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5" r:id="rId2"/>
  </p:sldMasterIdLst>
  <p:notesMasterIdLst>
    <p:notesMasterId r:id="rId19"/>
  </p:notesMasterIdLst>
  <p:sldIdLst>
    <p:sldId id="266" r:id="rId3"/>
    <p:sldId id="267" r:id="rId4"/>
    <p:sldId id="268" r:id="rId5"/>
    <p:sldId id="269" r:id="rId6"/>
    <p:sldId id="272" r:id="rId7"/>
    <p:sldId id="270" r:id="rId8"/>
    <p:sldId id="271" r:id="rId9"/>
    <p:sldId id="264" r:id="rId10"/>
    <p:sldId id="263" r:id="rId11"/>
    <p:sldId id="262" r:id="rId12"/>
    <p:sldId id="273" r:id="rId13"/>
    <p:sldId id="256" r:id="rId14"/>
    <p:sldId id="261" r:id="rId15"/>
    <p:sldId id="258" r:id="rId16"/>
    <p:sldId id="259" r:id="rId17"/>
    <p:sldId id="260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70548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9C45A8-A1DF-4316-9E70-B916FF7B7B8A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CA9FEC-C461-4F77-BC44-A1056E6C1C42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AD660B-E0D3-4E5C-99EC-D99BD1D96A80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7BEBC1-F3F4-4812-820C-0286023C25AB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E632F8-9C8D-4E83-A597-DDFE8091C1CE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E632F8-9C8D-4E83-A597-DDFE8091C1CE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1" y="115890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3" y="404667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9E9-D4A3-4DA9-90EF-20E52C53F196}" type="datetime1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B6B-3A2D-499F-8252-65DDE4CC5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99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1" y="115890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3" y="404667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9E9-D4A3-4DA9-90EF-20E52C53F196}" type="datetime1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B6B-3A2D-499F-8252-65DDE4CC5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99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1" y="115890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3" y="404667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9E9-D4A3-4DA9-90EF-20E52C53F196}" type="datetime1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B6B-3A2D-499F-8252-65DDE4CC5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99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1" y="115890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3" y="404667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9E9-D4A3-4DA9-90EF-20E52C53F196}" type="datetime1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B6B-3A2D-499F-8252-65DDE4CC5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99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1" y="115890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3" y="404667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9E9-D4A3-4DA9-90EF-20E52C53F196}" type="datetime1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B6B-3A2D-499F-8252-65DDE4CC5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816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42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29848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5163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5137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7109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697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601B07-9FAD-4B75-AFDD-FAEADA636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037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89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6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68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601B07-9FAD-4B75-AFDD-FAEADA63635D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58D8-3994-4564-BE29-AA2E054C1BA1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3819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2C58D8-3994-4564-BE29-AA2E054C1BA1}" type="datetimeFigureOut">
              <a:rPr lang="ru-RU" kern="1200" smtClean="0">
                <a:latin typeface="Georgia"/>
                <a:ea typeface="+mn-ea"/>
                <a:cs typeface="+mn-cs"/>
              </a:rPr>
              <a:pPr/>
              <a:t>11.09.2017</a:t>
            </a:fld>
            <a:endParaRPr lang="ru-RU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01B07-9FAD-4B75-AFDD-FAEADA63635D}" type="slidenum">
              <a:rPr lang="ru-RU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ru-RU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1602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iger.myatom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iger.myatom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23.jpeg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799" cy="1752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«ИЦАЭ - педагогам и школьникам.</a:t>
            </a:r>
          </a:p>
          <a:p>
            <a:r>
              <a:rPr lang="ru-RU" sz="2800" b="1" dirty="0" smtClean="0"/>
              <a:t>Возможности для внеурочной деятельности»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4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Информационный центр по атомной энергии г. Томск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92933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201</a:t>
            </a:r>
            <a:r>
              <a:rPr lang="ru-RU" b="1" dirty="0" smtClean="0">
                <a:solidFill>
                  <a:srgbClr val="FF6600"/>
                </a:solidFill>
              </a:rPr>
              <a:t>7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1026" name="Picture 2" descr="\\Atom\общяя\Рисунки для кубов\Маша\ica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14752"/>
            <a:ext cx="18024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0033" y="1571612"/>
            <a:ext cx="399995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marR="0" lvl="0" indent="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4488" indent="-342900"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endParaRPr lang="ru-RU" altLang="ru-RU" sz="2400" u="sng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u="sng" dirty="0" smtClean="0">
                <a:latin typeface="+mn-lt"/>
              </a:rPr>
              <a:t>Занятие 1: 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cs typeface="Arial" charset="0"/>
              </a:rPr>
              <a:t>солнечная и </a:t>
            </a:r>
            <a:r>
              <a:rPr lang="ru-RU" altLang="ru-RU" sz="2400" dirty="0" err="1">
                <a:solidFill>
                  <a:srgbClr val="000000"/>
                </a:solidFill>
                <a:latin typeface="Arial"/>
                <a:cs typeface="Arial" charset="0"/>
              </a:rPr>
              <a:t>гидро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cs typeface="Arial" charset="0"/>
              </a:rPr>
              <a:t>- 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cs typeface="Arial" charset="0"/>
              </a:rPr>
              <a:t>энергетика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latin typeface="+mn-lt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</a:rPr>
              <a:t>З</a:t>
            </a:r>
            <a:r>
              <a:rPr lang="ru-RU" sz="2400" u="sng" dirty="0" smtClean="0">
                <a:solidFill>
                  <a:srgbClr val="000000"/>
                </a:solidFill>
                <a:latin typeface="Arial"/>
              </a:rPr>
              <a:t>анятие </a:t>
            </a:r>
            <a:r>
              <a:rPr lang="ru-RU" sz="2400" u="sng" dirty="0">
                <a:solidFill>
                  <a:srgbClr val="000000"/>
                </a:solidFill>
                <a:latin typeface="Arial"/>
              </a:rPr>
              <a:t>2: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тепловая и ветряная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энергетика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u="sng" dirty="0" smtClean="0">
                <a:latin typeface="+mn-lt"/>
              </a:rPr>
              <a:t>Занятие </a:t>
            </a:r>
            <a:r>
              <a:rPr lang="ru-RU" sz="2400" u="sng" dirty="0">
                <a:latin typeface="+mn-lt"/>
              </a:rPr>
              <a:t>3: </a:t>
            </a:r>
            <a:r>
              <a:rPr lang="ru-RU" sz="2400" dirty="0">
                <a:latin typeface="+mn-lt"/>
              </a:rPr>
              <a:t>атомная энергетика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-27383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</a:rPr>
              <a:t>Курс учебных занятий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</a:rPr>
              <a:t> «Источники энергии»</a:t>
            </a:r>
            <a:endParaRPr lang="ru-RU"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036" y="2420888"/>
            <a:ext cx="4635458" cy="266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Shape 92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Школа робототехники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6" name="Picture 2" descr="C:\Documents and Settings\User007.USER\Рабочий стол\Годовой отчет\Log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336889" cy="949400"/>
          </a:xfrm>
          <a:prstGeom prst="rect">
            <a:avLst/>
          </a:prstGeom>
          <a:noFill/>
        </p:spPr>
      </p:pic>
      <p:pic>
        <p:nvPicPr>
          <p:cNvPr id="5" name="Picture 2" descr="C:\Documents and Settings\User007.USER\Рабочий стол\Годовой отчет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1336889" cy="94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714488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Цель курса — заинтересовать молодое поколение техническими науками через практические навыки и знания, которые они получат.</a:t>
            </a:r>
          </a:p>
          <a:p>
            <a:endParaRPr lang="ru-RU" sz="1800" kern="1200" dirty="0" smtClean="0">
              <a:solidFill>
                <a:srgbClr val="FF6600"/>
              </a:solidFill>
              <a:latin typeface="Georgia"/>
              <a:ea typeface="+mn-ea"/>
              <a:cs typeface="+mn-cs"/>
            </a:endParaRPr>
          </a:p>
          <a:p>
            <a:pPr>
              <a:buFont typeface="Wingdings" pitchFamily="2" charset="2"/>
              <a:buChar char="§"/>
            </a:pPr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 2 недели обучения по специально разработанной для школы программы;</a:t>
            </a:r>
          </a:p>
          <a:p>
            <a:pPr>
              <a:buFont typeface="Wingdings" pitchFamily="2" charset="2"/>
              <a:buChar char="§"/>
            </a:pPr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 уроки программирования, конструирования и физики;</a:t>
            </a:r>
          </a:p>
          <a:p>
            <a:pPr>
              <a:buFont typeface="Wingdings" pitchFamily="2" charset="2"/>
              <a:buChar char="§"/>
            </a:pPr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 7 комплектов оборудования;</a:t>
            </a:r>
          </a:p>
          <a:p>
            <a:pPr>
              <a:buFont typeface="Wingdings" pitchFamily="2" charset="2"/>
              <a:buChar char="§"/>
            </a:pPr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 практические занятия с роботами «</a:t>
            </a:r>
            <a:r>
              <a:rPr lang="en-US" sz="2000" kern="1200" dirty="0" err="1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Arduino</a:t>
            </a:r>
            <a:r>
              <a:rPr lang="ru-RU" sz="2000" kern="1200" dirty="0" smtClean="0">
                <a:solidFill>
                  <a:srgbClr val="FF6600"/>
                </a:solidFill>
                <a:latin typeface="Georgia"/>
                <a:ea typeface="+mn-ea"/>
                <a:cs typeface="+mn-cs"/>
              </a:rPr>
              <a:t>».</a:t>
            </a:r>
          </a:p>
          <a:p>
            <a:endParaRPr lang="ru-RU" sz="2000" kern="1200" dirty="0" smtClean="0">
              <a:solidFill>
                <a:srgbClr val="FF6600"/>
              </a:solidFill>
              <a:latin typeface="Georgia"/>
              <a:ea typeface="+mn-ea"/>
              <a:cs typeface="+mn-cs"/>
            </a:endParaRPr>
          </a:p>
          <a:p>
            <a:pPr>
              <a:buFont typeface="Wingdings" pitchFamily="2" charset="2"/>
              <a:buChar char="§"/>
            </a:pPr>
            <a:endParaRPr lang="ru-RU" sz="1800" kern="1200" dirty="0">
              <a:solidFill>
                <a:srgbClr val="FF6600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1027" name="Picture 3" descr="C:\Documents and Settings\User007.USER\Рабочий стол\Годовой отчет\106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809868" cy="1872075"/>
          </a:xfrm>
          <a:prstGeom prst="rect">
            <a:avLst/>
          </a:prstGeom>
          <a:noFill/>
        </p:spPr>
      </p:pic>
      <p:pic>
        <p:nvPicPr>
          <p:cNvPr id="1028" name="Picture 4" descr="C:\Documents and Settings\User007.USER\Рабочий стол\Годовой отчет\IMG_2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00570"/>
            <a:ext cx="2928958" cy="1928826"/>
          </a:xfrm>
          <a:prstGeom prst="rect">
            <a:avLst/>
          </a:prstGeom>
          <a:noFill/>
        </p:spPr>
      </p:pic>
      <p:pic>
        <p:nvPicPr>
          <p:cNvPr id="1029" name="Picture 5" descr="C:\Documents and Settings\User007.USER\Рабочий стол\Годовой отчет\1064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2857520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02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799" cy="985664"/>
          </a:xfrm>
        </p:spPr>
        <p:txBody>
          <a:bodyPr/>
          <a:lstStyle/>
          <a:p>
            <a:r>
              <a:rPr lang="ru-RU" sz="2800" dirty="0" smtClean="0"/>
              <a:t>Оригинальный проект ИЦАЭ ТОМСКА</a:t>
            </a:r>
            <a:endParaRPr lang="ru-RU" sz="2800" dirty="0"/>
          </a:p>
        </p:txBody>
      </p:sp>
      <p:pic>
        <p:nvPicPr>
          <p:cNvPr id="85" name="Shape 85" descr="\\Atom\общяя\Руководитель\Карта Гейгера\Logo\Лого Гейгер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46" y="2143116"/>
            <a:ext cx="5065712" cy="233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0033" y="1571612"/>
            <a:ext cx="399995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marR="0" lvl="0" indent="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indent="-285750">
              <a:spcBef>
                <a:spcPts val="0"/>
              </a:spcBef>
              <a:buSzPct val="25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амостоятельный замер жителями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естественной  радиационной обстановки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региона</a:t>
            </a:r>
          </a:p>
          <a:p>
            <a:pPr marL="1588" indent="0">
              <a:spcBef>
                <a:spcPts val="0"/>
              </a:spcBef>
              <a:buSzPct val="25000"/>
              <a:buNone/>
            </a:pPr>
            <a:endParaRPr lang="ru-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indent="-285750">
              <a:spcBef>
                <a:spcPts val="0"/>
              </a:spcBef>
              <a:buSzPct val="25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интерактивной карты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радиационной безопасности Томска и области</a:t>
            </a:r>
          </a:p>
          <a:p>
            <a:pPr marL="1588" indent="0">
              <a:spcBef>
                <a:spcPts val="0"/>
              </a:spcBef>
              <a:buSzPct val="25000"/>
              <a:buNone/>
            </a:pPr>
            <a:endParaRPr lang="ru-RU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indent="-285750">
              <a:spcBef>
                <a:spcPts val="0"/>
              </a:spcBef>
              <a:buSzPct val="25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накомство с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историей края</a:t>
            </a:r>
          </a:p>
          <a:p>
            <a:pPr marL="1588" indent="0">
              <a:spcBef>
                <a:spcPts val="0"/>
              </a:spcBef>
              <a:buSzPct val="25000"/>
              <a:buNone/>
            </a:pPr>
            <a:endParaRPr lang="ru-RU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indent="-285750">
              <a:spcBef>
                <a:spcPts val="0"/>
              </a:spcBef>
              <a:buSzPct val="25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озможность открыть для себя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необычные места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 с четырехсотлетней историей. </a:t>
            </a:r>
          </a:p>
          <a:p>
            <a:pPr marL="1588" marR="0" lvl="0" indent="1889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-27383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</a:rPr>
              <a:t>                         ЦЕЛЬ</a:t>
            </a:r>
            <a:r>
              <a:rPr lang="ru-RU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\\Atom\общяя\фото\2017\Август\JPEG\IMG_67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6832" y="1844824"/>
            <a:ext cx="4459662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-27383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Официальный сайт проекта</a:t>
            </a:r>
          </a:p>
        </p:txBody>
      </p:sp>
      <p:sp>
        <p:nvSpPr>
          <p:cNvPr id="99" name="Shape 99"/>
          <p:cNvSpPr/>
          <p:nvPr/>
        </p:nvSpPr>
        <p:spPr>
          <a:xfrm>
            <a:off x="2285983" y="1214421"/>
            <a:ext cx="542928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http://geiger.myatom.ru/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00" name="Shape 100" descr="\\Atom\общяя\Руководитель\Карта Гейгера\Учителя\сайт 2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75" y="1785925"/>
            <a:ext cx="6643733" cy="489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Программа для учителей и   школьников</a:t>
            </a:r>
            <a:endParaRPr lang="ru-RU"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179512" y="1484783"/>
            <a:ext cx="8678767" cy="5977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20700" algn="just" rtl="0">
              <a:spcBef>
                <a:spcPts val="0"/>
              </a:spcBef>
              <a:buSzPct val="25000"/>
              <a:buNone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педагогов и школьников разработаны занятия в форме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квестов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период 2017-2018 учебного года. </a:t>
            </a:r>
          </a:p>
          <a:p>
            <a:pPr marL="0" marR="0" lvl="0" indent="520700" algn="just" rtl="0">
              <a:spcBef>
                <a:spcPts val="0"/>
              </a:spcBef>
              <a:buSzPct val="25000"/>
              <a:buNone/>
            </a:pP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Квесты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реализуют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межпредметные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связи по  истории, экологии и физике.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проекта:</a:t>
            </a:r>
          </a:p>
          <a:p>
            <a:pPr marL="0" marR="0" lvl="0" indent="520700" algn="just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Наличные истори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Период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1.09.2017 -  30.10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1813" marR="0" lvl="0" indent="-531813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 Городские елки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Период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1.12.2017 -  20.12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ru-RU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 Памятники 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ученым г. Томска.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1.03.2018 – 20.03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 г.</a:t>
            </a:r>
          </a:p>
          <a:p>
            <a:pPr marL="531813" marR="0" lvl="0" indent="-531813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AutoNum type="arabicPeriod" startAt="4"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Культурное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наследие г. Томска.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20.04.2018 – 5.05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 г.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 объявления 2018 года годом балета)</a:t>
            </a:r>
          </a:p>
          <a:p>
            <a:pPr marL="0" marR="0" lvl="0" indent="520700" algn="just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1813" marR="0" lvl="0" indent="-531813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1813" marR="0" lvl="0" indent="-531813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Участие </a:t>
            </a:r>
            <a:r>
              <a:rPr lang="ru-RU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проекте. Этапы</a:t>
            </a:r>
            <a:endParaRPr lang="ru-RU"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214282" y="1357298"/>
            <a:ext cx="8501058" cy="5170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Регистрация на сайте «Карта Гейгера»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http://geiger.myatom.ru/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договора об участи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проекте в ИЦАЭ Томска: пл. Ленина, 8, второй этаж;</a:t>
            </a: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Интерактивная лекция для школьников о 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радиации;</a:t>
            </a: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группой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дозиметров и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заданий </a:t>
            </a:r>
            <a:r>
              <a:rPr lang="ru-RU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квеста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Измерение радиационного фона в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секретной точке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”;</a:t>
            </a: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 с дозиметром в точке измерения;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0850" marR="0" lvl="0" indent="-450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агрузка данны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фото через личный кабинет на сайте;</a:t>
            </a:r>
          </a:p>
          <a:p>
            <a:pPr marL="450850" lvl="0" indent="-450850" algn="just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Подведение итогов, вручение благодарностей учителям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ИЦАЭ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РЦРО</a:t>
            </a:r>
            <a:r>
              <a:rPr lang="ru-RU" sz="200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</a:t>
            </a:r>
            <a:r>
              <a:rPr lang="ru-RU" sz="20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вручение памятных призов школьникам.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3850" y="1146175"/>
            <a:ext cx="8578850" cy="3175000"/>
          </a:xfrm>
        </p:spPr>
        <p:txBody>
          <a:bodyPr/>
          <a:lstStyle/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автономная некоммерческая организация</a:t>
            </a: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работает с 2008 года, первый центр открыт в г. Томск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в 17 регионах России и Ближнего</a:t>
            </a:r>
            <a:r>
              <a:rPr lang="en-US" sz="2000" dirty="0" smtClean="0">
                <a:solidFill>
                  <a:srgbClr val="000000"/>
                </a:solidFill>
                <a:latin typeface="LetoSans Regular" pitchFamily="50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зарубежья</a:t>
            </a: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при поддержке ГК </a:t>
            </a:r>
            <a:r>
              <a:rPr lang="ru-RU" sz="2000" dirty="0" err="1" smtClean="0">
                <a:solidFill>
                  <a:srgbClr val="000000"/>
                </a:solidFill>
                <a:latin typeface="LetoSans Regular" pitchFamily="50" charset="0"/>
              </a:rPr>
              <a:t>Росатом</a:t>
            </a:r>
            <a:endParaRPr lang="ru-RU" sz="2000" dirty="0" smtClean="0">
              <a:solidFill>
                <a:srgbClr val="000000"/>
              </a:solidFill>
              <a:latin typeface="LetoSans Regular" pitchFamily="50" charset="0"/>
            </a:endParaRP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endParaRPr lang="ru-RU" sz="1600" dirty="0" smtClean="0">
              <a:solidFill>
                <a:srgbClr val="0066FF"/>
              </a:solidFill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886075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925" y="66675"/>
            <a:ext cx="7966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Информационный центр атомной отрасли (ИЦАО)</a:t>
            </a:r>
          </a:p>
        </p:txBody>
      </p:sp>
      <p:pic>
        <p:nvPicPr>
          <p:cNvPr id="16393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38388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08163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70000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7838" y="3746500"/>
            <a:ext cx="37036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LetoSans Regular" pitchFamily="50" charset="0"/>
                <a:ea typeface="+mn-ea"/>
              </a:rPr>
              <a:t>Партнеры ИЦАО</a:t>
            </a:r>
          </a:p>
        </p:txBody>
      </p:sp>
      <p:pic>
        <p:nvPicPr>
          <p:cNvPr id="16397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03738"/>
            <a:ext cx="1787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6286500" y="4737100"/>
            <a:ext cx="2190750" cy="771525"/>
            <a:chOff x="6049007" y="4737557"/>
            <a:chExt cx="2437185" cy="812684"/>
          </a:xfrm>
        </p:grpSpPr>
        <p:pic>
          <p:nvPicPr>
            <p:cNvPr id="16403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0545"/>
            <a:stretch>
              <a:fillRect/>
            </a:stretch>
          </p:blipFill>
          <p:spPr bwMode="auto">
            <a:xfrm>
              <a:off x="7159728" y="4844403"/>
              <a:ext cx="1326464" cy="55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5703"/>
            <a:stretch>
              <a:fillRect/>
            </a:stretch>
          </p:blipFill>
          <p:spPr bwMode="auto">
            <a:xfrm>
              <a:off x="6049007" y="4737557"/>
              <a:ext cx="1197764" cy="81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9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616450"/>
            <a:ext cx="11271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581025" y="4654550"/>
            <a:ext cx="1876425" cy="892175"/>
            <a:chOff x="581275" y="4616056"/>
            <a:chExt cx="1876175" cy="892517"/>
          </a:xfrm>
        </p:grpSpPr>
        <p:pic>
          <p:nvPicPr>
            <p:cNvPr id="16401" name="Рисунок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893"/>
            <a:stretch>
              <a:fillRect/>
            </a:stretch>
          </p:blipFill>
          <p:spPr bwMode="auto">
            <a:xfrm>
              <a:off x="581275" y="4616056"/>
              <a:ext cx="780554" cy="89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Рисунок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6935"/>
            <a:stretch>
              <a:fillRect/>
            </a:stretch>
          </p:blipFill>
          <p:spPr bwMode="auto">
            <a:xfrm>
              <a:off x="1390755" y="4904337"/>
              <a:ext cx="1066695" cy="17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1146175"/>
            <a:ext cx="8578850" cy="3175000"/>
          </a:xfrm>
        </p:spPr>
        <p:txBody>
          <a:bodyPr/>
          <a:lstStyle/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информирование о возможностях и принципах развития атомной энергетики</a:t>
            </a: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популяризация науки и техники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развитие новых форм интеллектуального досуга среди молодежи и школьников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</a:rPr>
              <a:t>формирование интереса к инженерно-техническим специальностям</a:t>
            </a: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646363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925" y="220663"/>
            <a:ext cx="79660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Основные цели и задачи</a:t>
            </a:r>
          </a:p>
        </p:txBody>
      </p:sp>
      <p:pic>
        <p:nvPicPr>
          <p:cNvPr id="17417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3476625"/>
            <a:ext cx="1444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106613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70000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 rotWithShape="1">
          <a:blip r:embed="rId8"/>
          <a:srcRect l="3146" r="14089"/>
          <a:stretch/>
        </p:blipFill>
        <p:spPr bwMode="auto">
          <a:xfrm>
            <a:off x="322263" y="4314825"/>
            <a:ext cx="2616200" cy="2101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78" r="15411"/>
          <a:stretch>
            <a:fillRect/>
          </a:stretch>
        </p:blipFill>
        <p:spPr bwMode="auto">
          <a:xfrm>
            <a:off x="3160713" y="4298950"/>
            <a:ext cx="2000250" cy="2101850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1" b="7545"/>
          <a:stretch>
            <a:fillRect/>
          </a:stretch>
        </p:blipFill>
        <p:spPr bwMode="auto">
          <a:xfrm>
            <a:off x="5365750" y="4298950"/>
            <a:ext cx="1606550" cy="2085975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7" t="4565" r="17992"/>
          <a:stretch>
            <a:fillRect/>
          </a:stretch>
        </p:blipFill>
        <p:spPr bwMode="auto">
          <a:xfrm>
            <a:off x="7156450" y="4306888"/>
            <a:ext cx="1712913" cy="2085975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1146175"/>
            <a:ext cx="8578850" cy="3175000"/>
          </a:xfrm>
        </p:spPr>
        <p:txBody>
          <a:bodyPr/>
          <a:lstStyle/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школьники среднего и старшего звена</a:t>
            </a: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студенты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интеллектуальная молодежь  25-35 лет</a:t>
            </a:r>
          </a:p>
          <a:p>
            <a:pPr marL="179388" lvl="1" algn="just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родители с детьми дошкольного и младшего школьного возраста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 педагоги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886075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925" y="220663"/>
            <a:ext cx="79660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Целевая аудитория ИЦАО</a:t>
            </a:r>
          </a:p>
        </p:txBody>
      </p:sp>
      <p:pic>
        <p:nvPicPr>
          <p:cNvPr id="18441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38388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08163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70000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3413125"/>
            <a:ext cx="146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4" r="15057"/>
          <a:stretch/>
        </p:blipFill>
        <p:spPr>
          <a:xfrm>
            <a:off x="447931" y="4673599"/>
            <a:ext cx="1692608" cy="167004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955" y="5047456"/>
            <a:ext cx="1666571" cy="1698617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9" r="14576"/>
          <a:stretch/>
        </p:blipFill>
        <p:spPr>
          <a:xfrm>
            <a:off x="4165686" y="3369829"/>
            <a:ext cx="1596485" cy="15613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99" t="1765" r="13451" b="-1765"/>
          <a:stretch/>
        </p:blipFill>
        <p:spPr>
          <a:xfrm>
            <a:off x="2214808" y="3575050"/>
            <a:ext cx="1625711" cy="166003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09" r="12187"/>
          <a:stretch/>
        </p:blipFill>
        <p:spPr>
          <a:xfrm>
            <a:off x="6764025" y="3369828"/>
            <a:ext cx="1554962" cy="1587927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8" r="26844" b="7486"/>
          <a:stretch/>
        </p:blipFill>
        <p:spPr bwMode="auto">
          <a:xfrm>
            <a:off x="4135795" y="5545412"/>
            <a:ext cx="1187155" cy="1200661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2764182" flipV="1">
            <a:off x="3457575" y="5284788"/>
            <a:ext cx="1012825" cy="5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75545">
            <a:off x="2030413" y="5957888"/>
            <a:ext cx="2117725" cy="46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6060005" flipV="1">
            <a:off x="4549776" y="5205412"/>
            <a:ext cx="633412" cy="49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9331063">
            <a:off x="5032544" y="5125516"/>
            <a:ext cx="20836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9754568" flipV="1">
            <a:off x="5318561" y="6148389"/>
            <a:ext cx="595312" cy="61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1146175"/>
            <a:ext cx="8578850" cy="3175000"/>
          </a:xfrm>
        </p:spPr>
        <p:txBody>
          <a:bodyPr/>
          <a:lstStyle/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открытая технологичная площадка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непрерывный разговор о науке и технике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 широкие возможности интеллектуального досуга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умение работать с  разными возрастными аудиториями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методическая поддержка  учителей технического и естественно-научных направлений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etoSans Regular" pitchFamily="50" charset="0"/>
                <a:cs typeface="+mn-cs"/>
              </a:rPr>
              <a:t>поддержка и участие в региональных  просветительских и досуговых проектах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2844800"/>
            <a:ext cx="1603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925" y="220663"/>
            <a:ext cx="7966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Информцентр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регионе (ИЦАЭ)</a:t>
            </a:r>
            <a:endParaRPr lang="ru-RU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etoSans Regular" pitchFamily="50" charset="0"/>
            </a:endParaRPr>
          </a:p>
        </p:txBody>
      </p:sp>
      <p:pic>
        <p:nvPicPr>
          <p:cNvPr id="23561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08225"/>
            <a:ext cx="165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08163"/>
            <a:ext cx="165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70000"/>
            <a:ext cx="165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13125"/>
            <a:ext cx="1651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" y="4216400"/>
            <a:ext cx="1682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3" name="Picture 1"/>
          <p:cNvPicPr>
            <a:picLocks noChangeAspect="1" noChangeArrowheads="1"/>
          </p:cNvPicPr>
          <p:nvPr/>
        </p:nvPicPr>
        <p:blipFill rotWithShape="1">
          <a:blip r:embed="rId10"/>
          <a:srcRect r="11763"/>
          <a:stretch/>
        </p:blipFill>
        <p:spPr bwMode="auto">
          <a:xfrm>
            <a:off x="192088" y="5013325"/>
            <a:ext cx="2162175" cy="163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3567" name="AutoShape 3" descr="Владимир_мекеты реакторов5_18.07.16.jpg"/>
          <p:cNvSpPr>
            <a:spLocks noChangeAspect="1" noChangeArrowheads="1"/>
          </p:cNvSpPr>
          <p:nvPr/>
        </p:nvSpPr>
        <p:spPr bwMode="auto">
          <a:xfrm>
            <a:off x="160338" y="-182563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 rotWithShape="1">
          <a:blip r:embed="rId11"/>
          <a:srcRect r="19044"/>
          <a:stretch/>
        </p:blipFill>
        <p:spPr bwMode="auto">
          <a:xfrm>
            <a:off x="2533650" y="5013325"/>
            <a:ext cx="1974850" cy="163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52963" y="5013325"/>
            <a:ext cx="2451100" cy="163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35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24" t="17239" r="19881"/>
          <a:stretch>
            <a:fillRect/>
          </a:stretch>
        </p:blipFill>
        <p:spPr bwMode="auto">
          <a:xfrm>
            <a:off x="7277100" y="5013325"/>
            <a:ext cx="1668463" cy="1631950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802845"/>
            <a:ext cx="9144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ВСЕ МЕРОПРИЯТИЯ              ИНФОРМАЦИОННЫХ ЦЕНТРОВ                         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Bold" pitchFamily="50" charset="0"/>
              </a:rPr>
              <a:t>БЕСПЛАТНЫ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 </a:t>
            </a:r>
          </a:p>
          <a:p>
            <a:pPr algn="ctr"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ДЛЯ ПОСЕТИТЕЛЕЙ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7925" y="66675"/>
            <a:ext cx="7966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Информационный центр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по  атомной энергии(ИЦАЭ)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etoSans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2619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9538"/>
            <a:ext cx="2619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538"/>
            <a:ext cx="8067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77925" y="66675"/>
            <a:ext cx="7966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Образовательный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видеозал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toSans Regular" pitchFamily="50" charset="0"/>
              </a:rPr>
              <a:t> ИЦАЭ</a:t>
            </a:r>
            <a:endParaRPr lang="ru-RU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etoSans Regular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4643" y="958083"/>
            <a:ext cx="45618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400" dirty="0" smtClean="0"/>
              <a:t>Современный </a:t>
            </a:r>
            <a:r>
              <a:rPr lang="ru-RU" altLang="ru-RU" sz="1400" dirty="0"/>
              <a:t>высокотехнологичный кинотеатр, сочетающий  панорамную </a:t>
            </a:r>
            <a:r>
              <a:rPr lang="ru-RU" altLang="ru-RU" sz="1400" dirty="0" smtClean="0"/>
              <a:t> проекцию</a:t>
            </a:r>
            <a:r>
              <a:rPr lang="ru-RU" altLang="ru-RU" sz="1400" dirty="0"/>
              <a:t>,  компьютерную графику и анимацию, стереозвук, интерактивные консоли.</a:t>
            </a:r>
          </a:p>
          <a:p>
            <a:pPr algn="r"/>
            <a:endParaRPr lang="ru-RU" altLang="ru-RU" sz="1400" b="1" dirty="0"/>
          </a:p>
          <a:p>
            <a:pPr algn="r"/>
            <a:r>
              <a:rPr lang="ru-RU" altLang="ru-RU" sz="1400" dirty="0"/>
              <a:t>На </a:t>
            </a:r>
            <a:r>
              <a:rPr lang="ru-RU" altLang="ru-RU" sz="1400" dirty="0" smtClean="0"/>
              <a:t>панорамном </a:t>
            </a:r>
            <a:r>
              <a:rPr lang="ru-RU" altLang="ru-RU" sz="1400" dirty="0"/>
              <a:t>экране - более 35 </a:t>
            </a:r>
            <a:r>
              <a:rPr lang="ru-RU" altLang="ru-RU" sz="1400" dirty="0" err="1"/>
              <a:t>кв.метров</a:t>
            </a:r>
            <a:r>
              <a:rPr lang="ru-RU" altLang="ru-RU" sz="1400" dirty="0"/>
              <a:t> – в жанре виртуального спектакля транслируется специальные видеопрограммы. </a:t>
            </a:r>
          </a:p>
          <a:p>
            <a:pPr algn="r"/>
            <a:endParaRPr lang="ru-RU" altLang="ru-RU" sz="1400" dirty="0"/>
          </a:p>
          <a:p>
            <a:pPr algn="r"/>
            <a:r>
              <a:rPr lang="ru-RU" altLang="ru-RU" sz="1400" dirty="0"/>
              <a:t>На локальных мониторах отображается вспомогательная информация, содержащая в себе простые и понятные для неподготовленного человека сравнения.  </a:t>
            </a:r>
          </a:p>
          <a:p>
            <a:pPr algn="r"/>
            <a:r>
              <a:rPr lang="ru-RU" altLang="ru-RU" sz="1400" dirty="0" smtClean="0"/>
              <a:t>В </a:t>
            </a:r>
            <a:r>
              <a:rPr lang="ru-RU" altLang="ru-RU" sz="1400" dirty="0"/>
              <a:t>рамках программы предусмотрены </a:t>
            </a:r>
            <a:r>
              <a:rPr lang="ru-RU" altLang="ru-RU" sz="1400" dirty="0" smtClean="0"/>
              <a:t>несколько игр и </a:t>
            </a:r>
            <a:r>
              <a:rPr lang="ru-RU" altLang="ru-RU" sz="1400" dirty="0"/>
              <a:t>интерактивных викторин. </a:t>
            </a:r>
          </a:p>
        </p:txBody>
      </p:sp>
      <p:pic>
        <p:nvPicPr>
          <p:cNvPr id="9" name="Picture 5" descr="_X6W95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979474" cy="27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Хаванов\Desktop\фото атом\IMG_05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14818"/>
            <a:ext cx="4066744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4365104"/>
            <a:ext cx="4107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143380"/>
            <a:ext cx="4572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latin typeface="+mn-lt"/>
              </a:rPr>
              <a:t>Ежедневно принимает до 4 организованных групп ( 100-120 человек)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latin typeface="+mn-lt"/>
              </a:rPr>
              <a:t>Предлагает широкий выбор  обучающих программ об инновациях атомной отрасли, физике, химии, истории, биологии, краеведению, космонавтике</a:t>
            </a:r>
          </a:p>
          <a:p>
            <a:pPr marL="179388" lvl="1"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latin typeface="+mn-lt"/>
              </a:rPr>
              <a:t>Интерактивные викторины помогают закреплять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0033" y="1571612"/>
            <a:ext cx="835824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marR="0" lvl="0" indent="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88" marR="0" lvl="0" indent="1889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-27383"/>
            <a:ext cx="9144000" cy="88461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1" dirty="0" smtClean="0">
                <a:solidFill>
                  <a:schemeClr val="lt1"/>
                </a:solidFill>
              </a:rPr>
              <a:t>Программы и проекты ИЦАЭ Томска</a:t>
            </a:r>
          </a:p>
        </p:txBody>
      </p:sp>
      <p:pic>
        <p:nvPicPr>
          <p:cNvPr id="92" name="Shape 92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57952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+mn-lt"/>
              </a:rPr>
              <a:t>Научно-развлекательные мероприятия: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  Игровой день (Настольные игры, головоломки)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  Викторины («Что? Где? Когда?», «Своя Игра», «Физика для Чайников» и т.п.)</a:t>
            </a:r>
          </a:p>
          <a:p>
            <a:pPr algn="ctr"/>
            <a:r>
              <a:rPr lang="ru-RU" sz="2400" u="sng" dirty="0" smtClean="0">
                <a:latin typeface="+mn-lt"/>
              </a:rPr>
              <a:t>Научные ток-шоу: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 «Суд над супергероями», «Разберем на атомы», «Наука. Вкусно», «Язык </a:t>
            </a:r>
            <a:r>
              <a:rPr lang="ru-RU" sz="2400" dirty="0" err="1" smtClean="0">
                <a:latin typeface="+mn-lt"/>
              </a:rPr>
              <a:t>Энштейна</a:t>
            </a:r>
            <a:r>
              <a:rPr lang="ru-RU" sz="2400" dirty="0" smtClean="0">
                <a:latin typeface="+mn-lt"/>
              </a:rPr>
              <a:t>», «Научные бои» и др.</a:t>
            </a:r>
          </a:p>
          <a:p>
            <a:pPr algn="ctr"/>
            <a:r>
              <a:rPr lang="ru-RU" sz="2400" u="sng" dirty="0" smtClean="0"/>
              <a:t>Научно-популярные мероприятия: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  Цикл лекций «Интересно знать», мастер-классы, тренинги, семинары, научные школы и конференции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Научные дебаты («Атомные дилеммы», «Атомные гипотезы»)</a:t>
            </a:r>
          </a:p>
          <a:p>
            <a:pPr algn="ctr"/>
            <a:r>
              <a:rPr lang="ru-RU" sz="2400" u="sng" dirty="0" err="1" smtClean="0">
                <a:latin typeface="+mn-lt"/>
              </a:rPr>
              <a:t>Профориентационные</a:t>
            </a:r>
            <a:r>
              <a:rPr lang="ru-RU" sz="2400" u="sng" dirty="0" smtClean="0">
                <a:latin typeface="+mn-lt"/>
              </a:rPr>
              <a:t> мероприятия:</a:t>
            </a:r>
            <a:endParaRPr lang="ru-RU" sz="2400" u="sng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  «Попади на карту </a:t>
            </a:r>
            <a:r>
              <a:rPr lang="ru-RU" sz="2400" dirty="0" err="1" smtClean="0">
                <a:latin typeface="+mn-lt"/>
              </a:rPr>
              <a:t>Росатома</a:t>
            </a:r>
            <a:r>
              <a:rPr lang="ru-RU" sz="2400" dirty="0" smtClean="0">
                <a:latin typeface="+mn-lt"/>
              </a:rPr>
              <a:t>», </a:t>
            </a:r>
            <a:r>
              <a:rPr lang="ru-RU" sz="2400" smtClean="0">
                <a:latin typeface="+mn-lt"/>
              </a:rPr>
              <a:t>«Сделано у </a:t>
            </a:r>
            <a:r>
              <a:rPr lang="ru-RU" sz="2400" dirty="0" smtClean="0">
                <a:latin typeface="+mn-lt"/>
              </a:rPr>
              <a:t>нас» (экскурсии на наукоемкие предприятия региона) и др.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+mn-lt"/>
            </a:endParaRPr>
          </a:p>
          <a:p>
            <a:pPr>
              <a:buFontTx/>
              <a:buChar char="-"/>
            </a:pPr>
            <a:endParaRPr lang="ru-RU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6" t="14464" r="9637" b="17397"/>
          <a:stretch/>
        </p:blipFill>
        <p:spPr bwMode="auto">
          <a:xfrm>
            <a:off x="6626231" y="1412776"/>
            <a:ext cx="20827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Shape 91"/>
          <p:cNvSpPr/>
          <p:nvPr/>
        </p:nvSpPr>
        <p:spPr>
          <a:xfrm>
            <a:off x="0" y="-27383"/>
            <a:ext cx="9144000" cy="122413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ru-RU" sz="4000" b="1" dirty="0" smtClean="0">
                <a:solidFill>
                  <a:schemeClr val="lt1"/>
                </a:solidFill>
              </a:rPr>
              <a:t>Проект «</a:t>
            </a:r>
            <a:r>
              <a:rPr lang="ru-RU" sz="4000" b="1" dirty="0" err="1" smtClean="0">
                <a:solidFill>
                  <a:schemeClr val="lt1"/>
                </a:solidFill>
              </a:rPr>
              <a:t>ФИКСИруй</a:t>
            </a:r>
            <a:r>
              <a:rPr lang="ru-RU" sz="4000" b="1" dirty="0" smtClean="0">
                <a:solidFill>
                  <a:schemeClr val="lt1"/>
                </a:solidFill>
              </a:rPr>
              <a:t> опыт»</a:t>
            </a:r>
            <a:r>
              <a:rPr lang="ru-RU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C:\Users\User\Desktop\презентация\Лого РОСАТОМ и ИЦАО, ИЦАЭ\Пакет логотипов\icae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565" y="5878932"/>
            <a:ext cx="654929" cy="9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0033" y="1571612"/>
            <a:ext cx="839244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dirty="0" smtClean="0"/>
              <a:t>	Проект </a:t>
            </a:r>
            <a:r>
              <a:rPr lang="ru-RU" sz="2000" dirty="0"/>
              <a:t>«</a:t>
            </a:r>
            <a:r>
              <a:rPr lang="ru-RU" sz="2000" dirty="0" err="1"/>
              <a:t>ФИКСИруй</a:t>
            </a:r>
            <a:r>
              <a:rPr lang="ru-RU" sz="2000" dirty="0"/>
              <a:t> опыт» стартовал в </a:t>
            </a:r>
            <a:r>
              <a:rPr lang="ru-RU" sz="2000" dirty="0" smtClean="0"/>
              <a:t>апреле</a:t>
            </a:r>
          </a:p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dirty="0" smtClean="0"/>
              <a:t>2014 </a:t>
            </a:r>
            <a:r>
              <a:rPr lang="ru-RU" sz="2000" dirty="0"/>
              <a:t>года в </a:t>
            </a:r>
            <a:r>
              <a:rPr lang="ru-RU" sz="2000" dirty="0" smtClean="0"/>
              <a:t>сети ИЦАЭ в </a:t>
            </a:r>
            <a:r>
              <a:rPr lang="ru-RU" sz="2000" dirty="0"/>
              <a:t>разных городах России</a:t>
            </a:r>
            <a:r>
              <a:rPr lang="ru-RU" sz="2000" dirty="0" smtClean="0"/>
              <a:t>.</a:t>
            </a:r>
          </a:p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специально разработанные </a:t>
            </a:r>
            <a:r>
              <a:rPr lang="ru-RU" sz="2000" dirty="0" smtClean="0"/>
              <a:t>познавательные</a:t>
            </a:r>
          </a:p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dirty="0" smtClean="0"/>
              <a:t>занятия </a:t>
            </a:r>
            <a:r>
              <a:rPr lang="ru-RU" sz="2000" dirty="0"/>
              <a:t>для младшей детской и семейной аудитории</a:t>
            </a:r>
            <a:r>
              <a:rPr lang="ru-RU" sz="2000" dirty="0" smtClean="0"/>
              <a:t>.</a:t>
            </a:r>
          </a:p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2000" smtClean="0"/>
          </a:p>
          <a:p>
            <a:pPr marL="1588" marR="0" lvl="0" indent="1889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smtClean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Обучение с увлечением» — этот принцип сериала «ФИКСИКИ» лег в основу нового проекта информационных центров. В мультфильмах </a:t>
            </a:r>
            <a:r>
              <a:rPr lang="ru-RU" sz="2000" dirty="0" err="1"/>
              <a:t>фиксики</a:t>
            </a:r>
            <a:r>
              <a:rPr lang="ru-RU" sz="2000" dirty="0"/>
              <a:t> знакомят детей на простых бытовых примерах со сложными процессами и явлениями. Однако участники проекта «</a:t>
            </a:r>
            <a:r>
              <a:rPr lang="ru-RU" sz="2000" dirty="0" err="1"/>
              <a:t>ФИКСИруй</a:t>
            </a:r>
            <a:r>
              <a:rPr lang="ru-RU" sz="2000" dirty="0"/>
              <a:t> опыт» не только смотрят любимые мультики, но и пробуют себя в роли сотрудников лабораторий, химиков, физиков, IT-специалистов, механиков и даже детективов! В этом ребятам помогают опыты, подготовленные в соответствии с тематикой мультфильмов сотрудниками информационных центров по атомной энергии.</a:t>
            </a:r>
          </a:p>
          <a:p>
            <a:pPr marL="1588" marR="0" lvl="0" indent="1889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750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Официальная</vt:lpstr>
      <vt:lpstr>Информационный центр по атомной энергии г. Томск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Школа робототехники</vt:lpstr>
      <vt:lpstr>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центр по атомной энергии г. Томск</dc:title>
  <dc:creator>l a</dc:creator>
  <cp:lastModifiedBy>Lena</cp:lastModifiedBy>
  <cp:revision>34</cp:revision>
  <dcterms:modified xsi:type="dcterms:W3CDTF">2017-09-11T09:03:30Z</dcterms:modified>
</cp:coreProperties>
</file>