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6" r:id="rId8"/>
    <p:sldId id="273" r:id="rId9"/>
    <p:sldId id="277" r:id="rId10"/>
    <p:sldId id="274" r:id="rId11"/>
    <p:sldId id="275" r:id="rId12"/>
    <p:sldId id="278" r:id="rId13"/>
    <p:sldId id="279" r:id="rId14"/>
    <p:sldId id="288" r:id="rId15"/>
    <p:sldId id="289" r:id="rId16"/>
    <p:sldId id="281" r:id="rId17"/>
    <p:sldId id="310" r:id="rId18"/>
    <p:sldId id="290" r:id="rId19"/>
    <p:sldId id="309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298" r:id="rId28"/>
    <p:sldId id="300" r:id="rId29"/>
    <p:sldId id="301" r:id="rId30"/>
    <p:sldId id="303" r:id="rId31"/>
    <p:sldId id="302" r:id="rId32"/>
    <p:sldId id="304" r:id="rId33"/>
    <p:sldId id="305" r:id="rId34"/>
    <p:sldId id="306" r:id="rId35"/>
    <p:sldId id="307" r:id="rId36"/>
    <p:sldId id="308" r:id="rId37"/>
    <p:sldId id="311" r:id="rId38"/>
    <p:sldId id="312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1" autoAdjust="0"/>
  </p:normalViewPr>
  <p:slideViewPr>
    <p:cSldViewPr>
      <p:cViewPr>
        <p:scale>
          <a:sx n="60" d="100"/>
          <a:sy n="60" d="100"/>
        </p:scale>
        <p:origin x="-133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2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7EC38-CBD1-4578-A578-ECCF4897ADF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8A34-7515-478F-87F4-BF9186C1E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9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B3289-602F-4023-B7AD-40689E008DA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CA14-8C56-41ED-90F3-2A6E69784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5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DCA14-8C56-41ED-90F3-2A6E69784E7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2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7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3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3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6FD639-093F-4881-9580-9316D9EE9EA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244-6580-4B2A-B5A0-C97688EA9DE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CD0F-8913-44B1-8E05-09107E66BD5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8B361D8F-EFEA-4B1E-A6BB-5C8FCFB68E84}" type="slidenum">
              <a:rPr lang="ru-RU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820-D664-444A-ABFD-28887C486BE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7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EF86-ADE6-474A-A908-5BC98BB2555D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123C-8F5F-4135-828E-AB2900A86BFC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01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0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01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2432-712B-4405-89E9-711694C8493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8FD8-716C-419C-800F-8153D56641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C941-098C-45D4-AC33-FDA4E7C29F9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2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5FD3-6A4F-41D3-9933-7D694EE93A2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8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2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5" y="2657441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2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8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5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2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69A4-447B-4D5D-BF84-9F7FF6FFD49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8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4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3DED1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3DED1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9" y="224498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A38A46-918D-4FE0-AC54-E9480DED7416}" type="slidenum">
              <a:rPr lang="ru-RU" smtClean="0">
                <a:solidFill>
                  <a:srgbClr val="E3DED1">
                    <a:shade val="5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>
              <a:solidFill>
                <a:srgbClr val="E3DED1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77" y="836712"/>
            <a:ext cx="7848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13A3"/>
                </a:solidFill>
                <a:cs typeface="Times New Roman" pitchFamily="18" charset="0"/>
              </a:rPr>
              <a:t>Психологическое сопровождение обучающихся в период подготовки к ЕГЭ</a:t>
            </a:r>
            <a:endParaRPr lang="ru-RU" sz="4800" b="1" dirty="0">
              <a:solidFill>
                <a:srgbClr val="2813A3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9" y="4149080"/>
            <a:ext cx="5297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2400" b="1" dirty="0" smtClean="0">
                <a:cs typeface="Times New Roman" pitchFamily="18" charset="0"/>
              </a:rPr>
              <a:t>МАОУ лицей № 8 г. Томска </a:t>
            </a:r>
          </a:p>
          <a:p>
            <a:pPr algn="r"/>
            <a:r>
              <a:rPr lang="ru-RU" sz="2400" b="1" dirty="0" smtClean="0">
                <a:cs typeface="Times New Roman" pitchFamily="18" charset="0"/>
              </a:rPr>
              <a:t>Завьялова Марина Евгеньевна</a:t>
            </a: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9" y="4149081"/>
            <a:ext cx="2468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20688"/>
            <a:ext cx="746564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2813A3"/>
                </a:solidFill>
                <a:latin typeface="+mn-lt"/>
              </a:rPr>
              <a:t>Ошибки родителей:</a:t>
            </a:r>
            <a:endParaRPr lang="ru-RU" sz="4400" b="1" dirty="0">
              <a:solidFill>
                <a:srgbClr val="2813A3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1556792"/>
            <a:ext cx="7776864" cy="4659858"/>
          </a:xfrm>
        </p:spPr>
        <p:txBody>
          <a:bodyPr>
            <a:noAutofit/>
          </a:bodyPr>
          <a:lstStyle/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Родительские тревоги, бесконечное запугивание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Припоминание бывших неудач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Подчеркивание ответственности, лежащей на плечах ребенка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Прогнозирование бед в настоящем и будущем, грозящих при получении низкой оценки на ЕГЭ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Сравнение с более успешными учениками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Незнание психологических особенностей собственного ребенка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60486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2813A3"/>
                </a:solidFill>
                <a:latin typeface="+mn-lt"/>
              </a:rPr>
              <a:t>Родители должны </a:t>
            </a:r>
            <a:br>
              <a:rPr lang="ru-RU" sz="4400" b="1" dirty="0" smtClean="0">
                <a:solidFill>
                  <a:srgbClr val="2813A3"/>
                </a:solidFill>
                <a:latin typeface="+mn-lt"/>
              </a:rPr>
            </a:br>
            <a:r>
              <a:rPr lang="ru-RU" sz="4200" b="1" dirty="0" smtClean="0">
                <a:solidFill>
                  <a:srgbClr val="2813A3"/>
                </a:solidFill>
                <a:latin typeface="+mn-lt"/>
              </a:rPr>
              <a:t>внимательно относиться к своим детям.</a:t>
            </a:r>
            <a:br>
              <a:rPr lang="ru-RU" sz="4200" b="1" dirty="0" smtClean="0">
                <a:solidFill>
                  <a:srgbClr val="2813A3"/>
                </a:solidFill>
                <a:latin typeface="+mn-lt"/>
              </a:rPr>
            </a:br>
            <a:r>
              <a:rPr lang="ru-RU" sz="4400" b="1" dirty="0" smtClean="0">
                <a:solidFill>
                  <a:srgbClr val="2813A3"/>
                </a:solidFill>
                <a:latin typeface="+mn-lt"/>
              </a:rPr>
              <a:t>Если родители </a:t>
            </a:r>
            <a:r>
              <a:rPr lang="ru-RU" sz="4200" b="1" dirty="0" smtClean="0">
                <a:solidFill>
                  <a:srgbClr val="2813A3"/>
                </a:solidFill>
                <a:latin typeface="+mn-lt"/>
              </a:rPr>
              <a:t>относятся к результатам ЕГЭ как к показателю успешности ребенка, то для ребенка это будет серьезный психологический стресс.</a:t>
            </a:r>
            <a:endParaRPr lang="ru-RU" sz="4200" b="1" dirty="0">
              <a:solidFill>
                <a:srgbClr val="2813A3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7883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491" y="571480"/>
            <a:ext cx="7024744" cy="7143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2813A3"/>
                </a:solidFill>
                <a:latin typeface="+mn-lt"/>
              </a:rPr>
              <a:t>Советы</a:t>
            </a:r>
            <a:r>
              <a:rPr lang="ru-RU" dirty="0" smtClean="0">
                <a:solidFill>
                  <a:srgbClr val="2813A3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2813A3"/>
                </a:solidFill>
                <a:latin typeface="+mn-lt"/>
              </a:rPr>
              <a:t>родителям:</a:t>
            </a:r>
            <a:endParaRPr lang="ru-RU" b="1" dirty="0">
              <a:solidFill>
                <a:srgbClr val="2813A3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57298"/>
            <a:ext cx="8208912" cy="5240056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Сосредоточиться на достоинствах ребенка с целью укрепления его самооценки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Помочь ребенку поверить в себя и свои способности</a:t>
            </a:r>
          </a:p>
          <a:p>
            <a:pPr marL="68580" indent="0" algn="ctr">
              <a:buNone/>
            </a:pPr>
            <a:r>
              <a:rPr lang="ru-RU" sz="2600" b="1" dirty="0" smtClean="0">
                <a:solidFill>
                  <a:srgbClr val="2813A3"/>
                </a:solidFill>
                <a:latin typeface="+mn-lt"/>
              </a:rPr>
              <a:t>Для этого необходимо: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Опираться на сильные стороны ребенка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Избегать подчеркивания его промахов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Показывать, что вы удовлетворены ребенком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Уметь и хотеть демонстрировать свою любовь к ребенку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Позволить самому решать проблемы там, где это возможно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Избегать дисциплинарных поощрений и наказаний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Внести юмор во взаимоотношения с ребенком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4400" b="1" dirty="0" smtClean="0">
                <a:solidFill>
                  <a:srgbClr val="2813A3"/>
                </a:solidFill>
                <a:latin typeface="+mn-lt"/>
              </a:rPr>
              <a:t>Важно, чтобы родитель научился принимать ребенка таким, какой он есть, включая все его достижения и промахи, а в общении с ним учитывать значение таких вещей, как тон, жесты, выражения.</a:t>
            </a:r>
            <a:endParaRPr lang="ru-RU" sz="4400" b="1" dirty="0">
              <a:solidFill>
                <a:srgbClr val="2813A3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428604"/>
            <a:ext cx="7024744" cy="3571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5" y="928670"/>
            <a:ext cx="8143932" cy="5572164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Уточните дату, место и время проведения ЕГЭ.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Накануне экзамена подготовьте все, что необходимо: черную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гелевую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ручку, непрограммируемый калькулятор, транспортир. Положите все это в папку или пенал. Не забудьте носовые платки (лучше одноразовые).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Не занимайтесь ночью, выспитесь. Все, что вы хотели повторить, сделайте утром.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Встаньте пораньше, чтобы успеть сделать несколько упражнений, принять душ и заранее выйти из дома.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Не нервничайте по пустякам, настраивайтесь только на успех.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Ни с кем не обсуждайте свое волнение, тревогу, страх. Забудьте фразы: «Я так волнуюсь», «Я чувствую, что не сдам» и т.д.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Не думайте о том, как отреагируют родители, учителя на ваши результаты (вообще меньше думайте о результатах экзамена).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Старайтесь думать о том, как вы распределите время при выполнении заданий.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Посмотрите все вопросы, начните отвечать на те, которые не вызывают проблем. Обязательно оставьте время на проверку.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Не стремитесь сдать работу (даже если все сделано) до окончания экзамена, лучше еще раз проверить.</a:t>
            </a:r>
            <a:endParaRPr lang="ru-RU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5" y="357171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813A3"/>
                </a:solidFill>
              </a:rPr>
              <a:t>Советы участникам ЕГЭ</a:t>
            </a:r>
            <a:endParaRPr lang="ru-RU" sz="3200" b="1" dirty="0">
              <a:solidFill>
                <a:srgbClr val="2813A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32664" t="22145" r="17537" b="15229"/>
          <a:stretch/>
        </p:blipFill>
        <p:spPr bwMode="auto">
          <a:xfrm>
            <a:off x="611560" y="764704"/>
            <a:ext cx="4320480" cy="29523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2664" t="27860" r="17403" b="9275"/>
          <a:stretch/>
        </p:blipFill>
        <p:spPr bwMode="auto">
          <a:xfrm>
            <a:off x="4274064" y="3356992"/>
            <a:ext cx="4320000" cy="2952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31962" t="8365" r="33083" b="3422"/>
          <a:stretch>
            <a:fillRect/>
          </a:stretch>
        </p:blipFill>
        <p:spPr bwMode="auto">
          <a:xfrm>
            <a:off x="2357423" y="428605"/>
            <a:ext cx="4429156" cy="6072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813A3"/>
                </a:solidFill>
              </a:rPr>
              <a:t>В данном сборнике рассматриваются </a:t>
            </a:r>
            <a:r>
              <a:rPr lang="ru-RU" sz="3200" b="1" dirty="0" smtClean="0">
                <a:solidFill>
                  <a:srgbClr val="2813A3"/>
                </a:solidFill>
              </a:rPr>
              <a:t>следующие вопросы: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896544"/>
          </a:xfrm>
        </p:spPr>
        <p:txBody>
          <a:bodyPr>
            <a:noAutofit/>
          </a:bodyPr>
          <a:lstStyle/>
          <a:p>
            <a:pPr marL="536575" indent="-441325">
              <a:buNone/>
            </a:pPr>
            <a:r>
              <a:rPr lang="ru-RU" sz="1500" dirty="0" smtClean="0"/>
              <a:t>1</a:t>
            </a:r>
            <a:r>
              <a:rPr lang="ru-RU" sz="1500" dirty="0"/>
              <a:t>.</a:t>
            </a:r>
            <a:r>
              <a:rPr lang="ru-RU" sz="1500" b="1" dirty="0"/>
              <a:t>	Теоретические основы проблемы стресса;</a:t>
            </a:r>
          </a:p>
          <a:p>
            <a:pPr marL="536575" indent="-441325">
              <a:buNone/>
            </a:pPr>
            <a:r>
              <a:rPr lang="ru-RU" sz="1500" b="1" dirty="0"/>
              <a:t>2.	Психологические рекомендации педагогам по подготовке выпускников к ЕГЭ;</a:t>
            </a:r>
          </a:p>
          <a:p>
            <a:pPr marL="536575" indent="-441325">
              <a:buNone/>
            </a:pPr>
            <a:r>
              <a:rPr lang="ru-RU" sz="1500" b="1" dirty="0"/>
              <a:t>3.	Стратегии работы педагога-психолога с различными категориями детей при подготовке к ЕГЭ;</a:t>
            </a:r>
          </a:p>
          <a:p>
            <a:pPr marL="536575" indent="-441325">
              <a:buNone/>
            </a:pPr>
            <a:r>
              <a:rPr lang="ru-RU" sz="1500" b="1" dirty="0"/>
              <a:t>4.	Сопровождение учащихся с ОВЗ в процессе подготовки и сдачи экзаменов;</a:t>
            </a:r>
          </a:p>
          <a:p>
            <a:pPr marL="536575" indent="-441325">
              <a:buNone/>
            </a:pPr>
            <a:r>
              <a:rPr lang="ru-RU" sz="1500" b="1" dirty="0"/>
              <a:t>5.	Особенности оказания антикризисной психологической помощи выпускникам на этапе подготовки к ЕГЭ по телефону доверия;</a:t>
            </a:r>
          </a:p>
          <a:p>
            <a:pPr marL="536575" indent="-441325">
              <a:buNone/>
            </a:pPr>
            <a:r>
              <a:rPr lang="ru-RU" sz="1500" b="1" dirty="0"/>
              <a:t>6.	Общие рекомендации родителям по взаимодействию с подростками в условиях подготовки и сдачи ЕГЭ;</a:t>
            </a:r>
          </a:p>
          <a:p>
            <a:pPr marL="536575" indent="-441325">
              <a:buNone/>
            </a:pPr>
            <a:r>
              <a:rPr lang="ru-RU" sz="1500" b="1" dirty="0"/>
              <a:t>7.	Комплексная программа тренинговых занятий «Повышение стрессоустойчивости у старшеклассников на этапе подготовки к ЕГЭ и ГИА»; </a:t>
            </a:r>
          </a:p>
          <a:p>
            <a:pPr marL="536575" indent="-441325">
              <a:buNone/>
            </a:pPr>
            <a:r>
              <a:rPr lang="ru-RU" sz="1500" b="1" dirty="0"/>
              <a:t>8.	Рекомендации специалистов «телефона доверия» «Как правильно готовиться к ЕГЭ»;</a:t>
            </a:r>
          </a:p>
          <a:p>
            <a:pPr marL="536575" indent="-441325">
              <a:buNone/>
            </a:pPr>
            <a:r>
              <a:rPr lang="ru-RU" sz="1500" b="1" dirty="0"/>
              <a:t>9.	Советы психологов выпускникам, родителям;</a:t>
            </a:r>
          </a:p>
          <a:p>
            <a:pPr marL="536575" indent="-441325">
              <a:buNone/>
            </a:pPr>
            <a:r>
              <a:rPr lang="ru-RU" sz="1500" b="1" dirty="0"/>
              <a:t>10.	Советы по эффективному запоминанию;</a:t>
            </a:r>
          </a:p>
          <a:p>
            <a:pPr marL="536575" indent="-441325">
              <a:buNone/>
            </a:pPr>
            <a:r>
              <a:rPr lang="ru-RU" sz="1500" b="1" dirty="0"/>
              <a:t>11.	Развивающая </a:t>
            </a:r>
            <a:r>
              <a:rPr lang="ru-RU" sz="1500" b="1" dirty="0" err="1"/>
              <a:t>кинезиологическая</a:t>
            </a:r>
            <a:r>
              <a:rPr lang="ru-RU" sz="1500" b="1" dirty="0"/>
              <a:t> программа, целью которой является снятие стрессовых и невротических состояний, восстановление межполушарного взаимодействия, гармонизация работы мозга через определенные двигательные упражнения.</a:t>
            </a:r>
          </a:p>
          <a:p>
            <a:pPr marL="536575" indent="-441325">
              <a:buNone/>
            </a:pPr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5" y="357166"/>
            <a:ext cx="8143932" cy="1143008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2813A3"/>
                </a:solidFill>
                <a:latin typeface="+mn-lt"/>
                <a:cs typeface="Times New Roman" pitchFamily="18" charset="0"/>
              </a:rPr>
              <a:t>Представленные материалы помогут специалисту</a:t>
            </a:r>
            <a:endParaRPr lang="ru-RU" sz="2900" b="1" dirty="0">
              <a:solidFill>
                <a:srgbClr val="2813A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5" y="1500175"/>
            <a:ext cx="8143932" cy="5000660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развить личность, ее субъектные качества, напрямую связанные с преодолением волнений и тревог задолго до возникновения стресса;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войти в систему инновационных мер и методов современной перестройки системы образования, например, в работе педагога, способного изменить свои действия и не вызывать стрессовых реакций у учащихся;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создавать программы тренинговых занятий школьников по формированию субъектного механизма преодоления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экзаменационного стресса.</a:t>
            </a:r>
            <a:endParaRPr lang="ru-RU" sz="2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7715304" cy="56436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2813A3"/>
                </a:solidFill>
                <a:latin typeface="+mj-lt"/>
              </a:rPr>
              <a:t>Комплексная программа тренинговых занятий </a:t>
            </a:r>
            <a:endParaRPr lang="ru-RU" sz="4800" dirty="0" smtClean="0">
              <a:solidFill>
                <a:srgbClr val="2813A3"/>
              </a:solidFill>
              <a:latin typeface="+mj-lt"/>
            </a:endParaRPr>
          </a:p>
          <a:p>
            <a:pPr marL="0" indent="0" algn="ctr">
              <a:buNone/>
            </a:pPr>
            <a:endParaRPr lang="ru-RU" sz="4800" b="1" dirty="0" smtClean="0">
              <a:solidFill>
                <a:srgbClr val="2813A3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2813A3"/>
                </a:solidFill>
              </a:rPr>
              <a:t>«Повышение стрессоустойчивости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2813A3"/>
                </a:solidFill>
              </a:rPr>
              <a:t>у старшеклассников на этапе подготовки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2813A3"/>
                </a:solidFill>
              </a:rPr>
              <a:t>к ЕГЭ и ГИА»</a:t>
            </a:r>
            <a:endParaRPr lang="ru-RU" sz="4800" dirty="0">
              <a:solidFill>
                <a:srgbClr val="2813A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55179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177608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2813A3"/>
                </a:solidFill>
                <a:latin typeface="+mn-lt"/>
                <a:cs typeface="Times New Roman" pitchFamily="18" charset="0"/>
              </a:rPr>
              <a:t>Психологические трудности ЕГЭ:</a:t>
            </a:r>
            <a:endParaRPr lang="ru-RU" sz="4800" b="1" dirty="0">
              <a:solidFill>
                <a:srgbClr val="2813A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96733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>
                <a:cs typeface="Times New Roman" pitchFamily="18" charset="0"/>
              </a:rPr>
              <a:t>Познавательные  </a:t>
            </a:r>
          </a:p>
          <a:p>
            <a:pPr marL="1254125">
              <a:buFont typeface="Arial" pitchFamily="34" charset="0"/>
              <a:buChar char="•"/>
            </a:pPr>
            <a:r>
              <a:rPr lang="ru-RU" sz="3200" b="1" dirty="0">
                <a:cs typeface="Times New Roman" pitchFamily="18" charset="0"/>
              </a:rPr>
              <a:t>Личностные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>
                <a:cs typeface="Times New Roman" pitchFamily="18" charset="0"/>
              </a:rPr>
              <a:t>Процессуальные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40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3" y="714356"/>
            <a:ext cx="8715436" cy="214314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2813A3"/>
                </a:solidFill>
                <a:latin typeface="+mn-lt"/>
              </a:rPr>
              <a:t/>
            </a:r>
            <a:br>
              <a:rPr lang="ru-RU" sz="2600" b="1" dirty="0" smtClean="0">
                <a:solidFill>
                  <a:srgbClr val="2813A3"/>
                </a:solidFill>
                <a:latin typeface="+mn-lt"/>
              </a:rPr>
            </a:br>
            <a:r>
              <a:rPr lang="ru-RU" sz="2600" b="1" dirty="0" smtClean="0">
                <a:solidFill>
                  <a:srgbClr val="2813A3"/>
                </a:solidFill>
                <a:latin typeface="+mn-lt"/>
              </a:rPr>
              <a:t/>
            </a:r>
            <a:br>
              <a:rPr lang="ru-RU" sz="2600" b="1" dirty="0" smtClean="0">
                <a:solidFill>
                  <a:srgbClr val="2813A3"/>
                </a:solidFill>
                <a:latin typeface="+mn-lt"/>
              </a:rPr>
            </a:br>
            <a:r>
              <a:rPr lang="ru-RU" sz="2600" b="1" dirty="0" smtClean="0">
                <a:solidFill>
                  <a:srgbClr val="2813A3"/>
                </a:solidFill>
                <a:latin typeface="+mn-lt"/>
              </a:rPr>
              <a:t/>
            </a:r>
            <a:br>
              <a:rPr lang="ru-RU" sz="2600" b="1" dirty="0" smtClean="0">
                <a:solidFill>
                  <a:srgbClr val="2813A3"/>
                </a:solidFill>
                <a:latin typeface="+mn-lt"/>
              </a:rPr>
            </a:br>
            <a:r>
              <a:rPr lang="ru-RU" sz="2600" b="1" dirty="0" smtClean="0">
                <a:solidFill>
                  <a:srgbClr val="2813A3"/>
                </a:solidFill>
                <a:latin typeface="+mn-lt"/>
              </a:rPr>
              <a:t/>
            </a:r>
            <a:br>
              <a:rPr lang="ru-RU" sz="2600" b="1" dirty="0" smtClean="0">
                <a:solidFill>
                  <a:srgbClr val="2813A3"/>
                </a:solidFill>
                <a:latin typeface="+mn-lt"/>
              </a:rPr>
            </a:br>
            <a:endParaRPr lang="ru-RU" sz="26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9" y="764704"/>
            <a:ext cx="8072495" cy="57361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2813A3"/>
                </a:solidFill>
                <a:latin typeface="+mn-lt"/>
              </a:rPr>
              <a:t>Обязательными аспектами психологической подготовки к ЕГЭ являются:</a:t>
            </a: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обучение выпускников способам релаксации и снятия эмоционального и физического напряжения;</a:t>
            </a: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обучение приемам активного запоминания;</a:t>
            </a: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развитие волевой мобилизации и поддержание рабочего самочувствия, что повышает сопротивляемость стрессу и отрабатывает приемы самообладания, умения управлять своим психофизическим состоянием.</a:t>
            </a: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09" y="714358"/>
            <a:ext cx="7929619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813A3"/>
                </a:solidFill>
                <a:effectLst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6195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данной программы является повышение уровня стрессоустойчивости выпускника.</a:t>
            </a:r>
          </a:p>
          <a:p>
            <a:pPr marL="36195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813A3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2813A3"/>
              </a:solidFill>
              <a:effectLst/>
            </a:endParaRPr>
          </a:p>
          <a:p>
            <a:pPr marL="361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Выработка навыков эмоциональной саморегуляции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61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Развитие навыков самоконтроля.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61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Формирование адекватной самооценки.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361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Снижение уровня тревожности.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1071547"/>
            <a:ext cx="7929619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813A3"/>
                </a:solidFill>
                <a:latin typeface="+mn-lt"/>
              </a:rPr>
              <a:t>Программа состоит из 3 блоков: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3" y="1857364"/>
            <a:ext cx="7929619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Психодиагностический блок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Определение особенностей личности выпускников с помощью методик. Выделение группы риска.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Коррекционно-развивающий блок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Реализация коррекционно-развивающей программы.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Индивидуальное сопровождение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. Разработка педагогом-психологом индивидуальных маршрутов сопровождения детей оказавшихся в группе риска.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7" y="714357"/>
            <a:ext cx="8143931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b="1" dirty="0" smtClean="0">
                <a:solidFill>
                  <a:srgbClr val="2813A3"/>
                </a:solidFill>
              </a:rPr>
              <a:t>При разработке программы особое внимание уделялось следующим моментам: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2143116"/>
            <a:ext cx="8143932" cy="4714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750" dirty="0" smtClean="0">
                <a:solidFill>
                  <a:schemeClr val="tx1"/>
                </a:solidFill>
              </a:rPr>
              <a:t>- </a:t>
            </a:r>
            <a:r>
              <a:rPr lang="ru-RU" sz="2700" dirty="0" smtClean="0">
                <a:solidFill>
                  <a:schemeClr val="tx1"/>
                </a:solidFill>
              </a:rPr>
              <a:t>созданию на занятиях условий для актуализации субъектного опыта учеников и для усложнения и обогащения этого опыта;</a:t>
            </a:r>
          </a:p>
          <a:p>
            <a:pPr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- органичной взаимосвязи информации, которая предлагается учащимся, с эмоциями и чувствами, вызванными этой информацией;</a:t>
            </a:r>
          </a:p>
          <a:p>
            <a:pPr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- бережному отношению к личности каждого учащегося, обеспечению атмосферы психологической безопасности для участников группы.</a:t>
            </a:r>
          </a:p>
          <a:p>
            <a:endParaRPr lang="ru-RU" sz="27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1027666"/>
            <a:ext cx="7024744" cy="8297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813A3"/>
                </a:solidFill>
              </a:rPr>
              <a:t>Разработанная программа</a:t>
            </a:r>
            <a:endParaRPr lang="ru-RU" b="1" dirty="0">
              <a:solidFill>
                <a:srgbClr val="2813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SzPct val="100000"/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</a:rPr>
              <a:t>позволяет развить навыки эмоциональной саморегуляции, </a:t>
            </a:r>
          </a:p>
          <a:p>
            <a:pPr>
              <a:buClrTx/>
              <a:buSzPct val="100000"/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</a:rPr>
              <a:t>способствует снижению негативных переживаний, </a:t>
            </a:r>
          </a:p>
          <a:p>
            <a:pPr>
              <a:buClrTx/>
              <a:buSzPct val="100000"/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1"/>
                </a:solidFill>
              </a:rPr>
              <a:t>обучает приемам релаксации и снятия нервно-мышечного напряжения.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48882"/>
              </p:ext>
            </p:extLst>
          </p:nvPr>
        </p:nvGraphicFramePr>
        <p:xfrm>
          <a:off x="642912" y="764705"/>
          <a:ext cx="7920002" cy="5688631"/>
        </p:xfrm>
        <a:graphic>
          <a:graphicData uri="http://schemas.openxmlformats.org/drawingml/2006/table">
            <a:tbl>
              <a:tblPr/>
              <a:tblGrid>
                <a:gridCol w="535299"/>
                <a:gridCol w="3103825"/>
                <a:gridCol w="3290363"/>
                <a:gridCol w="990515"/>
              </a:tblGrid>
              <a:tr h="1732960">
                <a:tc gridSpan="4">
                  <a:txBody>
                    <a:bodyPr/>
                    <a:lstStyle/>
                    <a:p>
                      <a:pPr marL="0" marR="8953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Психодиагностический блок.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8953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: Определение особенностей личности выпускников. Выделение группы риска.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1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5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Выявление уровня стрессоустойчивости старшеклассников в критических ситуациях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 личностных качеств,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уровня стрессоустойчивости,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психологической готовности к сдаче ЕГЭ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9" y="642918"/>
            <a:ext cx="8001055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2813A3"/>
                </a:solidFill>
              </a:rPr>
              <a:t>Для исследования исходного состояния выпускников рекомендуется использовать следующие </a:t>
            </a:r>
            <a:r>
              <a:rPr lang="ru-RU" sz="2800" b="1" dirty="0" smtClean="0">
                <a:solidFill>
                  <a:srgbClr val="2813A3"/>
                </a:solidFill>
              </a:rPr>
              <a:t>психодиагностические методики:</a:t>
            </a:r>
            <a:endParaRPr lang="ru-RU" sz="2800" b="1" dirty="0">
              <a:solidFill>
                <a:srgbClr val="2813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23653"/>
            <a:ext cx="8001056" cy="410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Опросник</a:t>
            </a:r>
            <a:r>
              <a:rPr lang="ru-RU" dirty="0" smtClean="0">
                <a:solidFill>
                  <a:schemeClr val="tx1"/>
                </a:solidFill>
              </a:rPr>
              <a:t> для определения структуры темперамента (Автор В.М. </a:t>
            </a:r>
            <a:r>
              <a:rPr lang="ru-RU" dirty="0" err="1" smtClean="0">
                <a:solidFill>
                  <a:schemeClr val="tx1"/>
                </a:solidFill>
              </a:rPr>
              <a:t>Русалов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Тест по методике </a:t>
            </a:r>
            <a:r>
              <a:rPr lang="ru-RU" dirty="0" err="1" smtClean="0">
                <a:solidFill>
                  <a:schemeClr val="tx1"/>
                </a:solidFill>
              </a:rPr>
              <a:t>Кеттела</a:t>
            </a:r>
            <a:r>
              <a:rPr lang="ru-RU" dirty="0" smtClean="0">
                <a:solidFill>
                  <a:schemeClr val="tx1"/>
                </a:solidFill>
              </a:rPr>
              <a:t> (эмоционально-волевой блок):	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Тест «Умеете ли вы справляться со стрессом?» (М.Ю. Чибисова)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>
                <a:solidFill>
                  <a:schemeClr val="tx1"/>
                </a:solidFill>
              </a:rPr>
              <a:t>Опросник</a:t>
            </a:r>
            <a:r>
              <a:rPr lang="ru-RU" dirty="0" smtClean="0">
                <a:solidFill>
                  <a:schemeClr val="tx1"/>
                </a:solidFill>
              </a:rPr>
              <a:t> по определению самооценки (Автор С.В. Ковалев)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5. Тест изучения характерологических особенностей (К. </a:t>
            </a:r>
            <a:r>
              <a:rPr lang="ru-RU" dirty="0" err="1" smtClean="0">
                <a:solidFill>
                  <a:schemeClr val="tx1"/>
                </a:solidFill>
              </a:rPr>
              <a:t>Леонгард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353"/>
              </p:ext>
            </p:extLst>
          </p:nvPr>
        </p:nvGraphicFramePr>
        <p:xfrm>
          <a:off x="571473" y="714361"/>
          <a:ext cx="8001060" cy="5774828"/>
        </p:xfrm>
        <a:graphic>
          <a:graphicData uri="http://schemas.openxmlformats.org/drawingml/2006/table">
            <a:tbl>
              <a:tblPr/>
              <a:tblGrid>
                <a:gridCol w="540779"/>
                <a:gridCol w="3135591"/>
                <a:gridCol w="3352207"/>
                <a:gridCol w="972483"/>
              </a:tblGrid>
              <a:tr h="672331"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Коррекционный блок.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Реализация коррекционно-развивающей программы.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0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такое ЕГЭ и что он значит для меня?»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Познакомить выпускников с особенностями ЕГЭ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0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справиться со стрессом на экзамене?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Познакомить учащихся 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основными способами снижения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уровня тревоги в стрессовой ситуации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справиться со стрессом на экзамене?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Познакомить выпускников 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основными способами снижения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тревоги в стрессовой ситуации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2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Способы снятия нервно-психического напряжения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Научить выпускников снимать напряжение простыми психологическими способами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Уверенность на экзамене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Повысить уверенность в себе, 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своих силах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785795"/>
            <a:ext cx="8001056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813A3"/>
                </a:solidFill>
                <a:effectLst/>
                <a:ea typeface="Times New Roman" pitchFamily="18" charset="0"/>
                <a:cs typeface="Times New Roman" pitchFamily="18" charset="0"/>
              </a:rPr>
              <a:t>Занятие 1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«Что такое ЕГЭ и что он значит для меня?»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познакомить выпускников с особенностями ЕГЭ.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  Разминка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Упражнение «Ассоциации»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2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«Ассоциации - это первое, что приходит в голову, когда вы слышите какое-то слово или видите какой-то предмет. Вам нужно придумать ассоциации на то слово, которое скажет предыдущий участник. Постарайтесь не задумываться подолгу, говорите первое, что приходит в голову. Итак, я начинаю: экзамен…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001056" cy="642939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sz="2900" b="1" dirty="0" smtClean="0">
              <a:solidFill>
                <a:schemeClr val="tx1"/>
              </a:solidFill>
            </a:endParaRPr>
          </a:p>
          <a:p>
            <a:pPr marL="87313" lvl="0" indent="-1588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2. Презентация темы</a:t>
            </a:r>
            <a:r>
              <a:rPr lang="ru-RU" sz="2900" b="1" dirty="0" smtClean="0"/>
              <a:t>.</a:t>
            </a:r>
            <a:endParaRPr lang="ru-RU" sz="2900" dirty="0" smtClean="0"/>
          </a:p>
          <a:p>
            <a:pPr marL="87313" indent="-1588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Ведущий: Очень скоро завершатся ваши школьные годы. Впереди у вас очень важный период - экзамены. Вам предстоит сдавать их в особой форме - в форме ЕГЭ. ЕГЭ отличается от привычных для вас форм проверки знаний.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Прежде чем переходить к информированию, нужно попросить учеников сформулировать, что они хотели бы узнать о ЕГЭ. (Выслушиваются запросы) 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Информирование.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ЕГЭ - это система бесплатных экзаменов по отдельным предметам.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Результаты ЕГЭ одновременно учитываются в школьном аттестате и при поступлении в вузы. При проведении этих экзаменов на всей территории России применяются однотипные задания и система независимой внешней оценки (в том числе с помощью компьютера), основанная на использовании единой шкалы и критериев оценки. Экзамен по каждому предмету включает вопросы и задания трех разных типов. 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процессе сдачи ЕГЭ требуются:</a:t>
            </a:r>
          </a:p>
          <a:p>
            <a:pPr marL="87313" lvl="0" indent="-1588">
              <a:buClrTx/>
              <a:buSzPct val="100000"/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высокая мобильность, переключаемость; </a:t>
            </a:r>
          </a:p>
          <a:p>
            <a:pPr marL="87313" lvl="0" indent="-1588">
              <a:buClrTx/>
              <a:buSzPct val="100000"/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высокий уровень организации деятельности; </a:t>
            </a:r>
          </a:p>
          <a:p>
            <a:pPr marL="87313" lvl="0" indent="-1588">
              <a:buClrTx/>
              <a:buSzPct val="100000"/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высокая и устойчивая работоспособность; </a:t>
            </a:r>
          </a:p>
          <a:p>
            <a:pPr marL="87313" lvl="0" indent="-1588">
              <a:buClrTx/>
              <a:buSzPct val="100000"/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высокий уровень концентрации внимания, произвольности.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Проигрывание.</a:t>
            </a:r>
          </a:p>
          <a:p>
            <a:pPr marL="87313" indent="-1588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Очень важно, чтобы ученики сами нашли для себя какой-то смысл в Едином государственном экзамене. Поэтому следует провести «мозговой штурм» на тему «Что может мне дать ЕГЭ?». Участникам нужно сформулировать как можно больше ответов на вопросы: чем ЕГЭ может быть для меня лучше традиционной формы экзамена и в чем его плюсы для меня?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196758"/>
            <a:ext cx="7024744" cy="5232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2813A3"/>
                </a:solidFill>
                <a:latin typeface="+mn-lt"/>
                <a:cs typeface="Times New Roman" pitchFamily="18" charset="0"/>
              </a:rPr>
              <a:t>Экзамен</a:t>
            </a:r>
            <a:r>
              <a:rPr lang="ru-RU" sz="4900" dirty="0" smtClean="0">
                <a:solidFill>
                  <a:srgbClr val="2813A3"/>
                </a:solidFill>
                <a:latin typeface="+mn-lt"/>
                <a:cs typeface="Times New Roman" pitchFamily="18" charset="0"/>
              </a:rPr>
              <a:t> – </a:t>
            </a:r>
            <a:r>
              <a:rPr lang="ru-RU" dirty="0" smtClean="0">
                <a:latin typeface="+mn-lt"/>
                <a:cs typeface="Times New Roman" pitchFamily="18" charset="0"/>
              </a:rPr>
              <a:t/>
            </a:r>
            <a:br>
              <a:rPr lang="ru-RU" dirty="0" smtClean="0">
                <a:latin typeface="+mn-lt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стрессовая ситуация. </a:t>
            </a:r>
            <a:r>
              <a:rPr lang="ru-RU" sz="4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Тревожность перед экзаменом – это нормальное состояние и даже полезное.</a:t>
            </a:r>
            <a:r>
              <a:rPr lang="ru-RU" sz="4400" dirty="0" smtClean="0">
                <a:latin typeface="+mn-lt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Сдать экзамены сложно даже тем ученикам, кто хорошо знает материал.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5775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5"/>
            <a:ext cx="8001056" cy="5929354"/>
          </a:xfrm>
        </p:spPr>
        <p:txBody>
          <a:bodyPr>
            <a:noAutofit/>
          </a:bodyPr>
          <a:lstStyle/>
          <a:p>
            <a:pPr marL="180975" lvl="0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3. О</a:t>
            </a:r>
            <a:r>
              <a:rPr lang="ru-RU" sz="2400" b="1" dirty="0" smtClean="0">
                <a:solidFill>
                  <a:schemeClr val="tx1"/>
                </a:solidFill>
              </a:rPr>
              <a:t>сновной блок упражнений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Упражнение «Чего я хочу достичь?»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настроить на успех.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Инструкция: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«Посидите несколько мгновений в тишине и подумайте о том, чего бы вы хотели достичь? Чему вам хотелось бы научиться? Подумайте, как вы могли бы без слов, с помощью мимики и жестов, рассказать об этом. Задача остальных — догадаться, о чем идет речь».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Анализ: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- Трудно ли было выбрать важную цель?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- Что нужно сделать для того, чтобы достичь цели?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- Не слишком ли глобальны ваши цели, или, может быть, слишком мелкие, или как раз достижимые?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785795"/>
            <a:ext cx="6777317" cy="5046835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indent="19050">
              <a:buNone/>
            </a:pPr>
            <a:r>
              <a:rPr lang="ru-RU" b="1" dirty="0" smtClean="0"/>
              <a:t>4. Рефлексия.</a:t>
            </a:r>
          </a:p>
          <a:p>
            <a:pPr>
              <a:buNone/>
            </a:pPr>
            <a:endParaRPr lang="ru-RU" dirty="0" smtClean="0"/>
          </a:p>
          <a:p>
            <a:pPr indent="19050">
              <a:buNone/>
            </a:pPr>
            <a:r>
              <a:rPr lang="ru-RU" dirty="0" smtClean="0"/>
              <a:t>Итог занятия.</a:t>
            </a:r>
          </a:p>
          <a:p>
            <a:pPr indent="19050">
              <a:buNone/>
            </a:pPr>
            <a:r>
              <a:rPr lang="ru-RU" b="1" dirty="0" smtClean="0"/>
              <a:t>Выпускники отвечают на следующие вопросы:</a:t>
            </a:r>
            <a:endParaRPr lang="ru-RU" dirty="0" smtClean="0"/>
          </a:p>
          <a:p>
            <a:pPr lvl="0" indent="1905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 Как вы себя сейчас чувствуете?</a:t>
            </a:r>
          </a:p>
          <a:p>
            <a:pPr lvl="0" indent="1905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 Что понравилось, что не понравилось?</a:t>
            </a:r>
          </a:p>
          <a:p>
            <a:pPr lvl="0" indent="1905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 Что нового для себя узнали?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10204"/>
              </p:ext>
            </p:extLst>
          </p:nvPr>
        </p:nvGraphicFramePr>
        <p:xfrm>
          <a:off x="611560" y="764704"/>
          <a:ext cx="8001057" cy="4206017"/>
        </p:xfrm>
        <a:graphic>
          <a:graphicData uri="http://schemas.openxmlformats.org/drawingml/2006/table">
            <a:tbl>
              <a:tblPr/>
              <a:tblGrid>
                <a:gridCol w="974008"/>
                <a:gridCol w="2702359"/>
                <a:gridCol w="3352207"/>
                <a:gridCol w="972483"/>
              </a:tblGrid>
              <a:tr h="2684196"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Блок индивидуальной работы с учащимися, составившими «группу риска» с низким уровнем стрессоустойчивости.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Разработка педагогом-психологом индивидуальных маршрутов сопровождения детей оказавшихся в группе риска.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86021"/>
              </p:ext>
            </p:extLst>
          </p:nvPr>
        </p:nvGraphicFramePr>
        <p:xfrm>
          <a:off x="683568" y="4869160"/>
          <a:ext cx="7929619" cy="1988840"/>
        </p:xfrm>
        <a:graphic>
          <a:graphicData uri="http://schemas.openxmlformats.org/drawingml/2006/table">
            <a:tbl>
              <a:tblPr/>
              <a:tblGrid>
                <a:gridCol w="7929619"/>
              </a:tblGrid>
              <a:tr h="1988840">
                <a:tc>
                  <a:txBody>
                    <a:bodyPr/>
                    <a:lstStyle/>
                    <a:p>
                      <a:pPr marL="111760" marR="2095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marR="209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Примечание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подбор методик осуществляется специалистом в зависимости от индивидуальных особенностей учащегося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1760" marR="2095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1760" marR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00035" y="714356"/>
            <a:ext cx="81439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Основное назначение индивидуальной работы –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навыков самоанализа. Данные упражнения помогают выпускнику глубже и полнее разобраться в себе, научиться понимать себя, свои сильные и слабые стороны, осознать свое отношение к различным социальным явлениям.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 время работы целесообразно использовать легкую или классическую музыку, которая помогает настроиться на спокойные размышления, сосредоточиться, заглушает посторонний шум. Все это усиливает ощущение уединения, не дает отвлекаться от серьезной аналитической работы,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и, следовательно, п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омогает учащимся эффективно адаптироваться к стрессовым ситуациям.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1686956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b="1" dirty="0" smtClean="0">
                <a:solidFill>
                  <a:srgbClr val="2813A3"/>
                </a:solidFill>
              </a:rPr>
              <a:t>1.</a:t>
            </a:r>
            <a:r>
              <a:rPr lang="ru-RU" sz="3200" dirty="0" smtClean="0">
                <a:solidFill>
                  <a:srgbClr val="2813A3"/>
                </a:solidFill>
              </a:rPr>
              <a:t> </a:t>
            </a:r>
            <a:r>
              <a:rPr lang="ru-RU" sz="3200" b="1" dirty="0" smtClean="0">
                <a:solidFill>
                  <a:srgbClr val="2813A3"/>
                </a:solidFill>
              </a:rPr>
              <a:t>Индивидуальная работа, направленная на самооценку и уверенность в себе.</a:t>
            </a:r>
            <a:r>
              <a:rPr lang="ru-RU" sz="3200" dirty="0" smtClean="0">
                <a:solidFill>
                  <a:srgbClr val="2813A3"/>
                </a:solidFill>
              </a:rPr>
              <a:t/>
            </a:r>
            <a:br>
              <a:rPr lang="ru-RU" sz="3200" dirty="0" smtClean="0">
                <a:solidFill>
                  <a:srgbClr val="2813A3"/>
                </a:solidFill>
              </a:rPr>
            </a:br>
            <a:endParaRPr lang="ru-RU" sz="3200" dirty="0">
              <a:solidFill>
                <a:srgbClr val="2813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23653"/>
            <a:ext cx="8001056" cy="410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Цель</a:t>
            </a:r>
            <a:r>
              <a:rPr lang="ru-RU" sz="3000" dirty="0" smtClean="0">
                <a:solidFill>
                  <a:schemeClr val="tx1"/>
                </a:solidFill>
              </a:rPr>
              <a:t> данной работы заключается в том, чтобы научить выпускника с заниженной самооценкой раскрепощаться и любить себя, формировать самоуважение, доверие к самому себе, способствовать приобретению опыта выступления перед аудиторией, что в свою очередь эффективно влияет на повышение уверенности в себе.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27664"/>
            <a:ext cx="8001056" cy="2687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2813A3"/>
                </a:solidFill>
              </a:rPr>
              <a:t>2. Индивидуальная работа, направленная на коррекцию страхов и тревожности выпускников при сдаче ГИА, ЕГЭ.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9" y="3143248"/>
            <a:ext cx="7786743" cy="3214710"/>
          </a:xfrm>
        </p:spPr>
        <p:txBody>
          <a:bodyPr/>
          <a:lstStyle/>
          <a:p>
            <a:pPr indent="19050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Цель</a:t>
            </a:r>
            <a:r>
              <a:rPr lang="ru-RU" sz="3000" dirty="0" smtClean="0">
                <a:solidFill>
                  <a:schemeClr val="tx1"/>
                </a:solidFill>
              </a:rPr>
              <a:t> данной работы заключается в коррекции тревожности, страхов, а так же снятии тревоги, беспокойства, подготовке к ожидаемой стрессовой ситуации.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4" y="857232"/>
            <a:ext cx="8001055" cy="2286016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2813A3"/>
                </a:solidFill>
              </a:rPr>
              <a:t> </a:t>
            </a:r>
            <a:r>
              <a:rPr lang="ru-RU" sz="3600" b="1" dirty="0" smtClean="0">
                <a:solidFill>
                  <a:srgbClr val="2813A3"/>
                </a:solidFill>
              </a:rPr>
              <a:t> </a:t>
            </a:r>
            <a:r>
              <a:rPr lang="ru-RU" sz="3200" b="1" dirty="0" smtClean="0">
                <a:solidFill>
                  <a:srgbClr val="2813A3"/>
                </a:solidFill>
              </a:rPr>
              <a:t>3. Индивидуальная работа, направленная на снятие напряжения и на умение эффективно адаптироваться в стрессовых ситуациях.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3" y="2857497"/>
            <a:ext cx="8072495" cy="3571900"/>
          </a:xfrm>
        </p:spPr>
        <p:txBody>
          <a:bodyPr>
            <a:noAutofit/>
          </a:bodyPr>
          <a:lstStyle/>
          <a:p>
            <a:pPr indent="19050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Цель</a:t>
            </a:r>
            <a:r>
              <a:rPr lang="ru-RU" sz="3000" dirty="0" smtClean="0">
                <a:solidFill>
                  <a:schemeClr val="tx1"/>
                </a:solidFill>
              </a:rPr>
              <a:t> данной работы заключается в том, чтобы научить выпускников справляться со своими сильными эмоциями. В ходе выполнения упражнения смогут поговорить о том, что вызывает у них стресс, и что они будут делать для восстановления внутреннего равновесия.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56166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b="1" dirty="0"/>
              <a:t>Подготовка к ЕГЭ – это тренировка  </a:t>
            </a:r>
            <a:r>
              <a:rPr lang="ru-RU" sz="2800" b="1" dirty="0" smtClean="0"/>
              <a:t>к самостоятельной  жизни, к </a:t>
            </a:r>
            <a:r>
              <a:rPr lang="ru-RU" sz="2800" b="1" dirty="0"/>
              <a:t>любым </a:t>
            </a:r>
            <a:r>
              <a:rPr lang="ru-RU" sz="2800" b="1" dirty="0" smtClean="0"/>
              <a:t>трудным </a:t>
            </a:r>
            <a:r>
              <a:rPr lang="ru-RU" sz="2800" b="1" dirty="0"/>
              <a:t>жизненным ситуациям, когда надо преодолевать себя, решать, самому организовывать свой успех. </a:t>
            </a:r>
            <a:endParaRPr lang="ru-RU" sz="2800" b="1" dirty="0" smtClean="0"/>
          </a:p>
          <a:p>
            <a:pPr marL="68580" indent="0" algn="ctr">
              <a:buNone/>
            </a:pPr>
            <a:endParaRPr lang="ru-RU" sz="2800" b="1" dirty="0"/>
          </a:p>
          <a:p>
            <a:pPr marL="68580" indent="0" algn="ctr">
              <a:buNone/>
            </a:pPr>
            <a:r>
              <a:rPr lang="ru-RU" sz="2800" b="1" dirty="0"/>
              <a:t>Успешность выполнения заданий на экзамене обеспечивается не только правильным подходом к использованию своих знаний и умений, но и грамотным использованием собственных психологических ресурсов.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88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848871" cy="5353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2813A3"/>
                </a:solidFill>
              </a:rPr>
              <a:t/>
            </a:r>
            <a:br>
              <a:rPr lang="ru-RU" sz="4800" b="1" dirty="0">
                <a:solidFill>
                  <a:srgbClr val="2813A3"/>
                </a:solidFill>
              </a:rPr>
            </a:br>
            <a:r>
              <a:rPr lang="ru-RU" sz="4800" b="1" dirty="0" smtClean="0">
                <a:solidFill>
                  <a:srgbClr val="2813A3"/>
                </a:solidFill>
              </a:rPr>
              <a:t/>
            </a:r>
            <a:br>
              <a:rPr lang="ru-RU" sz="4800" b="1" dirty="0" smtClean="0">
                <a:solidFill>
                  <a:srgbClr val="2813A3"/>
                </a:solidFill>
              </a:rPr>
            </a:br>
            <a:r>
              <a:rPr lang="ru-RU" sz="4800" b="1" dirty="0">
                <a:solidFill>
                  <a:srgbClr val="2813A3"/>
                </a:solidFill>
              </a:rPr>
              <a:t/>
            </a:r>
            <a:br>
              <a:rPr lang="ru-RU" sz="4800" b="1" dirty="0">
                <a:solidFill>
                  <a:srgbClr val="2813A3"/>
                </a:solidFill>
              </a:rPr>
            </a:br>
            <a:r>
              <a:rPr lang="ru-RU" sz="4900" b="1" dirty="0" smtClean="0">
                <a:solidFill>
                  <a:srgbClr val="2813A3"/>
                </a:solidFill>
              </a:rPr>
              <a:t>Познав </a:t>
            </a:r>
            <a:r>
              <a:rPr lang="ru-RU" sz="4900" b="1" dirty="0">
                <a:solidFill>
                  <a:srgbClr val="2813A3"/>
                </a:solidFill>
              </a:rPr>
              <a:t>себя, </a:t>
            </a:r>
            <a:r>
              <a:rPr lang="ru-RU" sz="4900" b="1" dirty="0" smtClean="0">
                <a:solidFill>
                  <a:srgbClr val="2813A3"/>
                </a:solidFill>
              </a:rPr>
              <a:t/>
            </a:r>
            <a:br>
              <a:rPr lang="ru-RU" sz="4900" b="1" dirty="0" smtClean="0">
                <a:solidFill>
                  <a:srgbClr val="2813A3"/>
                </a:solidFill>
              </a:rPr>
            </a:br>
            <a:r>
              <a:rPr lang="ru-RU" sz="4900" b="1" dirty="0" smtClean="0">
                <a:solidFill>
                  <a:srgbClr val="2813A3"/>
                </a:solidFill>
              </a:rPr>
              <a:t>никто </a:t>
            </a:r>
            <a:r>
              <a:rPr lang="ru-RU" sz="4900" b="1" dirty="0">
                <a:solidFill>
                  <a:srgbClr val="2813A3"/>
                </a:solidFill>
              </a:rPr>
              <a:t>уже не останется </a:t>
            </a:r>
            <a:r>
              <a:rPr lang="ru-RU" sz="4900" b="1" dirty="0" smtClean="0">
                <a:solidFill>
                  <a:srgbClr val="2813A3"/>
                </a:solidFill>
              </a:rPr>
              <a:t>тем, кто </a:t>
            </a:r>
            <a:r>
              <a:rPr lang="ru-RU" sz="4900" b="1" dirty="0">
                <a:solidFill>
                  <a:srgbClr val="2813A3"/>
                </a:solidFill>
              </a:rPr>
              <a:t>он есть. </a:t>
            </a:r>
            <a:r>
              <a:rPr lang="ru-RU" sz="4900" b="1" dirty="0" smtClean="0">
                <a:solidFill>
                  <a:srgbClr val="2813A3"/>
                </a:solidFill>
              </a:rPr>
              <a:t/>
            </a:r>
            <a:br>
              <a:rPr lang="ru-RU" sz="4900" b="1" dirty="0" smtClean="0">
                <a:solidFill>
                  <a:srgbClr val="2813A3"/>
                </a:solidFill>
              </a:rPr>
            </a:br>
            <a:r>
              <a:rPr lang="ru-RU" sz="4800" b="1" dirty="0" smtClean="0">
                <a:solidFill>
                  <a:srgbClr val="2813A3"/>
                </a:solidFill>
              </a:rPr>
              <a:t/>
            </a:r>
            <a:br>
              <a:rPr lang="ru-RU" sz="4800" b="1" dirty="0" smtClean="0">
                <a:solidFill>
                  <a:srgbClr val="2813A3"/>
                </a:solidFill>
              </a:rPr>
            </a:br>
            <a:r>
              <a:rPr lang="ru-RU" sz="4400" b="1" dirty="0" smtClean="0">
                <a:solidFill>
                  <a:srgbClr val="2813A3"/>
                </a:solidFill>
              </a:rPr>
              <a:t>Томас Манн</a:t>
            </a:r>
            <a:r>
              <a:rPr lang="ru-RU" sz="4400" b="1" dirty="0">
                <a:solidFill>
                  <a:srgbClr val="2813A3"/>
                </a:solidFill>
              </a:rPr>
              <a:t/>
            </a:r>
            <a:br>
              <a:rPr lang="ru-RU" sz="4400" b="1" dirty="0">
                <a:solidFill>
                  <a:srgbClr val="2813A3"/>
                </a:solidFill>
              </a:rPr>
            </a:br>
            <a:r>
              <a:rPr lang="ru-RU" sz="4800" b="1" dirty="0" smtClean="0">
                <a:solidFill>
                  <a:srgbClr val="2813A3"/>
                </a:solidFill>
              </a:rPr>
              <a:t/>
            </a:r>
            <a:br>
              <a:rPr lang="ru-RU" sz="4800" b="1" dirty="0" smtClean="0">
                <a:solidFill>
                  <a:srgbClr val="2813A3"/>
                </a:solidFill>
              </a:rPr>
            </a:br>
            <a:endParaRPr lang="ru-RU" sz="4400" b="1" dirty="0">
              <a:solidFill>
                <a:srgbClr val="281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1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7"/>
            <a:ext cx="8208912" cy="158417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2813A3"/>
                </a:solidFill>
                <a:latin typeface="+mn-lt"/>
              </a:rPr>
              <a:t>Спасибо за внимание!</a:t>
            </a:r>
            <a:endParaRPr lang="ru-RU" sz="5400" b="1" dirty="0">
              <a:solidFill>
                <a:srgbClr val="2813A3"/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1" y="620688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2813A3"/>
                </a:solidFill>
                <a:latin typeface="+mn-lt"/>
              </a:rPr>
              <a:t>Мобилизация:</a:t>
            </a:r>
            <a:endParaRPr lang="ru-RU" sz="4800" b="1" dirty="0">
              <a:solidFill>
                <a:srgbClr val="2813A3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275837"/>
          </a:xfrm>
        </p:spPr>
        <p:txBody>
          <a:bodyPr>
            <a:noAutofit/>
          </a:bodyPr>
          <a:lstStyle/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Концентрация </a:t>
            </a:r>
          </a:p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Активизация механизмов внимания, восприятия, памяти, мышления</a:t>
            </a:r>
          </a:p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Позитивный настрой (уверенность)</a:t>
            </a:r>
          </a:p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Положительный результат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"/>
            <a:ext cx="959296" cy="61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20688"/>
            <a:ext cx="7177608" cy="100811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2813A3"/>
                </a:solidFill>
                <a:latin typeface="+mn-lt"/>
              </a:rPr>
              <a:t>Паника</a:t>
            </a:r>
            <a:r>
              <a:rPr lang="ru-RU" b="1" dirty="0" smtClean="0">
                <a:solidFill>
                  <a:srgbClr val="2813A3"/>
                </a:solidFill>
                <a:latin typeface="+mn-lt"/>
              </a:rPr>
              <a:t> :</a:t>
            </a:r>
            <a:endParaRPr lang="ru-RU" b="1" dirty="0">
              <a:solidFill>
                <a:srgbClr val="2813A3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700808"/>
            <a:ext cx="7704856" cy="4515842"/>
          </a:xfrm>
        </p:spPr>
        <p:txBody>
          <a:bodyPr>
            <a:normAutofit fontScale="92500" lnSpcReduction="20000"/>
          </a:bodyPr>
          <a:lstStyle/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300" b="1" dirty="0" smtClean="0">
                <a:solidFill>
                  <a:schemeClr val="tx1"/>
                </a:solidFill>
                <a:latin typeface="+mn-lt"/>
              </a:rPr>
              <a:t>Рассогласование</a:t>
            </a:r>
          </a:p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300" b="1" dirty="0" smtClean="0">
                <a:solidFill>
                  <a:schemeClr val="tx1"/>
                </a:solidFill>
                <a:latin typeface="+mn-lt"/>
              </a:rPr>
              <a:t>Нарушение механизмов внимания, восприятия, памяти, мышления</a:t>
            </a:r>
          </a:p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300" b="1" dirty="0" smtClean="0">
                <a:solidFill>
                  <a:schemeClr val="tx1"/>
                </a:solidFill>
                <a:latin typeface="+mn-lt"/>
              </a:rPr>
              <a:t>Негативный настрой (неуверенность)</a:t>
            </a:r>
          </a:p>
          <a:p>
            <a:pPr algn="ctr">
              <a:buClrTx/>
              <a:buSzPct val="80000"/>
              <a:buFont typeface="Arial" pitchFamily="34" charset="0"/>
              <a:buChar char="•"/>
            </a:pPr>
            <a:r>
              <a:rPr lang="ru-RU" sz="4300" b="1" dirty="0" smtClean="0">
                <a:solidFill>
                  <a:schemeClr val="tx1"/>
                </a:solidFill>
                <a:latin typeface="+mn-lt"/>
              </a:rPr>
              <a:t>Неудовлетворительный результат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endParaRPr lang="ru-RU" sz="4300" dirty="0">
              <a:latin typeface="+mn-lt"/>
            </a:endParaRPr>
          </a:p>
          <a:p>
            <a:pPr>
              <a:buClrTx/>
              <a:buSzPct val="80000"/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ClrTx/>
              <a:buSzPct val="80000"/>
              <a:buFont typeface="Arial" pitchFamily="34" charset="0"/>
              <a:buChar char="•"/>
            </a:pPr>
            <a:endParaRPr lang="ru-RU" dirty="0">
              <a:latin typeface="+mn-lt"/>
            </a:endParaRPr>
          </a:p>
          <a:p>
            <a:pPr>
              <a:buClrTx/>
              <a:buSzPct val="80000"/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ClrTx/>
              <a:buSzPct val="80000"/>
              <a:buFont typeface="Arial" pitchFamily="34" charset="0"/>
              <a:buChar char="•"/>
            </a:pP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2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92698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813A3"/>
                </a:solidFill>
                <a:latin typeface="+mn-lt"/>
                <a:cs typeface="Times New Roman" pitchFamily="18" charset="0"/>
              </a:rPr>
              <a:t>Причины, вызывающие экзаменационный стресс:  </a:t>
            </a:r>
            <a:endParaRPr lang="ru-RU" b="1" dirty="0">
              <a:solidFill>
                <a:srgbClr val="2813A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7" y="1857366"/>
            <a:ext cx="8215371" cy="464347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Негативный настрой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Неопределенность и ограниченность во времени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Сомнение в полноте и прочности знаний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Сомнение в собственных способностях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Физическое и интеллектуальное перенапряжение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Индивидуальные особенности нервной системы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«Груз» ответственности перед родителями и школой</a:t>
            </a:r>
          </a:p>
          <a:p>
            <a:pPr marL="68580" indent="0">
              <a:buNone/>
            </a:pPr>
            <a:endParaRPr lang="ru-RU" dirty="0">
              <a:latin typeface="+mn-lt"/>
            </a:endParaRPr>
          </a:p>
          <a:p>
            <a:pPr marL="68580" indent="0" algn="ctr">
              <a:buNone/>
            </a:pPr>
            <a:r>
              <a:rPr lang="ru-RU" sz="2600" b="1" dirty="0" smtClean="0">
                <a:solidFill>
                  <a:srgbClr val="2813A3"/>
                </a:solidFill>
                <a:latin typeface="+mn-lt"/>
              </a:rPr>
              <a:t>Любую из этих причин можно минимизировать или исключить</a:t>
            </a:r>
            <a:endParaRPr lang="ru-RU" sz="2600" b="1" dirty="0">
              <a:solidFill>
                <a:srgbClr val="2813A3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8201"/>
            <a:ext cx="7704856" cy="71859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2813A3"/>
                </a:solidFill>
                <a:latin typeface="+mn-lt"/>
              </a:rPr>
              <a:t>Задачи педагога:</a:t>
            </a:r>
            <a:endParaRPr lang="ru-RU" sz="4800" b="1" dirty="0">
              <a:solidFill>
                <a:srgbClr val="2813A3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584" y="1785926"/>
            <a:ext cx="7632848" cy="464347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делать все, чтобы снизить волнение и страх неудачи;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u="sng" dirty="0" smtClean="0">
                <a:solidFill>
                  <a:schemeClr val="tx1"/>
                </a:solidFill>
                <a:latin typeface="+mn-lt"/>
              </a:rPr>
              <a:t>Безоценочное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проведение пробных ЕГЭ с анализом трудных ситуаций и возникающих проблем;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Помочь выпускникам использовать индивидуальные особенности организации деятельности;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Формировать позитивную установку;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Помочь устранить сомнения в собственных силах и способностях;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Научить правильно распределять нагрузку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Обратить внимание на значение здорового питания.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8201"/>
            <a:ext cx="7848872" cy="7185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2813A3"/>
                </a:solidFill>
                <a:latin typeface="+mn-lt"/>
              </a:rPr>
              <a:t>Процессуальные трудности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584" y="1556793"/>
            <a:ext cx="7560840" cy="5301208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+mn-lt"/>
              </a:rPr>
              <a:t>Причины трудностей: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Н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едостаточное 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знакомство с процедурой экзамена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Отсутствие 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четкой стратегии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деятельности</a:t>
            </a:r>
          </a:p>
          <a:p>
            <a:pPr marL="6858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+mn-lt"/>
              </a:rPr>
              <a:t>Виды 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трудностей: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Трудности, связанные со спецификой фиксирования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ответов 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Трудности, связанные с ролью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взрослого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Трудности, связанные с критериями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оценки 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  <a:p>
            <a:pPr marL="68580" indent="0">
              <a:buNone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68580" indent="0">
              <a:buNone/>
            </a:pPr>
            <a:endParaRPr lang="ru-RU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9"/>
            <a:ext cx="741682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2813A3"/>
                </a:solidFill>
                <a:latin typeface="+mn-lt"/>
              </a:rPr>
              <a:t>Личностные трудности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464496"/>
          </a:xfrm>
        </p:spPr>
        <p:txBody>
          <a:bodyPr>
            <a:normAutofit fontScale="92500" lnSpcReduction="10000"/>
          </a:bodyPr>
          <a:lstStyle/>
          <a:p>
            <a:pPr marL="354013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Причины личностных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трудностей</a:t>
            </a:r>
          </a:p>
          <a:p>
            <a:pPr marL="811213" indent="-457200">
              <a:buClrTx/>
              <a:buSzPct val="80000"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Недостаток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информации о процедуре </a:t>
            </a:r>
          </a:p>
          <a:p>
            <a:pPr marL="811213" indent="-457200">
              <a:buClrTx/>
              <a:buSzPct val="80000"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Отсутствие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возможности получить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поддержку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взрослых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354013" indent="0" algn="ctr">
              <a:buClrTx/>
              <a:buSzPct val="80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Основное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проявление  личностных трудностей:</a:t>
            </a:r>
          </a:p>
          <a:p>
            <a:pPr marL="811213" indent="-457200">
              <a:buClrTx/>
              <a:buSzPct val="80000"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Повышенный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уровень тревоги учащихся на экзамене, что приводит к дезорганизации деятельности, снижению концентрации внимания и работоспособности </a:t>
            </a:r>
          </a:p>
          <a:p>
            <a:pPr>
              <a:buClrTx/>
              <a:buSzPct val="80000"/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68580" indent="0">
              <a:buClrTx/>
              <a:buSzPct val="80000"/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68580" indent="0">
              <a:buClrTx/>
              <a:buSzPct val="80000"/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68580" indent="0">
              <a:buNone/>
            </a:pPr>
            <a:endParaRPr lang="ru-R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9636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1730</Words>
  <Application>Microsoft Office PowerPoint</Application>
  <PresentationFormat>Экран (4:3)</PresentationFormat>
  <Paragraphs>240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Остин</vt:lpstr>
      <vt:lpstr>Презентация PowerPoint</vt:lpstr>
      <vt:lpstr>Психологические трудности ЕГЭ:</vt:lpstr>
      <vt:lpstr>Экзамен –  стрессовая ситуация. Тревожность перед экзаменом – это нормальное состояние и даже полезное. Сдать экзамены сложно даже тем ученикам, кто хорошо знает материал. </vt:lpstr>
      <vt:lpstr>Мобилизация:</vt:lpstr>
      <vt:lpstr>Паника :</vt:lpstr>
      <vt:lpstr>Причины, вызывающие экзаменационный стресс:  </vt:lpstr>
      <vt:lpstr>Задачи педагога:</vt:lpstr>
      <vt:lpstr>Процессуальные трудности</vt:lpstr>
      <vt:lpstr>Личностные трудности</vt:lpstr>
      <vt:lpstr>Ошибки родителей:</vt:lpstr>
      <vt:lpstr>Родители должны  внимательно относиться к своим детям. Если родители относятся к результатам ЕГЭ как к показателю успешности ребенка, то для ребенка это будет серьезный психологический стресс.</vt:lpstr>
      <vt:lpstr>Советы родителям: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В данном сборнике рассматриваются следующие вопросы: </vt:lpstr>
      <vt:lpstr>  Представленные материалы помогут специалисту</vt:lpstr>
      <vt:lpstr>Презентация PowerPoint</vt:lpstr>
      <vt:lpstr>    </vt:lpstr>
      <vt:lpstr>Презентация PowerPoint</vt:lpstr>
      <vt:lpstr>Программа состоит из 3 блоков: </vt:lpstr>
      <vt:lpstr>При разработке программы особое внимание уделялось следующим моментам: </vt:lpstr>
      <vt:lpstr>Разработанная программа</vt:lpstr>
      <vt:lpstr>Презентация PowerPoint</vt:lpstr>
      <vt:lpstr>Для исследования исходного состояния выпускников рекомендуется использовать следующие психодиагностические методики:</vt:lpstr>
      <vt:lpstr>Презентация PowerPoint</vt:lpstr>
      <vt:lpstr>Презентация PowerPoint</vt:lpstr>
      <vt:lpstr>Презентация PowerPoint</vt:lpstr>
      <vt:lpstr>3. Основной блок упражнений   Упражнение «Чего я хочу достичь?» Цель: настроить на успех. Инструкция: «Посидите несколько мгновений в тишине и подумайте о том, чего бы вы хотели достичь? Чему вам хотелось бы научиться? Подумайте, как вы могли бы без слов, с помощью мимики и жестов, рассказать об этом. Задача остальных — догадаться, о чем идет речь». Анализ: - Трудно ли было выбрать важную цель? - Что нужно сделать для того, чтобы достичь цели? - Не слишком ли глобальны ваши цели, или, может быть, слишком мелкие, или как раз достижимые? </vt:lpstr>
      <vt:lpstr>Презентация PowerPoint</vt:lpstr>
      <vt:lpstr>Презентация PowerPoint</vt:lpstr>
      <vt:lpstr>Презентация PowerPoint</vt:lpstr>
      <vt:lpstr>      1. Индивидуальная работа, направленная на самооценку и уверенность в себе. </vt:lpstr>
      <vt:lpstr>2. Индивидуальная работа, направленная на коррекцию страхов и тревожности выпускников при сдаче ГИА, ЕГЭ. </vt:lpstr>
      <vt:lpstr>   3. Индивидуальная работа, направленная на снятие напряжения и на умение эффективно адаптироваться в стрессовых ситуациях.  </vt:lpstr>
      <vt:lpstr>Презентация PowerPoint</vt:lpstr>
      <vt:lpstr>   Познав себя,  никто уже не останется тем, кто он есть.   Томас Манн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трудности ЕГЭ</dc:title>
  <dc:creator>НаСтЁнКа</dc:creator>
  <cp:lastModifiedBy>Андрей</cp:lastModifiedBy>
  <cp:revision>91</cp:revision>
  <dcterms:created xsi:type="dcterms:W3CDTF">2015-03-24T11:20:37Z</dcterms:created>
  <dcterms:modified xsi:type="dcterms:W3CDTF">2018-04-10T19:20:57Z</dcterms:modified>
</cp:coreProperties>
</file>