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69" r:id="rId2"/>
    <p:sldId id="305" r:id="rId3"/>
    <p:sldId id="271" r:id="rId4"/>
    <p:sldId id="273" r:id="rId5"/>
    <p:sldId id="272" r:id="rId6"/>
    <p:sldId id="290" r:id="rId7"/>
    <p:sldId id="291" r:id="rId8"/>
    <p:sldId id="310" r:id="rId9"/>
    <p:sldId id="308" r:id="rId10"/>
    <p:sldId id="309" r:id="rId11"/>
    <p:sldId id="274" r:id="rId12"/>
    <p:sldId id="258" r:id="rId13"/>
    <p:sldId id="268" r:id="rId14"/>
    <p:sldId id="264" r:id="rId15"/>
    <p:sldId id="301" r:id="rId16"/>
    <p:sldId id="266" r:id="rId17"/>
    <p:sldId id="262" r:id="rId18"/>
    <p:sldId id="280" r:id="rId19"/>
    <p:sldId id="261" r:id="rId20"/>
    <p:sldId id="277" r:id="rId21"/>
    <p:sldId id="287" r:id="rId22"/>
    <p:sldId id="288" r:id="rId23"/>
    <p:sldId id="289" r:id="rId24"/>
    <p:sldId id="307" r:id="rId25"/>
    <p:sldId id="265" r:id="rId26"/>
    <p:sldId id="296" r:id="rId27"/>
    <p:sldId id="260" r:id="rId28"/>
    <p:sldId id="281" r:id="rId29"/>
    <p:sldId id="292" r:id="rId30"/>
    <p:sldId id="293" r:id="rId31"/>
    <p:sldId id="294" r:id="rId32"/>
    <p:sldId id="295" r:id="rId33"/>
    <p:sldId id="286" r:id="rId34"/>
    <p:sldId id="299" r:id="rId35"/>
    <p:sldId id="300" r:id="rId36"/>
    <p:sldId id="278" r:id="rId37"/>
    <p:sldId id="279" r:id="rId38"/>
    <p:sldId id="276" r:id="rId39"/>
    <p:sldId id="282" r:id="rId40"/>
    <p:sldId id="285" r:id="rId41"/>
    <p:sldId id="284" r:id="rId42"/>
    <p:sldId id="283" r:id="rId43"/>
    <p:sldId id="306" r:id="rId44"/>
    <p:sldId id="303" r:id="rId45"/>
    <p:sldId id="304" r:id="rId46"/>
    <p:sldId id="270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42" autoAdjust="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E821-4547-4FCE-8B4C-38B97D981A84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A1E2-3AF8-4F28-A0FF-2AC35A560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299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E821-4547-4FCE-8B4C-38B97D981A84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A1E2-3AF8-4F28-A0FF-2AC35A560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043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E821-4547-4FCE-8B4C-38B97D981A84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A1E2-3AF8-4F28-A0FF-2AC35A560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437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E821-4547-4FCE-8B4C-38B97D981A84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A1E2-3AF8-4F28-A0FF-2AC35A560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683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E821-4547-4FCE-8B4C-38B97D981A84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A1E2-3AF8-4F28-A0FF-2AC35A560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109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E821-4547-4FCE-8B4C-38B97D981A84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A1E2-3AF8-4F28-A0FF-2AC35A560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995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E821-4547-4FCE-8B4C-38B97D981A84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A1E2-3AF8-4F28-A0FF-2AC35A560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01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E821-4547-4FCE-8B4C-38B97D981A84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A1E2-3AF8-4F28-A0FF-2AC35A560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694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E821-4547-4FCE-8B4C-38B97D981A84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A1E2-3AF8-4F28-A0FF-2AC35A560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19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E821-4547-4FCE-8B4C-38B97D981A84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A1E2-3AF8-4F28-A0FF-2AC35A560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60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E821-4547-4FCE-8B4C-38B97D981A84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A1E2-3AF8-4F28-A0FF-2AC35A560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411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4E821-4547-4FCE-8B4C-38B97D981A84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AA1E2-3AF8-4F28-A0FF-2AC35A560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36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Documents and Settings\Nikitina\Рабочий стол\Для сборника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793"/>
            <a:ext cx="884427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8134672" cy="1712403"/>
          </a:xfrm>
        </p:spPr>
        <p:txBody>
          <a:bodyPr>
            <a:noAutofit/>
          </a:bodyPr>
          <a:lstStyle/>
          <a:p>
            <a:pPr algn="ctr"/>
            <a:r>
              <a:rPr lang="ru-RU" b="1" cap="all" dirty="0" smtClean="0"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Российский государственный университет правосудия</a:t>
            </a:r>
            <a:endParaRPr lang="ru-RU" b="1" cap="all" dirty="0">
              <a:solidFill>
                <a:schemeClr val="accent4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11560" y="4797152"/>
            <a:ext cx="8276456" cy="1152128"/>
          </a:xfrm>
        </p:spPr>
        <p:txBody>
          <a:bodyPr>
            <a:normAutofit/>
          </a:bodyPr>
          <a:lstStyle/>
          <a:p>
            <a:pPr algn="ctr"/>
            <a:r>
              <a:rPr lang="ru-RU" sz="3600" b="1" cap="all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Западно – Сибирский </a:t>
            </a:r>
            <a:r>
              <a:rPr lang="ru-RU" sz="3600" b="1" cap="all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филиал</a:t>
            </a:r>
          </a:p>
          <a:p>
            <a:endParaRPr lang="ru-RU" dirty="0"/>
          </a:p>
        </p:txBody>
      </p:sp>
      <p:pic>
        <p:nvPicPr>
          <p:cNvPr id="1026" name="Picture 2" descr="C:\Documents and Settings\Nikitina\Рабочий стол\фото для презентации\image00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48680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68144" y="6219549"/>
            <a:ext cx="2699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http://wsb.rgup.ru/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03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29"/>
    </mc:Choice>
    <mc:Fallback>
      <p:transition spd="slow" advTm="3472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21" y="345409"/>
            <a:ext cx="7838720" cy="610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009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08"/>
    </mc:Choice>
    <mc:Fallback>
      <p:transition spd="slow" advTm="3640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6672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Учебный процесс в филиале обеспечивают 83 преподавателя, из них с учёной степенью 66%, в том числе  имеют ученую степень доктора наук 7,5 %.  21 преподаватель имеет  ученое звание доцента, 4-ученое звание профессора. В филиале работает 1 заслуженный деятель науки РФ, 3 заслуженных юриста РФ, 4 почетных работника высшего профессионального образования, 1 мастер спорта</a:t>
            </a:r>
            <a:endParaRPr lang="ru-RU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Nikitina\Рабочий стол\фото для презентации\лекци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54000"/>
            <a:ext cx="6192688" cy="47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025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70"/>
    </mc:Choice>
    <mc:Fallback>
      <p:transition spd="slow" advTm="4237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Студенты Западно</a:t>
            </a:r>
            <a:r>
              <a:rPr lang="ru-RU" sz="20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Сибирского филиала приняли участие в 26 конкурсах научной направленности и в 40 научных конференциях, опубликовали около 300 студенческих научных статей и тезисов докладов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Nikitina\Рабочий стол\ректор в томске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196752"/>
            <a:ext cx="868834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074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74"/>
    </mc:Choice>
    <mc:Fallback>
      <p:transition spd="slow" advTm="3067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Nikitina\Рабочий стол\ежег научн конф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3" y="188640"/>
            <a:ext cx="856136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342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82"/>
    </mc:Choice>
    <mc:Fallback>
      <p:transition spd="slow" advTm="1418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Nikitina\Рабочий стол\корпус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4" y="476672"/>
            <a:ext cx="456462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ocuments and Settings\Nikitina\Рабочий стол\фото для презентации\корпус 2 учебная аудитор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2" y="3429000"/>
            <a:ext cx="4394428" cy="32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817" y="620688"/>
            <a:ext cx="4110305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607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04"/>
    </mc:Choice>
    <mc:Fallback>
      <p:transition spd="slow" advTm="2070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перенос\профориентация\фото для презентации\komp kla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448937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60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88"/>
    </mc:Choice>
    <mc:Fallback>
      <p:transition spd="slow" advTm="16188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Библиотека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980" y="872092"/>
            <a:ext cx="476343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13330"/>
            <a:ext cx="4762490" cy="294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268760"/>
            <a:ext cx="38154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Основные библиотечные услуги: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предоставление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полной информации о составе фондов через систему каталогов, картотек и другие формы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информирования;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консультационная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помощь в поиске и выборе необходимых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документов;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свободный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доступ к библиотечным фондам через читальный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зал;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выдача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 временное пользование документов из библиотечных фондов в читальный зал и через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абонемент;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доступ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сети Интернет и локальным базам данных</a:t>
            </a:r>
          </a:p>
        </p:txBody>
      </p:sp>
    </p:spTree>
    <p:extLst>
      <p:ext uri="{BB962C8B-B14F-4D97-AF65-F5344CB8AC3E}">
        <p14:creationId xmlns:p14="http://schemas.microsoft.com/office/powerpoint/2010/main" val="3797746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63"/>
    </mc:Choice>
    <mc:Fallback>
      <p:transition spd="slow" advTm="2586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274638"/>
            <a:ext cx="8496944" cy="706090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2010 году в филиале создана юридическая клиника, где студенты под руководством судей Томского областного суда и опытных преподавателей приобретают навыки практической работы, занимаясь оказанием первичной юридической помощи населению.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99794"/>
            <a:ext cx="224939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422350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412677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42046"/>
            <a:ext cx="3949851" cy="221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91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29"/>
    </mc:Choice>
    <mc:Fallback>
      <p:transition spd="slow" advTm="3132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Documents and Settings\Nikitina\Рабочий стол\фото для презентации\фото ребят с мероприятий\3.12.12 День Юриста\SAM_07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674" y="3510007"/>
            <a:ext cx="4224470" cy="324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Documents and Settings\Nikitina\Рабочий стол\фото для презентации\фото ребят с мероприятий\3.12.12 День Юриста\SAM_07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510007"/>
            <a:ext cx="4512502" cy="323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56992"/>
            <a:ext cx="8229600" cy="41805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День юриста в Университете</a:t>
            </a:r>
            <a:endParaRPr lang="ru-RU" sz="18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Documents and Settings\Nikitina\Рабочий стол\фото для презентации\фото ребят с мероприятий\3.12.12 День Юриста\SAM_074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674" y="96048"/>
            <a:ext cx="4224470" cy="336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ocuments and Settings\Nikitina\Рабочий стол\фото для презентации\фото ребят с мероприятий\3.12.12 День Юриста\SAM_07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2" y="96048"/>
            <a:ext cx="451250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02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57"/>
    </mc:Choice>
    <mc:Fallback>
      <p:transition spd="slow" advTm="2905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Nikitina\Рабочий стол\Посвящение в студенты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21" y="3441857"/>
            <a:ext cx="4513846" cy="338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Documents and Settings\Nikitina\Рабочий стол\фото для презентации\фото ребят с мероприятий\Посвящение студентов. окятбрь 2012\20121018_185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1" y="8559"/>
            <a:ext cx="4530359" cy="339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Nikitina\Рабочий стол\фото для презентации\фото ребят с мероприятий\Посвящение студентов. окятбрь 2012\20121018_1859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4081"/>
            <a:ext cx="4376332" cy="328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Nikitina\Рабочий стол\студенты - дружная семь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7" y="3619059"/>
            <a:ext cx="4232316" cy="317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97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69"/>
    </mc:Choice>
    <mc:Fallback>
      <p:transition spd="slow" advTm="2266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Достижения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ФГБОУВО «Российский государственный университет правосудия»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91880" y="1988840"/>
            <a:ext cx="5472608" cy="3024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Лауреат международной премии «Фемида» за вклад в развитие институтов правового государства и общества.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Государственный университет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правосудия занимает 2-ое место в рейтинге юридических вузов Москвы и 9-ое место в общем рейтинге вузов Москвы.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2" y="1844824"/>
            <a:ext cx="2714702" cy="261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184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25"/>
    </mc:Choice>
    <mc:Fallback>
      <p:transition spd="slow" advTm="3122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«Посвященные» в студенты</a:t>
            </a:r>
            <a:endParaRPr lang="ru-RU" sz="32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Nikitina\Рабочий стол\фото для презентации\фото ребят с мероприятий\Посвящение студентов. окятбрь 2012\20121018_1733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4464496" cy="595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Nikitina\Рабочий стол\фото для презентации\фото ребят с мероприятий\Посвящение студентов. окятбрь 2012\20121018_1733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421246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583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71"/>
    </mc:Choice>
    <mc:Fallback>
      <p:transition spd="slow" advTm="2097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Nikitina\Рабочий стол\фото для презентации\Фото\посвящение 2011\DSC033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244"/>
            <a:ext cx="8496944" cy="654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26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32"/>
    </mc:Choice>
    <mc:Fallback>
      <p:transition spd="slow" advTm="2133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Nikitina\Рабочий стол\фото для презентации\Фото\посвящение 2011\IMG_79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317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03"/>
    </mc:Choice>
    <mc:Fallback>
      <p:transition spd="slow" advTm="33903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Nikitina\Рабочий стол\фото для презентации\Фото\посвящение 2011\IMG_7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260648"/>
            <a:ext cx="882098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37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42"/>
    </mc:Choice>
    <mc:Fallback>
      <p:transition spd="slow" advTm="21442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260648"/>
            <a:ext cx="442849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12" y="3506970"/>
            <a:ext cx="4396903" cy="291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06971"/>
            <a:ext cx="4151846" cy="288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72" y="260648"/>
            <a:ext cx="404251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438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31"/>
    </mc:Choice>
    <mc:Fallback>
      <p:transition spd="slow" advTm="3153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В 2010 году команда КВН филиала заняла 1 место на конкурсе КВН в г. Москве</a:t>
            </a:r>
            <a:endParaRPr lang="ru-RU" sz="18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22546"/>
            <a:ext cx="8640960" cy="593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739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63"/>
    </mc:Choice>
    <mc:Fallback>
      <p:transition spd="slow" advTm="26063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Команда КВН 2014 г.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Nikitina\Рабочий стол\для агит.материалов\фото 2014\DSC_01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568952" cy="563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55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45"/>
    </mc:Choice>
    <mc:Fallback>
      <p:transition spd="slow" advTm="25845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Nikitina\Рабочий стол\Конкурс спортивных танце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5"/>
            <a:ext cx="4316920" cy="31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Nikitina\Рабочий стол\DSC_14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4" y="3489828"/>
            <a:ext cx="4320480" cy="320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Nikitina\Рабочий стол\DSC_13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4413043" cy="305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Nikitina\Рабочий стол\DSC_14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89828"/>
            <a:ext cx="4512248" cy="317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931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62"/>
    </mc:Choice>
    <mc:Fallback>
      <p:transition spd="slow" advTm="27862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Nikitina\Рабочий стол\DSC_14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7" y="22312"/>
            <a:ext cx="2229568" cy="33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Nikitina\Рабочий стол\DSC_12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" y="3447163"/>
            <a:ext cx="224775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Nikitina\Рабочий стол\DSC_12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409" y="40837"/>
            <a:ext cx="219993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Nikitina\Рабочий стол\DSC_13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920" y="40837"/>
            <a:ext cx="2243297" cy="327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Nikitina\Рабочий стол\DSC_13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66" y="3475378"/>
            <a:ext cx="2210276" cy="332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Nikitina\Рабочий стол\DSC_138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989" y="40837"/>
            <a:ext cx="219993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Nikitina\Рабочий стол\DSC_137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143" y="3459851"/>
            <a:ext cx="2210277" cy="332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Documents and Settings\Nikitina\Рабочий стол\DSC_124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20" y="3420003"/>
            <a:ext cx="2200912" cy="331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01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90"/>
    </mc:Choice>
    <mc:Fallback>
      <p:transition spd="slow" advTm="2499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Nikitina\Рабочий стол\для агит.материалов\фото\DSC_0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1000"/>
            <a:ext cx="8424936" cy="612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618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88"/>
    </mc:Choice>
    <mc:Fallback>
      <p:transition spd="slow" advTm="2248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Главный корпус расположен в историческом центре города (площадь Ленина,  2) и является памятником архитектуры федерального значения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Documents and Settings\Nikitina\Рабочий стол\гл корпус - памятник архитектуры в центре город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7"/>
            <a:ext cx="7954285" cy="574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106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43"/>
    </mc:Choice>
    <mc:Fallback>
      <p:transition spd="slow" advTm="20843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Nikitina\Рабочий стол\для агит.материалов\фото\DSC_04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51" y="548680"/>
            <a:ext cx="8265741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52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25"/>
    </mc:Choice>
    <mc:Fallback>
      <p:transition spd="slow" advTm="21025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Nikitina\Рабочий стол\для агит.материалов\фото 2014\DSC_0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1728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01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18"/>
    </mc:Choice>
    <mc:Fallback>
      <p:transition spd="slow" advTm="26118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перенос\профориентация\для проф ориентации\20.02.14 День открытых дверей\фото\DSC06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1413"/>
            <a:ext cx="825691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99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65"/>
    </mc:Choice>
    <mc:Fallback>
      <p:transition spd="slow" advTm="16565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Nikitina\Рабочий стол\миссс 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30857" cy="619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перенос\профориентация\фото для презентации\Фото\Мисс - 2013\2011_05_18\IMG_6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054006" cy="619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69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23"/>
    </mc:Choice>
    <mc:Fallback>
      <p:transition spd="slow" advTm="25723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перенос\профориентация\фото для презентации\Фото\Мисс - 2013\2011_05_18\IMG_6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694966" cy="579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20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98"/>
    </mc:Choice>
    <mc:Fallback>
      <p:transition spd="slow" advTm="16298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перенос\профориентация\Молдавская песн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422" y="192312"/>
            <a:ext cx="4210793" cy="633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435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37"/>
    </mc:Choice>
    <mc:Fallback>
      <p:transition spd="slow" advTm="19137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Nikitina\Рабочий стол\фото для презентации\фото ребят с мероприятий\Кросс нации 25.09.10\SAM_1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1299"/>
            <a:ext cx="4166688" cy="312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Nikitina\Рабочий стол\фото для презентации\фото ребят с мероприятий\Кросс нации 25.09.10\SAM_12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9" y="3554823"/>
            <a:ext cx="4117829" cy="308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Nikitina\Рабочий стол\фото для презентации\фото ребят с мероприятий\Кросс нации 25.09.10\SAM_12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626"/>
            <a:ext cx="4228919" cy="317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Documents and Settings\Nikitina\Рабочий стол\фото для презентации\фото ребят с мероприятий\Кросс нации 25.09.10\SAM_12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93438"/>
            <a:ext cx="4199676" cy="314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40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47"/>
    </mc:Choice>
    <mc:Fallback>
      <p:transition spd="slow" advTm="27147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Nikitina\Рабочий стол\фото для презентации\фото ребят с мероприятий\Каток\DSC054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51" y="3535880"/>
            <a:ext cx="4387936" cy="321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Nikitina\Рабочий стол\x_410b692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4321981" cy="324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ocuments and Settings\Nikitina\Рабочий стол\фото для презентации\фото ребят с мероприятий\Каток\DSC054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535881"/>
            <a:ext cx="4283697" cy="321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Documents and Settings\Nikitina\Рабочий стол\фото для презентации\фото ребят с мероприятий\Каток\DSC054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02" y="158830"/>
            <a:ext cx="4405434" cy="31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16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51"/>
    </mc:Choice>
    <mc:Fallback>
      <p:transition spd="slow" advTm="21551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Nikitina\Рабочий стол\DSC064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" y="3524520"/>
            <a:ext cx="4840876" cy="321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Nikitina\Рабочий стол\DSC06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454" y="116632"/>
            <a:ext cx="4258703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Nikitina\Рабочий стол\DSC064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2" y="116632"/>
            <a:ext cx="475578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502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62"/>
    </mc:Choice>
    <mc:Fallback>
      <p:transition spd="slow" advTm="25762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Nikitina\Рабочий стол\eKi8N1vRx5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82905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Nikitina\Рабочий стол\uADGZ-wBdx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382905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189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09"/>
    </mc:Choice>
    <mc:Fallback>
      <p:transition spd="slow" advTm="2140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Второй учебный корпус расположен по адресу ул. Шишкова д.13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764704"/>
            <a:ext cx="7840839" cy="588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465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49"/>
    </mc:Choice>
    <mc:Fallback>
      <p:transition spd="slow" advTm="11249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Nikitina\Рабочий стол\3730_untitled_(6_of_8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032448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Nikitina\Рабочий стол\865_untitled_(12_of_17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5"/>
            <a:ext cx="4322908" cy="275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Nikitina\Рабочий стол\SAM_03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57" y="3393103"/>
            <a:ext cx="4322908" cy="324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36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26"/>
    </mc:Choice>
    <mc:Fallback>
      <p:transition spd="slow" advTm="21026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Nikitina\Рабочий стол\B_F7jTYek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71" y="332656"/>
            <a:ext cx="8745309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15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60"/>
    </mc:Choice>
    <mc:Fallback>
      <p:transition spd="slow" advTm="2116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Nikitina\Рабочий стол\OKI1FeRGXP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71" y="260648"/>
            <a:ext cx="8889325" cy="64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84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45"/>
    </mc:Choice>
    <mc:Fallback>
      <p:transition spd="slow" advTm="25645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74" y="198756"/>
            <a:ext cx="20955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775" y="122556"/>
            <a:ext cx="20955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3531"/>
            <a:ext cx="20955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22556"/>
            <a:ext cx="209550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166" y="3500174"/>
            <a:ext cx="20955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05187"/>
            <a:ext cx="209550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079" y="3452549"/>
            <a:ext cx="209550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62074"/>
            <a:ext cx="20955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865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17"/>
    </mc:Choice>
    <mc:Fallback>
      <p:transition spd="slow" advTm="22217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D:\перенос\профориентация\призы\Кубо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325" y="476673"/>
            <a:ext cx="429416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перенос\профориентация\призы\Кубок 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17646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460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94"/>
    </mc:Choice>
    <mc:Fallback>
      <p:transition spd="slow" advTm="16194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перенос\профориентация\призы\Юсуб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4" y="242124"/>
            <a:ext cx="238516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перенос\профориентация\призы\Черныш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2331362" cy="310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перенос\профориентация\призы\сту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35069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перенос\профориентация\призы\Семеняко 2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71073"/>
            <a:ext cx="232225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D:\перенос\профориентация\призы\Малов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714" y="3509988"/>
            <a:ext cx="2324627" cy="30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D:\перенос\профориентация\призы\Горносталев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035" y="197751"/>
            <a:ext cx="4091946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D:\перенос\профориентация\призы\Будатаров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957" y="197751"/>
            <a:ext cx="2301531" cy="306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81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66"/>
    </mc:Choice>
    <mc:Fallback>
      <p:transition spd="slow" advTm="31766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04" y="413303"/>
            <a:ext cx="8712968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668" y="188640"/>
            <a:ext cx="8134672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Выбирайте свое будущее правильно!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437112"/>
            <a:ext cx="7160840" cy="1752600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риходите </a:t>
            </a:r>
            <a:r>
              <a:rPr lang="ru-RU" sz="4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 нам </a:t>
            </a:r>
            <a:r>
              <a:rPr lang="ru-RU" sz="4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учиться!</a:t>
            </a:r>
            <a:endParaRPr lang="ru-RU" sz="4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120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83"/>
    </mc:Choice>
    <mc:Fallback>
      <p:transition spd="slow" advTm="6058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332656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Преимущества обучения в Университете: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государственный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диплом московского вуза;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целенаправленная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подготовка специалистов для судебной системы;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получение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высшего юридического образования за 4 года;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усиленная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языковая подготовка;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возможность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получения второго диплома Лондонского университета;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индивидуальный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подход к каждому студенту;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многоступенчатое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профессиональное образование в одном учебном заведении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(колледж,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бакалавриат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магистратура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аспирантура, докторантура, повышение квалификации);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социальная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поддержка студентов;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отсрочка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 армии;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гибкая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система оплаты за учебу. </a:t>
            </a:r>
          </a:p>
        </p:txBody>
      </p:sp>
    </p:spTree>
    <p:extLst>
      <p:ext uri="{BB962C8B-B14F-4D97-AF65-F5344CB8AC3E}">
        <p14:creationId xmlns:p14="http://schemas.microsoft.com/office/powerpoint/2010/main" val="331503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28"/>
    </mc:Choice>
    <mc:Fallback>
      <p:transition spd="slow" advTm="3572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541" y="188640"/>
            <a:ext cx="8712968" cy="650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Факультет непрерывного образования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(колледж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Среднее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профессиональное образование по направлению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40.02.03</a:t>
            </a:r>
          </a:p>
          <a:p>
            <a:pPr lvl="0"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«Право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судебное администрирование» 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квалификация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Судебный администратор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базе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9-10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классов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очная форма обучения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базовый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уровень (2 года 10 месяцев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 базе 11 классов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очная форма обучения,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базовый уровень ( 1год 10 месяцев).</a:t>
            </a:r>
          </a:p>
          <a:p>
            <a:pPr algn="ctr"/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Вступительные испытания не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проводятся, зачисление на основе конкурса аттестатов.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074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77"/>
    </mc:Choice>
    <mc:Fallback>
      <p:transition spd="slow" advTm="4097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7"/>
            <a:ext cx="8496944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Факультет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подготовки специалистов для 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судебной системы (юридический)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Высшее образование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направлению  40.03.01 «Юриспруденция»</a:t>
            </a:r>
          </a:p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квалификация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кадемический бакалавр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риспруденции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algn="ctr"/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на базе СОШ, НПФ, СПО (непрофильное)</a:t>
            </a: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обучения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очная	 		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4 года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очно-заочная  		(4 г. 6 мес.);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ctr"/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на базе СПО (профильное)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форма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обучения	очная	 		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(не менее 3 лет);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очно-заочная  		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(не менее 3 лет);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на базе высшего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форма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обучения	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заочная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 		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(не менее 3 лет);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Высшее образование по направлению 40.04.01 «Юриспруденция»</a:t>
            </a:r>
          </a:p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квалификация магистр юриспруденции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форма обучения 	очная (2 года); заочная (2 г. 3 мес.)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56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07"/>
    </mc:Choice>
    <mc:Fallback>
      <p:transition spd="slow" advTm="4120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997565"/>
            <a:ext cx="849694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Факультет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подготовки специалистов для </a:t>
            </a:r>
          </a:p>
          <a:p>
            <a:pPr lvl="0"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судебной системы (юридический)</a:t>
            </a:r>
          </a:p>
          <a:p>
            <a:pPr lvl="0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Высшее образование по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специальности   </a:t>
            </a:r>
          </a:p>
          <a:p>
            <a:pPr lvl="0" algn="ctr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40.05.04 «Судебная и прокурорская деятельность»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специалитета</a:t>
            </a:r>
            <a:endParaRPr lang="ru-RU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lvl="0" algn="ctr"/>
            <a:r>
              <a:rPr lang="ru-RU" i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базе СОШ, НПФ, СПО </a:t>
            </a:r>
            <a:endParaRPr lang="ru-RU" i="1" u="sng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форма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обучения	очная	 	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(5 лет);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2425572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64"/>
    </mc:Choice>
    <mc:Fallback>
      <p:transition spd="slow" advTm="2566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64096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381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43"/>
    </mc:Choice>
    <mc:Fallback>
      <p:transition spd="slow" advTm="41743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1413</TotalTime>
  <Words>433</Words>
  <Application>Microsoft Office PowerPoint</Application>
  <PresentationFormat>Экран (4:3)</PresentationFormat>
  <Paragraphs>83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Российский государственный университет правосудия</vt:lpstr>
      <vt:lpstr>Достижения  ФГБОУВО «Российский государственный университет правосудия»</vt:lpstr>
      <vt:lpstr>Главный корпус расположен в историческом центре города (площадь Ленина,  2) и является памятником архитектуры федерального значения</vt:lpstr>
      <vt:lpstr>Второй учебный корпус расположен по адресу ул. Шишкова д.13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Студенты Западно-Сибирского филиала приняли участие в 26 конкурсах научной направленности и в 40 научных конференциях, опубликовали около 300 студенческих научных статей и тезисов докладов </vt:lpstr>
      <vt:lpstr>Презентация PowerPoint</vt:lpstr>
      <vt:lpstr>Презентация PowerPoint</vt:lpstr>
      <vt:lpstr>Презентация PowerPoint</vt:lpstr>
      <vt:lpstr>Библиотека</vt:lpstr>
      <vt:lpstr>В 2010 году в филиале создана юридическая клиника, где студенты под руководством судей Томского областного суда и опытных преподавателей приобретают навыки практической работы, занимаясь оказанием первичной юридической помощи населению.</vt:lpstr>
      <vt:lpstr>День юриста в Университете</vt:lpstr>
      <vt:lpstr>Презентация PowerPoint</vt:lpstr>
      <vt:lpstr>«Посвященные» в студенты</vt:lpstr>
      <vt:lpstr>Презентация PowerPoint</vt:lpstr>
      <vt:lpstr>Презентация PowerPoint</vt:lpstr>
      <vt:lpstr>Презентация PowerPoint</vt:lpstr>
      <vt:lpstr>Презентация PowerPoint</vt:lpstr>
      <vt:lpstr>В 2010 году команда КВН филиала заняла 1 место на конкурсе КВН в г. Москве</vt:lpstr>
      <vt:lpstr>Команда КВН 2014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Выбирайте свое будущее правильно!</vt:lpstr>
    </vt:vector>
  </TitlesOfParts>
  <Company>zsfrap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Nikitina</dc:creator>
  <cp:lastModifiedBy>user</cp:lastModifiedBy>
  <cp:revision>91</cp:revision>
  <dcterms:created xsi:type="dcterms:W3CDTF">2013-03-15T04:24:13Z</dcterms:created>
  <dcterms:modified xsi:type="dcterms:W3CDTF">2018-03-02T04:39:59Z</dcterms:modified>
</cp:coreProperties>
</file>