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65" r:id="rId3"/>
    <p:sldId id="266" r:id="rId4"/>
    <p:sldId id="280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76" r:id="rId13"/>
    <p:sldId id="263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9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 smtClean="0"/>
              <a:t>Новые случаи </a:t>
            </a:r>
            <a:r>
              <a:rPr lang="ru-RU" sz="1600" dirty="0"/>
              <a:t>СД 1 типа по годам (</a:t>
            </a:r>
            <a:r>
              <a:rPr lang="ru-RU" sz="1600" dirty="0" smtClean="0"/>
              <a:t>2011-2017)</a:t>
            </a:r>
            <a:endParaRPr lang="ru-RU" sz="1600" dirty="0"/>
          </a:p>
        </c:rich>
      </c:tx>
      <c:layout>
        <c:manualLayout>
          <c:xMode val="edge"/>
          <c:yMode val="edge"/>
          <c:x val="0.28059332509270707"/>
          <c:y val="1.9559902200488997E-2"/>
        </c:manualLayout>
      </c:layout>
      <c:overlay val="0"/>
      <c:spPr>
        <a:noFill/>
        <a:ln w="2154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73547589616811E-2"/>
          <c:y val="0.16136919315403422"/>
          <c:w val="0.94313967861557479"/>
          <c:h val="0.740831295843520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0771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1541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Лист1!$G$2:$G$7</c:f>
              <c:numCache>
                <c:formatCode>General</c:formatCode>
                <c:ptCount val="6"/>
                <c:pt idx="0">
                  <c:v>24</c:v>
                </c:pt>
                <c:pt idx="1">
                  <c:v>40</c:v>
                </c:pt>
                <c:pt idx="2">
                  <c:v>27</c:v>
                </c:pt>
                <c:pt idx="3">
                  <c:v>32</c:v>
                </c:pt>
                <c:pt idx="4">
                  <c:v>39</c:v>
                </c:pt>
                <c:pt idx="5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82176"/>
        <c:axId val="40883712"/>
      </c:barChart>
      <c:catAx>
        <c:axId val="4088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6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0883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883712"/>
        <c:scaling>
          <c:orientation val="minMax"/>
        </c:scaling>
        <c:delete val="0"/>
        <c:axPos val="l"/>
        <c:majorGridlines>
          <c:spPr>
            <a:ln w="269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6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0882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2693">
      <a:solidFill>
        <a:srgbClr val="000000"/>
      </a:solidFill>
      <a:prstDash val="solid"/>
    </a:ln>
  </c:spPr>
  <c:txPr>
    <a:bodyPr/>
    <a:lstStyle/>
    <a:p>
      <a:pPr>
        <a:defRPr sz="80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CC8AA-E309-4AF0-8F11-9DA685BB3ACA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91476-4B4A-4DF8-A3E5-A447F85DB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8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91476-4B4A-4DF8-A3E5-A447F85DBB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8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CF09-F96F-4AD5-B3B0-B640EE5EE31A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7113-994D-4490-8ABB-BF52FCDC31F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CF09-F96F-4AD5-B3B0-B640EE5EE31A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7113-994D-4490-8ABB-BF52FCDC3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CF09-F96F-4AD5-B3B0-B640EE5EE31A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7113-994D-4490-8ABB-BF52FCDC3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0264"/>
            <a:ext cx="3931920" cy="3606801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227013" indent="-22701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855" y="1371601"/>
            <a:ext cx="3931920" cy="3606801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566E10"/>
                </a:solidFill>
              </a:defRPr>
            </a:lvl1pPr>
            <a:lvl2pPr marL="227013" indent="-227013">
              <a:tabLst>
                <a:tab pos="227013" algn="l"/>
              </a:tabLst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8852" y="5166416"/>
            <a:ext cx="8281923" cy="39687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+mj-lt"/>
              <a:buNone/>
              <a:defRPr sz="750">
                <a:solidFill>
                  <a:schemeClr val="tx1"/>
                </a:solidFill>
              </a:defRPr>
            </a:lvl1pPr>
            <a:lvl2pPr marL="287337" indent="0" algn="r">
              <a:buFontTx/>
              <a:buNone/>
              <a:defRPr sz="800"/>
            </a:lvl2pPr>
            <a:lvl3pPr marL="454025" indent="0" algn="r">
              <a:buFontTx/>
              <a:buNone/>
              <a:defRPr sz="800"/>
            </a:lvl3pPr>
            <a:lvl4pPr marL="796925" indent="0" algn="r">
              <a:buFontTx/>
              <a:buNone/>
              <a:defRPr sz="800"/>
            </a:lvl4pPr>
            <a:lvl5pPr marL="620713" indent="0" algn="r"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969E-EDD5-46B3-B628-78EA0D475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9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/>
          </p:nvPr>
        </p:nvSpPr>
        <p:spPr>
          <a:xfrm>
            <a:off x="316800" y="514567"/>
            <a:ext cx="8510400" cy="1715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E4194-C81C-4D89-BE02-05EA5CD95F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Novo Nordisk - Virksomhedspræsentation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479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749631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749631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3831307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3831307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308E-5196-4FBC-91AB-BB4C8B958C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Novo Nordisk - Virksomhedspræsentation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58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CF09-F96F-4AD5-B3B0-B640EE5EE31A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7113-994D-4490-8ABB-BF52FCDC3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CF09-F96F-4AD5-B3B0-B640EE5EE31A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7113-994D-4490-8ABB-BF52FCDC31F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CF09-F96F-4AD5-B3B0-B640EE5EE31A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7113-994D-4490-8ABB-BF52FCDC3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CF09-F96F-4AD5-B3B0-B640EE5EE31A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7113-994D-4490-8ABB-BF52FCDC31F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CF09-F96F-4AD5-B3B0-B640EE5EE31A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7113-994D-4490-8ABB-BF52FCDC3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CF09-F96F-4AD5-B3B0-B640EE5EE31A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7113-994D-4490-8ABB-BF52FCDC3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CF09-F96F-4AD5-B3B0-B640EE5EE31A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7113-994D-4490-8ABB-BF52FCDC31F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CF09-F96F-4AD5-B3B0-B640EE5EE31A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7113-994D-4490-8ABB-BF52FCDC3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63CF09-F96F-4AD5-B3B0-B640EE5EE31A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947113-994D-4490-8ABB-BF52FCDC31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Создание безопасной и доброжелательной среды для детей и подростков с сахарным диабетом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Саприна Татьяна Владимировна</a:t>
            </a:r>
          </a:p>
          <a:p>
            <a:r>
              <a:rPr lang="ru-RU" sz="1700" dirty="0" smtClean="0"/>
              <a:t>Д.м.н., профессор кафедры эндокринологии и диабетологии СибГМУ</a:t>
            </a:r>
          </a:p>
          <a:p>
            <a:r>
              <a:rPr lang="ru-RU" sz="1700" dirty="0" smtClean="0"/>
              <a:t>Главный внештатный специалист ДЗ ТО-детский эндокринолог</a:t>
            </a:r>
            <a:endParaRPr lang="ru-RU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68153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4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Проблемы и пути их решения – создание безопасной и благожелательной среды в школе возможно…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Решение проблемы с передачей данных о ребенке с сахарным диабетом в школу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C00000"/>
                </a:solidFill>
              </a:rPr>
              <a:t>Кто? Кому? Когда?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Дооснащение медкабинета для оказания экстренной медицинской помощи при гипогликемии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C00000"/>
                </a:solidFill>
              </a:rPr>
              <a:t>если требуется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Обязательная встреча ребенка с СД и его родителей с администрацией школы и медработником в школе - обсуждение всех вопросов, </a:t>
            </a:r>
            <a:r>
              <a:rPr lang="ru-RU" sz="1800" dirty="0" smtClean="0"/>
              <a:t>касающихся: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C00000"/>
                </a:solidFill>
              </a:rPr>
              <a:t>обучения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smtClean="0">
                <a:solidFill>
                  <a:srgbClr val="C00000"/>
                </a:solidFill>
              </a:rPr>
              <a:t>информированности </a:t>
            </a:r>
            <a:r>
              <a:rPr lang="ru-RU" sz="1400" dirty="0">
                <a:solidFill>
                  <a:srgbClr val="C00000"/>
                </a:solidFill>
              </a:rPr>
              <a:t>других детей (по желанию ребенка и его родителей), месте, где ребенок будет делать инъекции и проводить самоконтроль, как будет решен вопрос занятий физкультурой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Обязательное информирование педагогов, участвующих в обучении ребенка, на педсовете: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C00000"/>
                </a:solidFill>
              </a:rPr>
              <a:t>о наличии такого ребенка и о симптомах неблагополучия, обсуждение ответственности об опасных для ребенка действиях учителя (игнорирование симптомов, просьб ребенка и т.д.)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44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876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Передавать данные о ребенке после выписки из стационара в школу через представителя родительской ассоциации или БФ «</a:t>
            </a:r>
            <a:r>
              <a:rPr lang="ru-RU" sz="1400" dirty="0" err="1" smtClean="0"/>
              <a:t>Диа</a:t>
            </a:r>
            <a:r>
              <a:rPr lang="ru-RU" sz="1400" dirty="0" smtClean="0"/>
              <a:t>-Мир»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Осуществлять информационную поддержку о симптомах сахарного диабета и его острых осложнений (семинары, инструктажи) для медицинских работников школ, педагогов 1 раз в год и по требованию (БФ «</a:t>
            </a:r>
            <a:r>
              <a:rPr lang="ru-RU" sz="1400" dirty="0" err="1" smtClean="0"/>
              <a:t>Диа</a:t>
            </a:r>
            <a:r>
              <a:rPr lang="ru-RU" sz="1400" dirty="0" smtClean="0"/>
              <a:t>-Мир», эндокринологи)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В каждой школе, где есть ребенок с СД1 типа, выделить место (поговорить с учеником) для постановки инъекций и самоконтроля и контролировать его постоянную доступность (медицинский кабинет, кабинет психолога, учительская и т.д.)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Решить вопрос о возможности занятий физкультурой в каждой отдельной школе с учетом ее возможностей и результатов встречи с родителями и ребенком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FF0000"/>
                </a:solidFill>
              </a:rPr>
              <a:t>Важно!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FF0000"/>
                </a:solidFill>
              </a:rPr>
              <a:t> спрашивать ребенка с диабетом и его родителей, </a:t>
            </a:r>
            <a:r>
              <a:rPr lang="ru-RU" sz="1400" dirty="0" smtClean="0"/>
              <a:t>нужна ли им помощь, есть ли у них связь с «</a:t>
            </a:r>
            <a:r>
              <a:rPr lang="ru-RU" sz="1400" dirty="0" err="1" smtClean="0"/>
              <a:t>Диа</a:t>
            </a:r>
            <a:r>
              <a:rPr lang="ru-RU" sz="1400" dirty="0" smtClean="0"/>
              <a:t>-Мир», есть ли вопросы по медицинскому сопровождению, возможности получить санаторно-курортное лечение и </a:t>
            </a:r>
            <a:r>
              <a:rPr lang="ru-RU" sz="1400" dirty="0" err="1" smtClean="0"/>
              <a:t>тд</a:t>
            </a:r>
            <a:r>
              <a:rPr lang="ru-RU" sz="14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FF0000"/>
                </a:solidFill>
              </a:rPr>
              <a:t>предлагать свою помощь, передавать информацию,</a:t>
            </a:r>
            <a:r>
              <a:rPr lang="ru-RU" sz="1400" dirty="0" smtClean="0"/>
              <a:t> осуществлять связь с внештатным специалистом и представителем благотворительного фонда «</a:t>
            </a:r>
            <a:r>
              <a:rPr lang="ru-RU" sz="1400" dirty="0" err="1" smtClean="0"/>
              <a:t>Диа</a:t>
            </a:r>
            <a:r>
              <a:rPr lang="ru-RU" sz="1400" dirty="0" smtClean="0"/>
              <a:t>-Мир»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6" r="35216"/>
          <a:stretch>
            <a:fillRect/>
          </a:stretch>
        </p:blipFill>
        <p:spPr bwMode="auto">
          <a:xfrm>
            <a:off x="251520" y="1700808"/>
            <a:ext cx="2123728" cy="4680520"/>
          </a:xfrm>
          <a:prstGeom prst="rect">
            <a:avLst/>
          </a:prstGeom>
          <a:solidFill>
            <a:srgbClr val="AEA7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4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3A299"/>
              </a:buClr>
              <a:buFont typeface="Wingdings" panose="05000000000000000000" pitchFamily="2" charset="2"/>
              <a:buChar char="ü"/>
            </a:pPr>
            <a:r>
              <a:rPr lang="ru-RU" sz="1700" dirty="0"/>
              <a:t>Во главу угла ставить интересы ребенка с сахарным диабетом  и его семьи! </a:t>
            </a:r>
            <a:endParaRPr lang="ru-RU" sz="1700" dirty="0" smtClean="0"/>
          </a:p>
          <a:p>
            <a:pPr lvl="0">
              <a:buClr>
                <a:srgbClr val="93A299"/>
              </a:buClr>
              <a:buFont typeface="Wingdings" panose="05000000000000000000" pitchFamily="2" charset="2"/>
              <a:buChar char="ü"/>
            </a:pPr>
            <a:r>
              <a:rPr lang="ru-RU" sz="1700" dirty="0" smtClean="0"/>
              <a:t>Выстраивать </a:t>
            </a:r>
            <a:r>
              <a:rPr lang="ru-RU" sz="1700" dirty="0"/>
              <a:t>партнерские отношения на всех уровнях взаимодействия ребенка и его </a:t>
            </a:r>
            <a:r>
              <a:rPr lang="ru-RU" sz="1700" dirty="0" smtClean="0"/>
              <a:t>семьи с учреждения образования, здравоохранения и административными структурами!</a:t>
            </a:r>
            <a:endParaRPr lang="ru-RU" sz="1700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869160"/>
            <a:ext cx="7848872" cy="169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://funds.gfmcdn.com/6445543_1446087456.60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39" y="2996952"/>
            <a:ext cx="2666667" cy="1776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9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готовы к сотрудничеству!</a:t>
            </a:r>
            <a:endParaRPr lang="ru-RU" dirty="0"/>
          </a:p>
        </p:txBody>
      </p:sp>
      <p:pic>
        <p:nvPicPr>
          <p:cNvPr id="6148" name="Picture 4" descr="http://funnybell.ru/wp-content/uploads/2012/03/%D1%83%D1%81%D0%B8%D0%B4%D1%87%D0%B8%D0%B2%D0%BE%D1%81%D1%82%D1%8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36904" cy="437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861048"/>
            <a:ext cx="7772400" cy="22002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Вопросы неотложной помощи детям с сахарным диабетом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союзженскихсил.рф/upload/main/5af/5af1d614ed80f116ba3c22f84f14c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362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Гипогликемии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6" y="1700808"/>
            <a:ext cx="763698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877272"/>
            <a:ext cx="842493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 всяком необычном поведении ребенка требуется немедленное определение глюкозы крови!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2000"/>
            <a:ext cx="792087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7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3"/>
            <a:ext cx="87129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573016"/>
            <a:ext cx="835292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9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6895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Глюкаген</a:t>
            </a:r>
            <a:r>
              <a:rPr lang="ru-RU" dirty="0" smtClean="0"/>
              <a:t> </a:t>
            </a:r>
            <a:r>
              <a:rPr lang="ru-RU" dirty="0" err="1" smtClean="0"/>
              <a:t>ГипоКит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9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96944" cy="32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Предупреждение гипогликемии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229200"/>
            <a:ext cx="8424936" cy="92333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 хорошем контроле сахарного диабета полностью избежать гипогликемий невозможно, 1-2 эпизода в течение недели считаются нормальным явлением!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2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09000" cy="5207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39600"/>
                </a:solidFill>
              </a:rPr>
              <a:t>Томск и Томская область</a:t>
            </a:r>
            <a:br>
              <a:rPr lang="ru-RU" sz="2400" dirty="0" smtClean="0">
                <a:solidFill>
                  <a:srgbClr val="739600"/>
                </a:solidFill>
              </a:rPr>
            </a:br>
            <a:r>
              <a:rPr lang="ru-RU" sz="2400" dirty="0" smtClean="0">
                <a:solidFill>
                  <a:srgbClr val="739600"/>
                </a:solidFill>
              </a:rPr>
              <a:t>Регион 70</a:t>
            </a:r>
            <a:endParaRPr lang="ru-RU" sz="2400" dirty="0">
              <a:solidFill>
                <a:srgbClr val="739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7859216" cy="864096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Всего численность на 1 января 2015 года  - </a:t>
            </a:r>
            <a:r>
              <a:rPr lang="ru-RU" dirty="0" smtClean="0">
                <a:solidFill>
                  <a:schemeClr val="tx1"/>
                </a:solidFill>
              </a:rPr>
              <a:t>1074.5 </a:t>
            </a:r>
            <a:r>
              <a:rPr lang="ru-RU" b="0" dirty="0" err="1" smtClean="0">
                <a:solidFill>
                  <a:schemeClr val="tx1"/>
                </a:solidFill>
              </a:rPr>
              <a:t>тыс</a:t>
            </a:r>
            <a:r>
              <a:rPr lang="ru-RU" b="0" dirty="0" smtClean="0">
                <a:solidFill>
                  <a:schemeClr val="tx1"/>
                </a:solidFill>
              </a:rPr>
              <a:t> человек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Из них детей и подростков </a:t>
            </a:r>
            <a:r>
              <a:rPr lang="ru-RU" dirty="0" smtClean="0">
                <a:solidFill>
                  <a:schemeClr val="tx1"/>
                </a:solidFill>
              </a:rPr>
              <a:t>199</a:t>
            </a:r>
            <a:r>
              <a:rPr lang="ru-RU" b="0" dirty="0" smtClean="0">
                <a:solidFill>
                  <a:schemeClr val="tx1"/>
                </a:solidFill>
              </a:rPr>
              <a:t> тыс. человек</a:t>
            </a:r>
            <a:endParaRPr lang="ru-RU" b="0" dirty="0">
              <a:solidFill>
                <a:schemeClr val="tx1"/>
              </a:solidFill>
            </a:endParaRPr>
          </a:p>
          <a:p>
            <a:r>
              <a:rPr lang="ru-RU" b="0" dirty="0">
                <a:solidFill>
                  <a:schemeClr val="tx1"/>
                </a:solidFill>
              </a:rPr>
              <a:t>Число детей и подростков с СД1 типа – 256 человек</a:t>
            </a:r>
          </a:p>
          <a:p>
            <a:r>
              <a:rPr lang="ru-RU" b="0" dirty="0" smtClean="0"/>
              <a:t>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568454"/>
              </p:ext>
            </p:extLst>
          </p:nvPr>
        </p:nvGraphicFramePr>
        <p:xfrm>
          <a:off x="302320" y="2615704"/>
          <a:ext cx="8323336" cy="328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9592" y="5589240"/>
            <a:ext cx="756084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2011              2012                2013               2014              2015            2016                 2017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609329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Заболеваемость 12-20 случаев на 100 тыс. детского населения города и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0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4" y="548680"/>
            <a:ext cx="858915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464" y="5524806"/>
            <a:ext cx="8589157" cy="120032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у ребенка в школе ухудшается самочувствие, регистрируется гипергликемия, необходимо обязательно сообщить об этих симптомах медицинскому работнику и родителям, вызвать СМП и решить вопрос о необходимости госпитализации!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3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4" y="1124744"/>
            <a:ext cx="833613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9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96897" cy="595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069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887"/>
            <a:ext cx="8784976" cy="613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389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готовы к сотрудничеству!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468153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429000"/>
            <a:ext cx="792088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Саприна Татьяна Владимировна</a:t>
            </a:r>
          </a:p>
          <a:p>
            <a:pPr algn="ctr"/>
            <a:r>
              <a:rPr lang="ru-RU" dirty="0" smtClean="0"/>
              <a:t>тел. 8 913 818 5826</a:t>
            </a:r>
          </a:p>
          <a:p>
            <a:pPr algn="ctr"/>
            <a:r>
              <a:rPr lang="en-US" dirty="0" smtClean="0"/>
              <a:t>tvsaprina@gmail.com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589240"/>
            <a:ext cx="792088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Скрябина Валерия </a:t>
            </a:r>
            <a:r>
              <a:rPr lang="ru-RU" dirty="0" err="1" smtClean="0"/>
              <a:t>Мерабовна</a:t>
            </a:r>
            <a:endParaRPr lang="ru-RU" dirty="0" smtClean="0"/>
          </a:p>
          <a:p>
            <a:pPr algn="ctr"/>
            <a:r>
              <a:rPr lang="ru-RU" dirty="0" smtClean="0"/>
              <a:t>тел. 8 903 954 4888</a:t>
            </a:r>
          </a:p>
          <a:p>
            <a:pPr algn="ctr"/>
            <a:r>
              <a:rPr lang="en-US" dirty="0" smtClean="0"/>
              <a:t>dia-world@yandex.ru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581128"/>
            <a:ext cx="79208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Эндокринологическое отделение ОГАУЗ ДБ №1 г. Томска</a:t>
            </a:r>
          </a:p>
          <a:p>
            <a:pPr algn="ctr"/>
            <a:r>
              <a:rPr lang="ru-RU" dirty="0" smtClean="0"/>
              <a:t>Тел. ( 8 3822) 907- 416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4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494679"/>
              </p:ext>
            </p:extLst>
          </p:nvPr>
        </p:nvGraphicFramePr>
        <p:xfrm>
          <a:off x="595313" y="1090613"/>
          <a:ext cx="7953375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Диаграмма" r:id="rId3" imgW="7953254" imgH="4676670" progId="Excel.Chart.8">
                  <p:embed/>
                </p:oleObj>
              </mc:Choice>
              <mc:Fallback>
                <p:oleObj name="Диаграмма" r:id="rId3" imgW="7953254" imgH="4676670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313" y="1090613"/>
                        <a:ext cx="7953375" cy="467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624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Число детей и подростков с сахарным диабетом 1 типа</a:t>
            </a:r>
            <a:br>
              <a:rPr lang="ru-RU" dirty="0" smtClean="0"/>
            </a:br>
            <a:r>
              <a:rPr lang="ru-RU" dirty="0" smtClean="0"/>
              <a:t>Томск и Томская область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762917"/>
              </p:ext>
            </p:extLst>
          </p:nvPr>
        </p:nvGraphicFramePr>
        <p:xfrm>
          <a:off x="317500" y="1749425"/>
          <a:ext cx="8508999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333"/>
                <a:gridCol w="2836333"/>
                <a:gridCol w="2836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</a:p>
                    <a:p>
                      <a:pPr algn="ctr"/>
                      <a:r>
                        <a:rPr lang="ru-RU" dirty="0" smtClean="0"/>
                        <a:t>Томск и ТО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 них в Томской области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0-5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6-9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10-14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15-17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7091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16800" y="687227"/>
            <a:ext cx="8647688" cy="521883"/>
          </a:xfrm>
        </p:spPr>
        <p:txBody>
          <a:bodyPr/>
          <a:lstStyle/>
          <a:p>
            <a:r>
              <a:rPr lang="ru-RU" dirty="0" smtClean="0"/>
              <a:t>Детская эндокринологическая служба г. Томска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Поликлиники г. Томска и Томской области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Поликлиническое отделение ОКБ – 2 врача детских эндокринолога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26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Эндокринологическое отделение – </a:t>
            </a:r>
            <a:r>
              <a:rPr lang="en-US" sz="2000" dirty="0" smtClean="0">
                <a:solidFill>
                  <a:schemeClr val="tx1"/>
                </a:solidFill>
              </a:rPr>
              <a:t>30</a:t>
            </a:r>
            <a:r>
              <a:rPr lang="ru-RU" sz="2000" dirty="0" smtClean="0">
                <a:solidFill>
                  <a:schemeClr val="tx1"/>
                </a:solidFill>
              </a:rPr>
              <a:t> коек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 врача, 1 заведующий отделением (канд. мед. наук Е.В. Горбатенко)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Отделение реанимации и интенсивной терапии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096344" cy="175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3312368" cy="175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15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Ребенок/подросток с сахарный диабетом - есть ли проблема?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3635896" y="1700808"/>
            <a:ext cx="2160240" cy="237626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b="1" dirty="0">
                <a:solidFill>
                  <a:srgbClr val="C00000"/>
                </a:solidFill>
              </a:rPr>
              <a:t>Социум</a:t>
            </a:r>
          </a:p>
          <a:p>
            <a:pPr>
              <a:lnSpc>
                <a:spcPct val="80000"/>
              </a:lnSpc>
            </a:pPr>
            <a:r>
              <a:rPr lang="ru-RU" sz="1500" dirty="0"/>
              <a:t>Детский сад</a:t>
            </a:r>
          </a:p>
          <a:p>
            <a:pPr>
              <a:lnSpc>
                <a:spcPct val="80000"/>
              </a:lnSpc>
            </a:pPr>
            <a:r>
              <a:rPr lang="ru-RU" sz="1500" dirty="0"/>
              <a:t>Школа</a:t>
            </a:r>
          </a:p>
          <a:p>
            <a:pPr>
              <a:lnSpc>
                <a:spcPct val="80000"/>
              </a:lnSpc>
            </a:pPr>
            <a:r>
              <a:rPr lang="ru-RU" sz="1500" dirty="0"/>
              <a:t>Спорт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26"/>
          </p:nvPr>
        </p:nvSpPr>
        <p:spPr>
          <a:xfrm>
            <a:off x="315953" y="1628800"/>
            <a:ext cx="2815039" cy="2399449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Медицина</a:t>
            </a:r>
          </a:p>
          <a:p>
            <a:r>
              <a:rPr lang="ru-RU" sz="3500" dirty="0"/>
              <a:t>Инсулинотерапия-аналоги инсулина, инсулиновые помпы</a:t>
            </a:r>
          </a:p>
          <a:p>
            <a:r>
              <a:rPr lang="ru-RU" sz="3500" dirty="0"/>
              <a:t>Самоконтроль –глюкометры, тест-полоски, системы круглосуточного </a:t>
            </a:r>
            <a:r>
              <a:rPr lang="ru-RU" sz="3500" dirty="0" err="1"/>
              <a:t>мониторирования</a:t>
            </a:r>
            <a:r>
              <a:rPr lang="ru-RU" sz="3500" dirty="0"/>
              <a:t> гликемии</a:t>
            </a:r>
          </a:p>
          <a:p>
            <a:r>
              <a:rPr lang="ru-RU" sz="3500" dirty="0"/>
              <a:t>Нет устойчивой системы амбулаторного наблюдения за детьми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28"/>
          </p:nvPr>
        </p:nvSpPr>
        <p:spPr>
          <a:xfrm>
            <a:off x="6192180" y="1700808"/>
            <a:ext cx="2592288" cy="237626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b="1" dirty="0">
                <a:solidFill>
                  <a:srgbClr val="C00000"/>
                </a:solidFill>
              </a:rPr>
              <a:t>Психология</a:t>
            </a:r>
          </a:p>
          <a:p>
            <a:pPr>
              <a:lnSpc>
                <a:spcPct val="80000"/>
              </a:lnSpc>
            </a:pPr>
            <a:r>
              <a:rPr lang="ru-RU" sz="1500" dirty="0"/>
              <a:t>Детский сад</a:t>
            </a:r>
          </a:p>
          <a:p>
            <a:pPr>
              <a:lnSpc>
                <a:spcPct val="80000"/>
              </a:lnSpc>
            </a:pPr>
            <a:r>
              <a:rPr lang="ru-RU" sz="1500" dirty="0"/>
              <a:t>Школа</a:t>
            </a:r>
          </a:p>
          <a:p>
            <a:pPr>
              <a:lnSpc>
                <a:spcPct val="80000"/>
              </a:lnSpc>
            </a:pPr>
            <a:r>
              <a:rPr lang="ru-RU" sz="1500" dirty="0"/>
              <a:t>Семья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2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80831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04" y="4365104"/>
            <a:ext cx="2779348" cy="198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5"/>
            <a:ext cx="2808312" cy="194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9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Школа- важная часть жизни ребенка с сахарным диабетом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Необходимость ставить инъекции инсулина (место?)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Необходимость проведения самоконтроля (место?)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Возможность ухудшения состояния (гипогликемия, гипергликемия)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Необходимость и право не выделяться среди сверстников и не афишировать свое заболевание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Право попросить помощи и получить ее в достаточном объеме</a:t>
            </a:r>
          </a:p>
        </p:txBody>
      </p:sp>
    </p:spTree>
    <p:extLst>
      <p:ext uri="{BB962C8B-B14F-4D97-AF65-F5344CB8AC3E}">
        <p14:creationId xmlns:p14="http://schemas.microsoft.com/office/powerpoint/2010/main" val="22949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Инъекции - проблемы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00" y="1749425"/>
            <a:ext cx="3381250" cy="18621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032447" cy="1917301"/>
          </a:xfrm>
        </p:spPr>
      </p:pic>
      <p:sp>
        <p:nvSpPr>
          <p:cNvPr id="7" name="Объект 6"/>
          <p:cNvSpPr>
            <a:spLocks noGrp="1"/>
          </p:cNvSpPr>
          <p:nvPr>
            <p:ph idx="27"/>
          </p:nvPr>
        </p:nvSpPr>
        <p:spPr>
          <a:xfrm>
            <a:off x="4716016" y="4077072"/>
            <a:ext cx="4096800" cy="186252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Медицинский кабинет часто закрыт или в него не пускают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Нет возможности уединиться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Дети делают инъекции в туалете или вообще их не делают (не принимают пищу, ждут возврата домой)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2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30637"/>
            <a:ext cx="4104456" cy="2190651"/>
          </a:xfrm>
        </p:spPr>
      </p:pic>
    </p:spTree>
    <p:extLst>
      <p:ext uri="{BB962C8B-B14F-4D97-AF65-F5344CB8AC3E}">
        <p14:creationId xmlns:p14="http://schemas.microsoft.com/office/powerpoint/2010/main" val="20991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Осведомленность окружения ребенка о его заболевании и симптомах ухудшения состояния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Ситуация с передачей данных о ребенке, заболевшем сахарным диабетом, в школу-ухудшилась</a:t>
            </a:r>
          </a:p>
          <a:p>
            <a:r>
              <a:rPr lang="ru-RU" sz="1800" dirty="0" smtClean="0"/>
              <a:t>Учителя должны знать о ребенке с сахарным диабетом и симптомах его плохого состояния (</a:t>
            </a:r>
            <a:r>
              <a:rPr lang="ru-RU" sz="1800" dirty="0" err="1" smtClean="0"/>
              <a:t>гипо</a:t>
            </a:r>
            <a:r>
              <a:rPr lang="ru-RU" sz="1800" dirty="0" smtClean="0"/>
              <a:t>-, </a:t>
            </a:r>
            <a:r>
              <a:rPr lang="ru-RU" sz="1800" dirty="0" err="1" smtClean="0"/>
              <a:t>гипер</a:t>
            </a:r>
            <a:r>
              <a:rPr lang="ru-RU" sz="1800" dirty="0" smtClean="0"/>
              <a:t>-)</a:t>
            </a:r>
          </a:p>
          <a:p>
            <a:r>
              <a:rPr lang="ru-RU" sz="1800" dirty="0" smtClean="0"/>
              <a:t>Учитель не должен препятствовать выходу ребенка из класса во время урока, если это обусловлено состоянием ребенка</a:t>
            </a:r>
          </a:p>
          <a:p>
            <a:r>
              <a:rPr lang="ru-RU" sz="1800" dirty="0" smtClean="0"/>
              <a:t>Учитель физической культуры должен знать о ребенке с сахарном диабете, должно быть принято решение о тактике занятий коллегиально (школа, медработник, родители, ребенок) – лечебная группа (если есть). Освобождение, основная группа без аттестации, не допускать неудовлетворительную аттестацию по физкультуре только по факту заболевания!</a:t>
            </a:r>
          </a:p>
          <a:p>
            <a:r>
              <a:rPr lang="ru-RU" sz="1800" dirty="0" smtClean="0"/>
              <a:t>Медицинский кабинет должен быть оснащен с учетом возможных острых осложнений сахарного диабета (таблетки глюкозы, 40% раствор глюкозы, глюкагон, преднизолон, </a:t>
            </a:r>
            <a:r>
              <a:rPr lang="ru-RU" sz="1800" dirty="0" err="1" smtClean="0"/>
              <a:t>дексаметазон</a:t>
            </a:r>
            <a:r>
              <a:rPr lang="ru-RU" sz="1800" dirty="0" smtClean="0"/>
              <a:t>)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61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139</TotalTime>
  <Words>903</Words>
  <Application>Microsoft Office PowerPoint</Application>
  <PresentationFormat>Экран (4:3)</PresentationFormat>
  <Paragraphs>105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Ясность</vt:lpstr>
      <vt:lpstr>Диаграмма</vt:lpstr>
      <vt:lpstr>Создание безопасной и доброжелательной среды для детей и подростков с сахарным диабетом</vt:lpstr>
      <vt:lpstr>Томск и Томская область Регион 70</vt:lpstr>
      <vt:lpstr>Презентация PowerPoint</vt:lpstr>
      <vt:lpstr>Число детей и подростков с сахарным диабетом 1 типа Томск и Томская область</vt:lpstr>
      <vt:lpstr>Детская эндокринологическая служба г. Томска</vt:lpstr>
      <vt:lpstr>Ребенок/подросток с сахарный диабетом - есть ли проблема?</vt:lpstr>
      <vt:lpstr>Школа- важная часть жизни ребенка с сахарным диабетом</vt:lpstr>
      <vt:lpstr>Инъекции - проблемы</vt:lpstr>
      <vt:lpstr>Осведомленность окружения ребенка о его заболевании и симптомах ухудшения состояния</vt:lpstr>
      <vt:lpstr>Проблемы и пути их решения – создание безопасной и благожелательной среды в школе возможно…</vt:lpstr>
      <vt:lpstr>Предложения</vt:lpstr>
      <vt:lpstr>Миссия </vt:lpstr>
      <vt:lpstr>Спасибо за внимание!  Мы готовы к сотрудничеству!</vt:lpstr>
      <vt:lpstr>Вопросы неотложной помощи детям с сахарным диабетом</vt:lpstr>
      <vt:lpstr>Гипогликемии</vt:lpstr>
      <vt:lpstr>Презентация PowerPoint</vt:lpstr>
      <vt:lpstr>Презентация PowerPoint</vt:lpstr>
      <vt:lpstr>Глюкаген ГипоКит</vt:lpstr>
      <vt:lpstr>Предупреждение гипогликемии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Мы готовы к сотрудничеству!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безопасной и доброжелательной среды для детей и подростков с сахарным диабетом</dc:title>
  <dc:creator>DNS</dc:creator>
  <cp:lastModifiedBy>User</cp:lastModifiedBy>
  <cp:revision>18</cp:revision>
  <dcterms:created xsi:type="dcterms:W3CDTF">2017-03-19T11:14:34Z</dcterms:created>
  <dcterms:modified xsi:type="dcterms:W3CDTF">2018-04-04T01:51:50Z</dcterms:modified>
</cp:coreProperties>
</file>