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notesMasterIdLst>
    <p:notesMasterId r:id="rId33"/>
  </p:notesMasterIdLst>
  <p:sldIdLst>
    <p:sldId id="256" r:id="rId2"/>
    <p:sldId id="257" r:id="rId3"/>
    <p:sldId id="258" r:id="rId4"/>
    <p:sldId id="260" r:id="rId5"/>
    <p:sldId id="287" r:id="rId6"/>
    <p:sldId id="261" r:id="rId7"/>
    <p:sldId id="262" r:id="rId8"/>
    <p:sldId id="263" r:id="rId9"/>
    <p:sldId id="264" r:id="rId10"/>
    <p:sldId id="265" r:id="rId11"/>
    <p:sldId id="266" r:id="rId12"/>
    <p:sldId id="268" r:id="rId13"/>
    <p:sldId id="267" r:id="rId14"/>
    <p:sldId id="272" r:id="rId15"/>
    <p:sldId id="269" r:id="rId16"/>
    <p:sldId id="270" r:id="rId17"/>
    <p:sldId id="271"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Кристина В. Байкова" initials="КВБ" lastIdx="1" clrIdx="0">
    <p:extLst>
      <p:ext uri="{19B8F6BF-5375-455C-9EA6-DF929625EA0E}">
        <p15:presenceInfo xmlns:p15="http://schemas.microsoft.com/office/powerpoint/2012/main" userId="S-1-5-21-3445085463-256822610-2247937444-14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12C8C85-51F0-491E-9774-3900AFEF0FD7}" styleName="Светлый стиль 2 - акцент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7B26C5-4107-4FEC-AEDC-1716B250A1EF}" styleName="Светлый стиль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FABFCF23-3B69-468F-B69F-88F6DE6A72F2}" styleName="Средний стиль 1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126" y="1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C88287-5086-437A-A8FF-D82A44758E71}" type="datetimeFigureOut">
              <a:rPr lang="ru-RU" smtClean="0"/>
              <a:t>10.04.2018</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2180E6-D7C1-4336-BF6F-600F598EBC59}" type="slidenum">
              <a:rPr lang="ru-RU" smtClean="0"/>
              <a:t>‹#›</a:t>
            </a:fld>
            <a:endParaRPr lang="ru-RU"/>
          </a:p>
        </p:txBody>
      </p:sp>
    </p:spTree>
    <p:extLst>
      <p:ext uri="{BB962C8B-B14F-4D97-AF65-F5344CB8AC3E}">
        <p14:creationId xmlns:p14="http://schemas.microsoft.com/office/powerpoint/2010/main" val="1741813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182180E6-D7C1-4336-BF6F-600F598EBC59}" type="slidenum">
              <a:rPr lang="ru-RU" smtClean="0"/>
              <a:t>24</a:t>
            </a:fld>
            <a:endParaRPr lang="ru-RU"/>
          </a:p>
        </p:txBody>
      </p:sp>
    </p:spTree>
    <p:extLst>
      <p:ext uri="{BB962C8B-B14F-4D97-AF65-F5344CB8AC3E}">
        <p14:creationId xmlns:p14="http://schemas.microsoft.com/office/powerpoint/2010/main" val="787176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74B5487-DBC8-4DE9-85BE-2D7B633DBF71}" type="datetimeFigureOut">
              <a:rPr lang="ru-RU" smtClean="0"/>
              <a:t>10.04.2018</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AF0ED104-5792-4C4B-9025-C5AAD53E742B}" type="slidenum">
              <a:rPr lang="ru-RU" smtClean="0"/>
              <a:t>‹#›</a:t>
            </a:fld>
            <a:endParaRPr lang="ru-RU" dirty="0"/>
          </a:p>
        </p:txBody>
      </p:sp>
    </p:spTree>
    <p:extLst>
      <p:ext uri="{BB962C8B-B14F-4D97-AF65-F5344CB8AC3E}">
        <p14:creationId xmlns:p14="http://schemas.microsoft.com/office/powerpoint/2010/main" val="2682181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74B5487-DBC8-4DE9-85BE-2D7B633DBF71}" type="datetimeFigureOut">
              <a:rPr lang="ru-RU" smtClean="0"/>
              <a:t>10.04.2018</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AF0ED104-5792-4C4B-9025-C5AAD53E742B}" type="slidenum">
              <a:rPr lang="ru-RU" smtClean="0"/>
              <a:t>‹#›</a:t>
            </a:fld>
            <a:endParaRPr lang="ru-RU" dirty="0"/>
          </a:p>
        </p:txBody>
      </p:sp>
    </p:spTree>
    <p:extLst>
      <p:ext uri="{BB962C8B-B14F-4D97-AF65-F5344CB8AC3E}">
        <p14:creationId xmlns:p14="http://schemas.microsoft.com/office/powerpoint/2010/main" val="627486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74B5487-DBC8-4DE9-85BE-2D7B633DBF71}" type="datetimeFigureOut">
              <a:rPr lang="ru-RU" smtClean="0"/>
              <a:t>10.04.2018</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AF0ED104-5792-4C4B-9025-C5AAD53E742B}" type="slidenum">
              <a:rPr lang="ru-RU" smtClean="0"/>
              <a:t>‹#›</a:t>
            </a:fld>
            <a:endParaRPr lang="ru-RU"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4359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74B5487-DBC8-4DE9-85BE-2D7B633DBF71}" type="datetimeFigureOut">
              <a:rPr lang="ru-RU" smtClean="0"/>
              <a:t>10.04.2018</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AF0ED104-5792-4C4B-9025-C5AAD53E742B}" type="slidenum">
              <a:rPr lang="ru-RU" smtClean="0"/>
              <a:t>‹#›</a:t>
            </a:fld>
            <a:endParaRPr lang="ru-RU" dirty="0"/>
          </a:p>
        </p:txBody>
      </p:sp>
    </p:spTree>
    <p:extLst>
      <p:ext uri="{BB962C8B-B14F-4D97-AF65-F5344CB8AC3E}">
        <p14:creationId xmlns:p14="http://schemas.microsoft.com/office/powerpoint/2010/main" val="32181636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74B5487-DBC8-4DE9-85BE-2D7B633DBF71}" type="datetimeFigureOut">
              <a:rPr lang="ru-RU" smtClean="0"/>
              <a:t>10.04.2018</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AF0ED104-5792-4C4B-9025-C5AAD53E742B}" type="slidenum">
              <a:rPr lang="ru-RU" smtClean="0"/>
              <a:t>‹#›</a:t>
            </a:fld>
            <a:endParaRPr lang="ru-RU"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127109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74B5487-DBC8-4DE9-85BE-2D7B633DBF71}" type="datetimeFigureOut">
              <a:rPr lang="ru-RU" smtClean="0"/>
              <a:t>10.04.2018</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AF0ED104-5792-4C4B-9025-C5AAD53E742B}" type="slidenum">
              <a:rPr lang="ru-RU" smtClean="0"/>
              <a:t>‹#›</a:t>
            </a:fld>
            <a:endParaRPr lang="ru-RU" dirty="0"/>
          </a:p>
        </p:txBody>
      </p:sp>
    </p:spTree>
    <p:extLst>
      <p:ext uri="{BB962C8B-B14F-4D97-AF65-F5344CB8AC3E}">
        <p14:creationId xmlns:p14="http://schemas.microsoft.com/office/powerpoint/2010/main" val="20032132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74B5487-DBC8-4DE9-85BE-2D7B633DBF71}" type="datetimeFigureOut">
              <a:rPr lang="ru-RU" smtClean="0"/>
              <a:t>10.04.2018</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AF0ED104-5792-4C4B-9025-C5AAD53E742B}" type="slidenum">
              <a:rPr lang="ru-RU" smtClean="0"/>
              <a:t>‹#›</a:t>
            </a:fld>
            <a:endParaRPr lang="ru-RU" dirty="0"/>
          </a:p>
        </p:txBody>
      </p:sp>
    </p:spTree>
    <p:extLst>
      <p:ext uri="{BB962C8B-B14F-4D97-AF65-F5344CB8AC3E}">
        <p14:creationId xmlns:p14="http://schemas.microsoft.com/office/powerpoint/2010/main" val="23282488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74B5487-DBC8-4DE9-85BE-2D7B633DBF71}" type="datetimeFigureOut">
              <a:rPr lang="ru-RU" smtClean="0"/>
              <a:t>10.04.2018</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AF0ED104-5792-4C4B-9025-C5AAD53E742B}" type="slidenum">
              <a:rPr lang="ru-RU" smtClean="0"/>
              <a:t>‹#›</a:t>
            </a:fld>
            <a:endParaRPr lang="ru-RU" dirty="0"/>
          </a:p>
        </p:txBody>
      </p:sp>
    </p:spTree>
    <p:extLst>
      <p:ext uri="{BB962C8B-B14F-4D97-AF65-F5344CB8AC3E}">
        <p14:creationId xmlns:p14="http://schemas.microsoft.com/office/powerpoint/2010/main" val="3317989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74B5487-DBC8-4DE9-85BE-2D7B633DBF71}" type="datetimeFigureOut">
              <a:rPr lang="ru-RU" smtClean="0"/>
              <a:t>10.04.2018</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AF0ED104-5792-4C4B-9025-C5AAD53E742B}" type="slidenum">
              <a:rPr lang="ru-RU" smtClean="0"/>
              <a:t>‹#›</a:t>
            </a:fld>
            <a:endParaRPr lang="ru-RU" dirty="0"/>
          </a:p>
        </p:txBody>
      </p:sp>
    </p:spTree>
    <p:extLst>
      <p:ext uri="{BB962C8B-B14F-4D97-AF65-F5344CB8AC3E}">
        <p14:creationId xmlns:p14="http://schemas.microsoft.com/office/powerpoint/2010/main" val="1994129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74B5487-DBC8-4DE9-85BE-2D7B633DBF71}" type="datetimeFigureOut">
              <a:rPr lang="ru-RU" smtClean="0"/>
              <a:t>10.04.2018</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AF0ED104-5792-4C4B-9025-C5AAD53E742B}" type="slidenum">
              <a:rPr lang="ru-RU" smtClean="0"/>
              <a:t>‹#›</a:t>
            </a:fld>
            <a:endParaRPr lang="ru-RU" dirty="0"/>
          </a:p>
        </p:txBody>
      </p:sp>
    </p:spTree>
    <p:extLst>
      <p:ext uri="{BB962C8B-B14F-4D97-AF65-F5344CB8AC3E}">
        <p14:creationId xmlns:p14="http://schemas.microsoft.com/office/powerpoint/2010/main" val="2649259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74B5487-DBC8-4DE9-85BE-2D7B633DBF71}" type="datetimeFigureOut">
              <a:rPr lang="ru-RU" smtClean="0"/>
              <a:t>10.04.2018</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AF0ED104-5792-4C4B-9025-C5AAD53E742B}" type="slidenum">
              <a:rPr lang="ru-RU" smtClean="0"/>
              <a:t>‹#›</a:t>
            </a:fld>
            <a:endParaRPr lang="ru-RU" dirty="0"/>
          </a:p>
        </p:txBody>
      </p:sp>
    </p:spTree>
    <p:extLst>
      <p:ext uri="{BB962C8B-B14F-4D97-AF65-F5344CB8AC3E}">
        <p14:creationId xmlns:p14="http://schemas.microsoft.com/office/powerpoint/2010/main" val="1109696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74B5487-DBC8-4DE9-85BE-2D7B633DBF71}" type="datetimeFigureOut">
              <a:rPr lang="ru-RU" smtClean="0"/>
              <a:t>10.04.2018</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AF0ED104-5792-4C4B-9025-C5AAD53E742B}" type="slidenum">
              <a:rPr lang="ru-RU" smtClean="0"/>
              <a:t>‹#›</a:t>
            </a:fld>
            <a:endParaRPr lang="ru-RU" dirty="0"/>
          </a:p>
        </p:txBody>
      </p:sp>
    </p:spTree>
    <p:extLst>
      <p:ext uri="{BB962C8B-B14F-4D97-AF65-F5344CB8AC3E}">
        <p14:creationId xmlns:p14="http://schemas.microsoft.com/office/powerpoint/2010/main" val="795684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74B5487-DBC8-4DE9-85BE-2D7B633DBF71}" type="datetimeFigureOut">
              <a:rPr lang="ru-RU" smtClean="0"/>
              <a:t>10.04.2018</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AF0ED104-5792-4C4B-9025-C5AAD53E742B}" type="slidenum">
              <a:rPr lang="ru-RU" smtClean="0"/>
              <a:t>‹#›</a:t>
            </a:fld>
            <a:endParaRPr lang="ru-RU" dirty="0"/>
          </a:p>
        </p:txBody>
      </p:sp>
    </p:spTree>
    <p:extLst>
      <p:ext uri="{BB962C8B-B14F-4D97-AF65-F5344CB8AC3E}">
        <p14:creationId xmlns:p14="http://schemas.microsoft.com/office/powerpoint/2010/main" val="2156553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4B5487-DBC8-4DE9-85BE-2D7B633DBF71}" type="datetimeFigureOut">
              <a:rPr lang="ru-RU" smtClean="0"/>
              <a:t>10.04.2018</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AF0ED104-5792-4C4B-9025-C5AAD53E742B}" type="slidenum">
              <a:rPr lang="ru-RU" smtClean="0"/>
              <a:t>‹#›</a:t>
            </a:fld>
            <a:endParaRPr lang="ru-RU" dirty="0"/>
          </a:p>
        </p:txBody>
      </p:sp>
    </p:spTree>
    <p:extLst>
      <p:ext uri="{BB962C8B-B14F-4D97-AF65-F5344CB8AC3E}">
        <p14:creationId xmlns:p14="http://schemas.microsoft.com/office/powerpoint/2010/main" val="4172918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374B5487-DBC8-4DE9-85BE-2D7B633DBF71}" type="datetimeFigureOut">
              <a:rPr lang="ru-RU" smtClean="0"/>
              <a:t>10.04.2018</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AF0ED104-5792-4C4B-9025-C5AAD53E742B}" type="slidenum">
              <a:rPr lang="ru-RU" smtClean="0"/>
              <a:t>‹#›</a:t>
            </a:fld>
            <a:endParaRPr lang="ru-RU" dirty="0"/>
          </a:p>
        </p:txBody>
      </p:sp>
    </p:spTree>
    <p:extLst>
      <p:ext uri="{BB962C8B-B14F-4D97-AF65-F5344CB8AC3E}">
        <p14:creationId xmlns:p14="http://schemas.microsoft.com/office/powerpoint/2010/main" val="2203425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dirty="0"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AF0ED104-5792-4C4B-9025-C5AAD53E742B}" type="slidenum">
              <a:rPr lang="ru-RU" smtClean="0"/>
              <a:t>‹#›</a:t>
            </a:fld>
            <a:endParaRPr lang="ru-RU" dirty="0"/>
          </a:p>
        </p:txBody>
      </p:sp>
      <p:sp>
        <p:nvSpPr>
          <p:cNvPr id="5" name="Date Placeholder 4"/>
          <p:cNvSpPr>
            <a:spLocks noGrp="1"/>
          </p:cNvSpPr>
          <p:nvPr>
            <p:ph type="dt" sz="half" idx="10"/>
          </p:nvPr>
        </p:nvSpPr>
        <p:spPr/>
        <p:txBody>
          <a:bodyPr/>
          <a:lstStyle/>
          <a:p>
            <a:fld id="{374B5487-DBC8-4DE9-85BE-2D7B633DBF71}" type="datetimeFigureOut">
              <a:rPr lang="ru-RU" smtClean="0"/>
              <a:t>10.04.2018</a:t>
            </a:fld>
            <a:endParaRPr lang="ru-RU" dirty="0"/>
          </a:p>
        </p:txBody>
      </p:sp>
    </p:spTree>
    <p:extLst>
      <p:ext uri="{BB962C8B-B14F-4D97-AF65-F5344CB8AC3E}">
        <p14:creationId xmlns:p14="http://schemas.microsoft.com/office/powerpoint/2010/main" val="2130906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74B5487-DBC8-4DE9-85BE-2D7B633DBF71}" type="datetimeFigureOut">
              <a:rPr lang="ru-RU" smtClean="0"/>
              <a:t>10.04.2018</a:t>
            </a:fld>
            <a:endParaRPr lang="ru-RU"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F0ED104-5792-4C4B-9025-C5AAD53E742B}" type="slidenum">
              <a:rPr lang="ru-RU" smtClean="0"/>
              <a:t>‹#›</a:t>
            </a:fld>
            <a:endParaRPr lang="ru-RU" dirty="0"/>
          </a:p>
        </p:txBody>
      </p:sp>
    </p:spTree>
    <p:extLst>
      <p:ext uri="{BB962C8B-B14F-4D97-AF65-F5344CB8AC3E}">
        <p14:creationId xmlns:p14="http://schemas.microsoft.com/office/powerpoint/2010/main" val="2581874131"/>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 id="2147483731" r:id="rId12"/>
    <p:sldLayoutId id="2147483732" r:id="rId13"/>
    <p:sldLayoutId id="2147483733" r:id="rId14"/>
    <p:sldLayoutId id="2147483734" r:id="rId15"/>
    <p:sldLayoutId id="214748373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909234"/>
            <a:ext cx="8626303" cy="1646302"/>
          </a:xfrm>
        </p:spPr>
        <p:txBody>
          <a:bodyPr>
            <a:normAutofit fontScale="90000"/>
          </a:bodyPr>
          <a:lstStyle/>
          <a:p>
            <a:r>
              <a:rPr lang="ru-RU" dirty="0" smtClean="0"/>
              <a:t>Психологическая подготовка подростка к ГИА.</a:t>
            </a:r>
            <a:endParaRPr lang="ru-RU" dirty="0"/>
          </a:p>
        </p:txBody>
      </p:sp>
      <p:sp>
        <p:nvSpPr>
          <p:cNvPr id="3" name="Подзаголовок 2"/>
          <p:cNvSpPr>
            <a:spLocks noGrp="1"/>
          </p:cNvSpPr>
          <p:nvPr>
            <p:ph type="subTitle" idx="1"/>
          </p:nvPr>
        </p:nvSpPr>
        <p:spPr>
          <a:xfrm>
            <a:off x="3048000" y="5202238"/>
            <a:ext cx="6484620" cy="1655762"/>
          </a:xfrm>
        </p:spPr>
        <p:txBody>
          <a:bodyPr/>
          <a:lstStyle/>
          <a:p>
            <a:r>
              <a:rPr lang="ru-RU" b="1" dirty="0" smtClean="0">
                <a:solidFill>
                  <a:schemeClr val="tx1"/>
                </a:solidFill>
              </a:rPr>
              <a:t>Дийская Екатерина Александровна, специалист по УМС ОГБУ ДПО ТОИПКРО, лектор российского общества «Знание»</a:t>
            </a:r>
            <a:endParaRPr lang="ru-RU" b="1" dirty="0">
              <a:solidFill>
                <a:schemeClr val="tx1"/>
              </a:solidFill>
            </a:endParaRPr>
          </a:p>
        </p:txBody>
      </p:sp>
    </p:spTree>
    <p:extLst>
      <p:ext uri="{BB962C8B-B14F-4D97-AF65-F5344CB8AC3E}">
        <p14:creationId xmlns:p14="http://schemas.microsoft.com/office/powerpoint/2010/main" val="37590808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9704" y="163830"/>
            <a:ext cx="9205806" cy="962981"/>
          </a:xfrm>
        </p:spPr>
        <p:txBody>
          <a:bodyPr>
            <a:normAutofit/>
          </a:bodyPr>
          <a:lstStyle/>
          <a:p>
            <a:r>
              <a:rPr lang="ru-RU" sz="2400" dirty="0" smtClean="0">
                <a:solidFill>
                  <a:srgbClr val="7030A0"/>
                </a:solidFill>
              </a:rPr>
              <a:t>Техники совладания с физиологическим дистрессом (Или как помочь себе на экзамене?)</a:t>
            </a:r>
            <a:endParaRPr lang="ru-RU" sz="2400" dirty="0">
              <a:solidFill>
                <a:srgbClr val="7030A0"/>
              </a:solidFill>
            </a:endParaRPr>
          </a:p>
        </p:txBody>
      </p:sp>
      <p:sp>
        <p:nvSpPr>
          <p:cNvPr id="3" name="Текст 2"/>
          <p:cNvSpPr>
            <a:spLocks noGrp="1"/>
          </p:cNvSpPr>
          <p:nvPr>
            <p:ph type="body" idx="1"/>
          </p:nvPr>
        </p:nvSpPr>
        <p:spPr>
          <a:xfrm>
            <a:off x="486834" y="1308100"/>
            <a:ext cx="10314516" cy="5270500"/>
          </a:xfrm>
        </p:spPr>
        <p:txBody>
          <a:bodyPr>
            <a:normAutofit fontScale="92500" lnSpcReduction="10000"/>
          </a:bodyPr>
          <a:lstStyle/>
          <a:p>
            <a:r>
              <a:rPr lang="ru-RU" b="1" i="1" dirty="0" smtClean="0">
                <a:solidFill>
                  <a:schemeClr val="tx1"/>
                </a:solidFill>
                <a:effectLst>
                  <a:outerShdw blurRad="38100" dist="38100" dir="2700000" algn="tl">
                    <a:srgbClr val="000000">
                      <a:alpha val="43137"/>
                    </a:srgbClr>
                  </a:outerShdw>
                </a:effectLst>
              </a:rPr>
              <a:t>Релаксация</a:t>
            </a:r>
            <a:r>
              <a:rPr lang="ru-RU" b="1" i="1" dirty="0" smtClean="0">
                <a:solidFill>
                  <a:schemeClr val="tx1"/>
                </a:solidFill>
              </a:rPr>
              <a:t>- </a:t>
            </a:r>
            <a:r>
              <a:rPr lang="ru-RU" dirty="0" smtClean="0">
                <a:solidFill>
                  <a:schemeClr val="tx1"/>
                </a:solidFill>
              </a:rPr>
              <a:t>это </a:t>
            </a:r>
            <a:r>
              <a:rPr lang="ru-RU" dirty="0">
                <a:solidFill>
                  <a:schemeClr val="tx1"/>
                </a:solidFill>
              </a:rPr>
              <a:t>метод, с помощью которого можно частично или полностью избавляться от физического или психического </a:t>
            </a:r>
            <a:r>
              <a:rPr lang="ru-RU" dirty="0" smtClean="0">
                <a:solidFill>
                  <a:schemeClr val="tx1"/>
                </a:solidFill>
              </a:rPr>
              <a:t>напряжения.</a:t>
            </a:r>
          </a:p>
          <a:p>
            <a:r>
              <a:rPr lang="ru-RU" b="1" i="1" dirty="0">
                <a:solidFill>
                  <a:schemeClr val="tx1"/>
                </a:solidFill>
                <a:effectLst>
                  <a:outerShdw blurRad="38100" dist="38100" dir="2700000" algn="tl">
                    <a:srgbClr val="000000">
                      <a:alpha val="43137"/>
                    </a:srgbClr>
                  </a:outerShdw>
                </a:effectLst>
              </a:rPr>
              <a:t>Техника прогрессивной мышечной </a:t>
            </a:r>
            <a:r>
              <a:rPr lang="ru-RU" b="1" i="1" dirty="0" smtClean="0">
                <a:solidFill>
                  <a:schemeClr val="tx1"/>
                </a:solidFill>
                <a:effectLst>
                  <a:outerShdw blurRad="38100" dist="38100" dir="2700000" algn="tl">
                    <a:srgbClr val="000000">
                      <a:alpha val="43137"/>
                    </a:srgbClr>
                  </a:outerShdw>
                </a:effectLst>
              </a:rPr>
              <a:t>релаксации: </a:t>
            </a:r>
            <a:r>
              <a:rPr lang="ru-RU" dirty="0">
                <a:solidFill>
                  <a:schemeClr val="tx1"/>
                </a:solidFill>
              </a:rPr>
              <a:t>чтобы добиться глубокой расслабленности тела, нужно сначала на 10-15 сек сильно напрячь мышцы, а затем в течение 15-20 сек сконцентрироваться на возникшем чувстве расслабления в них</a:t>
            </a:r>
            <a:r>
              <a:rPr lang="ru-RU" dirty="0" smtClean="0">
                <a:solidFill>
                  <a:schemeClr val="tx1"/>
                </a:solidFill>
              </a:rPr>
              <a:t>. Проделать комплекс упражнений (руки, шея, лицо, грудь, спина, живот, ноги). (см. раздаточный материал);</a:t>
            </a:r>
            <a:endParaRPr lang="ru-RU" dirty="0">
              <a:solidFill>
                <a:schemeClr val="tx1"/>
              </a:solidFill>
            </a:endParaRPr>
          </a:p>
          <a:p>
            <a:r>
              <a:rPr lang="ru-RU" b="1" i="1" dirty="0" smtClean="0">
                <a:solidFill>
                  <a:schemeClr val="tx1"/>
                </a:solidFill>
                <a:effectLst>
                  <a:outerShdw blurRad="38100" dist="38100" dir="2700000" algn="tl">
                    <a:srgbClr val="000000">
                      <a:alpha val="43137"/>
                    </a:srgbClr>
                  </a:outerShdw>
                </a:effectLst>
              </a:rPr>
              <a:t>Концентрация</a:t>
            </a:r>
            <a:r>
              <a:rPr lang="ru-RU" dirty="0" smtClean="0">
                <a:solidFill>
                  <a:schemeClr val="tx1"/>
                </a:solidFill>
              </a:rPr>
              <a:t> (техника требует тренировки). Пример: концентрация </a:t>
            </a:r>
            <a:r>
              <a:rPr lang="ru-RU" dirty="0">
                <a:solidFill>
                  <a:schemeClr val="tx1"/>
                </a:solidFill>
              </a:rPr>
              <a:t>на счете: мысленно медленно считайте от 1 до 10 и сосредоточьтесь на этом медленном счете. Если в какой-то момент мысли начнут рассеиваться и вы будете не в состоянии сосредоточиться на счете, начните считать сначала. Повторяйте счет в течение нескольких минут.</a:t>
            </a:r>
          </a:p>
          <a:p>
            <a:r>
              <a:rPr lang="ru-RU" b="1" i="1" dirty="0">
                <a:solidFill>
                  <a:schemeClr val="tx1"/>
                </a:solidFill>
                <a:effectLst>
                  <a:outerShdw blurRad="38100" dist="38100" dir="2700000" algn="tl">
                    <a:srgbClr val="000000">
                      <a:alpha val="43137"/>
                    </a:srgbClr>
                  </a:outerShdw>
                </a:effectLst>
              </a:rPr>
              <a:t>Ауторегуляция </a:t>
            </a:r>
            <a:r>
              <a:rPr lang="ru-RU" b="1" i="1" dirty="0" smtClean="0">
                <a:solidFill>
                  <a:schemeClr val="tx1"/>
                </a:solidFill>
                <a:effectLst>
                  <a:outerShdw blurRad="38100" dist="38100" dir="2700000" algn="tl">
                    <a:srgbClr val="000000">
                      <a:alpha val="43137"/>
                    </a:srgbClr>
                  </a:outerShdw>
                </a:effectLst>
              </a:rPr>
              <a:t>дыхания:</a:t>
            </a:r>
            <a:r>
              <a:rPr lang="ru-RU" b="1" i="1" dirty="0" smtClean="0">
                <a:solidFill>
                  <a:schemeClr val="tx1"/>
                </a:solidFill>
              </a:rPr>
              <a:t> техника полного дыхания, техника ассиметричного дыхания, дыхание с сопротивлением, динамичное дыхание, «альтернативное дыхание» для концентрации внимания (см. раздаточный материал).</a:t>
            </a:r>
          </a:p>
          <a:p>
            <a:endParaRPr lang="ru-RU" b="1" i="1" dirty="0">
              <a:solidFill>
                <a:schemeClr val="tx1"/>
              </a:solidFill>
            </a:endParaRPr>
          </a:p>
          <a:p>
            <a:r>
              <a:rPr lang="ru-RU" b="1" i="1" dirty="0" smtClean="0">
                <a:solidFill>
                  <a:schemeClr val="accent1">
                    <a:lumMod val="50000"/>
                  </a:schemeClr>
                </a:solidFill>
              </a:rPr>
              <a:t>Регуляция уровня глюкозы</a:t>
            </a:r>
          </a:p>
          <a:p>
            <a:endParaRPr lang="ru-RU" dirty="0"/>
          </a:p>
          <a:p>
            <a:endParaRPr lang="ru-RU" dirty="0">
              <a:solidFill>
                <a:schemeClr val="tx1"/>
              </a:solidFill>
            </a:endParaRPr>
          </a:p>
          <a:p>
            <a:endParaRPr lang="ru-RU" dirty="0"/>
          </a:p>
          <a:p>
            <a:endParaRPr lang="ru-RU" dirty="0"/>
          </a:p>
        </p:txBody>
      </p:sp>
    </p:spTree>
    <p:extLst>
      <p:ext uri="{BB962C8B-B14F-4D97-AF65-F5344CB8AC3E}">
        <p14:creationId xmlns:p14="http://schemas.microsoft.com/office/powerpoint/2010/main" val="42466879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0135" y="376767"/>
            <a:ext cx="8596668" cy="855133"/>
          </a:xfrm>
        </p:spPr>
        <p:txBody>
          <a:bodyPr>
            <a:normAutofit fontScale="90000"/>
          </a:bodyPr>
          <a:lstStyle/>
          <a:p>
            <a:r>
              <a:rPr lang="ru-RU" dirty="0" smtClean="0"/>
              <a:t>Профилактика физиологического дистресса </a:t>
            </a:r>
            <a:endParaRPr lang="ru-RU" dirty="0"/>
          </a:p>
        </p:txBody>
      </p:sp>
      <p:sp>
        <p:nvSpPr>
          <p:cNvPr id="3" name="Текст 2"/>
          <p:cNvSpPr>
            <a:spLocks noGrp="1"/>
          </p:cNvSpPr>
          <p:nvPr>
            <p:ph type="body" idx="1"/>
          </p:nvPr>
        </p:nvSpPr>
        <p:spPr>
          <a:xfrm>
            <a:off x="776204" y="1536700"/>
            <a:ext cx="3742265" cy="4711700"/>
          </a:xfrm>
        </p:spPr>
        <p:txBody>
          <a:bodyPr>
            <a:normAutofit lnSpcReduction="10000"/>
          </a:bodyPr>
          <a:lstStyle/>
          <a:p>
            <a:r>
              <a:rPr lang="ru-RU" dirty="0" smtClean="0">
                <a:solidFill>
                  <a:schemeClr val="tx1"/>
                </a:solidFill>
              </a:rPr>
              <a:t>Здоровый сон </a:t>
            </a:r>
          </a:p>
          <a:p>
            <a:endParaRPr lang="ru-RU" dirty="0">
              <a:solidFill>
                <a:schemeClr val="tx1"/>
              </a:solidFill>
            </a:endParaRPr>
          </a:p>
          <a:p>
            <a:r>
              <a:rPr lang="ru-RU" dirty="0" smtClean="0">
                <a:solidFill>
                  <a:schemeClr val="tx1"/>
                </a:solidFill>
              </a:rPr>
              <a:t>Сбалансированное питание </a:t>
            </a:r>
          </a:p>
          <a:p>
            <a:endParaRPr lang="ru-RU" dirty="0">
              <a:solidFill>
                <a:schemeClr val="tx1"/>
              </a:solidFill>
            </a:endParaRPr>
          </a:p>
          <a:p>
            <a:r>
              <a:rPr lang="ru-RU" dirty="0" smtClean="0">
                <a:solidFill>
                  <a:schemeClr val="tx1"/>
                </a:solidFill>
              </a:rPr>
              <a:t>Распорядок дня </a:t>
            </a:r>
          </a:p>
          <a:p>
            <a:endParaRPr lang="ru-RU" dirty="0">
              <a:solidFill>
                <a:schemeClr val="tx1"/>
              </a:solidFill>
            </a:endParaRPr>
          </a:p>
          <a:p>
            <a:r>
              <a:rPr lang="ru-RU" dirty="0" smtClean="0">
                <a:solidFill>
                  <a:schemeClr val="tx1"/>
                </a:solidFill>
              </a:rPr>
              <a:t>Прогулки </a:t>
            </a:r>
          </a:p>
          <a:p>
            <a:endParaRPr lang="ru-RU" dirty="0">
              <a:solidFill>
                <a:schemeClr val="tx1"/>
              </a:solidFill>
            </a:endParaRPr>
          </a:p>
          <a:p>
            <a:r>
              <a:rPr lang="ru-RU" dirty="0" smtClean="0">
                <a:solidFill>
                  <a:schemeClr val="tx1"/>
                </a:solidFill>
              </a:rPr>
              <a:t>Спорт </a:t>
            </a:r>
          </a:p>
          <a:p>
            <a:endParaRPr lang="ru-RU" dirty="0">
              <a:solidFill>
                <a:schemeClr val="tx1"/>
              </a:solidFill>
            </a:endParaRPr>
          </a:p>
          <a:p>
            <a:r>
              <a:rPr lang="ru-RU" dirty="0" smtClean="0">
                <a:solidFill>
                  <a:schemeClr val="tx1"/>
                </a:solidFill>
              </a:rPr>
              <a:t>Прием аптечных средств (+-)</a:t>
            </a:r>
            <a:endParaRPr lang="ru-RU" dirty="0">
              <a:solidFill>
                <a:schemeClr val="tx1"/>
              </a:solidFill>
            </a:endParaRPr>
          </a:p>
        </p:txBody>
      </p:sp>
      <p:sp>
        <p:nvSpPr>
          <p:cNvPr id="4" name="AutoShape 2" descr="Картинки по запросу человечек"/>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p>
        </p:txBody>
      </p:sp>
      <p:sp>
        <p:nvSpPr>
          <p:cNvPr id="5" name="AutoShape 4" descr="Картинки по запросу человечек"/>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p>
        </p:txBody>
      </p:sp>
      <p:sp>
        <p:nvSpPr>
          <p:cNvPr id="6" name="AutoShape 6" descr="Картинки по запросу человечек"/>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p>
        </p:txBody>
      </p:sp>
      <p:pic>
        <p:nvPicPr>
          <p:cNvPr id="3080" name="Picture 8" descr="Картинки по запросу человечек"/>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20272" y="753473"/>
            <a:ext cx="3193062" cy="5172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36608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863600" y="609600"/>
            <a:ext cx="8596668" cy="1024890"/>
          </a:xfrm>
        </p:spPr>
        <p:txBody>
          <a:bodyPr/>
          <a:lstStyle/>
          <a:p>
            <a:pPr algn="ctr"/>
            <a:r>
              <a:rPr lang="ru-RU" dirty="0" smtClean="0"/>
              <a:t>Дистресс</a:t>
            </a:r>
            <a:endParaRPr lang="ru-RU" dirty="0"/>
          </a:p>
        </p:txBody>
      </p:sp>
      <p:sp>
        <p:nvSpPr>
          <p:cNvPr id="8" name="Овал 7"/>
          <p:cNvSpPr/>
          <p:nvPr/>
        </p:nvSpPr>
        <p:spPr>
          <a:xfrm>
            <a:off x="850900" y="1749425"/>
            <a:ext cx="2880360" cy="13716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Физиологически стресс</a:t>
            </a:r>
            <a:endParaRPr lang="ru-RU" dirty="0"/>
          </a:p>
        </p:txBody>
      </p:sp>
      <p:sp>
        <p:nvSpPr>
          <p:cNvPr id="9" name="Овал 8"/>
          <p:cNvSpPr/>
          <p:nvPr/>
        </p:nvSpPr>
        <p:spPr>
          <a:xfrm>
            <a:off x="1877060" y="3235960"/>
            <a:ext cx="2880360" cy="13716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Эмоциональный стресс</a:t>
            </a:r>
            <a:endParaRPr lang="ru-RU" dirty="0"/>
          </a:p>
        </p:txBody>
      </p:sp>
      <p:sp>
        <p:nvSpPr>
          <p:cNvPr id="10" name="Овал 9"/>
          <p:cNvSpPr/>
          <p:nvPr/>
        </p:nvSpPr>
        <p:spPr>
          <a:xfrm>
            <a:off x="5075210" y="3235960"/>
            <a:ext cx="2880360" cy="1371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Психологический стресс </a:t>
            </a:r>
            <a:endParaRPr lang="ru-RU" dirty="0"/>
          </a:p>
        </p:txBody>
      </p:sp>
      <p:sp>
        <p:nvSpPr>
          <p:cNvPr id="11" name="Овал 10"/>
          <p:cNvSpPr/>
          <p:nvPr/>
        </p:nvSpPr>
        <p:spPr>
          <a:xfrm>
            <a:off x="6320366" y="1953259"/>
            <a:ext cx="3139902" cy="1371600"/>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Информационный </a:t>
            </a:r>
            <a:endParaRPr lang="ru-RU" dirty="0"/>
          </a:p>
        </p:txBody>
      </p:sp>
      <p:sp>
        <p:nvSpPr>
          <p:cNvPr id="13" name="Стрелка углом 12"/>
          <p:cNvSpPr/>
          <p:nvPr/>
        </p:nvSpPr>
        <p:spPr>
          <a:xfrm rot="10800000">
            <a:off x="3832483" y="1205864"/>
            <a:ext cx="569553" cy="927735"/>
          </a:xfrm>
          <a:prstGeom prst="bentArrow">
            <a:avLst>
              <a:gd name="adj1" fmla="val 25000"/>
              <a:gd name="adj2" fmla="val 28906"/>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14" name="Стрелка вниз 13"/>
          <p:cNvSpPr/>
          <p:nvPr/>
        </p:nvSpPr>
        <p:spPr>
          <a:xfrm>
            <a:off x="4471728" y="1153160"/>
            <a:ext cx="325755" cy="2082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7" name="Стрелка вниз 16"/>
          <p:cNvSpPr/>
          <p:nvPr/>
        </p:nvSpPr>
        <p:spPr>
          <a:xfrm>
            <a:off x="5668386" y="1153160"/>
            <a:ext cx="325755" cy="2082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9" name="Стрелка углом 18"/>
          <p:cNvSpPr/>
          <p:nvPr/>
        </p:nvSpPr>
        <p:spPr>
          <a:xfrm rot="5400000">
            <a:off x="6006120" y="1372017"/>
            <a:ext cx="1018539" cy="504625"/>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20" name="Выгнутая влево стрелка 19"/>
          <p:cNvSpPr/>
          <p:nvPr/>
        </p:nvSpPr>
        <p:spPr>
          <a:xfrm rot="16200000">
            <a:off x="4242109" y="4072582"/>
            <a:ext cx="1462998" cy="2484696"/>
          </a:xfrm>
          <a:prstGeom prst="curvedRightArrow">
            <a:avLst>
              <a:gd name="adj1" fmla="val 25000"/>
              <a:gd name="adj2" fmla="val 46028"/>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22" name="Выгнутая вправо стрелка 21"/>
          <p:cNvSpPr/>
          <p:nvPr/>
        </p:nvSpPr>
        <p:spPr>
          <a:xfrm rot="5400000">
            <a:off x="4422164" y="4052001"/>
            <a:ext cx="781725" cy="1600746"/>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Tree>
    <p:extLst>
      <p:ext uri="{BB962C8B-B14F-4D97-AF65-F5344CB8AC3E}">
        <p14:creationId xmlns:p14="http://schemas.microsoft.com/office/powerpoint/2010/main" val="39346086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8235" y="541867"/>
            <a:ext cx="8596668" cy="918633"/>
          </a:xfrm>
        </p:spPr>
        <p:txBody>
          <a:bodyPr>
            <a:normAutofit fontScale="90000"/>
          </a:bodyPr>
          <a:lstStyle/>
          <a:p>
            <a:r>
              <a:rPr lang="ru-RU" dirty="0" smtClean="0"/>
              <a:t>Психологический и эмоциональный дистресс</a:t>
            </a:r>
            <a:endParaRPr lang="ru-RU" dirty="0"/>
          </a:p>
        </p:txBody>
      </p:sp>
      <p:sp>
        <p:nvSpPr>
          <p:cNvPr id="3" name="Текст 2"/>
          <p:cNvSpPr>
            <a:spLocks noGrp="1"/>
          </p:cNvSpPr>
          <p:nvPr>
            <p:ph type="body" idx="1"/>
          </p:nvPr>
        </p:nvSpPr>
        <p:spPr>
          <a:xfrm>
            <a:off x="575735" y="1568348"/>
            <a:ext cx="8596668" cy="4400652"/>
          </a:xfrm>
        </p:spPr>
        <p:txBody>
          <a:bodyPr/>
          <a:lstStyle/>
          <a:p>
            <a:r>
              <a:rPr lang="ru-RU" b="1" dirty="0">
                <a:solidFill>
                  <a:schemeClr val="tx1"/>
                </a:solidFill>
              </a:rPr>
              <a:t>Эмоциональный стресс</a:t>
            </a:r>
            <a:r>
              <a:rPr lang="ru-RU" dirty="0">
                <a:solidFill>
                  <a:schemeClr val="tx1"/>
                </a:solidFill>
              </a:rPr>
              <a:t> (синоним эмоциональное перенапряжение) — напряжение неспецифических адаптационных реакций организма на патогенное воздействие внешней среды, опосредованное чрезвычайными по силе или длительными отрицательными эмоциями. </a:t>
            </a:r>
            <a:r>
              <a:rPr lang="ru-RU" dirty="0" smtClean="0">
                <a:solidFill>
                  <a:schemeClr val="tx1"/>
                </a:solidFill>
              </a:rPr>
              <a:t>Клиника эмоционального стресса: неспособность контролировать эмоции, использование неадекватных ситуации эмоций итд.</a:t>
            </a:r>
          </a:p>
          <a:p>
            <a:endParaRPr lang="ru-RU" dirty="0">
              <a:solidFill>
                <a:schemeClr val="tx1"/>
              </a:solidFill>
            </a:endParaRPr>
          </a:p>
          <a:p>
            <a:r>
              <a:rPr lang="ru-RU" b="1" dirty="0" smtClean="0">
                <a:solidFill>
                  <a:schemeClr val="tx1"/>
                </a:solidFill>
              </a:rPr>
              <a:t>Психологический стресс </a:t>
            </a:r>
            <a:r>
              <a:rPr lang="ru-RU" dirty="0" smtClean="0">
                <a:solidFill>
                  <a:schemeClr val="tx1"/>
                </a:solidFill>
              </a:rPr>
              <a:t>– связан с длительным переживанием отрицательных эмоций. </a:t>
            </a:r>
            <a:r>
              <a:rPr lang="ru-RU" dirty="0">
                <a:solidFill>
                  <a:schemeClr val="tx1"/>
                </a:solidFill>
              </a:rPr>
              <a:t>Последствиями психологического вида заболевания являются неблагоприятные отношения с </a:t>
            </a:r>
            <a:r>
              <a:rPr lang="ru-RU" dirty="0" smtClean="0">
                <a:solidFill>
                  <a:schemeClr val="tx1"/>
                </a:solidFill>
              </a:rPr>
              <a:t>социумом, а также серьёзные внутриличностные конфликты. </a:t>
            </a:r>
            <a:endParaRPr lang="ru-RU" dirty="0">
              <a:solidFill>
                <a:schemeClr val="tx1"/>
              </a:solidFill>
            </a:endParaRPr>
          </a:p>
        </p:txBody>
      </p:sp>
    </p:spTree>
    <p:extLst>
      <p:ext uri="{BB962C8B-B14F-4D97-AF65-F5344CB8AC3E}">
        <p14:creationId xmlns:p14="http://schemas.microsoft.com/office/powerpoint/2010/main" val="38031997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10634" y="224367"/>
            <a:ext cx="9190565" cy="1210733"/>
          </a:xfrm>
        </p:spPr>
        <p:txBody>
          <a:bodyPr>
            <a:normAutofit fontScale="90000"/>
          </a:bodyPr>
          <a:lstStyle/>
          <a:p>
            <a:r>
              <a:rPr lang="ru-RU" dirty="0" smtClean="0"/>
              <a:t>Общая симптоматика эмоционального и психологического </a:t>
            </a:r>
            <a:r>
              <a:rPr lang="ru-RU" dirty="0" err="1" smtClean="0"/>
              <a:t>дистресса</a:t>
            </a:r>
            <a:r>
              <a:rPr lang="ru-RU" dirty="0" smtClean="0"/>
              <a:t>:</a:t>
            </a:r>
            <a:endParaRPr lang="ru-RU" dirty="0"/>
          </a:p>
        </p:txBody>
      </p:sp>
      <p:sp>
        <p:nvSpPr>
          <p:cNvPr id="3" name="Текст 2"/>
          <p:cNvSpPr>
            <a:spLocks noGrp="1"/>
          </p:cNvSpPr>
          <p:nvPr>
            <p:ph type="body" idx="1"/>
          </p:nvPr>
        </p:nvSpPr>
        <p:spPr>
          <a:xfrm>
            <a:off x="410634" y="1572260"/>
            <a:ext cx="10504171" cy="5114290"/>
          </a:xfrm>
        </p:spPr>
        <p:txBody>
          <a:bodyPr>
            <a:normAutofit lnSpcReduction="10000"/>
          </a:bodyPr>
          <a:lstStyle/>
          <a:p>
            <a:r>
              <a:rPr lang="ru-RU" dirty="0" smtClean="0">
                <a:solidFill>
                  <a:schemeClr val="tx1"/>
                </a:solidFill>
              </a:rPr>
              <a:t>- тревога</a:t>
            </a:r>
            <a:r>
              <a:rPr lang="ru-RU" dirty="0">
                <a:solidFill>
                  <a:schemeClr val="tx1"/>
                </a:solidFill>
              </a:rPr>
              <a:t>, развивающаяся без причин, а также ощущение внутреннего переживания и напряжения; </a:t>
            </a:r>
          </a:p>
          <a:p>
            <a:r>
              <a:rPr lang="ru-RU" dirty="0" smtClean="0">
                <a:solidFill>
                  <a:schemeClr val="tx1"/>
                </a:solidFill>
              </a:rPr>
              <a:t>-приступы </a:t>
            </a:r>
            <a:r>
              <a:rPr lang="ru-RU" dirty="0">
                <a:solidFill>
                  <a:schemeClr val="tx1"/>
                </a:solidFill>
              </a:rPr>
              <a:t>вспыльчивости и </a:t>
            </a:r>
            <a:r>
              <a:rPr lang="ru-RU" dirty="0" smtClean="0">
                <a:solidFill>
                  <a:schemeClr val="tx1"/>
                </a:solidFill>
              </a:rPr>
              <a:t>раздражительности;</a:t>
            </a:r>
          </a:p>
          <a:p>
            <a:r>
              <a:rPr lang="ru-RU" dirty="0" smtClean="0">
                <a:solidFill>
                  <a:schemeClr val="tx1"/>
                </a:solidFill>
              </a:rPr>
              <a:t>-сильные эмоциональные реакции на незначительные события (слезы, крик)</a:t>
            </a:r>
            <a:endParaRPr lang="ru-RU" dirty="0">
              <a:solidFill>
                <a:schemeClr val="tx1"/>
              </a:solidFill>
            </a:endParaRPr>
          </a:p>
          <a:p>
            <a:r>
              <a:rPr lang="ru-RU" dirty="0" smtClean="0">
                <a:solidFill>
                  <a:schemeClr val="tx1"/>
                </a:solidFill>
              </a:rPr>
              <a:t>- агрессия </a:t>
            </a:r>
            <a:r>
              <a:rPr lang="ru-RU" dirty="0">
                <a:solidFill>
                  <a:schemeClr val="tx1"/>
                </a:solidFill>
              </a:rPr>
              <a:t>и неадекватное реагирование на любой раздражитель; </a:t>
            </a:r>
          </a:p>
          <a:p>
            <a:r>
              <a:rPr lang="ru-RU" dirty="0" smtClean="0">
                <a:solidFill>
                  <a:schemeClr val="tx1"/>
                </a:solidFill>
              </a:rPr>
              <a:t>- неспособность </a:t>
            </a:r>
            <a:r>
              <a:rPr lang="ru-RU" dirty="0">
                <a:solidFill>
                  <a:schemeClr val="tx1"/>
                </a:solidFill>
              </a:rPr>
              <a:t>контролировать собственные действия, эмоции и слова, управлять ими; внимание и концентрация снижается в разы, падает трудоспособность, ухудшается память; </a:t>
            </a:r>
            <a:endParaRPr lang="ru-RU" dirty="0" smtClean="0">
              <a:solidFill>
                <a:schemeClr val="tx1"/>
              </a:solidFill>
            </a:endParaRPr>
          </a:p>
          <a:p>
            <a:r>
              <a:rPr lang="ru-RU" dirty="0" smtClean="0">
                <a:solidFill>
                  <a:schemeClr val="tx1"/>
                </a:solidFill>
              </a:rPr>
              <a:t>-  </a:t>
            </a:r>
            <a:r>
              <a:rPr lang="ru-RU" dirty="0">
                <a:solidFill>
                  <a:schemeClr val="tx1"/>
                </a:solidFill>
              </a:rPr>
              <a:t>преследует постоянная неудовлетворенность собой и своим окружением; </a:t>
            </a:r>
          </a:p>
          <a:p>
            <a:r>
              <a:rPr lang="ru-RU" dirty="0" smtClean="0">
                <a:solidFill>
                  <a:schemeClr val="tx1"/>
                </a:solidFill>
              </a:rPr>
              <a:t>-  появляется </a:t>
            </a:r>
            <a:r>
              <a:rPr lang="ru-RU" dirty="0">
                <a:solidFill>
                  <a:schemeClr val="tx1"/>
                </a:solidFill>
              </a:rPr>
              <a:t>капризность, окружающий мир для </a:t>
            </a:r>
            <a:r>
              <a:rPr lang="ru-RU" dirty="0" smtClean="0">
                <a:solidFill>
                  <a:schemeClr val="tx1"/>
                </a:solidFill>
              </a:rPr>
              <a:t>человека становится </a:t>
            </a:r>
            <a:r>
              <a:rPr lang="ru-RU" dirty="0">
                <a:solidFill>
                  <a:schemeClr val="tx1"/>
                </a:solidFill>
              </a:rPr>
              <a:t>призрачным, идет отстранение от своего внутреннего Я; изменяются вкусовые пристрастия, а также режим питания – пациент отказывается от еды или же наоборот, ест постоянно; нарушается режим сна, а также само поведение человека, снижается его контактность с социумом;</a:t>
            </a:r>
          </a:p>
          <a:p>
            <a:endParaRPr lang="ru-RU" dirty="0"/>
          </a:p>
        </p:txBody>
      </p:sp>
    </p:spTree>
    <p:extLst>
      <p:ext uri="{BB962C8B-B14F-4D97-AF65-F5344CB8AC3E}">
        <p14:creationId xmlns:p14="http://schemas.microsoft.com/office/powerpoint/2010/main" val="35765929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90050" y="91440"/>
            <a:ext cx="8596668" cy="1143000"/>
          </a:xfrm>
        </p:spPr>
        <p:txBody>
          <a:bodyPr>
            <a:normAutofit fontScale="90000"/>
          </a:bodyPr>
          <a:lstStyle/>
          <a:p>
            <a:r>
              <a:rPr lang="ru-RU" dirty="0" smtClean="0"/>
              <a:t>Информационный дистресс (дистресс родителей)</a:t>
            </a:r>
            <a:endParaRPr lang="ru-RU" dirty="0"/>
          </a:p>
        </p:txBody>
      </p:sp>
      <p:sp>
        <p:nvSpPr>
          <p:cNvPr id="4" name="Текст 3"/>
          <p:cNvSpPr>
            <a:spLocks noGrp="1"/>
          </p:cNvSpPr>
          <p:nvPr>
            <p:ph type="body" idx="1"/>
          </p:nvPr>
        </p:nvSpPr>
        <p:spPr>
          <a:xfrm>
            <a:off x="675744" y="1771252"/>
            <a:ext cx="4185623" cy="576262"/>
          </a:xfrm>
        </p:spPr>
        <p:txBody>
          <a:bodyPr/>
          <a:lstStyle/>
          <a:p>
            <a:r>
              <a:rPr lang="ru-RU" dirty="0" smtClean="0"/>
              <a:t>Причины </a:t>
            </a:r>
            <a:endParaRPr lang="ru-RU" dirty="0"/>
          </a:p>
        </p:txBody>
      </p:sp>
      <p:sp>
        <p:nvSpPr>
          <p:cNvPr id="5" name="Объект 4"/>
          <p:cNvSpPr>
            <a:spLocks noGrp="1"/>
          </p:cNvSpPr>
          <p:nvPr>
            <p:ph sz="half" idx="2"/>
          </p:nvPr>
        </p:nvSpPr>
        <p:spPr>
          <a:xfrm>
            <a:off x="675744" y="2347514"/>
            <a:ext cx="4185623" cy="3951685"/>
          </a:xfrm>
        </p:spPr>
        <p:txBody>
          <a:bodyPr/>
          <a:lstStyle/>
          <a:p>
            <a:r>
              <a:rPr lang="ru-RU" dirty="0" smtClean="0"/>
              <a:t>Большой объем информации</a:t>
            </a:r>
            <a:r>
              <a:rPr lang="en-US" dirty="0" smtClean="0"/>
              <a:t>/</a:t>
            </a:r>
            <a:r>
              <a:rPr lang="ru-RU" dirty="0" smtClean="0"/>
              <a:t>недостаточность информации</a:t>
            </a:r>
            <a:endParaRPr lang="ru-RU" dirty="0"/>
          </a:p>
          <a:p>
            <a:r>
              <a:rPr lang="ru-RU" dirty="0" smtClean="0"/>
              <a:t>Множество источников информации </a:t>
            </a:r>
            <a:endParaRPr lang="ru-RU" dirty="0"/>
          </a:p>
          <a:p>
            <a:r>
              <a:rPr lang="ru-RU" dirty="0" smtClean="0"/>
              <a:t>Неточность сведений, противоречивая информация </a:t>
            </a:r>
          </a:p>
          <a:p>
            <a:r>
              <a:rPr lang="ru-RU" dirty="0" smtClean="0"/>
              <a:t>Неструктурированная информация </a:t>
            </a:r>
          </a:p>
          <a:p>
            <a:r>
              <a:rPr lang="ru-RU" dirty="0" smtClean="0"/>
              <a:t>«информационный шум» </a:t>
            </a:r>
          </a:p>
          <a:p>
            <a:endParaRPr lang="ru-RU" dirty="0" smtClean="0"/>
          </a:p>
          <a:p>
            <a:endParaRPr lang="ru-RU" dirty="0" smtClean="0"/>
          </a:p>
          <a:p>
            <a:endParaRPr lang="ru-RU" dirty="0"/>
          </a:p>
          <a:p>
            <a:endParaRPr lang="ru-RU" dirty="0"/>
          </a:p>
        </p:txBody>
      </p:sp>
      <p:sp>
        <p:nvSpPr>
          <p:cNvPr id="6" name="Текст 5"/>
          <p:cNvSpPr>
            <a:spLocks noGrp="1"/>
          </p:cNvSpPr>
          <p:nvPr>
            <p:ph type="body" sz="quarter" idx="3"/>
          </p:nvPr>
        </p:nvSpPr>
        <p:spPr>
          <a:xfrm>
            <a:off x="5088384" y="1771252"/>
            <a:ext cx="4185618" cy="576262"/>
          </a:xfrm>
        </p:spPr>
        <p:txBody>
          <a:bodyPr/>
          <a:lstStyle/>
          <a:p>
            <a:r>
              <a:rPr lang="ru-RU" dirty="0" smtClean="0"/>
              <a:t>Методы борьбы </a:t>
            </a:r>
            <a:endParaRPr lang="ru-RU" dirty="0"/>
          </a:p>
        </p:txBody>
      </p:sp>
      <p:sp>
        <p:nvSpPr>
          <p:cNvPr id="7" name="Объект 6"/>
          <p:cNvSpPr>
            <a:spLocks noGrp="1"/>
          </p:cNvSpPr>
          <p:nvPr>
            <p:ph sz="quarter" idx="4"/>
          </p:nvPr>
        </p:nvSpPr>
        <p:spPr>
          <a:xfrm>
            <a:off x="5088384" y="2347514"/>
            <a:ext cx="4185617" cy="3951684"/>
          </a:xfrm>
        </p:spPr>
        <p:txBody>
          <a:bodyPr/>
          <a:lstStyle/>
          <a:p>
            <a:r>
              <a:rPr lang="ru-RU" dirty="0" smtClean="0"/>
              <a:t>Начинайте информационно готовиться за год;</a:t>
            </a:r>
          </a:p>
          <a:p>
            <a:r>
              <a:rPr lang="ru-RU" dirty="0" smtClean="0"/>
              <a:t>Используйте только проверенные источники информации (Вузы, школу, официальные сайты);</a:t>
            </a:r>
          </a:p>
          <a:p>
            <a:r>
              <a:rPr lang="ru-RU" dirty="0" smtClean="0"/>
              <a:t>Избегайте новостей «оценочного характера» (выбирайте только те источники информации, которые принесут Вам пользу);</a:t>
            </a:r>
          </a:p>
          <a:p>
            <a:r>
              <a:rPr lang="ru-RU" dirty="0" smtClean="0"/>
              <a:t>Записывайте информацию;</a:t>
            </a:r>
          </a:p>
          <a:p>
            <a:r>
              <a:rPr lang="ru-RU" dirty="0" smtClean="0"/>
              <a:t>Используйте социальные сети минимально</a:t>
            </a:r>
          </a:p>
          <a:p>
            <a:endParaRPr lang="ru-RU" dirty="0"/>
          </a:p>
        </p:txBody>
      </p:sp>
    </p:spTree>
    <p:extLst>
      <p:ext uri="{BB962C8B-B14F-4D97-AF65-F5344CB8AC3E}">
        <p14:creationId xmlns:p14="http://schemas.microsoft.com/office/powerpoint/2010/main" val="16678580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Картинки по запросу человечек стресс"/>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1941" y="1544705"/>
            <a:ext cx="3949700" cy="4787515"/>
          </a:xfrm>
          <a:prstGeom prst="rect">
            <a:avLst/>
          </a:prstGeom>
          <a:noFill/>
          <a:extLst>
            <a:ext uri="{909E8E84-426E-40DD-AFC4-6F175D3DCCD1}">
              <a14:hiddenFill xmlns:a14="http://schemas.microsoft.com/office/drawing/2010/main">
                <a:solidFill>
                  <a:srgbClr val="FFFFFF"/>
                </a:solidFill>
              </a14:hiddenFill>
            </a:ext>
          </a:extLst>
        </p:spPr>
      </p:pic>
      <p:sp>
        <p:nvSpPr>
          <p:cNvPr id="7" name="Заголовок 6"/>
          <p:cNvSpPr>
            <a:spLocks noGrp="1"/>
          </p:cNvSpPr>
          <p:nvPr>
            <p:ph type="title"/>
          </p:nvPr>
        </p:nvSpPr>
        <p:spPr>
          <a:xfrm>
            <a:off x="309034" y="711200"/>
            <a:ext cx="8596668" cy="1320800"/>
          </a:xfrm>
        </p:spPr>
        <p:txBody>
          <a:bodyPr>
            <a:normAutofit fontScale="90000"/>
          </a:bodyPr>
          <a:lstStyle/>
          <a:p>
            <a:r>
              <a:rPr lang="ru-RU" dirty="0" smtClean="0">
                <a:solidFill>
                  <a:srgbClr val="FF0000"/>
                </a:solidFill>
              </a:rPr>
              <a:t>Любой дистресс может перейти в хроническую форму !</a:t>
            </a:r>
            <a:br>
              <a:rPr lang="ru-RU" dirty="0" smtClean="0">
                <a:solidFill>
                  <a:srgbClr val="FF0000"/>
                </a:solidFill>
              </a:rPr>
            </a:br>
            <a:r>
              <a:rPr lang="ru-RU" sz="2700" dirty="0">
                <a:solidFill>
                  <a:schemeClr val="tx1"/>
                </a:solidFill>
              </a:rPr>
              <a:t>ситуация </a:t>
            </a:r>
            <a:r>
              <a:rPr lang="ru-RU" sz="2700" dirty="0" smtClean="0">
                <a:solidFill>
                  <a:schemeClr val="tx1"/>
                </a:solidFill>
              </a:rPr>
              <a:t>экзамена зачастую </a:t>
            </a:r>
            <a:r>
              <a:rPr lang="ru-RU" sz="2700" dirty="0">
                <a:solidFill>
                  <a:schemeClr val="tx1"/>
                </a:solidFill>
              </a:rPr>
              <a:t>является первой </a:t>
            </a:r>
            <a:r>
              <a:rPr lang="ru-RU" sz="2700" dirty="0" smtClean="0">
                <a:solidFill>
                  <a:schemeClr val="tx1"/>
                </a:solidFill>
              </a:rPr>
              <a:t>определяющей для ребенка: </a:t>
            </a:r>
            <a:r>
              <a:rPr lang="ru-RU" sz="2700" dirty="0">
                <a:solidFill>
                  <a:schemeClr val="tx1"/>
                </a:solidFill>
              </a:rPr>
              <a:t>тот опыт (в том числе психологический), который он получит на протяжении экзаменационного </a:t>
            </a:r>
            <a:r>
              <a:rPr lang="ru-RU" sz="2700" dirty="0" smtClean="0">
                <a:solidFill>
                  <a:schemeClr val="tx1"/>
                </a:solidFill>
              </a:rPr>
              <a:t>периода, </a:t>
            </a:r>
            <a:r>
              <a:rPr lang="ru-RU" sz="2700" dirty="0">
                <a:solidFill>
                  <a:schemeClr val="tx1"/>
                </a:solidFill>
              </a:rPr>
              <a:t>будет являться определяющим для других (подобных) ситуаций. Ведь экзамен это не только проверка знаний, это еще возможность приобрести хороший психологический навык справляться со стрессом. </a:t>
            </a:r>
            <a:r>
              <a:rPr lang="ru-RU" sz="2700" dirty="0"/>
              <a:t/>
            </a:r>
            <a:br>
              <a:rPr lang="ru-RU" sz="2700" dirty="0"/>
            </a:br>
            <a:endParaRPr lang="ru-RU" sz="2700" dirty="0">
              <a:solidFill>
                <a:srgbClr val="FF0000"/>
              </a:solidFill>
            </a:endParaRPr>
          </a:p>
        </p:txBody>
      </p:sp>
    </p:spTree>
    <p:extLst>
      <p:ext uri="{BB962C8B-B14F-4D97-AF65-F5344CB8AC3E}">
        <p14:creationId xmlns:p14="http://schemas.microsoft.com/office/powerpoint/2010/main" val="20739733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6834" y="194466"/>
            <a:ext cx="8596668" cy="838200"/>
          </a:xfrm>
        </p:spPr>
        <p:txBody>
          <a:bodyPr/>
          <a:lstStyle/>
          <a:p>
            <a:pPr algn="ctr"/>
            <a:r>
              <a:rPr lang="ru-RU" dirty="0" smtClean="0"/>
              <a:t>Совладание со стрессом.</a:t>
            </a:r>
            <a:endParaRPr lang="ru-RU" dirty="0"/>
          </a:p>
        </p:txBody>
      </p:sp>
      <p:sp>
        <p:nvSpPr>
          <p:cNvPr id="3" name="Текст 2"/>
          <p:cNvSpPr>
            <a:spLocks noGrp="1"/>
          </p:cNvSpPr>
          <p:nvPr>
            <p:ph type="body" idx="1"/>
          </p:nvPr>
        </p:nvSpPr>
        <p:spPr>
          <a:xfrm>
            <a:off x="616834" y="1117202"/>
            <a:ext cx="4185623" cy="576262"/>
          </a:xfrm>
        </p:spPr>
        <p:txBody>
          <a:bodyPr/>
          <a:lstStyle/>
          <a:p>
            <a:r>
              <a:rPr lang="ru-RU" dirty="0" smtClean="0"/>
              <a:t>Психологические защиты психики </a:t>
            </a:r>
            <a:endParaRPr lang="ru-RU" dirty="0"/>
          </a:p>
        </p:txBody>
      </p:sp>
      <p:sp>
        <p:nvSpPr>
          <p:cNvPr id="4" name="Объект 3"/>
          <p:cNvSpPr>
            <a:spLocks noGrp="1"/>
          </p:cNvSpPr>
          <p:nvPr>
            <p:ph sz="half" idx="2"/>
          </p:nvPr>
        </p:nvSpPr>
        <p:spPr>
          <a:xfrm>
            <a:off x="616833" y="1778000"/>
            <a:ext cx="4185623" cy="4565650"/>
          </a:xfrm>
        </p:spPr>
        <p:txBody>
          <a:bodyPr>
            <a:normAutofit fontScale="77500" lnSpcReduction="20000"/>
          </a:bodyPr>
          <a:lstStyle/>
          <a:p>
            <a:r>
              <a:rPr lang="ru-RU" i="1" dirty="0">
                <a:solidFill>
                  <a:schemeClr val="tx1"/>
                </a:solidFill>
              </a:rPr>
              <a:t>это специальная система стабилизации личности, направленная на ограждение сознания от неприятных, травмирующих переживаний. Ограждение происходит путем вытеснения информации противоречащей Я-концепции человека</a:t>
            </a:r>
            <a:r>
              <a:rPr lang="ru-RU" i="1" dirty="0" smtClean="0">
                <a:solidFill>
                  <a:schemeClr val="tx1"/>
                </a:solidFill>
              </a:rPr>
              <a:t>.</a:t>
            </a:r>
          </a:p>
          <a:p>
            <a:r>
              <a:rPr lang="ru-RU" i="1" dirty="0" smtClean="0">
                <a:solidFill>
                  <a:schemeClr val="tx1"/>
                </a:solidFill>
              </a:rPr>
              <a:t>Психологическая защита не осознается! И не является механизмом борьбы с ситуацией, привлекший к стрессу!</a:t>
            </a:r>
          </a:p>
          <a:p>
            <a:r>
              <a:rPr lang="ru-RU" dirty="0">
                <a:solidFill>
                  <a:schemeClr val="tx1"/>
                </a:solidFill>
              </a:rPr>
              <a:t>Принцип психологической защиты заключается в ослаблении </a:t>
            </a:r>
            <a:r>
              <a:rPr lang="ru-RU" dirty="0" err="1">
                <a:solidFill>
                  <a:schemeClr val="tx1"/>
                </a:solidFill>
              </a:rPr>
              <a:t>внутриличностного</a:t>
            </a:r>
            <a:r>
              <a:rPr lang="ru-RU" dirty="0">
                <a:solidFill>
                  <a:schemeClr val="tx1"/>
                </a:solidFill>
              </a:rPr>
              <a:t> напряжения путем искажения существующей действительности или приводя организм к следующим изменениям:</a:t>
            </a:r>
          </a:p>
          <a:p>
            <a:pPr marL="0" lvl="0" indent="0">
              <a:buNone/>
            </a:pPr>
            <a:r>
              <a:rPr lang="ru-RU" dirty="0">
                <a:solidFill>
                  <a:schemeClr val="tx1"/>
                </a:solidFill>
              </a:rPr>
              <a:t>психическим перестройкам, телесным нарушениям (дисфункциям), проявляющимся в виде хронических психосоматических </a:t>
            </a:r>
            <a:r>
              <a:rPr lang="ru-RU" dirty="0" err="1" smtClean="0">
                <a:solidFill>
                  <a:schemeClr val="tx1"/>
                </a:solidFill>
              </a:rPr>
              <a:t>симптомов,изменениям</a:t>
            </a:r>
            <a:r>
              <a:rPr lang="ru-RU" dirty="0" smtClean="0">
                <a:solidFill>
                  <a:schemeClr val="tx1"/>
                </a:solidFill>
              </a:rPr>
              <a:t> </a:t>
            </a:r>
            <a:r>
              <a:rPr lang="ru-RU" dirty="0">
                <a:solidFill>
                  <a:schemeClr val="tx1"/>
                </a:solidFill>
              </a:rPr>
              <a:t>способов поведения.</a:t>
            </a:r>
          </a:p>
          <a:p>
            <a:endParaRPr lang="ru-RU" dirty="0"/>
          </a:p>
          <a:p>
            <a:endParaRPr lang="ru-RU" dirty="0"/>
          </a:p>
        </p:txBody>
      </p:sp>
      <p:sp>
        <p:nvSpPr>
          <p:cNvPr id="5" name="Текст 4"/>
          <p:cNvSpPr>
            <a:spLocks noGrp="1"/>
          </p:cNvSpPr>
          <p:nvPr>
            <p:ph type="body" sz="quarter" idx="3"/>
          </p:nvPr>
        </p:nvSpPr>
        <p:spPr>
          <a:xfrm>
            <a:off x="5088384" y="914400"/>
            <a:ext cx="4185617" cy="634999"/>
          </a:xfrm>
        </p:spPr>
        <p:txBody>
          <a:bodyPr/>
          <a:lstStyle/>
          <a:p>
            <a:r>
              <a:rPr lang="ru-RU" dirty="0" err="1" smtClean="0"/>
              <a:t>Копинг</a:t>
            </a:r>
            <a:r>
              <a:rPr lang="ru-RU" dirty="0" smtClean="0"/>
              <a:t>-стратегии</a:t>
            </a:r>
            <a:endParaRPr lang="ru-RU" dirty="0"/>
          </a:p>
        </p:txBody>
      </p:sp>
      <p:sp>
        <p:nvSpPr>
          <p:cNvPr id="6" name="Объект 5"/>
          <p:cNvSpPr>
            <a:spLocks noGrp="1"/>
          </p:cNvSpPr>
          <p:nvPr>
            <p:ph sz="quarter" idx="4"/>
          </p:nvPr>
        </p:nvSpPr>
        <p:spPr>
          <a:xfrm>
            <a:off x="5088384" y="1778001"/>
            <a:ext cx="4563616" cy="4902199"/>
          </a:xfrm>
        </p:spPr>
        <p:txBody>
          <a:bodyPr>
            <a:normAutofit lnSpcReduction="10000"/>
          </a:bodyPr>
          <a:lstStyle/>
          <a:p>
            <a:r>
              <a:rPr lang="ru-RU" dirty="0"/>
              <a:t>осознанное, рациональное, адаптивное поведение, направленное на </a:t>
            </a:r>
            <a:r>
              <a:rPr lang="ru-RU" dirty="0">
                <a:solidFill>
                  <a:srgbClr val="FF0000"/>
                </a:solidFill>
              </a:rPr>
              <a:t>устранение </a:t>
            </a:r>
            <a:r>
              <a:rPr lang="ru-RU" dirty="0"/>
              <a:t>или психологическое преодоление критической ситуации. </a:t>
            </a:r>
          </a:p>
          <a:p>
            <a:r>
              <a:rPr lang="ru-RU" dirty="0" err="1"/>
              <a:t>Копинг</a:t>
            </a:r>
            <a:r>
              <a:rPr lang="ru-RU" dirty="0"/>
              <a:t> является переменной, зависящей от 3 факторов – </a:t>
            </a:r>
            <a:r>
              <a:rPr lang="ru-RU" dirty="0">
                <a:solidFill>
                  <a:schemeClr val="accent3">
                    <a:lumMod val="75000"/>
                  </a:schemeClr>
                </a:solidFill>
              </a:rPr>
              <a:t>личности </a:t>
            </a:r>
            <a:r>
              <a:rPr lang="ru-RU" b="1" dirty="0">
                <a:solidFill>
                  <a:schemeClr val="accent3">
                    <a:lumMod val="75000"/>
                  </a:schemeClr>
                </a:solidFill>
              </a:rPr>
              <a:t>субъекта (типа личности), реальной ситуации (</a:t>
            </a:r>
            <a:r>
              <a:rPr lang="ru-RU" b="1" dirty="0" err="1">
                <a:solidFill>
                  <a:schemeClr val="accent3">
                    <a:lumMod val="75000"/>
                  </a:schemeClr>
                </a:solidFill>
              </a:rPr>
              <a:t>стрессогенное</a:t>
            </a:r>
            <a:r>
              <a:rPr lang="ru-RU" b="1" dirty="0">
                <a:solidFill>
                  <a:schemeClr val="accent3">
                    <a:lumMod val="75000"/>
                  </a:schemeClr>
                </a:solidFill>
              </a:rPr>
              <a:t> событие) и условий социальной поддержки</a:t>
            </a:r>
            <a:r>
              <a:rPr lang="ru-RU" dirty="0">
                <a:solidFill>
                  <a:schemeClr val="accent3">
                    <a:lumMod val="75000"/>
                  </a:schemeClr>
                </a:solidFill>
              </a:rPr>
              <a:t> (наличие значимых других, интенсивность общения с ними) </a:t>
            </a:r>
            <a:r>
              <a:rPr lang="ru-RU" dirty="0"/>
              <a:t>и может проявляться на </a:t>
            </a:r>
            <a:r>
              <a:rPr lang="ru-RU" b="1" dirty="0">
                <a:solidFill>
                  <a:srgbClr val="7030A0"/>
                </a:solidFill>
              </a:rPr>
              <a:t>поведенческом, эмоциональном и познавательных уровнях функционирования</a:t>
            </a:r>
            <a:r>
              <a:rPr lang="ru-RU" b="1" dirty="0" smtClean="0">
                <a:solidFill>
                  <a:srgbClr val="7030A0"/>
                </a:solidFill>
              </a:rPr>
              <a:t>.</a:t>
            </a:r>
          </a:p>
          <a:p>
            <a:r>
              <a:rPr lang="ru-RU" b="1" dirty="0" err="1" smtClean="0">
                <a:solidFill>
                  <a:schemeClr val="tx1"/>
                </a:solidFill>
              </a:rPr>
              <a:t>Копинг</a:t>
            </a:r>
            <a:r>
              <a:rPr lang="ru-RU" b="1" dirty="0" smtClean="0">
                <a:solidFill>
                  <a:schemeClr val="tx1"/>
                </a:solidFill>
              </a:rPr>
              <a:t> –стратегиям можно обучать</a:t>
            </a:r>
            <a:endParaRPr lang="ru-RU" dirty="0">
              <a:solidFill>
                <a:schemeClr val="tx1"/>
              </a:solidFill>
            </a:endParaRPr>
          </a:p>
          <a:p>
            <a:endParaRPr lang="ru-RU" dirty="0"/>
          </a:p>
        </p:txBody>
      </p:sp>
    </p:spTree>
    <p:extLst>
      <p:ext uri="{BB962C8B-B14F-4D97-AF65-F5344CB8AC3E}">
        <p14:creationId xmlns:p14="http://schemas.microsoft.com/office/powerpoint/2010/main" val="36107982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148167"/>
            <a:ext cx="8596668" cy="1363133"/>
          </a:xfrm>
        </p:spPr>
        <p:txBody>
          <a:bodyPr/>
          <a:lstStyle/>
          <a:p>
            <a:r>
              <a:rPr lang="ru-RU" dirty="0" smtClean="0"/>
              <a:t>Как распознать защитные механизмы? </a:t>
            </a:r>
            <a:endParaRPr lang="ru-RU" dirty="0"/>
          </a:p>
        </p:txBody>
      </p:sp>
      <p:sp>
        <p:nvSpPr>
          <p:cNvPr id="8" name="Текст 7"/>
          <p:cNvSpPr>
            <a:spLocks noGrp="1"/>
          </p:cNvSpPr>
          <p:nvPr>
            <p:ph type="body" idx="1"/>
          </p:nvPr>
        </p:nvSpPr>
        <p:spPr>
          <a:xfrm>
            <a:off x="594360" y="1611630"/>
            <a:ext cx="9178290" cy="4852670"/>
          </a:xfrm>
        </p:spPr>
        <p:txBody>
          <a:bodyPr/>
          <a:lstStyle/>
          <a:p>
            <a:r>
              <a:rPr lang="ru-RU" dirty="0">
                <a:solidFill>
                  <a:schemeClr val="tx1"/>
                </a:solidFill>
              </a:rPr>
              <a:t>- </a:t>
            </a:r>
            <a:r>
              <a:rPr lang="ru-RU" dirty="0" smtClean="0">
                <a:solidFill>
                  <a:schemeClr val="tx1"/>
                </a:solidFill>
              </a:rPr>
              <a:t>Подавление;</a:t>
            </a:r>
            <a:endParaRPr lang="ru-RU" dirty="0">
              <a:solidFill>
                <a:schemeClr val="tx1"/>
              </a:solidFill>
            </a:endParaRPr>
          </a:p>
          <a:p>
            <a:r>
              <a:rPr lang="ru-RU" dirty="0">
                <a:solidFill>
                  <a:schemeClr val="tx1"/>
                </a:solidFill>
              </a:rPr>
              <a:t>- отрицание;</a:t>
            </a:r>
          </a:p>
          <a:p>
            <a:r>
              <a:rPr lang="ru-RU" dirty="0" smtClean="0">
                <a:solidFill>
                  <a:schemeClr val="tx1"/>
                </a:solidFill>
              </a:rPr>
              <a:t>- проекция;</a:t>
            </a:r>
            <a:endParaRPr lang="ru-RU" dirty="0">
              <a:solidFill>
                <a:schemeClr val="tx1"/>
              </a:solidFill>
            </a:endParaRPr>
          </a:p>
          <a:p>
            <a:r>
              <a:rPr lang="ru-RU" dirty="0">
                <a:solidFill>
                  <a:schemeClr val="tx1"/>
                </a:solidFill>
              </a:rPr>
              <a:t>-</a:t>
            </a:r>
            <a:r>
              <a:rPr lang="ru-RU" dirty="0" smtClean="0">
                <a:solidFill>
                  <a:schemeClr val="tx1"/>
                </a:solidFill>
              </a:rPr>
              <a:t>регрессия;</a:t>
            </a:r>
          </a:p>
          <a:p>
            <a:r>
              <a:rPr lang="ru-RU" dirty="0" smtClean="0">
                <a:solidFill>
                  <a:schemeClr val="tx1"/>
                </a:solidFill>
              </a:rPr>
              <a:t>-рационализация</a:t>
            </a:r>
            <a:endParaRPr lang="ru-RU" dirty="0">
              <a:solidFill>
                <a:schemeClr val="tx1"/>
              </a:solidFill>
            </a:endParaRPr>
          </a:p>
          <a:p>
            <a:r>
              <a:rPr lang="ru-RU" dirty="0">
                <a:solidFill>
                  <a:schemeClr val="tx1"/>
                </a:solidFill>
              </a:rPr>
              <a:t>-</a:t>
            </a:r>
            <a:r>
              <a:rPr lang="ru-RU" dirty="0" smtClean="0">
                <a:solidFill>
                  <a:schemeClr val="tx1"/>
                </a:solidFill>
              </a:rPr>
              <a:t>истерия;</a:t>
            </a:r>
            <a:endParaRPr lang="ru-RU" dirty="0">
              <a:solidFill>
                <a:schemeClr val="tx1"/>
              </a:solidFill>
            </a:endParaRPr>
          </a:p>
          <a:p>
            <a:r>
              <a:rPr lang="ru-RU" dirty="0" smtClean="0">
                <a:solidFill>
                  <a:schemeClr val="tx1"/>
                </a:solidFill>
              </a:rPr>
              <a:t>-навязчивые </a:t>
            </a:r>
            <a:r>
              <a:rPr lang="ru-RU" dirty="0">
                <a:solidFill>
                  <a:schemeClr val="tx1"/>
                </a:solidFill>
              </a:rPr>
              <a:t>действия и </a:t>
            </a:r>
            <a:r>
              <a:rPr lang="ru-RU" dirty="0" smtClean="0">
                <a:solidFill>
                  <a:schemeClr val="tx1"/>
                </a:solidFill>
              </a:rPr>
              <a:t>сублимация </a:t>
            </a:r>
            <a:r>
              <a:rPr lang="ru-RU" dirty="0">
                <a:solidFill>
                  <a:schemeClr val="tx1"/>
                </a:solidFill>
              </a:rPr>
              <a:t>(непосредственный переход из одного состояния в другое). </a:t>
            </a:r>
          </a:p>
          <a:p>
            <a:r>
              <a:rPr lang="ru-RU" dirty="0" smtClean="0">
                <a:solidFill>
                  <a:schemeClr val="accent1">
                    <a:lumMod val="50000"/>
                  </a:schemeClr>
                </a:solidFill>
              </a:rPr>
              <a:t>Преобладающие </a:t>
            </a:r>
            <a:r>
              <a:rPr lang="ru-RU" dirty="0">
                <a:solidFill>
                  <a:schemeClr val="accent1">
                    <a:lumMod val="50000"/>
                  </a:schemeClr>
                </a:solidFill>
              </a:rPr>
              <a:t>механизмы защиты могут стать личностными </a:t>
            </a:r>
            <a:r>
              <a:rPr lang="ru-RU" dirty="0" smtClean="0">
                <a:solidFill>
                  <a:schemeClr val="accent1">
                    <a:lumMod val="50000"/>
                  </a:schemeClr>
                </a:solidFill>
              </a:rPr>
              <a:t>чертами.</a:t>
            </a:r>
          </a:p>
          <a:p>
            <a:r>
              <a:rPr lang="ru-RU" dirty="0" smtClean="0">
                <a:solidFill>
                  <a:schemeClr val="accent1">
                    <a:lumMod val="50000"/>
                  </a:schemeClr>
                </a:solidFill>
              </a:rPr>
              <a:t>Механизмы защиты не убирают стрессовую ситуацию! </a:t>
            </a:r>
          </a:p>
          <a:p>
            <a:endParaRPr lang="ru-RU" dirty="0">
              <a:solidFill>
                <a:schemeClr val="tx1"/>
              </a:solidFill>
            </a:endParaRPr>
          </a:p>
          <a:p>
            <a:endParaRPr lang="ru-RU" dirty="0" smtClean="0"/>
          </a:p>
          <a:p>
            <a:endParaRPr lang="ru-RU" dirty="0"/>
          </a:p>
        </p:txBody>
      </p:sp>
    </p:spTree>
    <p:extLst>
      <p:ext uri="{BB962C8B-B14F-4D97-AF65-F5344CB8AC3E}">
        <p14:creationId xmlns:p14="http://schemas.microsoft.com/office/powerpoint/2010/main" val="16475069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3981450" y="241300"/>
            <a:ext cx="2933700" cy="13462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err="1" smtClean="0"/>
              <a:t>Копинг</a:t>
            </a:r>
            <a:r>
              <a:rPr lang="ru-RU" dirty="0" smtClean="0"/>
              <a:t>-стратегии</a:t>
            </a:r>
            <a:endParaRPr lang="ru-RU" dirty="0"/>
          </a:p>
        </p:txBody>
      </p:sp>
      <p:sp>
        <p:nvSpPr>
          <p:cNvPr id="5" name="Овал 4"/>
          <p:cNvSpPr/>
          <p:nvPr/>
        </p:nvSpPr>
        <p:spPr>
          <a:xfrm>
            <a:off x="228600" y="2374900"/>
            <a:ext cx="2717800" cy="10287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поведенческие</a:t>
            </a:r>
            <a:endParaRPr lang="ru-RU" dirty="0">
              <a:solidFill>
                <a:schemeClr val="tx1"/>
              </a:solidFill>
            </a:endParaRPr>
          </a:p>
        </p:txBody>
      </p:sp>
      <p:sp>
        <p:nvSpPr>
          <p:cNvPr id="6" name="Овал 5"/>
          <p:cNvSpPr/>
          <p:nvPr/>
        </p:nvSpPr>
        <p:spPr>
          <a:xfrm>
            <a:off x="4222750" y="2463800"/>
            <a:ext cx="2616200" cy="1028700"/>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err="1" smtClean="0">
                <a:solidFill>
                  <a:schemeClr val="tx1"/>
                </a:solidFill>
              </a:rPr>
              <a:t>когнтивные</a:t>
            </a:r>
            <a:endParaRPr lang="ru-RU" dirty="0">
              <a:solidFill>
                <a:schemeClr val="tx1"/>
              </a:solidFill>
            </a:endParaRPr>
          </a:p>
        </p:txBody>
      </p:sp>
      <p:sp>
        <p:nvSpPr>
          <p:cNvPr id="7" name="Овал 6"/>
          <p:cNvSpPr/>
          <p:nvPr/>
        </p:nvSpPr>
        <p:spPr>
          <a:xfrm>
            <a:off x="7950200" y="2374900"/>
            <a:ext cx="2768600" cy="1028700"/>
          </a:xfrm>
          <a:prstGeom prst="ellipse">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Эмоциональные</a:t>
            </a:r>
            <a:endParaRPr lang="ru-RU" dirty="0">
              <a:solidFill>
                <a:schemeClr val="tx1"/>
              </a:solidFill>
            </a:endParaRPr>
          </a:p>
        </p:txBody>
      </p:sp>
      <p:sp>
        <p:nvSpPr>
          <p:cNvPr id="8" name="Прямоугольник 7"/>
          <p:cNvSpPr/>
          <p:nvPr/>
        </p:nvSpPr>
        <p:spPr>
          <a:xfrm>
            <a:off x="4146550" y="4076700"/>
            <a:ext cx="2768600" cy="2578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Адаптивные </a:t>
            </a:r>
          </a:p>
          <a:p>
            <a:pPr algn="ctr"/>
            <a:r>
              <a:rPr lang="ru-RU" dirty="0" smtClean="0"/>
              <a:t>Частично адаптивные </a:t>
            </a:r>
          </a:p>
          <a:p>
            <a:pPr algn="ctr"/>
            <a:r>
              <a:rPr lang="ru-RU" dirty="0" smtClean="0"/>
              <a:t>Неадаптивные</a:t>
            </a:r>
            <a:endParaRPr lang="ru-RU" dirty="0"/>
          </a:p>
        </p:txBody>
      </p:sp>
      <p:cxnSp>
        <p:nvCxnSpPr>
          <p:cNvPr id="10" name="Прямая со стрелкой 9"/>
          <p:cNvCxnSpPr/>
          <p:nvPr/>
        </p:nvCxnSpPr>
        <p:spPr>
          <a:xfrm flipH="1">
            <a:off x="2768600" y="1473200"/>
            <a:ext cx="1041400" cy="69850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2" name="Прямая со стрелкой 11"/>
          <p:cNvCxnSpPr/>
          <p:nvPr/>
        </p:nvCxnSpPr>
        <p:spPr>
          <a:xfrm>
            <a:off x="5530850" y="1714500"/>
            <a:ext cx="0" cy="45720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5" name="Прямая со стрелкой 14"/>
          <p:cNvCxnSpPr/>
          <p:nvPr/>
        </p:nvCxnSpPr>
        <p:spPr>
          <a:xfrm>
            <a:off x="7010400" y="1358900"/>
            <a:ext cx="1409700" cy="58420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22" name="Прямая со стрелкой 21"/>
          <p:cNvCxnSpPr/>
          <p:nvPr/>
        </p:nvCxnSpPr>
        <p:spPr>
          <a:xfrm>
            <a:off x="2768600" y="3403600"/>
            <a:ext cx="1041400" cy="812800"/>
          </a:xfrm>
          <a:prstGeom prst="straightConnector1">
            <a:avLst/>
          </a:prstGeom>
          <a:ln w="57150">
            <a:tailEnd type="triangle"/>
          </a:ln>
        </p:spPr>
        <p:style>
          <a:lnRef idx="3">
            <a:schemeClr val="accent3"/>
          </a:lnRef>
          <a:fillRef idx="0">
            <a:schemeClr val="accent3"/>
          </a:fillRef>
          <a:effectRef idx="2">
            <a:schemeClr val="accent3"/>
          </a:effectRef>
          <a:fontRef idx="minor">
            <a:schemeClr val="tx1"/>
          </a:fontRef>
        </p:style>
      </p:cxnSp>
      <p:cxnSp>
        <p:nvCxnSpPr>
          <p:cNvPr id="24" name="Прямая со стрелкой 23"/>
          <p:cNvCxnSpPr/>
          <p:nvPr/>
        </p:nvCxnSpPr>
        <p:spPr>
          <a:xfrm flipH="1">
            <a:off x="7251700" y="3314700"/>
            <a:ext cx="1028700" cy="882650"/>
          </a:xfrm>
          <a:prstGeom prst="straightConnector1">
            <a:avLst/>
          </a:prstGeom>
          <a:ln w="57150">
            <a:tailEnd type="triangle"/>
          </a:ln>
        </p:spPr>
        <p:style>
          <a:lnRef idx="3">
            <a:schemeClr val="accent4"/>
          </a:lnRef>
          <a:fillRef idx="0">
            <a:schemeClr val="accent4"/>
          </a:fillRef>
          <a:effectRef idx="2">
            <a:schemeClr val="accent4"/>
          </a:effectRef>
          <a:fontRef idx="minor">
            <a:schemeClr val="tx1"/>
          </a:fontRef>
        </p:style>
      </p:cxnSp>
      <p:cxnSp>
        <p:nvCxnSpPr>
          <p:cNvPr id="28" name="Прямая со стрелкой 27"/>
          <p:cNvCxnSpPr>
            <a:stCxn id="6" idx="4"/>
          </p:cNvCxnSpPr>
          <p:nvPr/>
        </p:nvCxnSpPr>
        <p:spPr>
          <a:xfrm>
            <a:off x="5530850" y="3492500"/>
            <a:ext cx="0" cy="406400"/>
          </a:xfrm>
          <a:prstGeom prst="straightConnector1">
            <a:avLst/>
          </a:prstGeom>
          <a:ln w="57150">
            <a:tailEnd type="triangle"/>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5097815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Вопросы лекции:</a:t>
            </a:r>
            <a:endParaRPr lang="ru-RU" dirty="0"/>
          </a:p>
        </p:txBody>
      </p:sp>
      <p:sp>
        <p:nvSpPr>
          <p:cNvPr id="3" name="Объект 2"/>
          <p:cNvSpPr>
            <a:spLocks noGrp="1"/>
          </p:cNvSpPr>
          <p:nvPr>
            <p:ph idx="1"/>
          </p:nvPr>
        </p:nvSpPr>
        <p:spPr>
          <a:xfrm>
            <a:off x="677334" y="1669099"/>
            <a:ext cx="8596668" cy="3880773"/>
          </a:xfrm>
        </p:spPr>
        <p:txBody>
          <a:bodyPr/>
          <a:lstStyle/>
          <a:p>
            <a:pPr lvl="0"/>
            <a:r>
              <a:rPr lang="ru-RU" sz="2800" dirty="0"/>
              <a:t>Экзамен как ситуация стресса: стратегии совладения со стрессом у подростков. </a:t>
            </a:r>
            <a:endParaRPr lang="ru-RU" sz="2800" dirty="0" smtClean="0"/>
          </a:p>
          <a:p>
            <a:pPr lvl="0"/>
            <a:endParaRPr lang="ru-RU" sz="2800" dirty="0"/>
          </a:p>
          <a:p>
            <a:pPr lvl="0"/>
            <a:endParaRPr lang="ru-RU" sz="2800" dirty="0"/>
          </a:p>
          <a:p>
            <a:pPr lvl="0"/>
            <a:r>
              <a:rPr lang="ru-RU" sz="2800" dirty="0"/>
              <a:t>Бесконфликтная и эмпатийная коммуникация с подростками в экзаменационный период.</a:t>
            </a:r>
          </a:p>
          <a:p>
            <a:endParaRPr lang="ru-RU" dirty="0"/>
          </a:p>
        </p:txBody>
      </p:sp>
    </p:spTree>
    <p:extLst>
      <p:ext uri="{BB962C8B-B14F-4D97-AF65-F5344CB8AC3E}">
        <p14:creationId xmlns:p14="http://schemas.microsoft.com/office/powerpoint/2010/main" val="39692695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304800"/>
            <a:ext cx="8596668" cy="304800"/>
          </a:xfrm>
        </p:spPr>
        <p:txBody>
          <a:bodyPr>
            <a:normAutofit fontScale="90000"/>
          </a:bodyPr>
          <a:lstStyle/>
          <a:p>
            <a:endParaRPr lang="ru-RU" dirty="0"/>
          </a:p>
        </p:txBody>
      </p:sp>
      <p:graphicFrame>
        <p:nvGraphicFramePr>
          <p:cNvPr id="3" name="Таблица 2"/>
          <p:cNvGraphicFramePr>
            <a:graphicFrameLocks noGrp="1"/>
          </p:cNvGraphicFramePr>
          <p:nvPr>
            <p:extLst>
              <p:ext uri="{D42A27DB-BD31-4B8C-83A1-F6EECF244321}">
                <p14:modId xmlns:p14="http://schemas.microsoft.com/office/powerpoint/2010/main" val="896069867"/>
              </p:ext>
            </p:extLst>
          </p:nvPr>
        </p:nvGraphicFramePr>
        <p:xfrm>
          <a:off x="393700" y="284555"/>
          <a:ext cx="11798300" cy="6559105"/>
        </p:xfrm>
        <a:graphic>
          <a:graphicData uri="http://schemas.openxmlformats.org/drawingml/2006/table">
            <a:tbl>
              <a:tblPr firstRow="1" bandRow="1">
                <a:tableStyleId>{F5AB1C69-6EDB-4FF4-983F-18BD219EF322}</a:tableStyleId>
              </a:tblPr>
              <a:tblGrid>
                <a:gridCol w="1727200"/>
                <a:gridCol w="3200400"/>
                <a:gridCol w="3719830"/>
                <a:gridCol w="3150870"/>
              </a:tblGrid>
              <a:tr h="651657">
                <a:tc>
                  <a:txBody>
                    <a:bodyPr/>
                    <a:lstStyle/>
                    <a:p>
                      <a:endParaRPr lang="ru-RU" dirty="0"/>
                    </a:p>
                  </a:txBody>
                  <a:tcPr/>
                </a:tc>
                <a:tc>
                  <a:txBody>
                    <a:bodyPr/>
                    <a:lstStyle/>
                    <a:p>
                      <a:r>
                        <a:rPr lang="ru-RU" dirty="0" smtClean="0"/>
                        <a:t>Поведенческий</a:t>
                      </a:r>
                      <a:r>
                        <a:rPr lang="ru-RU" baseline="0" dirty="0" smtClean="0"/>
                        <a:t> </a:t>
                      </a:r>
                      <a:r>
                        <a:rPr lang="ru-RU" baseline="0" dirty="0" err="1" smtClean="0"/>
                        <a:t>копинг</a:t>
                      </a:r>
                      <a:endParaRPr lang="ru-RU" dirty="0"/>
                    </a:p>
                  </a:txBody>
                  <a:tcPr>
                    <a:solidFill>
                      <a:schemeClr val="accent2">
                        <a:lumMod val="60000"/>
                        <a:lumOff val="40000"/>
                      </a:schemeClr>
                    </a:solidFill>
                  </a:tcPr>
                </a:tc>
                <a:tc>
                  <a:txBody>
                    <a:bodyPr/>
                    <a:lstStyle/>
                    <a:p>
                      <a:r>
                        <a:rPr lang="ru-RU" dirty="0" smtClean="0"/>
                        <a:t>Когнитивный</a:t>
                      </a:r>
                      <a:r>
                        <a:rPr lang="ru-RU" baseline="0" dirty="0" smtClean="0"/>
                        <a:t> </a:t>
                      </a:r>
                    </a:p>
                    <a:p>
                      <a:r>
                        <a:rPr lang="ru-RU" baseline="0" dirty="0" err="1" smtClean="0"/>
                        <a:t>копинг</a:t>
                      </a:r>
                      <a:endParaRPr lang="ru-RU" dirty="0"/>
                    </a:p>
                  </a:txBody>
                  <a:tcPr>
                    <a:solidFill>
                      <a:schemeClr val="accent2">
                        <a:lumMod val="60000"/>
                        <a:lumOff val="40000"/>
                      </a:schemeClr>
                    </a:solidFill>
                  </a:tcPr>
                </a:tc>
                <a:tc>
                  <a:txBody>
                    <a:bodyPr/>
                    <a:lstStyle/>
                    <a:p>
                      <a:r>
                        <a:rPr lang="ru-RU" dirty="0" smtClean="0"/>
                        <a:t>Эмоциональный </a:t>
                      </a:r>
                      <a:r>
                        <a:rPr lang="ru-RU" dirty="0" err="1" smtClean="0"/>
                        <a:t>копинг</a:t>
                      </a:r>
                      <a:endParaRPr lang="ru-RU" dirty="0"/>
                    </a:p>
                  </a:txBody>
                  <a:tcPr>
                    <a:solidFill>
                      <a:schemeClr val="accent2">
                        <a:lumMod val="60000"/>
                        <a:lumOff val="40000"/>
                      </a:schemeClr>
                    </a:solidFill>
                  </a:tcPr>
                </a:tc>
              </a:tr>
              <a:tr h="1396408">
                <a:tc>
                  <a:txBody>
                    <a:bodyPr/>
                    <a:lstStyle/>
                    <a:p>
                      <a:r>
                        <a:rPr lang="ru-RU" dirty="0" smtClean="0"/>
                        <a:t>адаптивные</a:t>
                      </a:r>
                      <a:endParaRPr lang="ru-RU" dirty="0"/>
                    </a:p>
                  </a:txBody>
                  <a:tcPr>
                    <a:solidFill>
                      <a:schemeClr val="accent3">
                        <a:lumMod val="75000"/>
                      </a:schemeClr>
                    </a:solidFill>
                  </a:tcPr>
                </a:tc>
                <a:tc>
                  <a:txBody>
                    <a:bodyPr/>
                    <a:lstStyle/>
                    <a:p>
                      <a:r>
                        <a:rPr lang="ru-RU" sz="1400" dirty="0" smtClean="0"/>
                        <a:t>Действия направленные</a:t>
                      </a:r>
                      <a:r>
                        <a:rPr lang="ru-RU" sz="1400" baseline="0" dirty="0" smtClean="0"/>
                        <a:t> на изменения ситуации (</a:t>
                      </a:r>
                      <a:r>
                        <a:rPr lang="ru-RU" sz="1400" kern="1200" dirty="0" smtClean="0">
                          <a:solidFill>
                            <a:schemeClr val="dk1"/>
                          </a:solidFill>
                          <a:effectLst/>
                          <a:latin typeface="+mn-lt"/>
                          <a:ea typeface="+mn-ea"/>
                          <a:cs typeface="+mn-cs"/>
                        </a:rPr>
                        <a:t>занятия, репетиторы, </a:t>
                      </a:r>
                      <a:r>
                        <a:rPr lang="ru-RU" sz="1400" i="1" kern="1200" dirty="0" smtClean="0">
                          <a:solidFill>
                            <a:schemeClr val="dk1"/>
                          </a:solidFill>
                          <a:effectLst/>
                          <a:latin typeface="+mn-lt"/>
                          <a:ea typeface="+mn-ea"/>
                          <a:cs typeface="+mn-cs"/>
                        </a:rPr>
                        <a:t>продумывания плана списывания,  </a:t>
                      </a:r>
                      <a:r>
                        <a:rPr lang="ru-RU" sz="1400" i="1" kern="1200" dirty="0" err="1" smtClean="0">
                          <a:solidFill>
                            <a:schemeClr val="dk1"/>
                          </a:solidFill>
                          <a:effectLst/>
                          <a:latin typeface="+mn-lt"/>
                          <a:ea typeface="+mn-ea"/>
                          <a:cs typeface="+mn-cs"/>
                        </a:rPr>
                        <a:t>ритуализированные</a:t>
                      </a:r>
                      <a:r>
                        <a:rPr lang="ru-RU" sz="1400" i="1" kern="1200" dirty="0" smtClean="0">
                          <a:solidFill>
                            <a:schemeClr val="dk1"/>
                          </a:solidFill>
                          <a:effectLst/>
                          <a:latin typeface="+mn-lt"/>
                          <a:ea typeface="+mn-ea"/>
                          <a:cs typeface="+mn-cs"/>
                        </a:rPr>
                        <a:t> действия)</a:t>
                      </a:r>
                      <a:endParaRPr lang="ru-RU" sz="1400" dirty="0"/>
                    </a:p>
                  </a:txBody>
                  <a:tcPr/>
                </a:tc>
                <a:tc>
                  <a:txBody>
                    <a:bodyPr/>
                    <a:lstStyle/>
                    <a:p>
                      <a:r>
                        <a:rPr lang="ru-RU" sz="1400" dirty="0" smtClean="0"/>
                        <a:t>Продумывание</a:t>
                      </a:r>
                      <a:r>
                        <a:rPr lang="ru-RU" sz="1400" baseline="0" dirty="0" smtClean="0"/>
                        <a:t> альтернатив, изменение отношения к проблеме </a:t>
                      </a:r>
                      <a:endParaRPr lang="ru-RU" sz="1400" dirty="0"/>
                    </a:p>
                  </a:txBody>
                  <a:tcPr/>
                </a:tc>
                <a:tc>
                  <a:txBody>
                    <a:bodyPr/>
                    <a:lstStyle/>
                    <a:p>
                      <a:r>
                        <a:rPr lang="ru-RU" sz="1400" kern="1200" dirty="0" smtClean="0">
                          <a:solidFill>
                            <a:schemeClr val="dk1"/>
                          </a:solidFill>
                          <a:effectLst/>
                          <a:latin typeface="+mn-lt"/>
                          <a:ea typeface="+mn-ea"/>
                          <a:cs typeface="+mn-cs"/>
                        </a:rPr>
                        <a:t>эмоционально-волевое сосредоточение</a:t>
                      </a:r>
                      <a:endParaRPr lang="ru-RU" sz="1400" dirty="0"/>
                    </a:p>
                  </a:txBody>
                  <a:tcPr/>
                </a:tc>
              </a:tr>
              <a:tr h="1302120">
                <a:tc>
                  <a:txBody>
                    <a:bodyPr/>
                    <a:lstStyle/>
                    <a:p>
                      <a:r>
                        <a:rPr lang="ru-RU" dirty="0" smtClean="0"/>
                        <a:t>Частично адаптивные</a:t>
                      </a:r>
                      <a:endParaRPr lang="ru-RU" dirty="0"/>
                    </a:p>
                  </a:txBody>
                  <a:tcPr>
                    <a:solidFill>
                      <a:schemeClr val="accent3">
                        <a:lumMod val="75000"/>
                      </a:schemeClr>
                    </a:solidFill>
                  </a:tcPr>
                </a:tc>
                <a:tc>
                  <a:txBody>
                    <a:bodyPr/>
                    <a:lstStyle/>
                    <a:p>
                      <a:r>
                        <a:rPr lang="ru-RU" sz="1400" kern="1200" dirty="0" smtClean="0">
                          <a:solidFill>
                            <a:schemeClr val="dk1"/>
                          </a:solidFill>
                          <a:effectLst/>
                          <a:latin typeface="+mn-lt"/>
                          <a:ea typeface="+mn-ea"/>
                          <a:cs typeface="+mn-cs"/>
                        </a:rPr>
                        <a:t>Поиск социальной поддержки, отвлечение (важен социальный круг подростка и общность переживаний) </a:t>
                      </a:r>
                      <a:endParaRPr lang="ru-RU" sz="1400" dirty="0"/>
                    </a:p>
                  </a:txBody>
                  <a:tcPr/>
                </a:tc>
                <a:tc>
                  <a:txBody>
                    <a:bodyPr/>
                    <a:lstStyle/>
                    <a:p>
                      <a:r>
                        <a:rPr lang="ru-RU" sz="1400" kern="1200" dirty="0" smtClean="0">
                          <a:solidFill>
                            <a:schemeClr val="dk1"/>
                          </a:solidFill>
                          <a:effectLst/>
                          <a:latin typeface="+mn-lt"/>
                          <a:ea typeface="+mn-ea"/>
                          <a:cs typeface="+mn-cs"/>
                        </a:rPr>
                        <a:t>ориентация на мнение значимых других (ориентация на взрослых, продумывание ситуации вместе с взрослыми), сохранение апломба (излишняя самоуверенность, самовнушение), отрицание трудностей </a:t>
                      </a:r>
                      <a:endParaRPr lang="ru-RU" sz="14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ru-RU" sz="1400" kern="1200" dirty="0" smtClean="0">
                          <a:solidFill>
                            <a:schemeClr val="dk1"/>
                          </a:solidFill>
                          <a:effectLst/>
                          <a:latin typeface="+mn-lt"/>
                          <a:ea typeface="+mn-ea"/>
                          <a:cs typeface="+mn-cs"/>
                        </a:rPr>
                        <a:t>поиск эмоциональной поддержки, эмоциональная разрядка (</a:t>
                      </a:r>
                      <a:r>
                        <a:rPr lang="ru-RU" sz="1400" kern="1200" dirty="0" err="1" smtClean="0">
                          <a:solidFill>
                            <a:schemeClr val="dk1"/>
                          </a:solidFill>
                          <a:effectLst/>
                          <a:latin typeface="+mn-lt"/>
                          <a:ea typeface="+mn-ea"/>
                          <a:cs typeface="+mn-cs"/>
                        </a:rPr>
                        <a:t>мб</a:t>
                      </a:r>
                      <a:r>
                        <a:rPr lang="ru-RU" sz="1400" kern="1200" dirty="0" smtClean="0">
                          <a:solidFill>
                            <a:schemeClr val="dk1"/>
                          </a:solidFill>
                          <a:effectLst/>
                          <a:latin typeface="+mn-lt"/>
                          <a:ea typeface="+mn-ea"/>
                          <a:cs typeface="+mn-cs"/>
                        </a:rPr>
                        <a:t> общение или спорт);</a:t>
                      </a:r>
                    </a:p>
                    <a:p>
                      <a:endParaRPr lang="ru-RU" dirty="0"/>
                    </a:p>
                  </a:txBody>
                  <a:tcPr/>
                </a:tc>
              </a:tr>
              <a:tr h="3085783">
                <a:tc>
                  <a:txBody>
                    <a:bodyPr/>
                    <a:lstStyle/>
                    <a:p>
                      <a:r>
                        <a:rPr lang="ru-RU" dirty="0" smtClean="0"/>
                        <a:t>Неадаптивные </a:t>
                      </a:r>
                      <a:endParaRPr lang="ru-RU" dirty="0"/>
                    </a:p>
                  </a:txBody>
                  <a:tcPr>
                    <a:solidFill>
                      <a:schemeClr val="accent3">
                        <a:lumMod val="75000"/>
                      </a:schemeClr>
                    </a:solidFill>
                  </a:tcPr>
                </a:tc>
                <a:tc>
                  <a:txBody>
                    <a:bodyPr/>
                    <a:lstStyle/>
                    <a:p>
                      <a:r>
                        <a:rPr lang="ru-RU" sz="1400" kern="1200" dirty="0" smtClean="0">
                          <a:solidFill>
                            <a:schemeClr val="dk1"/>
                          </a:solidFill>
                          <a:effectLst/>
                          <a:latin typeface="+mn-lt"/>
                          <a:ea typeface="+mn-ea"/>
                          <a:cs typeface="+mn-cs"/>
                        </a:rPr>
                        <a:t>Изоляция, компенсация с использованием допинговых средств, уход от реальности.</a:t>
                      </a:r>
                      <a:endParaRPr lang="ru-RU" sz="14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ru-RU" sz="1400" kern="1200" dirty="0" smtClean="0">
                          <a:solidFill>
                            <a:schemeClr val="dk1"/>
                          </a:solidFill>
                          <a:effectLst/>
                          <a:latin typeface="+mn-lt"/>
                          <a:ea typeface="+mn-ea"/>
                          <a:cs typeface="+mn-cs"/>
                        </a:rPr>
                        <a:t>избегание проблемы (может происходить из-за сильного давления извне).</a:t>
                      </a:r>
                    </a:p>
                    <a:p>
                      <a:endParaRPr lang="ru-RU"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ru-RU" sz="1400" b="0" kern="1200" dirty="0" smtClean="0">
                          <a:solidFill>
                            <a:schemeClr val="dk1"/>
                          </a:solidFill>
                          <a:effectLst/>
                          <a:latin typeface="+mn-lt"/>
                          <a:ea typeface="+mn-ea"/>
                          <a:cs typeface="+mn-cs"/>
                        </a:rPr>
                        <a:t>самообвинение , выражающееся в критике, сожалениях, поучениях и назиданиях самому себе; избегание эмоций, при котором человек продолжает вести себя, как если бы ничего не произошло, не придавая особого значения ситуации, отгоняя мысли о ее пагубном влиянии; предпочитаемое истолкование -призрачные надежды, когда человек надеется на чудо (списать)</a:t>
                      </a:r>
                    </a:p>
                    <a:p>
                      <a:endParaRPr lang="ru-RU" dirty="0"/>
                    </a:p>
                  </a:txBody>
                  <a:tcPr/>
                </a:tc>
              </a:tr>
            </a:tbl>
          </a:graphicData>
        </a:graphic>
      </p:graphicFrame>
    </p:spTree>
    <p:extLst>
      <p:ext uri="{BB962C8B-B14F-4D97-AF65-F5344CB8AC3E}">
        <p14:creationId xmlns:p14="http://schemas.microsoft.com/office/powerpoint/2010/main" val="14088015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6034" y="0"/>
            <a:ext cx="9838266" cy="1320800"/>
          </a:xfrm>
        </p:spPr>
        <p:txBody>
          <a:bodyPr/>
          <a:lstStyle/>
          <a:p>
            <a:r>
              <a:rPr lang="ru-RU" dirty="0" smtClean="0"/>
              <a:t>Что нужно подростку, чтобы овладеть адаптивными </a:t>
            </a:r>
            <a:r>
              <a:rPr lang="ru-RU" dirty="0" err="1" smtClean="0"/>
              <a:t>копинг</a:t>
            </a:r>
            <a:r>
              <a:rPr lang="ru-RU" dirty="0" smtClean="0"/>
              <a:t>-стратегиями.</a:t>
            </a:r>
            <a:endParaRPr lang="ru-RU" dirty="0"/>
          </a:p>
        </p:txBody>
      </p:sp>
      <p:sp>
        <p:nvSpPr>
          <p:cNvPr id="3" name="Текст 2"/>
          <p:cNvSpPr>
            <a:spLocks noGrp="1"/>
          </p:cNvSpPr>
          <p:nvPr>
            <p:ph type="body" idx="1"/>
          </p:nvPr>
        </p:nvSpPr>
        <p:spPr>
          <a:xfrm>
            <a:off x="561445" y="1452760"/>
            <a:ext cx="4185623" cy="576262"/>
          </a:xfrm>
        </p:spPr>
        <p:txBody>
          <a:bodyPr/>
          <a:lstStyle/>
          <a:p>
            <a:r>
              <a:rPr lang="ru-RU" dirty="0" smtClean="0"/>
              <a:t>ресурсы</a:t>
            </a:r>
            <a:endParaRPr lang="ru-RU" dirty="0"/>
          </a:p>
        </p:txBody>
      </p:sp>
      <p:sp>
        <p:nvSpPr>
          <p:cNvPr id="4" name="Объект 3"/>
          <p:cNvSpPr>
            <a:spLocks noGrp="1"/>
          </p:cNvSpPr>
          <p:nvPr>
            <p:ph sz="half" idx="2"/>
          </p:nvPr>
        </p:nvSpPr>
        <p:spPr>
          <a:xfrm>
            <a:off x="436034" y="2029022"/>
            <a:ext cx="4185623" cy="4435277"/>
          </a:xfrm>
        </p:spPr>
        <p:txBody>
          <a:bodyPr>
            <a:normAutofit fontScale="92500" lnSpcReduction="20000"/>
          </a:bodyPr>
          <a:lstStyle/>
          <a:p>
            <a:r>
              <a:rPr lang="ru-RU" dirty="0" smtClean="0"/>
              <a:t>Личностные ресурсы (специфические  личностные характеристики);</a:t>
            </a:r>
          </a:p>
          <a:p>
            <a:r>
              <a:rPr lang="ru-RU" dirty="0" smtClean="0"/>
              <a:t>Психологические ресурсы (волевые качества , тип темперамента) </a:t>
            </a:r>
          </a:p>
          <a:p>
            <a:r>
              <a:rPr lang="ru-RU" dirty="0" smtClean="0"/>
              <a:t>Профессиональные ресурсы (знания, навыки)</a:t>
            </a:r>
          </a:p>
          <a:p>
            <a:r>
              <a:rPr lang="ru-RU" dirty="0" smtClean="0"/>
              <a:t>Физические ресурсы (состояние здоровья)</a:t>
            </a:r>
          </a:p>
          <a:p>
            <a:r>
              <a:rPr lang="ru-RU" dirty="0" smtClean="0"/>
              <a:t>Материальные ресурсы</a:t>
            </a:r>
          </a:p>
          <a:p>
            <a:r>
              <a:rPr lang="ru-RU" dirty="0" smtClean="0"/>
              <a:t>Чувство собственной значимости</a:t>
            </a:r>
          </a:p>
          <a:p>
            <a:r>
              <a:rPr lang="ru-RU" dirty="0" smtClean="0"/>
              <a:t>Чувство связи (структурированность мира +управляемость+ уверенность, что затрачиваемые ресурсы окупятся )</a:t>
            </a:r>
          </a:p>
          <a:p>
            <a:r>
              <a:rPr lang="ru-RU" dirty="0" smtClean="0"/>
              <a:t>Вера в жизненные ценности</a:t>
            </a:r>
            <a:endParaRPr lang="ru-RU" dirty="0"/>
          </a:p>
        </p:txBody>
      </p:sp>
      <p:sp>
        <p:nvSpPr>
          <p:cNvPr id="5" name="Текст 4"/>
          <p:cNvSpPr>
            <a:spLocks noGrp="1"/>
          </p:cNvSpPr>
          <p:nvPr>
            <p:ph type="body" sz="quarter" idx="3"/>
          </p:nvPr>
        </p:nvSpPr>
        <p:spPr>
          <a:xfrm>
            <a:off x="5634484" y="1452760"/>
            <a:ext cx="4185618" cy="576262"/>
          </a:xfrm>
        </p:spPr>
        <p:txBody>
          <a:bodyPr/>
          <a:lstStyle/>
          <a:p>
            <a:r>
              <a:rPr lang="ru-RU" dirty="0" smtClean="0"/>
              <a:t>Социальное окружение </a:t>
            </a:r>
            <a:endParaRPr lang="ru-RU" dirty="0"/>
          </a:p>
        </p:txBody>
      </p:sp>
      <p:sp>
        <p:nvSpPr>
          <p:cNvPr id="6" name="Объект 5"/>
          <p:cNvSpPr>
            <a:spLocks noGrp="1"/>
          </p:cNvSpPr>
          <p:nvPr>
            <p:ph sz="quarter" idx="4"/>
          </p:nvPr>
        </p:nvSpPr>
        <p:spPr>
          <a:xfrm>
            <a:off x="5748784" y="2029022"/>
            <a:ext cx="4185617" cy="4524177"/>
          </a:xfrm>
        </p:spPr>
        <p:txBody>
          <a:bodyPr/>
          <a:lstStyle/>
          <a:p>
            <a:r>
              <a:rPr lang="ru-RU" i="1" dirty="0"/>
              <a:t>социальная поддержка может содействовать эффективному преодолению </a:t>
            </a:r>
            <a:r>
              <a:rPr lang="ru-RU" i="1" dirty="0" smtClean="0"/>
              <a:t>стресса:</a:t>
            </a:r>
          </a:p>
          <a:p>
            <a:r>
              <a:rPr lang="ru-RU" i="1" dirty="0" smtClean="0"/>
              <a:t>Наличие небезразличных значимых Взрослых, а также «здорового» социального окружения </a:t>
            </a:r>
          </a:p>
          <a:p>
            <a:endParaRPr lang="ru-RU" dirty="0"/>
          </a:p>
        </p:txBody>
      </p:sp>
    </p:spTree>
    <p:extLst>
      <p:ext uri="{BB962C8B-B14F-4D97-AF65-F5344CB8AC3E}">
        <p14:creationId xmlns:p14="http://schemas.microsoft.com/office/powerpoint/2010/main" val="8538125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7"/>
          <p:cNvSpPr>
            <a:spLocks noGrp="1"/>
          </p:cNvSpPr>
          <p:nvPr>
            <p:ph type="title"/>
          </p:nvPr>
        </p:nvSpPr>
        <p:spPr/>
        <p:txBody>
          <a:bodyPr/>
          <a:lstStyle/>
          <a:p>
            <a:r>
              <a:rPr lang="ru-RU" dirty="0" smtClean="0"/>
              <a:t>Правильные установки подростка. </a:t>
            </a:r>
            <a:endParaRPr lang="ru-RU" dirty="0"/>
          </a:p>
        </p:txBody>
      </p:sp>
      <p:graphicFrame>
        <p:nvGraphicFramePr>
          <p:cNvPr id="10" name="Таблица 9"/>
          <p:cNvGraphicFramePr>
            <a:graphicFrameLocks noGrp="1"/>
          </p:cNvGraphicFramePr>
          <p:nvPr>
            <p:extLst>
              <p:ext uri="{D42A27DB-BD31-4B8C-83A1-F6EECF244321}">
                <p14:modId xmlns:p14="http://schemas.microsoft.com/office/powerpoint/2010/main" val="2597219891"/>
              </p:ext>
            </p:extLst>
          </p:nvPr>
        </p:nvGraphicFramePr>
        <p:xfrm>
          <a:off x="387928" y="1412393"/>
          <a:ext cx="8991600" cy="3754120"/>
        </p:xfrm>
        <a:graphic>
          <a:graphicData uri="http://schemas.openxmlformats.org/drawingml/2006/table">
            <a:tbl>
              <a:tblPr firstRow="1" bandRow="1">
                <a:tableStyleId>{5C22544A-7EE6-4342-B048-85BDC9FD1C3A}</a:tableStyleId>
              </a:tblPr>
              <a:tblGrid>
                <a:gridCol w="3019503"/>
                <a:gridCol w="3019503"/>
                <a:gridCol w="2952594"/>
              </a:tblGrid>
              <a:tr h="370840">
                <a:tc>
                  <a:txBody>
                    <a:bodyPr/>
                    <a:lstStyle/>
                    <a:p>
                      <a:r>
                        <a:rPr lang="ru-RU" dirty="0" smtClean="0"/>
                        <a:t>Поведенческие </a:t>
                      </a:r>
                      <a:endParaRPr lang="ru-RU" dirty="0"/>
                    </a:p>
                  </a:txBody>
                  <a:tcPr/>
                </a:tc>
                <a:tc>
                  <a:txBody>
                    <a:bodyPr/>
                    <a:lstStyle/>
                    <a:p>
                      <a:r>
                        <a:rPr lang="ru-RU" dirty="0" smtClean="0"/>
                        <a:t>Когнитивные </a:t>
                      </a:r>
                      <a:endParaRPr lang="ru-RU" dirty="0"/>
                    </a:p>
                  </a:txBody>
                  <a:tcPr/>
                </a:tc>
                <a:tc>
                  <a:txBody>
                    <a:bodyPr/>
                    <a:lstStyle/>
                    <a:p>
                      <a:r>
                        <a:rPr lang="ru-RU" dirty="0" smtClean="0"/>
                        <a:t>Эмоциональные </a:t>
                      </a:r>
                      <a:endParaRPr lang="ru-RU" dirty="0"/>
                    </a:p>
                  </a:txBody>
                  <a:tcPr/>
                </a:tc>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ru-RU" sz="1800" kern="1200" dirty="0" smtClean="0">
                          <a:solidFill>
                            <a:schemeClr val="dk1"/>
                          </a:solidFill>
                          <a:effectLst/>
                          <a:latin typeface="+mn-lt"/>
                          <a:ea typeface="+mn-ea"/>
                          <a:cs typeface="+mn-cs"/>
                        </a:rPr>
                        <a:t>Проецируйте ситуацию успеха, планируйте;</a:t>
                      </a:r>
                    </a:p>
                    <a:p>
                      <a:r>
                        <a:rPr lang="ru-RU" dirty="0" smtClean="0"/>
                        <a:t>Соблюдайте</a:t>
                      </a:r>
                      <a:r>
                        <a:rPr lang="ru-RU" baseline="0" dirty="0" smtClean="0"/>
                        <a:t> распорядок дня;</a:t>
                      </a:r>
                    </a:p>
                    <a:p>
                      <a:r>
                        <a:rPr lang="ru-RU" baseline="0" dirty="0" smtClean="0"/>
                        <a:t>Одновременно занимайтесь только одним делом;</a:t>
                      </a:r>
                    </a:p>
                    <a:p>
                      <a:pPr marL="0" marR="0" lvl="0" indent="0" algn="l" defTabSz="457200" rtl="0" eaLnBrk="1" fontAlgn="auto" latinLnBrk="0" hangingPunct="1">
                        <a:lnSpc>
                          <a:spcPct val="100000"/>
                        </a:lnSpc>
                        <a:spcBef>
                          <a:spcPts val="0"/>
                        </a:spcBef>
                        <a:spcAft>
                          <a:spcPts val="0"/>
                        </a:spcAft>
                        <a:buClrTx/>
                        <a:buSzTx/>
                        <a:buFontTx/>
                        <a:buNone/>
                        <a:tabLst/>
                        <a:defRPr/>
                      </a:pPr>
                      <a:r>
                        <a:rPr lang="ru-RU" sz="1800" kern="1200" dirty="0" smtClean="0">
                          <a:solidFill>
                            <a:schemeClr val="dk1"/>
                          </a:solidFill>
                          <a:effectLst/>
                          <a:latin typeface="+mn-lt"/>
                          <a:ea typeface="+mn-ea"/>
                          <a:cs typeface="+mn-cs"/>
                        </a:rPr>
                        <a:t>Находите время на отдых;</a:t>
                      </a:r>
                    </a:p>
                    <a:p>
                      <a:pPr marL="0" marR="0" lvl="0" indent="0" algn="l" defTabSz="457200" rtl="0" eaLnBrk="1" fontAlgn="auto" latinLnBrk="0" hangingPunct="1">
                        <a:lnSpc>
                          <a:spcPct val="100000"/>
                        </a:lnSpc>
                        <a:spcBef>
                          <a:spcPts val="0"/>
                        </a:spcBef>
                        <a:spcAft>
                          <a:spcPts val="0"/>
                        </a:spcAft>
                        <a:buClrTx/>
                        <a:buSzTx/>
                        <a:buFontTx/>
                        <a:buNone/>
                        <a:tabLst/>
                        <a:defRPr/>
                      </a:pPr>
                      <a:r>
                        <a:rPr lang="ru-RU" sz="1800" kern="1200" dirty="0" smtClean="0">
                          <a:solidFill>
                            <a:schemeClr val="dk1"/>
                          </a:solidFill>
                          <a:effectLst/>
                          <a:latin typeface="+mn-lt"/>
                          <a:ea typeface="+mn-ea"/>
                          <a:cs typeface="+mn-cs"/>
                        </a:rPr>
                        <a:t>Заботьтесь о своем физическом и внешнем состоянии;</a:t>
                      </a:r>
                      <a:endParaRPr lang="ru-RU" baseline="0" dirty="0" smtClean="0"/>
                    </a:p>
                    <a:p>
                      <a:r>
                        <a:rPr lang="ru-RU" baseline="0" dirty="0" smtClean="0"/>
                        <a:t> </a:t>
                      </a:r>
                      <a:endParaRPr lang="ru-RU"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ru-RU" sz="1800" kern="1200" dirty="0" smtClean="0">
                          <a:solidFill>
                            <a:schemeClr val="dk1"/>
                          </a:solidFill>
                          <a:effectLst/>
                          <a:latin typeface="+mn-lt"/>
                          <a:ea typeface="+mn-ea"/>
                          <a:cs typeface="+mn-cs"/>
                        </a:rPr>
                        <a:t>Формируйте достижимые цели; </a:t>
                      </a:r>
                    </a:p>
                    <a:p>
                      <a:r>
                        <a:rPr lang="ru-RU" dirty="0" smtClean="0"/>
                        <a:t>Разбивайте </a:t>
                      </a:r>
                      <a:r>
                        <a:rPr lang="ru-RU" baseline="0" dirty="0" smtClean="0"/>
                        <a:t> цели на шаги;</a:t>
                      </a:r>
                    </a:p>
                    <a:p>
                      <a:r>
                        <a:rPr lang="ru-RU" baseline="0" dirty="0" smtClean="0"/>
                        <a:t>Придумывайте разные альтернативы ;</a:t>
                      </a:r>
                    </a:p>
                    <a:p>
                      <a:r>
                        <a:rPr lang="ru-RU" baseline="0" dirty="0" smtClean="0"/>
                        <a:t>Рефлексия допустима, самокритика-нет </a:t>
                      </a:r>
                    </a:p>
                    <a:p>
                      <a:endParaRPr lang="ru-RU"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ru-RU" sz="1800" kern="1200" dirty="0" smtClean="0">
                          <a:solidFill>
                            <a:schemeClr val="dk1"/>
                          </a:solidFill>
                          <a:effectLst/>
                          <a:latin typeface="+mn-lt"/>
                          <a:ea typeface="+mn-ea"/>
                          <a:cs typeface="+mn-cs"/>
                        </a:rPr>
                        <a:t>Формируйте установку «здесь и сейчас», не обращайтесь к прошлому отрицательному опыту;</a:t>
                      </a:r>
                    </a:p>
                    <a:p>
                      <a:endParaRPr lang="ru-RU" dirty="0"/>
                    </a:p>
                  </a:txBody>
                  <a:tcPr/>
                </a:tc>
              </a:tr>
            </a:tbl>
          </a:graphicData>
        </a:graphic>
      </p:graphicFrame>
    </p:spTree>
    <p:extLst>
      <p:ext uri="{BB962C8B-B14F-4D97-AF65-F5344CB8AC3E}">
        <p14:creationId xmlns:p14="http://schemas.microsoft.com/office/powerpoint/2010/main" val="17877394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9076266" cy="734291"/>
          </a:xfrm>
        </p:spPr>
        <p:txBody>
          <a:bodyPr>
            <a:normAutofit fontScale="90000"/>
          </a:bodyPr>
          <a:lstStyle/>
          <a:p>
            <a:r>
              <a:rPr lang="ru-RU" dirty="0" smtClean="0"/>
              <a:t>Задачи учителя в формировании адаптивных </a:t>
            </a:r>
            <a:r>
              <a:rPr lang="ru-RU" dirty="0" err="1" smtClean="0"/>
              <a:t>копинг</a:t>
            </a:r>
            <a:r>
              <a:rPr lang="ru-RU" dirty="0" smtClean="0"/>
              <a:t>-стратегий </a:t>
            </a:r>
            <a:endParaRPr lang="ru-RU" dirty="0"/>
          </a:p>
        </p:txBody>
      </p:sp>
      <p:graphicFrame>
        <p:nvGraphicFramePr>
          <p:cNvPr id="3" name="Таблица 2"/>
          <p:cNvGraphicFramePr>
            <a:graphicFrameLocks noGrp="1"/>
          </p:cNvGraphicFramePr>
          <p:nvPr>
            <p:extLst>
              <p:ext uri="{D42A27DB-BD31-4B8C-83A1-F6EECF244321}">
                <p14:modId xmlns:p14="http://schemas.microsoft.com/office/powerpoint/2010/main" val="52537503"/>
              </p:ext>
            </p:extLst>
          </p:nvPr>
        </p:nvGraphicFramePr>
        <p:xfrm>
          <a:off x="477174" y="1842770"/>
          <a:ext cx="9626946" cy="3723640"/>
        </p:xfrm>
        <a:graphic>
          <a:graphicData uri="http://schemas.openxmlformats.org/drawingml/2006/table">
            <a:tbl>
              <a:tblPr firstRow="1" bandRow="1">
                <a:tableStyleId>{F5AB1C69-6EDB-4FF4-983F-18BD219EF322}</a:tableStyleId>
              </a:tblPr>
              <a:tblGrid>
                <a:gridCol w="3208982"/>
                <a:gridCol w="3208982"/>
                <a:gridCol w="3208982"/>
              </a:tblGrid>
              <a:tr h="375493">
                <a:tc>
                  <a:txBody>
                    <a:bodyPr/>
                    <a:lstStyle/>
                    <a:p>
                      <a:r>
                        <a:rPr lang="ru-RU" dirty="0" smtClean="0"/>
                        <a:t>Поведенческий</a:t>
                      </a:r>
                      <a:r>
                        <a:rPr lang="ru-RU" baseline="0" dirty="0" smtClean="0"/>
                        <a:t> </a:t>
                      </a:r>
                      <a:r>
                        <a:rPr lang="ru-RU" baseline="0" dirty="0" err="1" smtClean="0"/>
                        <a:t>копинг</a:t>
                      </a:r>
                      <a:endParaRPr lang="ru-RU" dirty="0"/>
                    </a:p>
                  </a:txBody>
                  <a:tcPr/>
                </a:tc>
                <a:tc>
                  <a:txBody>
                    <a:bodyPr/>
                    <a:lstStyle/>
                    <a:p>
                      <a:r>
                        <a:rPr lang="ru-RU" dirty="0" smtClean="0"/>
                        <a:t>Когнитивный </a:t>
                      </a:r>
                      <a:r>
                        <a:rPr lang="ru-RU" dirty="0" err="1" smtClean="0"/>
                        <a:t>копинг</a:t>
                      </a:r>
                      <a:r>
                        <a:rPr lang="ru-RU" dirty="0" smtClean="0"/>
                        <a:t> </a:t>
                      </a:r>
                      <a:endParaRPr lang="ru-RU" dirty="0"/>
                    </a:p>
                  </a:txBody>
                  <a:tcPr/>
                </a:tc>
                <a:tc>
                  <a:txBody>
                    <a:bodyPr/>
                    <a:lstStyle/>
                    <a:p>
                      <a:r>
                        <a:rPr lang="ru-RU" dirty="0" smtClean="0"/>
                        <a:t>Эмоциональный</a:t>
                      </a:r>
                      <a:r>
                        <a:rPr lang="ru-RU" baseline="0" dirty="0" smtClean="0"/>
                        <a:t> </a:t>
                      </a:r>
                      <a:r>
                        <a:rPr lang="ru-RU" baseline="0" dirty="0" err="1" smtClean="0"/>
                        <a:t>копинг</a:t>
                      </a:r>
                      <a:r>
                        <a:rPr lang="ru-RU" baseline="0" dirty="0" smtClean="0"/>
                        <a:t> </a:t>
                      </a:r>
                      <a:endParaRPr lang="ru-RU" dirty="0"/>
                    </a:p>
                  </a:txBody>
                  <a:tcPr/>
                </a:tc>
              </a:tr>
              <a:tr h="3348147">
                <a:tc>
                  <a:txBody>
                    <a:bodyPr/>
                    <a:lstStyle/>
                    <a:p>
                      <a:r>
                        <a:rPr lang="ru-RU" sz="1600" dirty="0" smtClean="0"/>
                        <a:t>Развитие навыка моделирования ситуации.</a:t>
                      </a:r>
                    </a:p>
                    <a:p>
                      <a:r>
                        <a:rPr lang="ru-RU" sz="1600" dirty="0" smtClean="0"/>
                        <a:t>Развития навыков уверенного</a:t>
                      </a:r>
                      <a:r>
                        <a:rPr lang="ru-RU" sz="1600" baseline="0" dirty="0" smtClean="0"/>
                        <a:t> поведения (создание ситуаций успеха).</a:t>
                      </a:r>
                    </a:p>
                    <a:p>
                      <a:r>
                        <a:rPr lang="ru-RU" sz="1600" baseline="0" dirty="0" smtClean="0"/>
                        <a:t>Обучения техникам уверенного поведения.</a:t>
                      </a:r>
                    </a:p>
                    <a:p>
                      <a:r>
                        <a:rPr lang="ru-RU" sz="1600" baseline="0" dirty="0" smtClean="0"/>
                        <a:t>Обучение планированию </a:t>
                      </a:r>
                      <a:endParaRPr lang="ru-RU" sz="1600" dirty="0"/>
                    </a:p>
                  </a:txBody>
                  <a:tcPr/>
                </a:tc>
                <a:tc>
                  <a:txBody>
                    <a:bodyPr/>
                    <a:lstStyle/>
                    <a:p>
                      <a:r>
                        <a:rPr lang="ru-RU" sz="1600" dirty="0" smtClean="0"/>
                        <a:t>Формирование «Я-концепции» .</a:t>
                      </a:r>
                    </a:p>
                    <a:p>
                      <a:r>
                        <a:rPr lang="ru-RU" sz="1600" dirty="0" smtClean="0"/>
                        <a:t>Коррекция самооценки:</a:t>
                      </a:r>
                      <a:r>
                        <a:rPr lang="ru-RU" sz="1600" baseline="0" dirty="0" smtClean="0"/>
                        <a:t> умение видеть свои преимущества и недостатки . </a:t>
                      </a:r>
                    </a:p>
                    <a:p>
                      <a:r>
                        <a:rPr lang="ru-RU" sz="1600" baseline="0" dirty="0" smtClean="0"/>
                        <a:t>Развитие ресурсов.</a:t>
                      </a:r>
                    </a:p>
                    <a:p>
                      <a:r>
                        <a:rPr lang="ru-RU" sz="1600" baseline="0" dirty="0" smtClean="0"/>
                        <a:t>Развитие внимательного отношения к себе (физический, интеллектуальный и духовный аспекты).</a:t>
                      </a:r>
                    </a:p>
                    <a:p>
                      <a:r>
                        <a:rPr lang="ru-RU" sz="1600" baseline="0" dirty="0" smtClean="0"/>
                        <a:t>Развитие самоуважения.</a:t>
                      </a:r>
                      <a:endParaRPr lang="ru-RU" sz="1600" dirty="0"/>
                    </a:p>
                  </a:txBody>
                  <a:tcPr/>
                </a:tc>
                <a:tc>
                  <a:txBody>
                    <a:bodyPr/>
                    <a:lstStyle/>
                    <a:p>
                      <a:r>
                        <a:rPr lang="ru-RU" sz="1600" dirty="0" smtClean="0"/>
                        <a:t>Развитие навыка рефлексии .</a:t>
                      </a:r>
                    </a:p>
                    <a:p>
                      <a:r>
                        <a:rPr lang="ru-RU" sz="1600" dirty="0" smtClean="0"/>
                        <a:t>Развитие способности понимать свои чувства.</a:t>
                      </a:r>
                    </a:p>
                    <a:p>
                      <a:r>
                        <a:rPr lang="ru-RU" sz="1600" baseline="0" dirty="0" smtClean="0"/>
                        <a:t>Формирование среды, в которой допустимы любые чувства и эмоции. </a:t>
                      </a:r>
                    </a:p>
                    <a:p>
                      <a:r>
                        <a:rPr lang="ru-RU" sz="1600" baseline="0" dirty="0" smtClean="0"/>
                        <a:t>Формирование доверительной атмосферы .</a:t>
                      </a:r>
                      <a:br>
                        <a:rPr lang="ru-RU" sz="1600" baseline="0" dirty="0" smtClean="0"/>
                      </a:br>
                      <a:r>
                        <a:rPr lang="ru-RU" sz="1600" baseline="0" dirty="0" smtClean="0"/>
                        <a:t>Развитие способности восстанавливать внутреннее равновесие.</a:t>
                      </a:r>
                    </a:p>
                    <a:p>
                      <a:r>
                        <a:rPr lang="ru-RU" sz="1600" baseline="0" dirty="0" smtClean="0"/>
                        <a:t>Формирование правильного социального пространства </a:t>
                      </a:r>
                      <a:endParaRPr lang="ru-RU" sz="1600" dirty="0"/>
                    </a:p>
                  </a:txBody>
                  <a:tcPr/>
                </a:tc>
              </a:tr>
            </a:tbl>
          </a:graphicData>
        </a:graphic>
      </p:graphicFrame>
    </p:spTree>
    <p:extLst>
      <p:ext uri="{BB962C8B-B14F-4D97-AF65-F5344CB8AC3E}">
        <p14:creationId xmlns:p14="http://schemas.microsoft.com/office/powerpoint/2010/main" val="567530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951576" cy="997527"/>
          </a:xfrm>
        </p:spPr>
        <p:txBody>
          <a:bodyPr>
            <a:normAutofit fontScale="90000"/>
          </a:bodyPr>
          <a:lstStyle/>
          <a:p>
            <a:r>
              <a:rPr lang="ru-RU" dirty="0"/>
              <a:t>Задачи </a:t>
            </a:r>
            <a:r>
              <a:rPr lang="ru-RU" dirty="0" smtClean="0"/>
              <a:t>родителя </a:t>
            </a:r>
            <a:r>
              <a:rPr lang="ru-RU" dirty="0"/>
              <a:t>в формировании адаптивных </a:t>
            </a:r>
            <a:r>
              <a:rPr lang="ru-RU" dirty="0" err="1"/>
              <a:t>копинг</a:t>
            </a:r>
            <a:r>
              <a:rPr lang="ru-RU" dirty="0"/>
              <a:t>-стратегий </a:t>
            </a:r>
          </a:p>
        </p:txBody>
      </p:sp>
      <p:graphicFrame>
        <p:nvGraphicFramePr>
          <p:cNvPr id="3" name="Таблица 2"/>
          <p:cNvGraphicFramePr>
            <a:graphicFrameLocks noGrp="1"/>
          </p:cNvGraphicFramePr>
          <p:nvPr>
            <p:extLst>
              <p:ext uri="{D42A27DB-BD31-4B8C-83A1-F6EECF244321}">
                <p14:modId xmlns:p14="http://schemas.microsoft.com/office/powerpoint/2010/main" val="1367520220"/>
              </p:ext>
            </p:extLst>
          </p:nvPr>
        </p:nvGraphicFramePr>
        <p:xfrm>
          <a:off x="677334" y="1725931"/>
          <a:ext cx="9803976" cy="4234936"/>
        </p:xfrm>
        <a:graphic>
          <a:graphicData uri="http://schemas.openxmlformats.org/drawingml/2006/table">
            <a:tbl>
              <a:tblPr firstRow="1" bandRow="1">
                <a:tableStyleId>{FABFCF23-3B69-468F-B69F-88F6DE6A72F2}</a:tableStyleId>
              </a:tblPr>
              <a:tblGrid>
                <a:gridCol w="3267992"/>
                <a:gridCol w="3267992"/>
                <a:gridCol w="3267992"/>
              </a:tblGrid>
              <a:tr h="359923">
                <a:tc>
                  <a:txBody>
                    <a:bodyPr/>
                    <a:lstStyle/>
                    <a:p>
                      <a:r>
                        <a:rPr lang="ru-RU" dirty="0" smtClean="0"/>
                        <a:t>Поведенческий </a:t>
                      </a:r>
                      <a:r>
                        <a:rPr lang="ru-RU" dirty="0" err="1" smtClean="0"/>
                        <a:t>копинг</a:t>
                      </a:r>
                      <a:endParaRPr lang="ru-RU" dirty="0"/>
                    </a:p>
                  </a:txBody>
                  <a:tcPr/>
                </a:tc>
                <a:tc>
                  <a:txBody>
                    <a:bodyPr/>
                    <a:lstStyle/>
                    <a:p>
                      <a:r>
                        <a:rPr lang="ru-RU" dirty="0" smtClean="0"/>
                        <a:t>Когнитивный</a:t>
                      </a:r>
                      <a:r>
                        <a:rPr lang="ru-RU" baseline="0" dirty="0" smtClean="0"/>
                        <a:t> </a:t>
                      </a:r>
                      <a:r>
                        <a:rPr lang="ru-RU" baseline="0" dirty="0" err="1" smtClean="0"/>
                        <a:t>копинг</a:t>
                      </a:r>
                      <a:endParaRPr lang="ru-RU" dirty="0"/>
                    </a:p>
                  </a:txBody>
                  <a:tcPr/>
                </a:tc>
                <a:tc>
                  <a:txBody>
                    <a:bodyPr/>
                    <a:lstStyle/>
                    <a:p>
                      <a:r>
                        <a:rPr lang="ru-RU" dirty="0" smtClean="0"/>
                        <a:t>Эмоциональный</a:t>
                      </a:r>
                      <a:r>
                        <a:rPr lang="ru-RU" baseline="0" dirty="0" smtClean="0"/>
                        <a:t> </a:t>
                      </a:r>
                      <a:r>
                        <a:rPr lang="ru-RU" baseline="0" dirty="0" err="1" smtClean="0"/>
                        <a:t>копинг</a:t>
                      </a:r>
                      <a:r>
                        <a:rPr lang="ru-RU" baseline="0" dirty="0" smtClean="0"/>
                        <a:t> </a:t>
                      </a:r>
                      <a:endParaRPr lang="ru-RU" dirty="0"/>
                    </a:p>
                  </a:txBody>
                  <a:tcPr/>
                </a:tc>
              </a:tr>
              <a:tr h="3869176">
                <a:tc>
                  <a:txBody>
                    <a:bodyPr/>
                    <a:lstStyle/>
                    <a:p>
                      <a:r>
                        <a:rPr lang="ru-RU" sz="1400" b="1" kern="1200" dirty="0" smtClean="0">
                          <a:solidFill>
                            <a:schemeClr val="dk1"/>
                          </a:solidFill>
                          <a:effectLst/>
                          <a:latin typeface="+mn-lt"/>
                          <a:ea typeface="+mn-ea"/>
                          <a:cs typeface="+mn-cs"/>
                        </a:rPr>
                        <a:t>Начните готовить своего ребенка к поступление заблаговременно, где-то за год. Следует</a:t>
                      </a:r>
                      <a:r>
                        <a:rPr lang="ru-RU" sz="1400" b="1" kern="1200" baseline="0" dirty="0" smtClean="0">
                          <a:solidFill>
                            <a:schemeClr val="dk1"/>
                          </a:solidFill>
                          <a:effectLst/>
                          <a:latin typeface="+mn-lt"/>
                          <a:ea typeface="+mn-ea"/>
                          <a:cs typeface="+mn-cs"/>
                        </a:rPr>
                        <a:t> уделять внимание не только подготовки, но и проф. ориентации.</a:t>
                      </a:r>
                    </a:p>
                    <a:p>
                      <a:r>
                        <a:rPr lang="ru-RU" sz="1400" b="1" dirty="0" smtClean="0"/>
                        <a:t>Помогите ребенку с распорядком дня.</a:t>
                      </a:r>
                    </a:p>
                    <a:p>
                      <a:r>
                        <a:rPr lang="ru-RU" sz="1400" b="1" dirty="0" smtClean="0"/>
                        <a:t>Следите</a:t>
                      </a:r>
                      <a:r>
                        <a:rPr lang="ru-RU" sz="1400" b="1" baseline="0" dirty="0" smtClean="0"/>
                        <a:t> за физическим состоянием.</a:t>
                      </a:r>
                    </a:p>
                    <a:p>
                      <a:r>
                        <a:rPr lang="ru-RU" sz="1400" b="1" baseline="0" dirty="0" smtClean="0"/>
                        <a:t>Научите приемам расслабления. </a:t>
                      </a:r>
                    </a:p>
                    <a:p>
                      <a:r>
                        <a:rPr lang="ru-RU" sz="1400" b="1" dirty="0" smtClean="0"/>
                        <a:t>Можно</a:t>
                      </a:r>
                      <a:r>
                        <a:rPr lang="ru-RU" sz="1400" b="1" baseline="0" dirty="0" smtClean="0"/>
                        <a:t> помочь ребенку с поиском источников информации, а также вместе осваивать различные приемы запоминания.</a:t>
                      </a:r>
                    </a:p>
                    <a:p>
                      <a:r>
                        <a:rPr lang="ru-RU" sz="1400" b="1" baseline="0" dirty="0" smtClean="0"/>
                        <a:t>Обеспечьте ребенку полноценный отдых.</a:t>
                      </a:r>
                      <a:endParaRPr lang="ru-RU" sz="1400" b="1" dirty="0" smtClean="0"/>
                    </a:p>
                  </a:txBody>
                  <a:tcPr/>
                </a:tc>
                <a:tc>
                  <a:txBody>
                    <a:bodyPr/>
                    <a:lstStyle/>
                    <a:p>
                      <a:r>
                        <a:rPr lang="ru-RU" sz="1600" dirty="0" smtClean="0"/>
                        <a:t>Вместе</a:t>
                      </a:r>
                      <a:r>
                        <a:rPr lang="ru-RU" sz="1600" baseline="0" dirty="0" smtClean="0"/>
                        <a:t>  с ребенком продумывайте разные альтернативы  будущего.</a:t>
                      </a:r>
                    </a:p>
                    <a:p>
                      <a:r>
                        <a:rPr lang="ru-RU" sz="1600" baseline="0" dirty="0" smtClean="0"/>
                        <a:t>Научите ребенка относится к экзамену как к одному из жизненных этапов (не превышайте значение экзаменов).</a:t>
                      </a:r>
                    </a:p>
                    <a:p>
                      <a:r>
                        <a:rPr lang="ru-RU" sz="1600" baseline="0" dirty="0" smtClean="0"/>
                        <a:t>Повышайте у ребенка уверенность в себе.</a:t>
                      </a:r>
                    </a:p>
                    <a:p>
                      <a:r>
                        <a:rPr lang="ru-RU" sz="1600" baseline="0" dirty="0" smtClean="0"/>
                        <a:t>«Разрешите» ребенку ошибаться .</a:t>
                      </a:r>
                    </a:p>
                    <a:p>
                      <a:r>
                        <a:rPr lang="ru-RU" sz="1600" baseline="0" dirty="0" smtClean="0"/>
                        <a:t>Выработайте правильное отношения к баллам!</a:t>
                      </a:r>
                      <a:endParaRPr lang="ru-RU" sz="1600" dirty="0"/>
                    </a:p>
                  </a:txBody>
                  <a:tcPr/>
                </a:tc>
                <a:tc>
                  <a:txBody>
                    <a:bodyPr/>
                    <a:lstStyle/>
                    <a:p>
                      <a:r>
                        <a:rPr lang="ru-RU" sz="1600" dirty="0" smtClean="0"/>
                        <a:t>Не заражайте своей</a:t>
                      </a:r>
                      <a:r>
                        <a:rPr lang="ru-RU" sz="1600" baseline="0" dirty="0" smtClean="0"/>
                        <a:t> тревогой. </a:t>
                      </a:r>
                    </a:p>
                    <a:p>
                      <a:r>
                        <a:rPr lang="ru-RU" sz="1600" baseline="0" dirty="0" smtClean="0"/>
                        <a:t>Создавайте позитивный контент. </a:t>
                      </a:r>
                    </a:p>
                    <a:p>
                      <a:r>
                        <a:rPr lang="ru-RU" sz="1600" baseline="0" dirty="0" smtClean="0"/>
                        <a:t>Расскажите о своих способах борьбы с тревогой. </a:t>
                      </a:r>
                    </a:p>
                    <a:p>
                      <a:r>
                        <a:rPr lang="ru-RU" sz="1600" baseline="0" dirty="0" smtClean="0"/>
                        <a:t>Разрешите ребенку любые эмоции. Будьте эмоционально открыты. Не забывайте про юмор. Не забывайте про физический контакт.</a:t>
                      </a:r>
                    </a:p>
                    <a:p>
                      <a:r>
                        <a:rPr lang="ru-RU" sz="1600" baseline="0" dirty="0" smtClean="0"/>
                        <a:t>Поддерживайте атмосферу доверия.</a:t>
                      </a:r>
                    </a:p>
                    <a:p>
                      <a:r>
                        <a:rPr lang="ru-RU" sz="1600" baseline="0" dirty="0" smtClean="0"/>
                        <a:t>Не будьте навязчивы, не концентрируйтесь на ситуации экзамена.</a:t>
                      </a:r>
                      <a:endParaRPr lang="ru-RU" sz="1600" dirty="0"/>
                    </a:p>
                  </a:txBody>
                  <a:tcPr/>
                </a:tc>
              </a:tr>
            </a:tbl>
          </a:graphicData>
        </a:graphic>
      </p:graphicFrame>
    </p:spTree>
    <p:extLst>
      <p:ext uri="{BB962C8B-B14F-4D97-AF65-F5344CB8AC3E}">
        <p14:creationId xmlns:p14="http://schemas.microsoft.com/office/powerpoint/2010/main" val="14202076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Картинки по запросу расстроенный человечек"/>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26782" y="2379544"/>
            <a:ext cx="4097771" cy="4097775"/>
          </a:xfrm>
          <a:prstGeom prst="rect">
            <a:avLst/>
          </a:prstGeom>
          <a:noFill/>
          <a:extLst>
            <a:ext uri="{909E8E84-426E-40DD-AFC4-6F175D3DCCD1}">
              <a14:hiddenFill xmlns:a14="http://schemas.microsoft.com/office/drawing/2010/main">
                <a:solidFill>
                  <a:srgbClr val="FFFFFF"/>
                </a:solidFill>
              </a14:hiddenFill>
            </a:ext>
          </a:extLst>
        </p:spPr>
      </p:pic>
      <p:sp>
        <p:nvSpPr>
          <p:cNvPr id="2" name="Заголовок 1"/>
          <p:cNvSpPr>
            <a:spLocks noGrp="1"/>
          </p:cNvSpPr>
          <p:nvPr>
            <p:ph type="title"/>
          </p:nvPr>
        </p:nvSpPr>
        <p:spPr>
          <a:xfrm>
            <a:off x="790402" y="403860"/>
            <a:ext cx="8596668" cy="831273"/>
          </a:xfrm>
        </p:spPr>
        <p:txBody>
          <a:bodyPr>
            <a:normAutofit fontScale="90000"/>
          </a:bodyPr>
          <a:lstStyle/>
          <a:p>
            <a:r>
              <a:rPr lang="ru-RU" dirty="0" smtClean="0"/>
              <a:t>Фрустрация. </a:t>
            </a:r>
            <a:br>
              <a:rPr lang="ru-RU" dirty="0" smtClean="0"/>
            </a:br>
            <a:r>
              <a:rPr lang="ru-RU" sz="2000" b="1" dirty="0">
                <a:solidFill>
                  <a:schemeClr val="tx1"/>
                </a:solidFill>
              </a:rPr>
              <a:t>Этот феномен является травмирующим для человека. Состояние, при котором личность сталкивается с несоответствием желаемого и достижимого, вызывает у нее сильное психическое напряжение.</a:t>
            </a:r>
            <a:r>
              <a:rPr lang="ru-RU" dirty="0"/>
              <a:t/>
            </a:r>
            <a:br>
              <a:rPr lang="ru-RU" dirty="0"/>
            </a:br>
            <a:endParaRPr lang="ru-RU" dirty="0"/>
          </a:p>
        </p:txBody>
      </p:sp>
      <p:sp>
        <p:nvSpPr>
          <p:cNvPr id="3" name="Овал 2"/>
          <p:cNvSpPr/>
          <p:nvPr/>
        </p:nvSpPr>
        <p:spPr>
          <a:xfrm>
            <a:off x="6688570" y="1994706"/>
            <a:ext cx="3061220" cy="114992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err="1" smtClean="0">
                <a:solidFill>
                  <a:schemeClr val="tx1"/>
                </a:solidFill>
              </a:rPr>
              <a:t>Экстрапунитивные</a:t>
            </a:r>
            <a:r>
              <a:rPr lang="ru-RU" dirty="0" smtClean="0">
                <a:solidFill>
                  <a:schemeClr val="tx1"/>
                </a:solidFill>
              </a:rPr>
              <a:t> реакции</a:t>
            </a:r>
            <a:endParaRPr lang="ru-RU" dirty="0">
              <a:solidFill>
                <a:schemeClr val="tx1"/>
              </a:solidFill>
            </a:endParaRPr>
          </a:p>
        </p:txBody>
      </p:sp>
      <p:sp>
        <p:nvSpPr>
          <p:cNvPr id="5" name="Овал 4"/>
          <p:cNvSpPr/>
          <p:nvPr/>
        </p:nvSpPr>
        <p:spPr>
          <a:xfrm>
            <a:off x="858541" y="1960417"/>
            <a:ext cx="3104792" cy="124690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err="1" smtClean="0">
                <a:solidFill>
                  <a:schemeClr val="tx1"/>
                </a:solidFill>
              </a:rPr>
              <a:t>Интрапунитивные</a:t>
            </a:r>
            <a:r>
              <a:rPr lang="ru-RU" dirty="0" smtClean="0">
                <a:solidFill>
                  <a:schemeClr val="tx1"/>
                </a:solidFill>
              </a:rPr>
              <a:t> реакции</a:t>
            </a:r>
            <a:endParaRPr lang="ru-RU" dirty="0">
              <a:solidFill>
                <a:schemeClr val="tx1"/>
              </a:solidFill>
            </a:endParaRPr>
          </a:p>
        </p:txBody>
      </p:sp>
      <p:sp>
        <p:nvSpPr>
          <p:cNvPr id="4" name="Скругленный прямоугольник 3"/>
          <p:cNvSpPr/>
          <p:nvPr/>
        </p:nvSpPr>
        <p:spPr>
          <a:xfrm>
            <a:off x="1044981" y="3400931"/>
            <a:ext cx="2971798" cy="31996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Разочарование;</a:t>
            </a:r>
          </a:p>
          <a:p>
            <a:pPr algn="ctr"/>
            <a:r>
              <a:rPr lang="ru-RU" dirty="0" smtClean="0"/>
              <a:t>Отчаяние;</a:t>
            </a:r>
          </a:p>
          <a:p>
            <a:pPr algn="ctr"/>
            <a:r>
              <a:rPr lang="ru-RU" dirty="0" err="1" smtClean="0"/>
              <a:t>Аутоагрессия</a:t>
            </a:r>
            <a:r>
              <a:rPr lang="ru-RU" dirty="0" smtClean="0"/>
              <a:t>;</a:t>
            </a:r>
          </a:p>
          <a:p>
            <a:pPr algn="ctr"/>
            <a:r>
              <a:rPr lang="ru-RU" dirty="0" smtClean="0"/>
              <a:t>Апатия;</a:t>
            </a:r>
          </a:p>
          <a:p>
            <a:pPr algn="ctr"/>
            <a:r>
              <a:rPr lang="ru-RU" dirty="0" smtClean="0"/>
              <a:t>Занижение уровня притязаний;</a:t>
            </a:r>
          </a:p>
          <a:p>
            <a:pPr algn="ctr"/>
            <a:r>
              <a:rPr lang="ru-RU" dirty="0" smtClean="0"/>
              <a:t>Мелкие цели;</a:t>
            </a:r>
          </a:p>
          <a:p>
            <a:pPr algn="ctr"/>
            <a:r>
              <a:rPr lang="ru-RU" dirty="0" smtClean="0"/>
              <a:t>Тревога; </a:t>
            </a:r>
          </a:p>
          <a:p>
            <a:pPr algn="ctr"/>
            <a:r>
              <a:rPr lang="ru-RU" dirty="0" smtClean="0"/>
              <a:t>Психологические «барьеры» ;</a:t>
            </a:r>
          </a:p>
          <a:p>
            <a:pPr algn="ctr"/>
            <a:r>
              <a:rPr lang="ru-RU" dirty="0" smtClean="0"/>
              <a:t>саморазрушение</a:t>
            </a:r>
          </a:p>
        </p:txBody>
      </p:sp>
      <p:sp>
        <p:nvSpPr>
          <p:cNvPr id="7" name="Скругленный прямоугольник 6"/>
          <p:cNvSpPr/>
          <p:nvPr/>
        </p:nvSpPr>
        <p:spPr>
          <a:xfrm>
            <a:off x="6688570" y="3400931"/>
            <a:ext cx="3264333" cy="31996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Агрессия;</a:t>
            </a:r>
          </a:p>
          <a:p>
            <a:pPr algn="ctr"/>
            <a:r>
              <a:rPr lang="ru-RU" dirty="0" smtClean="0"/>
              <a:t>Обвинение других  в неудачах;</a:t>
            </a:r>
          </a:p>
          <a:p>
            <a:pPr algn="ctr"/>
            <a:r>
              <a:rPr lang="ru-RU" dirty="0" smtClean="0"/>
              <a:t>Заносчивость;</a:t>
            </a:r>
          </a:p>
          <a:p>
            <a:pPr algn="ctr"/>
            <a:r>
              <a:rPr lang="ru-RU" dirty="0" smtClean="0"/>
              <a:t>Упрямство и зацикленность;</a:t>
            </a:r>
          </a:p>
          <a:p>
            <a:pPr algn="ctr"/>
            <a:r>
              <a:rPr lang="ru-RU" dirty="0" smtClean="0"/>
              <a:t>Раздражительность;</a:t>
            </a:r>
          </a:p>
          <a:p>
            <a:pPr algn="ctr"/>
            <a:r>
              <a:rPr lang="ru-RU" dirty="0" smtClean="0"/>
              <a:t>Обидчивость;</a:t>
            </a:r>
          </a:p>
          <a:p>
            <a:pPr algn="ctr"/>
            <a:r>
              <a:rPr lang="ru-RU" dirty="0" smtClean="0"/>
              <a:t>Болезненная зависимость;  </a:t>
            </a:r>
            <a:endParaRPr lang="ru-RU" dirty="0"/>
          </a:p>
        </p:txBody>
      </p:sp>
    </p:spTree>
    <p:extLst>
      <p:ext uri="{BB962C8B-B14F-4D97-AF65-F5344CB8AC3E}">
        <p14:creationId xmlns:p14="http://schemas.microsoft.com/office/powerpoint/2010/main" val="29109645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803564"/>
          </a:xfrm>
        </p:spPr>
        <p:txBody>
          <a:bodyPr>
            <a:normAutofit fontScale="90000"/>
          </a:bodyPr>
          <a:lstStyle/>
          <a:p>
            <a:r>
              <a:rPr lang="ru-RU" dirty="0" smtClean="0"/>
              <a:t>Бесконфликтная и </a:t>
            </a:r>
            <a:r>
              <a:rPr lang="ru-RU" dirty="0" err="1" smtClean="0"/>
              <a:t>э</a:t>
            </a:r>
            <a:r>
              <a:rPr lang="ru-RU" dirty="0" err="1"/>
              <a:t>м</a:t>
            </a:r>
            <a:r>
              <a:rPr lang="ru-RU" dirty="0" err="1" smtClean="0"/>
              <a:t>патийная</a:t>
            </a:r>
            <a:r>
              <a:rPr lang="ru-RU" dirty="0" smtClean="0"/>
              <a:t> </a:t>
            </a:r>
            <a:r>
              <a:rPr lang="ru-RU" dirty="0" smtClean="0"/>
              <a:t>коммуникация. </a:t>
            </a:r>
            <a:endParaRPr lang="ru-RU" dirty="0"/>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44837" y="1801367"/>
            <a:ext cx="4693920" cy="4177589"/>
          </a:xfrm>
          <a:prstGeom prst="rect">
            <a:avLst/>
          </a:prstGeom>
        </p:spPr>
      </p:pic>
    </p:spTree>
    <p:extLst>
      <p:ext uri="{BB962C8B-B14F-4D97-AF65-F5344CB8AC3E}">
        <p14:creationId xmlns:p14="http://schemas.microsoft.com/office/powerpoint/2010/main" val="38340693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4455" y="253090"/>
            <a:ext cx="8596668" cy="450296"/>
          </a:xfrm>
        </p:spPr>
        <p:txBody>
          <a:bodyPr>
            <a:normAutofit fontScale="90000"/>
          </a:bodyPr>
          <a:lstStyle/>
          <a:p>
            <a:r>
              <a:rPr lang="ru-RU" dirty="0" err="1" smtClean="0"/>
              <a:t>Эмпатия</a:t>
            </a:r>
            <a:r>
              <a:rPr lang="ru-RU" dirty="0" smtClean="0"/>
              <a:t>.</a:t>
            </a:r>
            <a:endParaRPr lang="ru-RU" dirty="0"/>
          </a:p>
        </p:txBody>
      </p:sp>
      <p:sp>
        <p:nvSpPr>
          <p:cNvPr id="3" name="Текст 2"/>
          <p:cNvSpPr>
            <a:spLocks noGrp="1"/>
          </p:cNvSpPr>
          <p:nvPr>
            <p:ph type="body" idx="1"/>
          </p:nvPr>
        </p:nvSpPr>
        <p:spPr>
          <a:xfrm>
            <a:off x="592928" y="954254"/>
            <a:ext cx="9352930" cy="4785363"/>
          </a:xfrm>
        </p:spPr>
        <p:txBody>
          <a:bodyPr/>
          <a:lstStyle/>
          <a:p>
            <a:r>
              <a:rPr lang="ru-RU" dirty="0">
                <a:solidFill>
                  <a:schemeClr val="tx1"/>
                </a:solidFill>
              </a:rPr>
              <a:t>В педагогической психологии </a:t>
            </a:r>
            <a:r>
              <a:rPr lang="ru-RU" dirty="0" err="1">
                <a:solidFill>
                  <a:schemeClr val="tx1"/>
                </a:solidFill>
              </a:rPr>
              <a:t>эмпатия</a:t>
            </a:r>
            <a:r>
              <a:rPr lang="ru-RU" dirty="0">
                <a:solidFill>
                  <a:schemeClr val="tx1"/>
                </a:solidFill>
              </a:rPr>
              <a:t> рассматривается как свойство личности психолога, учителя, воспитателя, проявляющееся в ситуациях общения и взаимодействия с детьми, в которых актуализируется гуманистическая направленность. </a:t>
            </a:r>
            <a:r>
              <a:rPr lang="ru-RU" dirty="0" err="1">
                <a:solidFill>
                  <a:schemeClr val="tx1"/>
                </a:solidFill>
              </a:rPr>
              <a:t>Эмпатия</a:t>
            </a:r>
            <a:r>
              <a:rPr lang="ru-RU" dirty="0">
                <a:solidFill>
                  <a:schemeClr val="tx1"/>
                </a:solidFill>
              </a:rPr>
              <a:t> проявляется в понимании внутреннего мира ребенка, эмоциональном приобщении к его жизни</a:t>
            </a:r>
            <a:r>
              <a:rPr lang="ru-RU" dirty="0" smtClean="0">
                <a:solidFill>
                  <a:schemeClr val="tx1"/>
                </a:solidFill>
              </a:rPr>
              <a:t>.</a:t>
            </a:r>
          </a:p>
          <a:p>
            <a:r>
              <a:rPr lang="ru-RU" dirty="0">
                <a:solidFill>
                  <a:schemeClr val="tx1"/>
                </a:solidFill>
              </a:rPr>
              <a:t>Составляющими </a:t>
            </a:r>
            <a:r>
              <a:rPr lang="ru-RU" dirty="0" err="1">
                <a:solidFill>
                  <a:schemeClr val="tx1"/>
                </a:solidFill>
              </a:rPr>
              <a:t>эмпатии</a:t>
            </a:r>
            <a:r>
              <a:rPr lang="ru-RU" dirty="0">
                <a:solidFill>
                  <a:schemeClr val="tx1"/>
                </a:solidFill>
              </a:rPr>
              <a:t> являются: </a:t>
            </a:r>
          </a:p>
          <a:p>
            <a:pPr lvl="0"/>
            <a:r>
              <a:rPr lang="ru-RU" dirty="0">
                <a:solidFill>
                  <a:schemeClr val="tx1"/>
                </a:solidFill>
              </a:rPr>
              <a:t>когнитивный компонент в виде понимания состояний другого без изменения своего состояния;</a:t>
            </a:r>
          </a:p>
          <a:p>
            <a:r>
              <a:rPr lang="ru-RU" dirty="0">
                <a:solidFill>
                  <a:schemeClr val="tx1"/>
                </a:solidFill>
              </a:rPr>
              <a:t>2) эмоциональный (аффективный) компонент в виде сопереживания и сочувствия; </a:t>
            </a:r>
          </a:p>
          <a:p>
            <a:r>
              <a:rPr lang="ru-RU" dirty="0">
                <a:solidFill>
                  <a:schemeClr val="tx1"/>
                </a:solidFill>
              </a:rPr>
              <a:t>3) поведенческий (действенный) компонент в виде активной поддержки другого и оказания помощи.</a:t>
            </a:r>
          </a:p>
          <a:p>
            <a:endParaRPr lang="ru-RU" dirty="0"/>
          </a:p>
        </p:txBody>
      </p:sp>
    </p:spTree>
    <p:extLst>
      <p:ext uri="{BB962C8B-B14F-4D97-AF65-F5344CB8AC3E}">
        <p14:creationId xmlns:p14="http://schemas.microsoft.com/office/powerpoint/2010/main" val="19435244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67846" y="182751"/>
            <a:ext cx="8596668" cy="984868"/>
          </a:xfrm>
        </p:spPr>
        <p:txBody>
          <a:bodyPr/>
          <a:lstStyle/>
          <a:p>
            <a:r>
              <a:rPr lang="ru-RU" dirty="0" smtClean="0"/>
              <a:t>Катализаторы взаимопонимания.</a:t>
            </a:r>
            <a:endParaRPr lang="ru-RU" dirty="0"/>
          </a:p>
        </p:txBody>
      </p:sp>
      <p:sp>
        <p:nvSpPr>
          <p:cNvPr id="3" name="Текст 2"/>
          <p:cNvSpPr>
            <a:spLocks noGrp="1"/>
          </p:cNvSpPr>
          <p:nvPr>
            <p:ph type="body" idx="1"/>
          </p:nvPr>
        </p:nvSpPr>
        <p:spPr>
          <a:xfrm>
            <a:off x="325642" y="1277810"/>
            <a:ext cx="9254455" cy="4686891"/>
          </a:xfrm>
        </p:spPr>
        <p:txBody>
          <a:bodyPr>
            <a:normAutofit/>
          </a:bodyPr>
          <a:lstStyle/>
          <a:p>
            <a:r>
              <a:rPr lang="ru-RU" dirty="0" smtClean="0"/>
              <a:t>1. Выбирайте тему, которая будет интересна обоим (не обязательно всегда спрашивать об уровне подготовки к экзаменам (сколько выучил</a:t>
            </a:r>
            <a:r>
              <a:rPr lang="en-US" dirty="0" smtClean="0"/>
              <a:t>/</a:t>
            </a:r>
            <a:r>
              <a:rPr lang="ru-RU" dirty="0" smtClean="0"/>
              <a:t>не выучил), можно поговорить об общем ощущении готовности).</a:t>
            </a:r>
          </a:p>
          <a:p>
            <a:r>
              <a:rPr lang="ru-RU" dirty="0" smtClean="0"/>
              <a:t>2. Любой разговор откровеннее и честнее в совокупности с совместными действиями.</a:t>
            </a:r>
          </a:p>
          <a:p>
            <a:r>
              <a:rPr lang="ru-RU" dirty="0" smtClean="0"/>
              <a:t>3. Всегда выбирайте подходящее время и место. </a:t>
            </a:r>
          </a:p>
          <a:p>
            <a:r>
              <a:rPr lang="ru-RU" dirty="0" smtClean="0"/>
              <a:t>4. Используйте приемы активного восприятия.</a:t>
            </a:r>
          </a:p>
        </p:txBody>
      </p:sp>
    </p:spTree>
    <p:extLst>
      <p:ext uri="{BB962C8B-B14F-4D97-AF65-F5344CB8AC3E}">
        <p14:creationId xmlns:p14="http://schemas.microsoft.com/office/powerpoint/2010/main" val="1968165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9710" y="379828"/>
            <a:ext cx="8596668" cy="773723"/>
          </a:xfrm>
        </p:spPr>
        <p:txBody>
          <a:bodyPr>
            <a:normAutofit fontScale="90000"/>
          </a:bodyPr>
          <a:lstStyle/>
          <a:p>
            <a:r>
              <a:rPr lang="ru-RU" dirty="0" smtClean="0"/>
              <a:t>Активное восприятие</a:t>
            </a:r>
            <a:r>
              <a:rPr lang="en-US" dirty="0" smtClean="0"/>
              <a:t>/</a:t>
            </a:r>
            <a:r>
              <a:rPr lang="ru-RU" dirty="0" smtClean="0"/>
              <a:t> активное слушание</a:t>
            </a:r>
            <a:endParaRPr lang="ru-RU" dirty="0"/>
          </a:p>
        </p:txBody>
      </p:sp>
      <p:sp>
        <p:nvSpPr>
          <p:cNvPr id="3" name="Текст 2"/>
          <p:cNvSpPr>
            <a:spLocks noGrp="1"/>
          </p:cNvSpPr>
          <p:nvPr>
            <p:ph type="body" idx="1"/>
          </p:nvPr>
        </p:nvSpPr>
        <p:spPr>
          <a:xfrm>
            <a:off x="438183" y="1083212"/>
            <a:ext cx="11223934" cy="4994031"/>
          </a:xfrm>
        </p:spPr>
        <p:txBody>
          <a:bodyPr>
            <a:normAutofit fontScale="25000" lnSpcReduction="20000"/>
          </a:bodyPr>
          <a:lstStyle/>
          <a:p>
            <a:pPr lvl="0"/>
            <a:r>
              <a:rPr lang="en-US" sz="4900" dirty="0">
                <a:solidFill>
                  <a:schemeClr val="tx1"/>
                </a:solidFill>
              </a:rPr>
              <a:t>o</a:t>
            </a:r>
            <a:r>
              <a:rPr lang="ru-RU" sz="6400" dirty="0">
                <a:solidFill>
                  <a:schemeClr val="tx1"/>
                </a:solidFill>
              </a:rPr>
              <a:t> Не меняйте темы.</a:t>
            </a:r>
          </a:p>
          <a:p>
            <a:pPr lvl="0"/>
            <a:r>
              <a:rPr lang="en-US" sz="6400" dirty="0">
                <a:solidFill>
                  <a:schemeClr val="tx1"/>
                </a:solidFill>
              </a:rPr>
              <a:t>o</a:t>
            </a:r>
            <a:r>
              <a:rPr lang="ru-RU" sz="6400" dirty="0">
                <a:solidFill>
                  <a:schemeClr val="tx1"/>
                </a:solidFill>
              </a:rPr>
              <a:t> Не советуйте, не занимайтесь диагнозом, заверениями, поощрениями, </a:t>
            </a:r>
            <a:r>
              <a:rPr lang="ru-RU" sz="6400" dirty="0" smtClean="0">
                <a:solidFill>
                  <a:schemeClr val="tx1"/>
                </a:solidFill>
              </a:rPr>
              <a:t>критикой.</a:t>
            </a:r>
          </a:p>
          <a:p>
            <a:pPr lvl="0"/>
            <a:r>
              <a:rPr lang="en-US" sz="6400" dirty="0" smtClean="0">
                <a:solidFill>
                  <a:schemeClr val="tx1"/>
                </a:solidFill>
              </a:rPr>
              <a:t>o</a:t>
            </a:r>
            <a:r>
              <a:rPr lang="ru-RU" sz="6400" dirty="0" smtClean="0">
                <a:solidFill>
                  <a:schemeClr val="tx1"/>
                </a:solidFill>
              </a:rPr>
              <a:t> </a:t>
            </a:r>
            <a:r>
              <a:rPr lang="ru-RU" sz="6400" dirty="0">
                <a:solidFill>
                  <a:schemeClr val="tx1"/>
                </a:solidFill>
              </a:rPr>
              <a:t>Не думайте наперед, что вам </a:t>
            </a:r>
            <a:r>
              <a:rPr lang="ru-RU" sz="6400" dirty="0" smtClean="0">
                <a:solidFill>
                  <a:schemeClr val="tx1"/>
                </a:solidFill>
              </a:rPr>
              <a:t>сказать (не говорите по шаблону).</a:t>
            </a:r>
            <a:endParaRPr lang="ru-RU" sz="6400" dirty="0">
              <a:solidFill>
                <a:schemeClr val="tx1"/>
              </a:solidFill>
            </a:endParaRPr>
          </a:p>
          <a:p>
            <a:pPr lvl="0"/>
            <a:r>
              <a:rPr lang="en-US" sz="6400" dirty="0">
                <a:solidFill>
                  <a:schemeClr val="tx1"/>
                </a:solidFill>
              </a:rPr>
              <a:t>o</a:t>
            </a:r>
            <a:r>
              <a:rPr lang="ru-RU" sz="6400" dirty="0">
                <a:solidFill>
                  <a:schemeClr val="tx1"/>
                </a:solidFill>
              </a:rPr>
              <a:t> Не игнорируйте и не отрицайте чувств других людей. Следите за их чувствами не только по тому, что они говорят, но и по тому, чего они не </a:t>
            </a:r>
            <a:r>
              <a:rPr lang="ru-RU" sz="6400" dirty="0" smtClean="0">
                <a:solidFill>
                  <a:schemeClr val="tx1"/>
                </a:solidFill>
              </a:rPr>
              <a:t>говорят. </a:t>
            </a:r>
            <a:r>
              <a:rPr lang="ru-RU" sz="6400" dirty="0">
                <a:solidFill>
                  <a:schemeClr val="tx1"/>
                </a:solidFill>
              </a:rPr>
              <a:t>Не упускайте из виду такие немые проявления чувств, как слезы в глазах, неконтролируемые движения и т.п.</a:t>
            </a:r>
          </a:p>
          <a:p>
            <a:pPr lvl="0"/>
            <a:r>
              <a:rPr lang="en-US" sz="6400" dirty="0">
                <a:solidFill>
                  <a:schemeClr val="tx1"/>
                </a:solidFill>
              </a:rPr>
              <a:t>o</a:t>
            </a:r>
            <a:r>
              <a:rPr lang="ru-RU" sz="6400" dirty="0">
                <a:solidFill>
                  <a:schemeClr val="tx1"/>
                </a:solidFill>
              </a:rPr>
              <a:t> Не притворяйтесь, что вы понимаете их чувства, если это не так.</a:t>
            </a:r>
          </a:p>
          <a:p>
            <a:pPr lvl="0"/>
            <a:r>
              <a:rPr lang="en-US" sz="6400" dirty="0">
                <a:solidFill>
                  <a:schemeClr val="tx1"/>
                </a:solidFill>
              </a:rPr>
              <a:t>o</a:t>
            </a:r>
            <a:r>
              <a:rPr lang="ru-RU" sz="6400" dirty="0">
                <a:solidFill>
                  <a:schemeClr val="tx1"/>
                </a:solidFill>
              </a:rPr>
              <a:t> Спросите об их нуждах, заботах, тревогах и трудностях. </a:t>
            </a:r>
            <a:endParaRPr lang="ru-RU" sz="6400" dirty="0" smtClean="0">
              <a:solidFill>
                <a:schemeClr val="tx1"/>
              </a:solidFill>
            </a:endParaRPr>
          </a:p>
          <a:p>
            <a:pPr lvl="0"/>
            <a:r>
              <a:rPr lang="en-US" sz="6400" dirty="0" smtClean="0">
                <a:solidFill>
                  <a:schemeClr val="tx1"/>
                </a:solidFill>
              </a:rPr>
              <a:t>o</a:t>
            </a:r>
            <a:r>
              <a:rPr lang="ru-RU" sz="6400" dirty="0" smtClean="0">
                <a:solidFill>
                  <a:schemeClr val="tx1"/>
                </a:solidFill>
              </a:rPr>
              <a:t> Используйте приемы:</a:t>
            </a:r>
          </a:p>
          <a:p>
            <a:pPr lvl="0"/>
            <a:r>
              <a:rPr lang="ru-RU" sz="6400" dirty="0" smtClean="0">
                <a:solidFill>
                  <a:schemeClr val="tx1"/>
                </a:solidFill>
              </a:rPr>
              <a:t>-перефразирование;</a:t>
            </a:r>
          </a:p>
          <a:p>
            <a:pPr lvl="0"/>
            <a:r>
              <a:rPr lang="ru-RU" sz="6400" dirty="0" smtClean="0">
                <a:solidFill>
                  <a:schemeClr val="tx1"/>
                </a:solidFill>
              </a:rPr>
              <a:t>-распаковка;</a:t>
            </a:r>
          </a:p>
          <a:p>
            <a:pPr lvl="0"/>
            <a:r>
              <a:rPr lang="ru-RU" sz="6400" dirty="0" smtClean="0">
                <a:solidFill>
                  <a:schemeClr val="tx1"/>
                </a:solidFill>
              </a:rPr>
              <a:t>-отражение эмоций;</a:t>
            </a:r>
          </a:p>
          <a:p>
            <a:pPr lvl="0"/>
            <a:r>
              <a:rPr lang="ru-RU" sz="6400" dirty="0" smtClean="0">
                <a:solidFill>
                  <a:schemeClr val="tx1"/>
                </a:solidFill>
              </a:rPr>
              <a:t>-уточнение;</a:t>
            </a:r>
          </a:p>
          <a:p>
            <a:pPr lvl="0"/>
            <a:r>
              <a:rPr lang="ru-RU" sz="6400" dirty="0" smtClean="0">
                <a:solidFill>
                  <a:schemeClr val="tx1"/>
                </a:solidFill>
              </a:rPr>
              <a:t>-</a:t>
            </a:r>
            <a:r>
              <a:rPr lang="ru-RU" sz="6400" dirty="0" err="1" smtClean="0">
                <a:solidFill>
                  <a:schemeClr val="tx1"/>
                </a:solidFill>
              </a:rPr>
              <a:t>резюмирование</a:t>
            </a:r>
            <a:r>
              <a:rPr lang="ru-RU" sz="6400" dirty="0" smtClean="0">
                <a:solidFill>
                  <a:schemeClr val="tx1"/>
                </a:solidFill>
              </a:rPr>
              <a:t> </a:t>
            </a:r>
          </a:p>
          <a:p>
            <a:pPr lvl="0"/>
            <a:r>
              <a:rPr lang="en-US" sz="6400" dirty="0" smtClean="0">
                <a:solidFill>
                  <a:schemeClr val="tx1"/>
                </a:solidFill>
              </a:rPr>
              <a:t>o </a:t>
            </a:r>
            <a:r>
              <a:rPr lang="ru-RU" sz="6400" dirty="0" smtClean="0">
                <a:solidFill>
                  <a:schemeClr val="tx1"/>
                </a:solidFill>
              </a:rPr>
              <a:t>Разрешайте любые эмоции. Признавайте чувства и состояние собеседника.</a:t>
            </a:r>
          </a:p>
          <a:p>
            <a:pPr lvl="0"/>
            <a:r>
              <a:rPr lang="en-US" sz="6400" dirty="0" smtClean="0">
                <a:solidFill>
                  <a:schemeClr val="tx1"/>
                </a:solidFill>
              </a:rPr>
              <a:t>O</a:t>
            </a:r>
            <a:r>
              <a:rPr lang="ru-RU" sz="6400" dirty="0" smtClean="0">
                <a:solidFill>
                  <a:schemeClr val="tx1"/>
                </a:solidFill>
              </a:rPr>
              <a:t> Обращайте внимание на невербальные сигналы (взгляд, поза, жесты).</a:t>
            </a:r>
          </a:p>
          <a:p>
            <a:pPr lvl="0"/>
            <a:r>
              <a:rPr lang="en-US" sz="6400" dirty="0" smtClean="0">
                <a:solidFill>
                  <a:schemeClr val="tx1"/>
                </a:solidFill>
              </a:rPr>
              <a:t>O</a:t>
            </a:r>
            <a:r>
              <a:rPr lang="ru-RU" sz="6400" dirty="0" smtClean="0">
                <a:solidFill>
                  <a:schemeClr val="tx1"/>
                </a:solidFill>
              </a:rPr>
              <a:t> Используйте слова «Я понимаю тебя» с осторожностью </a:t>
            </a:r>
          </a:p>
          <a:p>
            <a:pPr lvl="0"/>
            <a:r>
              <a:rPr lang="en-US" sz="6400" dirty="0" smtClean="0">
                <a:solidFill>
                  <a:schemeClr val="tx1"/>
                </a:solidFill>
              </a:rPr>
              <a:t>O</a:t>
            </a:r>
            <a:r>
              <a:rPr lang="ru-RU" sz="6400" dirty="0" smtClean="0">
                <a:solidFill>
                  <a:schemeClr val="tx1"/>
                </a:solidFill>
              </a:rPr>
              <a:t> Избегайте слов «</a:t>
            </a:r>
            <a:r>
              <a:rPr lang="ru-RU" sz="6400" dirty="0" err="1" smtClean="0">
                <a:solidFill>
                  <a:schemeClr val="tx1"/>
                </a:solidFill>
              </a:rPr>
              <a:t>конфликогенов</a:t>
            </a:r>
            <a:r>
              <a:rPr lang="ru-RU" sz="6400" dirty="0" smtClean="0">
                <a:solidFill>
                  <a:schemeClr val="tx1"/>
                </a:solidFill>
              </a:rPr>
              <a:t>» </a:t>
            </a:r>
          </a:p>
          <a:p>
            <a:pPr lvl="0"/>
            <a:endParaRPr lang="ru-RU" dirty="0"/>
          </a:p>
          <a:p>
            <a:endParaRPr lang="ru-RU" dirty="0"/>
          </a:p>
        </p:txBody>
      </p:sp>
    </p:spTree>
    <p:extLst>
      <p:ext uri="{BB962C8B-B14F-4D97-AF65-F5344CB8AC3E}">
        <p14:creationId xmlns:p14="http://schemas.microsoft.com/office/powerpoint/2010/main" val="2828201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9198186" cy="1320800"/>
          </a:xfrm>
        </p:spPr>
        <p:txBody>
          <a:bodyPr/>
          <a:lstStyle/>
          <a:p>
            <a:r>
              <a:rPr lang="ru-RU" dirty="0" smtClean="0"/>
              <a:t>Почему экзамен считается ситуацией стресса? </a:t>
            </a:r>
            <a:endParaRPr lang="ru-RU" dirty="0"/>
          </a:p>
        </p:txBody>
      </p:sp>
      <p:sp>
        <p:nvSpPr>
          <p:cNvPr id="3" name="Объект 2"/>
          <p:cNvSpPr>
            <a:spLocks noGrp="1"/>
          </p:cNvSpPr>
          <p:nvPr>
            <p:ph idx="1"/>
          </p:nvPr>
        </p:nvSpPr>
        <p:spPr/>
        <p:txBody>
          <a:bodyPr>
            <a:normAutofit fontScale="77500" lnSpcReduction="20000"/>
          </a:bodyPr>
          <a:lstStyle/>
          <a:p>
            <a:pPr lvl="0">
              <a:lnSpc>
                <a:spcPct val="200000"/>
              </a:lnSpc>
            </a:pPr>
            <a:r>
              <a:rPr lang="ru-RU" sz="2100" i="1" dirty="0"/>
              <a:t>Любой экзамен — это ситуация оценки. Любая ситуация оценки — тревожна, и она вызывает волнение. </a:t>
            </a:r>
            <a:endParaRPr lang="ru-RU" sz="2100" dirty="0"/>
          </a:p>
          <a:p>
            <a:pPr>
              <a:lnSpc>
                <a:spcPct val="200000"/>
              </a:lnSpc>
            </a:pPr>
            <a:r>
              <a:rPr lang="ru-RU" sz="2100" b="1" dirty="0"/>
              <a:t> </a:t>
            </a:r>
            <a:r>
              <a:rPr lang="ru-RU" sz="2100" dirty="0" smtClean="0"/>
              <a:t>Успех </a:t>
            </a:r>
            <a:r>
              <a:rPr lang="ru-RU" sz="2100" dirty="0"/>
              <a:t>на экзамене экстраполируется на жизнь (на ощущение будущего</a:t>
            </a:r>
            <a:r>
              <a:rPr lang="ru-RU" sz="2100" dirty="0" smtClean="0"/>
              <a:t>).</a:t>
            </a:r>
          </a:p>
          <a:p>
            <a:pPr lvl="0">
              <a:lnSpc>
                <a:spcPct val="200000"/>
              </a:lnSpc>
            </a:pPr>
            <a:r>
              <a:rPr lang="ru-RU" sz="2100" dirty="0" smtClean="0"/>
              <a:t>Родители </a:t>
            </a:r>
            <a:r>
              <a:rPr lang="ru-RU" sz="2100" dirty="0"/>
              <a:t>часто заражаются «паникой», следовательно заражают паникой и своих детей. </a:t>
            </a:r>
            <a:endParaRPr lang="ru-RU" sz="2100" dirty="0" smtClean="0"/>
          </a:p>
          <a:p>
            <a:pPr>
              <a:lnSpc>
                <a:spcPct val="200000"/>
              </a:lnSpc>
            </a:pPr>
            <a:r>
              <a:rPr lang="ru-RU" sz="2100" dirty="0"/>
              <a:t>Интенсивная умственная работа и ограниченность отдыха вызывает истощение </a:t>
            </a:r>
          </a:p>
          <a:p>
            <a:pPr lvl="0"/>
            <a:endParaRPr lang="ru-RU" dirty="0"/>
          </a:p>
          <a:p>
            <a:pPr marL="0" indent="0">
              <a:buNone/>
            </a:pPr>
            <a:r>
              <a:rPr lang="ru-RU" dirty="0" smtClean="0"/>
              <a:t> </a:t>
            </a:r>
            <a:endParaRPr lang="ru-RU" dirty="0"/>
          </a:p>
        </p:txBody>
      </p:sp>
    </p:spTree>
    <p:extLst>
      <p:ext uri="{BB962C8B-B14F-4D97-AF65-F5344CB8AC3E}">
        <p14:creationId xmlns:p14="http://schemas.microsoft.com/office/powerpoint/2010/main" val="192714703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981" y="140548"/>
            <a:ext cx="8596668" cy="801988"/>
          </a:xfrm>
        </p:spPr>
        <p:txBody>
          <a:bodyPr/>
          <a:lstStyle/>
          <a:p>
            <a:r>
              <a:rPr lang="ru-RU" dirty="0" smtClean="0"/>
              <a:t>Я- сообщение.</a:t>
            </a:r>
            <a:endParaRPr lang="ru-RU" dirty="0"/>
          </a:p>
        </p:txBody>
      </p:sp>
      <p:sp>
        <p:nvSpPr>
          <p:cNvPr id="3" name="Текст 2"/>
          <p:cNvSpPr>
            <a:spLocks noGrp="1"/>
          </p:cNvSpPr>
          <p:nvPr>
            <p:ph type="body" idx="1"/>
          </p:nvPr>
        </p:nvSpPr>
        <p:spPr>
          <a:xfrm>
            <a:off x="227169" y="1137134"/>
            <a:ext cx="8596668" cy="4349266"/>
          </a:xfrm>
        </p:spPr>
        <p:txBody>
          <a:bodyPr/>
          <a:lstStyle/>
          <a:p>
            <a:r>
              <a:rPr lang="ru-RU" dirty="0"/>
              <a:t>Формула</a:t>
            </a:r>
          </a:p>
          <a:p>
            <a:r>
              <a:rPr lang="ru-RU" dirty="0"/>
              <a:t>Я(мне, меня)</a:t>
            </a:r>
          </a:p>
          <a:p>
            <a:r>
              <a:rPr lang="ru-RU" dirty="0"/>
              <a:t>+</a:t>
            </a:r>
          </a:p>
          <a:p>
            <a:r>
              <a:rPr lang="ru-RU" dirty="0"/>
              <a:t>Эмоции(счастлив, обижен …)</a:t>
            </a:r>
          </a:p>
          <a:p>
            <a:r>
              <a:rPr lang="ru-RU" dirty="0"/>
              <a:t>+</a:t>
            </a:r>
          </a:p>
          <a:p>
            <a:r>
              <a:rPr lang="ru-RU" dirty="0"/>
              <a:t>Когда, потому что, из-за того что…</a:t>
            </a:r>
          </a:p>
          <a:p>
            <a:r>
              <a:rPr lang="ru-RU" dirty="0"/>
              <a:t>+</a:t>
            </a:r>
          </a:p>
          <a:p>
            <a:r>
              <a:rPr lang="ru-RU" dirty="0"/>
              <a:t>Информационная часть</a:t>
            </a:r>
          </a:p>
          <a:p>
            <a:endParaRPr lang="ru-RU" dirty="0"/>
          </a:p>
        </p:txBody>
      </p:sp>
    </p:spTree>
    <p:extLst>
      <p:ext uri="{BB962C8B-B14F-4D97-AF65-F5344CB8AC3E}">
        <p14:creationId xmlns:p14="http://schemas.microsoft.com/office/powerpoint/2010/main" val="8807759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Избегайте манипуляции!</a:t>
            </a:r>
            <a:endParaRPr lang="ru-RU" dirty="0"/>
          </a:p>
        </p:txBody>
      </p:sp>
      <p:graphicFrame>
        <p:nvGraphicFramePr>
          <p:cNvPr id="5" name="Таблица 4"/>
          <p:cNvGraphicFramePr>
            <a:graphicFrameLocks noGrp="1"/>
          </p:cNvGraphicFramePr>
          <p:nvPr>
            <p:extLst>
              <p:ext uri="{D42A27DB-BD31-4B8C-83A1-F6EECF244321}">
                <p14:modId xmlns:p14="http://schemas.microsoft.com/office/powerpoint/2010/main" val="2344361904"/>
              </p:ext>
            </p:extLst>
          </p:nvPr>
        </p:nvGraphicFramePr>
        <p:xfrm>
          <a:off x="864382" y="1897836"/>
          <a:ext cx="9658252" cy="3571240"/>
        </p:xfrm>
        <a:graphic>
          <a:graphicData uri="http://schemas.openxmlformats.org/drawingml/2006/table">
            <a:tbl>
              <a:tblPr firstRow="1" bandRow="1">
                <a:tableStyleId>{073A0DAA-6AF3-43AB-8588-CEC1D06C72B9}</a:tableStyleId>
              </a:tblPr>
              <a:tblGrid>
                <a:gridCol w="4829126"/>
                <a:gridCol w="4829126"/>
              </a:tblGrid>
              <a:tr h="0">
                <a:tc>
                  <a:txBody>
                    <a:bodyPr/>
                    <a:lstStyle/>
                    <a:p>
                      <a:r>
                        <a:rPr lang="ru-RU" dirty="0" smtClean="0"/>
                        <a:t>Манипуляция</a:t>
                      </a:r>
                      <a:endParaRPr lang="ru-RU" dirty="0"/>
                    </a:p>
                  </a:txBody>
                  <a:tcPr/>
                </a:tc>
                <a:tc>
                  <a:txBody>
                    <a:bodyPr/>
                    <a:lstStyle/>
                    <a:p>
                      <a:r>
                        <a:rPr lang="ru-RU" dirty="0" smtClean="0"/>
                        <a:t>Выражение</a:t>
                      </a:r>
                      <a:endParaRPr lang="ru-RU" dirty="0"/>
                    </a:p>
                  </a:txBody>
                  <a:tcPr/>
                </a:tc>
              </a:tr>
              <a:tr h="370840">
                <a:tc>
                  <a:txBody>
                    <a:bodyPr/>
                    <a:lstStyle/>
                    <a:p>
                      <a:r>
                        <a:rPr lang="ru-RU" dirty="0" smtClean="0"/>
                        <a:t>Воздействие страхом</a:t>
                      </a:r>
                      <a:endParaRPr lang="ru-RU" dirty="0"/>
                    </a:p>
                  </a:txBody>
                  <a:tcPr/>
                </a:tc>
                <a:tc>
                  <a:txBody>
                    <a:bodyPr/>
                    <a:lstStyle/>
                    <a:p>
                      <a:r>
                        <a:rPr lang="ru-RU" dirty="0" smtClean="0"/>
                        <a:t>Если не сдашь экзамен…</a:t>
                      </a:r>
                    </a:p>
                    <a:p>
                      <a:r>
                        <a:rPr lang="ru-RU" dirty="0" smtClean="0"/>
                        <a:t>Если</a:t>
                      </a:r>
                      <a:r>
                        <a:rPr lang="ru-RU" baseline="0" dirty="0" smtClean="0"/>
                        <a:t> не будешь усердно готовиться …</a:t>
                      </a:r>
                      <a:endParaRPr lang="ru-RU" dirty="0"/>
                    </a:p>
                  </a:txBody>
                  <a:tcPr/>
                </a:tc>
              </a:tr>
              <a:tr h="370840">
                <a:tc>
                  <a:txBody>
                    <a:bodyPr/>
                    <a:lstStyle/>
                    <a:p>
                      <a:r>
                        <a:rPr lang="ru-RU" dirty="0" smtClean="0"/>
                        <a:t>Воздействие виной </a:t>
                      </a:r>
                      <a:endParaRPr lang="ru-RU" dirty="0"/>
                    </a:p>
                  </a:txBody>
                  <a:tcPr/>
                </a:tc>
                <a:tc>
                  <a:txBody>
                    <a:bodyPr/>
                    <a:lstStyle/>
                    <a:p>
                      <a:r>
                        <a:rPr lang="ru-RU" dirty="0" smtClean="0"/>
                        <a:t>Мы</a:t>
                      </a:r>
                      <a:r>
                        <a:rPr lang="ru-RU" baseline="0" dirty="0" smtClean="0"/>
                        <a:t> так много денег вложили в репетиторов, ты просто обязан сдать на высший балл, иначе все зря </a:t>
                      </a:r>
                      <a:endParaRPr lang="ru-RU" dirty="0"/>
                    </a:p>
                  </a:txBody>
                  <a:tcPr/>
                </a:tc>
              </a:tr>
              <a:tr h="370840">
                <a:tc>
                  <a:txBody>
                    <a:bodyPr/>
                    <a:lstStyle/>
                    <a:p>
                      <a:r>
                        <a:rPr lang="ru-RU" dirty="0" smtClean="0"/>
                        <a:t>Воздействие неуверенностью в себе </a:t>
                      </a:r>
                      <a:endParaRPr lang="ru-RU" dirty="0"/>
                    </a:p>
                  </a:txBody>
                  <a:tcPr/>
                </a:tc>
                <a:tc>
                  <a:txBody>
                    <a:bodyPr/>
                    <a:lstStyle/>
                    <a:p>
                      <a:r>
                        <a:rPr lang="ru-RU" dirty="0" smtClean="0"/>
                        <a:t>Я прожила уже длинную</a:t>
                      </a:r>
                      <a:r>
                        <a:rPr lang="ru-RU" baseline="0" dirty="0" smtClean="0"/>
                        <a:t> жизнь и знаю, как лучше </a:t>
                      </a:r>
                      <a:r>
                        <a:rPr lang="en-US" baseline="0" dirty="0" smtClean="0"/>
                        <a:t>/</a:t>
                      </a:r>
                      <a:r>
                        <a:rPr lang="ru-RU" baseline="0" dirty="0" smtClean="0"/>
                        <a:t>что будет если …</a:t>
                      </a:r>
                      <a:endParaRPr lang="ru-RU" dirty="0"/>
                    </a:p>
                  </a:txBody>
                  <a:tcPr/>
                </a:tc>
              </a:tr>
              <a:tr h="370840">
                <a:tc>
                  <a:txBody>
                    <a:bodyPr/>
                    <a:lstStyle/>
                    <a:p>
                      <a:r>
                        <a:rPr lang="ru-RU" dirty="0" smtClean="0"/>
                        <a:t>Воздействие</a:t>
                      </a:r>
                      <a:r>
                        <a:rPr lang="ru-RU" baseline="0" dirty="0" smtClean="0"/>
                        <a:t> гордостью </a:t>
                      </a:r>
                      <a:endParaRPr lang="ru-RU" dirty="0"/>
                    </a:p>
                  </a:txBody>
                  <a:tcPr/>
                </a:tc>
                <a:tc>
                  <a:txBody>
                    <a:bodyPr/>
                    <a:lstStyle/>
                    <a:p>
                      <a:r>
                        <a:rPr lang="ru-RU" dirty="0" smtClean="0"/>
                        <a:t>Вся семья будет</a:t>
                      </a:r>
                      <a:r>
                        <a:rPr lang="ru-RU" baseline="0" dirty="0" smtClean="0"/>
                        <a:t> гордиться тобой, если …</a:t>
                      </a:r>
                      <a:endParaRPr lang="ru-RU" dirty="0"/>
                    </a:p>
                  </a:txBody>
                  <a:tcPr/>
                </a:tc>
              </a:tr>
              <a:tr h="370840">
                <a:tc>
                  <a:txBody>
                    <a:bodyPr/>
                    <a:lstStyle/>
                    <a:p>
                      <a:r>
                        <a:rPr lang="ru-RU" dirty="0" smtClean="0"/>
                        <a:t>Воздействие жалостью</a:t>
                      </a:r>
                      <a:endParaRPr lang="ru-RU" dirty="0"/>
                    </a:p>
                  </a:txBody>
                  <a:tcPr/>
                </a:tc>
                <a:tc>
                  <a:txBody>
                    <a:bodyPr/>
                    <a:lstStyle/>
                    <a:p>
                      <a:r>
                        <a:rPr lang="ru-RU" dirty="0" smtClean="0"/>
                        <a:t>Сил нет никаких с тобой бороться,</a:t>
                      </a:r>
                      <a:r>
                        <a:rPr lang="ru-RU" baseline="0" dirty="0" smtClean="0"/>
                        <a:t> столько сил вложили в твою подготовку </a:t>
                      </a:r>
                      <a:endParaRPr lang="ru-RU" dirty="0"/>
                    </a:p>
                  </a:txBody>
                  <a:tcPr/>
                </a:tc>
              </a:tr>
            </a:tbl>
          </a:graphicData>
        </a:graphic>
      </p:graphicFrame>
    </p:spTree>
    <p:extLst>
      <p:ext uri="{BB962C8B-B14F-4D97-AF65-F5344CB8AC3E}">
        <p14:creationId xmlns:p14="http://schemas.microsoft.com/office/powerpoint/2010/main" val="2910010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Картинки по запросу человечек"/>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41573" y="2377121"/>
            <a:ext cx="5719446" cy="4549459"/>
          </a:xfrm>
          <a:prstGeom prst="rect">
            <a:avLst/>
          </a:prstGeom>
          <a:noFill/>
          <a:extLst>
            <a:ext uri="{909E8E84-426E-40DD-AFC4-6F175D3DCCD1}">
              <a14:hiddenFill xmlns:a14="http://schemas.microsoft.com/office/drawing/2010/main">
                <a:solidFill>
                  <a:srgbClr val="FFFFFF"/>
                </a:solidFill>
              </a14:hiddenFill>
            </a:ext>
          </a:extLst>
        </p:spPr>
      </p:pic>
      <p:sp>
        <p:nvSpPr>
          <p:cNvPr id="2" name="Овал 1"/>
          <p:cNvSpPr/>
          <p:nvPr/>
        </p:nvSpPr>
        <p:spPr>
          <a:xfrm>
            <a:off x="303530" y="1794510"/>
            <a:ext cx="2914650" cy="16573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стресс</a:t>
            </a:r>
            <a:endParaRPr lang="ru-RU" dirty="0"/>
          </a:p>
        </p:txBody>
      </p:sp>
      <p:sp>
        <p:nvSpPr>
          <p:cNvPr id="4" name="Овал 3"/>
          <p:cNvSpPr/>
          <p:nvPr/>
        </p:nvSpPr>
        <p:spPr>
          <a:xfrm>
            <a:off x="3843972" y="137160"/>
            <a:ext cx="2914650" cy="16573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тревога</a:t>
            </a:r>
            <a:endParaRPr lang="ru-RU" dirty="0"/>
          </a:p>
        </p:txBody>
      </p:sp>
      <p:sp>
        <p:nvSpPr>
          <p:cNvPr id="5" name="Овал 4"/>
          <p:cNvSpPr/>
          <p:nvPr/>
        </p:nvSpPr>
        <p:spPr>
          <a:xfrm>
            <a:off x="7898130" y="1794510"/>
            <a:ext cx="2914650" cy="16573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Фрустрация </a:t>
            </a:r>
            <a:endParaRPr lang="ru-RU" dirty="0"/>
          </a:p>
        </p:txBody>
      </p:sp>
      <p:sp>
        <p:nvSpPr>
          <p:cNvPr id="3" name="Стрелка вниз 2"/>
          <p:cNvSpPr/>
          <p:nvPr/>
        </p:nvSpPr>
        <p:spPr>
          <a:xfrm>
            <a:off x="5120640" y="1794509"/>
            <a:ext cx="330041" cy="58261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 name="Стрелка вправо 5"/>
          <p:cNvSpPr/>
          <p:nvPr/>
        </p:nvSpPr>
        <p:spPr>
          <a:xfrm>
            <a:off x="3051810" y="3154680"/>
            <a:ext cx="1225868" cy="4343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8" name="Стрелка влево 7"/>
          <p:cNvSpPr/>
          <p:nvPr/>
        </p:nvSpPr>
        <p:spPr>
          <a:xfrm>
            <a:off x="6560820" y="3228975"/>
            <a:ext cx="1337310" cy="44577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Tree>
    <p:extLst>
      <p:ext uri="{BB962C8B-B14F-4D97-AF65-F5344CB8AC3E}">
        <p14:creationId xmlns:p14="http://schemas.microsoft.com/office/powerpoint/2010/main" val="13884291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9034" y="281225"/>
            <a:ext cx="8596668" cy="731650"/>
          </a:xfrm>
        </p:spPr>
        <p:txBody>
          <a:bodyPr/>
          <a:lstStyle/>
          <a:p>
            <a:r>
              <a:rPr lang="ru-RU" dirty="0" smtClean="0"/>
              <a:t>Экзаменационная тревожность.</a:t>
            </a:r>
            <a:endParaRPr lang="ru-RU" dirty="0"/>
          </a:p>
        </p:txBody>
      </p:sp>
      <p:sp>
        <p:nvSpPr>
          <p:cNvPr id="3" name="Текст 2"/>
          <p:cNvSpPr>
            <a:spLocks noGrp="1"/>
          </p:cNvSpPr>
          <p:nvPr>
            <p:ph type="body" idx="1"/>
          </p:nvPr>
        </p:nvSpPr>
        <p:spPr>
          <a:xfrm>
            <a:off x="156830" y="1334081"/>
            <a:ext cx="10221610" cy="4292995"/>
          </a:xfrm>
        </p:spPr>
        <p:txBody>
          <a:bodyPr>
            <a:normAutofit fontScale="92500" lnSpcReduction="20000"/>
          </a:bodyPr>
          <a:lstStyle/>
          <a:p>
            <a:r>
              <a:rPr lang="ru-RU" dirty="0">
                <a:solidFill>
                  <a:schemeClr val="tx1"/>
                </a:solidFill>
              </a:rPr>
              <a:t>Школьная тревожность – это сравнительно мягкая форма проявления эмоционального </a:t>
            </a:r>
            <a:r>
              <a:rPr lang="ru-RU" dirty="0" smtClean="0">
                <a:solidFill>
                  <a:schemeClr val="tx1"/>
                </a:solidFill>
              </a:rPr>
              <a:t>неблагополучия </a:t>
            </a:r>
            <a:r>
              <a:rPr lang="ru-RU" dirty="0">
                <a:solidFill>
                  <a:schemeClr val="tx1"/>
                </a:solidFill>
              </a:rPr>
              <a:t>ребенка. Она выражается в волнении и повышенном беспокойстве в учебных ситуациях, в классе, в ожидании плохого отношения к себе, отрицательной оценки со стороны педагогов, сверстников</a:t>
            </a:r>
            <a:r>
              <a:rPr lang="ru-RU" dirty="0" smtClean="0">
                <a:solidFill>
                  <a:schemeClr val="tx1"/>
                </a:solidFill>
              </a:rPr>
              <a:t>.</a:t>
            </a:r>
          </a:p>
          <a:p>
            <a:r>
              <a:rPr lang="ru-RU" dirty="0">
                <a:solidFill>
                  <a:schemeClr val="tx1"/>
                </a:solidFill>
              </a:rPr>
              <a:t>Проблема высокого уровня тревоги в ситуации сдачи ЕГЭ относится к группе личностных </a:t>
            </a:r>
            <a:r>
              <a:rPr lang="ru-RU" dirty="0" smtClean="0">
                <a:solidFill>
                  <a:schemeClr val="tx1"/>
                </a:solidFill>
              </a:rPr>
              <a:t>трудностей</a:t>
            </a:r>
            <a:r>
              <a:rPr lang="ru-RU" dirty="0">
                <a:solidFill>
                  <a:schemeClr val="tx1"/>
                </a:solidFill>
              </a:rPr>
              <a:t>. Кроме этого, выделяются </a:t>
            </a:r>
            <a:r>
              <a:rPr lang="ru-RU" b="1" dirty="0">
                <a:solidFill>
                  <a:schemeClr val="tx1"/>
                </a:solidFill>
              </a:rPr>
              <a:t>трудности</a:t>
            </a:r>
            <a:r>
              <a:rPr lang="ru-RU" dirty="0">
                <a:solidFill>
                  <a:schemeClr val="tx1"/>
                </a:solidFill>
              </a:rPr>
              <a:t> </a:t>
            </a:r>
            <a:r>
              <a:rPr lang="ru-RU" b="1" dirty="0">
                <a:solidFill>
                  <a:schemeClr val="tx1"/>
                </a:solidFill>
              </a:rPr>
              <a:t>когнитивные</a:t>
            </a:r>
            <a:r>
              <a:rPr lang="ru-RU" dirty="0">
                <a:solidFill>
                  <a:schemeClr val="tx1"/>
                </a:solidFill>
              </a:rPr>
              <a:t>, связанные с особенностями переработки информации в ходе ЕГЭ, со спецификой работы с тестовыми заданиями. </a:t>
            </a:r>
            <a:r>
              <a:rPr lang="ru-RU" b="1" dirty="0">
                <a:solidFill>
                  <a:schemeClr val="tx1"/>
                </a:solidFill>
              </a:rPr>
              <a:t>Процессуальные </a:t>
            </a:r>
            <a:r>
              <a:rPr lang="ru-RU" b="1" dirty="0" smtClean="0">
                <a:solidFill>
                  <a:schemeClr val="tx1"/>
                </a:solidFill>
              </a:rPr>
              <a:t>трудности </a:t>
            </a:r>
            <a:r>
              <a:rPr lang="ru-RU" dirty="0">
                <a:solidFill>
                  <a:schemeClr val="tx1"/>
                </a:solidFill>
              </a:rPr>
              <a:t>связаны с самой процедурой единого государственного экзамена, например, трудности, связанные со спецификой фиксирования ответов, с ролью взрослого, с критериями оценки и с незнанием своих прав и обязанностей. При этом когнитивные и процессуальные трудности могут стать одним из </a:t>
            </a:r>
            <a:r>
              <a:rPr lang="ru-RU" dirty="0" smtClean="0">
                <a:solidFill>
                  <a:schemeClr val="tx1"/>
                </a:solidFill>
              </a:rPr>
              <a:t>факторов </a:t>
            </a:r>
            <a:r>
              <a:rPr lang="ru-RU" dirty="0">
                <a:solidFill>
                  <a:schemeClr val="tx1"/>
                </a:solidFill>
              </a:rPr>
              <a:t>повышения уровня экзаменационной тревожности во время сдачи ЕГЭ</a:t>
            </a:r>
            <a:r>
              <a:rPr lang="ru-RU" dirty="0" smtClean="0">
                <a:solidFill>
                  <a:schemeClr val="tx1"/>
                </a:solidFill>
              </a:rPr>
              <a:t>.</a:t>
            </a:r>
          </a:p>
          <a:p>
            <a:endParaRPr lang="ru-RU" dirty="0" smtClean="0">
              <a:solidFill>
                <a:schemeClr val="tx1"/>
              </a:solidFill>
            </a:endParaRPr>
          </a:p>
          <a:p>
            <a:r>
              <a:rPr lang="ru-RU" dirty="0" smtClean="0">
                <a:solidFill>
                  <a:schemeClr val="tx1"/>
                </a:solidFill>
              </a:rPr>
              <a:t>Роль экзаменационной тревожности неоднозначна</a:t>
            </a:r>
            <a:r>
              <a:rPr lang="ru-RU" dirty="0" smtClean="0"/>
              <a:t>. </a:t>
            </a:r>
            <a:endParaRPr lang="ru-RU" dirty="0"/>
          </a:p>
          <a:p>
            <a:endParaRPr lang="ru-RU" dirty="0"/>
          </a:p>
        </p:txBody>
      </p:sp>
    </p:spTree>
    <p:extLst>
      <p:ext uri="{BB962C8B-B14F-4D97-AF65-F5344CB8AC3E}">
        <p14:creationId xmlns:p14="http://schemas.microsoft.com/office/powerpoint/2010/main" val="332439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Понятие «стресс»</a:t>
            </a:r>
            <a:endParaRPr lang="ru-RU" dirty="0"/>
          </a:p>
        </p:txBody>
      </p:sp>
      <p:sp>
        <p:nvSpPr>
          <p:cNvPr id="3" name="Объект 2"/>
          <p:cNvSpPr>
            <a:spLocks noGrp="1"/>
          </p:cNvSpPr>
          <p:nvPr>
            <p:ph idx="1"/>
          </p:nvPr>
        </p:nvSpPr>
        <p:spPr>
          <a:xfrm>
            <a:off x="677334" y="1417639"/>
            <a:ext cx="9461076" cy="2388551"/>
          </a:xfrm>
        </p:spPr>
        <p:txBody>
          <a:bodyPr/>
          <a:lstStyle/>
          <a:p>
            <a:r>
              <a:rPr lang="ru-RU" b="1" u="sng" dirty="0">
                <a:solidFill>
                  <a:schemeClr val="tx1"/>
                </a:solidFill>
              </a:rPr>
              <a:t>Термин «стресс»</a:t>
            </a:r>
            <a:r>
              <a:rPr lang="ru-RU" dirty="0">
                <a:solidFill>
                  <a:schemeClr val="tx1"/>
                </a:solidFill>
              </a:rPr>
              <a:t> </a:t>
            </a:r>
            <a:r>
              <a:rPr lang="ru-RU" dirty="0"/>
              <a:t>(от англ. </a:t>
            </a:r>
            <a:r>
              <a:rPr lang="ru-RU" i="1" dirty="0"/>
              <a:t>stress </a:t>
            </a:r>
            <a:r>
              <a:rPr lang="ru-RU" dirty="0"/>
              <a:t> – нажим, давление, напряжение, усиление) заимствован из техники, где это слово используется для обозначения внешней силы, приложенной к физическому объекту и вызывающей его напряженность, то есть временное или постоянное изменение структуры объекта. В физиологии, психологии, медицине этот термин применяется для обозначения обширного круга состояний человека, возникающих в ответ на разнообразные </a:t>
            </a:r>
            <a:r>
              <a:rPr lang="ru-RU" b="1" dirty="0"/>
              <a:t>экстремальные воздействия.</a:t>
            </a:r>
            <a:r>
              <a:rPr lang="ru-RU" dirty="0"/>
              <a:t> </a:t>
            </a:r>
          </a:p>
          <a:p>
            <a:endParaRPr lang="ru-RU" dirty="0"/>
          </a:p>
        </p:txBody>
      </p:sp>
      <p:sp>
        <p:nvSpPr>
          <p:cNvPr id="4" name="Овал 3"/>
          <p:cNvSpPr/>
          <p:nvPr/>
        </p:nvSpPr>
        <p:spPr>
          <a:xfrm>
            <a:off x="1931670" y="4263390"/>
            <a:ext cx="2686050" cy="10972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Аустресс</a:t>
            </a:r>
            <a:endParaRPr lang="ru-RU" dirty="0">
              <a:solidFill>
                <a:schemeClr val="tx1"/>
              </a:solidFill>
            </a:endParaRPr>
          </a:p>
        </p:txBody>
      </p:sp>
      <p:sp>
        <p:nvSpPr>
          <p:cNvPr id="5" name="Овал 4"/>
          <p:cNvSpPr/>
          <p:nvPr/>
        </p:nvSpPr>
        <p:spPr>
          <a:xfrm>
            <a:off x="6286500" y="4217670"/>
            <a:ext cx="2766060" cy="11887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Дистресс</a:t>
            </a:r>
            <a:endParaRPr lang="ru-RU" dirty="0">
              <a:solidFill>
                <a:schemeClr val="tx1"/>
              </a:solidFill>
            </a:endParaRPr>
          </a:p>
        </p:txBody>
      </p:sp>
      <p:cxnSp>
        <p:nvCxnSpPr>
          <p:cNvPr id="7" name="Прямая со стрелкой 6"/>
          <p:cNvCxnSpPr/>
          <p:nvPr/>
        </p:nvCxnSpPr>
        <p:spPr>
          <a:xfrm flipH="1">
            <a:off x="4206240" y="3417570"/>
            <a:ext cx="1017270" cy="742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p:cNvCxnSpPr/>
          <p:nvPr/>
        </p:nvCxnSpPr>
        <p:spPr>
          <a:xfrm>
            <a:off x="5223510" y="3417570"/>
            <a:ext cx="1314450" cy="6743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5195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Картинки по запросу человечек радостный"/>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7196" y="3291248"/>
            <a:ext cx="2683604" cy="3572845"/>
          </a:xfrm>
          <a:prstGeom prst="rect">
            <a:avLst/>
          </a:prstGeom>
          <a:noFill/>
          <a:extLst>
            <a:ext uri="{909E8E84-426E-40DD-AFC4-6F175D3DCCD1}">
              <a14:hiddenFill xmlns:a14="http://schemas.microsoft.com/office/drawing/2010/main">
                <a:solidFill>
                  <a:srgbClr val="FFFFFF"/>
                </a:solidFill>
              </a14:hiddenFill>
            </a:ext>
          </a:extLst>
        </p:spPr>
      </p:pic>
      <p:sp>
        <p:nvSpPr>
          <p:cNvPr id="2" name="Заголовок 1"/>
          <p:cNvSpPr>
            <a:spLocks noGrp="1"/>
          </p:cNvSpPr>
          <p:nvPr>
            <p:ph type="title"/>
          </p:nvPr>
        </p:nvSpPr>
        <p:spPr/>
        <p:txBody>
          <a:bodyPr/>
          <a:lstStyle/>
          <a:p>
            <a:pPr algn="ctr"/>
            <a:r>
              <a:rPr lang="ru-RU" dirty="0"/>
              <a:t>Понятие «стресс»</a:t>
            </a:r>
          </a:p>
        </p:txBody>
      </p:sp>
      <p:sp>
        <p:nvSpPr>
          <p:cNvPr id="4" name="Текст 3"/>
          <p:cNvSpPr>
            <a:spLocks noGrp="1"/>
          </p:cNvSpPr>
          <p:nvPr>
            <p:ph type="body" idx="1"/>
          </p:nvPr>
        </p:nvSpPr>
        <p:spPr>
          <a:xfrm>
            <a:off x="125730" y="1498204"/>
            <a:ext cx="4737227" cy="576262"/>
          </a:xfrm>
        </p:spPr>
        <p:txBody>
          <a:bodyPr/>
          <a:lstStyle/>
          <a:p>
            <a:r>
              <a:rPr lang="ru-RU" dirty="0" smtClean="0"/>
              <a:t>Аустресс</a:t>
            </a:r>
            <a:endParaRPr lang="ru-RU" dirty="0"/>
          </a:p>
        </p:txBody>
      </p:sp>
      <p:sp>
        <p:nvSpPr>
          <p:cNvPr id="3" name="Объект 2"/>
          <p:cNvSpPr>
            <a:spLocks noGrp="1"/>
          </p:cNvSpPr>
          <p:nvPr>
            <p:ph sz="half" idx="2"/>
          </p:nvPr>
        </p:nvSpPr>
        <p:spPr>
          <a:xfrm>
            <a:off x="125730" y="2074466"/>
            <a:ext cx="4277994" cy="2978468"/>
          </a:xfrm>
        </p:spPr>
        <p:txBody>
          <a:bodyPr>
            <a:normAutofit fontScale="85000" lnSpcReduction="20000"/>
          </a:bodyPr>
          <a:lstStyle/>
          <a:p>
            <a:r>
              <a:rPr lang="ru-RU" dirty="0" smtClean="0"/>
              <a:t> это влияние на организм человека преимущественно с позитивной стороны. В таком случае расстройство обосновывается положительными эмоциями, к которым человек готов и уверен в том, что сможет с ними справиться. Эустресс еще называют реакцией пробуждения, так как положительные эмоции и являются основной движущей силой человека к позитивным действиям. Данный вид является своего рода порцией адреналина, получаемого человеком за счет какой-либо позитивной взволнованности или радости. </a:t>
            </a:r>
          </a:p>
          <a:p>
            <a:endParaRPr lang="ru-RU" dirty="0"/>
          </a:p>
          <a:p>
            <a:endParaRPr lang="ru-RU" dirty="0"/>
          </a:p>
        </p:txBody>
      </p:sp>
      <p:sp>
        <p:nvSpPr>
          <p:cNvPr id="5" name="Текст 4"/>
          <p:cNvSpPr>
            <a:spLocks noGrp="1"/>
          </p:cNvSpPr>
          <p:nvPr>
            <p:ph type="body" sz="quarter" idx="3"/>
          </p:nvPr>
        </p:nvSpPr>
        <p:spPr>
          <a:xfrm>
            <a:off x="5519550" y="1642269"/>
            <a:ext cx="4185618" cy="576262"/>
          </a:xfrm>
        </p:spPr>
        <p:txBody>
          <a:bodyPr/>
          <a:lstStyle/>
          <a:p>
            <a:r>
              <a:rPr lang="ru-RU" dirty="0" smtClean="0"/>
              <a:t>Дистресс </a:t>
            </a:r>
            <a:endParaRPr lang="ru-RU" dirty="0"/>
          </a:p>
        </p:txBody>
      </p:sp>
      <p:sp>
        <p:nvSpPr>
          <p:cNvPr id="6" name="Объект 5"/>
          <p:cNvSpPr>
            <a:spLocks noGrp="1"/>
          </p:cNvSpPr>
          <p:nvPr>
            <p:ph sz="quarter" idx="4"/>
          </p:nvPr>
        </p:nvSpPr>
        <p:spPr>
          <a:xfrm>
            <a:off x="5439540" y="2243268"/>
            <a:ext cx="4104510" cy="3279380"/>
          </a:xfrm>
        </p:spPr>
        <p:txBody>
          <a:bodyPr/>
          <a:lstStyle/>
          <a:p>
            <a:r>
              <a:rPr lang="ru-RU" dirty="0" smtClean="0"/>
              <a:t> </a:t>
            </a:r>
            <a:r>
              <a:rPr lang="ru-RU" dirty="0"/>
              <a:t>возникает вследствие воздействия на организм критического перенапряжения. Именно дистресс и является основным видом состояния стресса и соответственно психологического расстройства человека. </a:t>
            </a:r>
          </a:p>
          <a:p>
            <a:endParaRPr lang="ru-RU" dirty="0"/>
          </a:p>
        </p:txBody>
      </p:sp>
    </p:spTree>
    <p:extLst>
      <p:ext uri="{BB962C8B-B14F-4D97-AF65-F5344CB8AC3E}">
        <p14:creationId xmlns:p14="http://schemas.microsoft.com/office/powerpoint/2010/main" val="24265438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677334" y="609600"/>
            <a:ext cx="8596668" cy="1024890"/>
          </a:xfrm>
        </p:spPr>
        <p:txBody>
          <a:bodyPr/>
          <a:lstStyle/>
          <a:p>
            <a:pPr algn="ctr"/>
            <a:r>
              <a:rPr lang="ru-RU" u="sng" dirty="0" smtClean="0">
                <a:effectLst>
                  <a:outerShdw blurRad="38100" dist="38100" dir="2700000" algn="tl">
                    <a:srgbClr val="000000">
                      <a:alpha val="43137"/>
                    </a:srgbClr>
                  </a:outerShdw>
                </a:effectLst>
              </a:rPr>
              <a:t>Дистресс</a:t>
            </a:r>
            <a:endParaRPr lang="ru-RU" u="sng" dirty="0">
              <a:effectLst>
                <a:outerShdw blurRad="38100" dist="38100" dir="2700000" algn="tl">
                  <a:srgbClr val="000000">
                    <a:alpha val="43137"/>
                  </a:srgbClr>
                </a:outerShdw>
              </a:effectLst>
            </a:endParaRPr>
          </a:p>
        </p:txBody>
      </p:sp>
      <p:sp>
        <p:nvSpPr>
          <p:cNvPr id="8" name="Овал 7"/>
          <p:cNvSpPr/>
          <p:nvPr/>
        </p:nvSpPr>
        <p:spPr>
          <a:xfrm>
            <a:off x="877498" y="1562099"/>
            <a:ext cx="2880360" cy="13716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Физиологически стресс</a:t>
            </a:r>
            <a:endParaRPr lang="ru-RU" dirty="0"/>
          </a:p>
        </p:txBody>
      </p:sp>
      <p:sp>
        <p:nvSpPr>
          <p:cNvPr id="9" name="Овал 8"/>
          <p:cNvSpPr/>
          <p:nvPr/>
        </p:nvSpPr>
        <p:spPr>
          <a:xfrm>
            <a:off x="1877060" y="3235960"/>
            <a:ext cx="2880360" cy="13716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Эмоциональный стресс</a:t>
            </a:r>
            <a:endParaRPr lang="ru-RU" dirty="0"/>
          </a:p>
        </p:txBody>
      </p:sp>
      <p:sp>
        <p:nvSpPr>
          <p:cNvPr id="10" name="Овал 9"/>
          <p:cNvSpPr/>
          <p:nvPr/>
        </p:nvSpPr>
        <p:spPr>
          <a:xfrm>
            <a:off x="5077054" y="3245486"/>
            <a:ext cx="2880360" cy="1371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Психологический стресс </a:t>
            </a:r>
            <a:endParaRPr lang="ru-RU" dirty="0"/>
          </a:p>
        </p:txBody>
      </p:sp>
      <p:sp>
        <p:nvSpPr>
          <p:cNvPr id="11" name="Овал 10"/>
          <p:cNvSpPr/>
          <p:nvPr/>
        </p:nvSpPr>
        <p:spPr>
          <a:xfrm>
            <a:off x="6583335" y="1801450"/>
            <a:ext cx="3139902" cy="1371600"/>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Информационный </a:t>
            </a:r>
            <a:endParaRPr lang="ru-RU" dirty="0"/>
          </a:p>
        </p:txBody>
      </p:sp>
      <p:sp>
        <p:nvSpPr>
          <p:cNvPr id="13" name="Стрелка углом 12"/>
          <p:cNvSpPr/>
          <p:nvPr/>
        </p:nvSpPr>
        <p:spPr>
          <a:xfrm rot="10800000">
            <a:off x="3591648" y="1318260"/>
            <a:ext cx="704127" cy="807720"/>
          </a:xfrm>
          <a:prstGeom prst="bentArrow">
            <a:avLst>
              <a:gd name="adj1" fmla="val 25000"/>
              <a:gd name="adj2" fmla="val 28906"/>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14" name="Стрелка вниз 13"/>
          <p:cNvSpPr/>
          <p:nvPr/>
        </p:nvSpPr>
        <p:spPr>
          <a:xfrm>
            <a:off x="4363720" y="1318260"/>
            <a:ext cx="325755" cy="2082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7" name="Стрелка вниз 16"/>
          <p:cNvSpPr/>
          <p:nvPr/>
        </p:nvSpPr>
        <p:spPr>
          <a:xfrm>
            <a:off x="5507500" y="1275080"/>
            <a:ext cx="325755" cy="2082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9" name="Стрелка углом 18"/>
          <p:cNvSpPr/>
          <p:nvPr/>
        </p:nvSpPr>
        <p:spPr>
          <a:xfrm rot="5400000">
            <a:off x="5880418" y="1481729"/>
            <a:ext cx="1079500" cy="624205"/>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20" name="Выгнутая влево стрелка 19"/>
          <p:cNvSpPr/>
          <p:nvPr/>
        </p:nvSpPr>
        <p:spPr>
          <a:xfrm rot="16200000">
            <a:off x="4242109" y="4072582"/>
            <a:ext cx="1462998" cy="2484696"/>
          </a:xfrm>
          <a:prstGeom prst="curvedRightArrow">
            <a:avLst>
              <a:gd name="adj1" fmla="val 25000"/>
              <a:gd name="adj2" fmla="val 46028"/>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22" name="Выгнутая вправо стрелка 21"/>
          <p:cNvSpPr/>
          <p:nvPr/>
        </p:nvSpPr>
        <p:spPr>
          <a:xfrm rot="5400000">
            <a:off x="4422164" y="4052001"/>
            <a:ext cx="781725" cy="1600746"/>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Tree>
    <p:extLst>
      <p:ext uri="{BB962C8B-B14F-4D97-AF65-F5344CB8AC3E}">
        <p14:creationId xmlns:p14="http://schemas.microsoft.com/office/powerpoint/2010/main" val="24959128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Похожее изображени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8912" y="411480"/>
            <a:ext cx="5445011" cy="5958852"/>
          </a:xfrm>
          <a:prstGeom prst="rect">
            <a:avLst/>
          </a:prstGeom>
          <a:noFill/>
          <a:extLst>
            <a:ext uri="{909E8E84-426E-40DD-AFC4-6F175D3DCCD1}">
              <a14:hiddenFill xmlns:a14="http://schemas.microsoft.com/office/drawing/2010/main">
                <a:solidFill>
                  <a:srgbClr val="FFFFFF"/>
                </a:solidFill>
              </a14:hiddenFill>
            </a:ext>
          </a:extLst>
        </p:spPr>
      </p:pic>
      <p:sp>
        <p:nvSpPr>
          <p:cNvPr id="2" name="Заголовок 1"/>
          <p:cNvSpPr>
            <a:spLocks noGrp="1"/>
          </p:cNvSpPr>
          <p:nvPr>
            <p:ph type="title"/>
          </p:nvPr>
        </p:nvSpPr>
        <p:spPr>
          <a:xfrm>
            <a:off x="664634" y="0"/>
            <a:ext cx="9749366" cy="863600"/>
          </a:xfrm>
        </p:spPr>
        <p:txBody>
          <a:bodyPr/>
          <a:lstStyle/>
          <a:p>
            <a:pPr algn="ctr"/>
            <a:r>
              <a:rPr lang="ru-RU" u="sng" dirty="0" smtClean="0"/>
              <a:t>Физиологический дистресс</a:t>
            </a:r>
            <a:endParaRPr lang="ru-RU" u="sng" dirty="0"/>
          </a:p>
        </p:txBody>
      </p:sp>
      <p:sp>
        <p:nvSpPr>
          <p:cNvPr id="3" name="Овал 2"/>
          <p:cNvSpPr/>
          <p:nvPr/>
        </p:nvSpPr>
        <p:spPr>
          <a:xfrm>
            <a:off x="664634" y="774700"/>
            <a:ext cx="2510366" cy="8255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Во время экзамена</a:t>
            </a:r>
            <a:endParaRPr lang="ru-RU" dirty="0"/>
          </a:p>
        </p:txBody>
      </p:sp>
      <p:sp>
        <p:nvSpPr>
          <p:cNvPr id="4" name="Овал 3"/>
          <p:cNvSpPr/>
          <p:nvPr/>
        </p:nvSpPr>
        <p:spPr>
          <a:xfrm>
            <a:off x="7848600" y="774700"/>
            <a:ext cx="2197100" cy="8255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Длительный </a:t>
            </a:r>
            <a:endParaRPr lang="ru-RU" dirty="0"/>
          </a:p>
        </p:txBody>
      </p:sp>
      <p:sp>
        <p:nvSpPr>
          <p:cNvPr id="6" name="Скругленный прямоугольник 5"/>
          <p:cNvSpPr/>
          <p:nvPr/>
        </p:nvSpPr>
        <p:spPr>
          <a:xfrm>
            <a:off x="429684" y="1765300"/>
            <a:ext cx="2980266" cy="3492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Tx/>
              <a:buChar char="-"/>
            </a:pPr>
            <a:r>
              <a:rPr lang="ru-RU" dirty="0" smtClean="0">
                <a:solidFill>
                  <a:schemeClr val="tx1"/>
                </a:solidFill>
              </a:rPr>
              <a:t>Потливость </a:t>
            </a:r>
          </a:p>
          <a:p>
            <a:pPr marL="285750" indent="-285750" algn="ctr">
              <a:buFontTx/>
              <a:buChar char="-"/>
            </a:pPr>
            <a:r>
              <a:rPr lang="ru-RU" dirty="0" smtClean="0">
                <a:solidFill>
                  <a:schemeClr val="tx1"/>
                </a:solidFill>
              </a:rPr>
              <a:t>Боль в желудке</a:t>
            </a:r>
          </a:p>
          <a:p>
            <a:pPr marL="285750" indent="-285750" algn="ctr">
              <a:buFontTx/>
              <a:buChar char="-"/>
            </a:pPr>
            <a:r>
              <a:rPr lang="ru-RU" dirty="0" smtClean="0">
                <a:solidFill>
                  <a:schemeClr val="tx1"/>
                </a:solidFill>
              </a:rPr>
              <a:t>Расторможенность</a:t>
            </a:r>
          </a:p>
          <a:p>
            <a:pPr marL="285750" indent="-285750" algn="ctr">
              <a:buFontTx/>
              <a:buChar char="-"/>
            </a:pPr>
            <a:r>
              <a:rPr lang="ru-RU" dirty="0" smtClean="0">
                <a:solidFill>
                  <a:schemeClr val="tx1"/>
                </a:solidFill>
              </a:rPr>
              <a:t>Увеличение ЧСС </a:t>
            </a:r>
          </a:p>
          <a:p>
            <a:pPr marL="285750" indent="-285750" algn="ctr">
              <a:buFontTx/>
              <a:buChar char="-"/>
            </a:pPr>
            <a:r>
              <a:rPr lang="ru-RU" dirty="0" smtClean="0">
                <a:solidFill>
                  <a:schemeClr val="tx1"/>
                </a:solidFill>
              </a:rPr>
              <a:t>Ложные позывы к акту дефекации </a:t>
            </a:r>
          </a:p>
          <a:p>
            <a:pPr marL="285750" indent="-285750" algn="ctr">
              <a:buFontTx/>
              <a:buChar char="-"/>
            </a:pPr>
            <a:r>
              <a:rPr lang="ru-RU" dirty="0" smtClean="0">
                <a:solidFill>
                  <a:schemeClr val="tx1"/>
                </a:solidFill>
              </a:rPr>
              <a:t>Возбуждение рвотного рефлекса</a:t>
            </a:r>
          </a:p>
          <a:p>
            <a:pPr marL="285750" indent="-285750" algn="ctr">
              <a:buFontTx/>
              <a:buChar char="-"/>
            </a:pPr>
            <a:r>
              <a:rPr lang="ru-RU" dirty="0" smtClean="0">
                <a:solidFill>
                  <a:schemeClr val="tx1"/>
                </a:solidFill>
              </a:rPr>
              <a:t>Реакции со стороны мышечного аппарата </a:t>
            </a:r>
          </a:p>
          <a:p>
            <a:pPr algn="ctr"/>
            <a:r>
              <a:rPr lang="ru-RU" dirty="0" smtClean="0">
                <a:solidFill>
                  <a:srgbClr val="0070C0"/>
                </a:solidFill>
              </a:rPr>
              <a:t>Гормон адреналин </a:t>
            </a:r>
            <a:endParaRPr lang="ru-RU" dirty="0">
              <a:solidFill>
                <a:srgbClr val="0070C0"/>
              </a:solidFill>
            </a:endParaRPr>
          </a:p>
        </p:txBody>
      </p:sp>
      <p:sp>
        <p:nvSpPr>
          <p:cNvPr id="7" name="Скругленный прямоугольник 6"/>
          <p:cNvSpPr/>
          <p:nvPr/>
        </p:nvSpPr>
        <p:spPr>
          <a:xfrm>
            <a:off x="7529829" y="1765300"/>
            <a:ext cx="2980266" cy="3492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Tx/>
              <a:buChar char="-"/>
            </a:pPr>
            <a:r>
              <a:rPr lang="ru-RU" dirty="0" smtClean="0">
                <a:solidFill>
                  <a:schemeClr val="tx1"/>
                </a:solidFill>
              </a:rPr>
              <a:t>Головные боли</a:t>
            </a:r>
          </a:p>
          <a:p>
            <a:pPr marL="285750" indent="-285750" algn="ctr">
              <a:buFontTx/>
              <a:buChar char="-"/>
            </a:pPr>
            <a:r>
              <a:rPr lang="ru-RU" dirty="0" smtClean="0">
                <a:solidFill>
                  <a:schemeClr val="tx1"/>
                </a:solidFill>
              </a:rPr>
              <a:t>Нарушение сна</a:t>
            </a:r>
          </a:p>
          <a:p>
            <a:pPr marL="285750" indent="-285750" algn="ctr">
              <a:buFontTx/>
              <a:buChar char="-"/>
            </a:pPr>
            <a:r>
              <a:rPr lang="ru-RU" dirty="0" smtClean="0">
                <a:solidFill>
                  <a:schemeClr val="tx1"/>
                </a:solidFill>
              </a:rPr>
              <a:t>Нарушение аппетита</a:t>
            </a:r>
          </a:p>
          <a:p>
            <a:pPr marL="285750" indent="-285750" algn="ctr">
              <a:buFontTx/>
              <a:buChar char="-"/>
            </a:pPr>
            <a:endParaRPr lang="ru-RU" dirty="0">
              <a:solidFill>
                <a:schemeClr val="tx1"/>
              </a:solidFill>
            </a:endParaRPr>
          </a:p>
          <a:p>
            <a:pPr algn="ctr"/>
            <a:r>
              <a:rPr lang="ru-RU" dirty="0" smtClean="0">
                <a:solidFill>
                  <a:schemeClr val="accent6">
                    <a:lumMod val="50000"/>
                  </a:schemeClr>
                </a:solidFill>
              </a:rPr>
              <a:t>Гормон кортизол </a:t>
            </a:r>
            <a:endParaRPr lang="ru-RU" dirty="0">
              <a:solidFill>
                <a:schemeClr val="accent6">
                  <a:lumMod val="50000"/>
                </a:schemeClr>
              </a:solidFill>
            </a:endParaRPr>
          </a:p>
        </p:txBody>
      </p:sp>
    </p:spTree>
    <p:extLst>
      <p:ext uri="{BB962C8B-B14F-4D97-AF65-F5344CB8AC3E}">
        <p14:creationId xmlns:p14="http://schemas.microsoft.com/office/powerpoint/2010/main" val="1077980550"/>
      </p:ext>
    </p:extLst>
  </p:cSld>
  <p:clrMapOvr>
    <a:masterClrMapping/>
  </p:clrMapOvr>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2425</TotalTime>
  <Words>2154</Words>
  <Application>Microsoft Office PowerPoint</Application>
  <PresentationFormat>Широкоэкранный</PresentationFormat>
  <Paragraphs>289</Paragraphs>
  <Slides>31</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31</vt:i4>
      </vt:variant>
    </vt:vector>
  </HeadingPairs>
  <TitlesOfParts>
    <vt:vector size="36" baseType="lpstr">
      <vt:lpstr>Arial</vt:lpstr>
      <vt:lpstr>Calibri</vt:lpstr>
      <vt:lpstr>Trebuchet MS</vt:lpstr>
      <vt:lpstr>Wingdings 3</vt:lpstr>
      <vt:lpstr>Грань</vt:lpstr>
      <vt:lpstr>Психологическая подготовка подростка к ГИА.</vt:lpstr>
      <vt:lpstr>Вопросы лекции:</vt:lpstr>
      <vt:lpstr>Почему экзамен считается ситуацией стресса? </vt:lpstr>
      <vt:lpstr>Презентация PowerPoint</vt:lpstr>
      <vt:lpstr>Экзаменационная тревожность.</vt:lpstr>
      <vt:lpstr>Понятие «стресс»</vt:lpstr>
      <vt:lpstr>Понятие «стресс»</vt:lpstr>
      <vt:lpstr>Дистресс</vt:lpstr>
      <vt:lpstr>Физиологический дистресс</vt:lpstr>
      <vt:lpstr>Техники совладания с физиологическим дистрессом (Или как помочь себе на экзамене?)</vt:lpstr>
      <vt:lpstr>Профилактика физиологического дистресса </vt:lpstr>
      <vt:lpstr>Дистресс</vt:lpstr>
      <vt:lpstr>Психологический и эмоциональный дистресс</vt:lpstr>
      <vt:lpstr>Общая симптоматика эмоционального и психологического дистресса:</vt:lpstr>
      <vt:lpstr>Информационный дистресс (дистресс родителей)</vt:lpstr>
      <vt:lpstr>Любой дистресс может перейти в хроническую форму ! ситуация экзамена зачастую является первой определяющей для ребенка: тот опыт (в том числе психологический), который он получит на протяжении экзаменационного периода, будет являться определяющим для других (подобных) ситуаций. Ведь экзамен это не только проверка знаний, это еще возможность приобрести хороший психологический навык справляться со стрессом.  </vt:lpstr>
      <vt:lpstr>Совладание со стрессом.</vt:lpstr>
      <vt:lpstr>Как распознать защитные механизмы? </vt:lpstr>
      <vt:lpstr>Презентация PowerPoint</vt:lpstr>
      <vt:lpstr>Презентация PowerPoint</vt:lpstr>
      <vt:lpstr>Что нужно подростку, чтобы овладеть адаптивными копинг-стратегиями.</vt:lpstr>
      <vt:lpstr>Правильные установки подростка. </vt:lpstr>
      <vt:lpstr>Задачи учителя в формировании адаптивных копинг-стратегий </vt:lpstr>
      <vt:lpstr>Задачи родителя в формировании адаптивных копинг-стратегий </vt:lpstr>
      <vt:lpstr>Фрустрация.  Этот феномен является травмирующим для человека. Состояние, при котором личность сталкивается с несоответствием желаемого и достижимого, вызывает у нее сильное психическое напряжение. </vt:lpstr>
      <vt:lpstr>Бесконфликтная и эмпатийная коммуникация. </vt:lpstr>
      <vt:lpstr>Эмпатия.</vt:lpstr>
      <vt:lpstr>Катализаторы взаимопонимания.</vt:lpstr>
      <vt:lpstr>Активное восприятие/ активное слушание</vt:lpstr>
      <vt:lpstr>Я- сообщение.</vt:lpstr>
      <vt:lpstr>Избегайте манипуляции!</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Психологическая подготовка подростка к ГИА.</dc:title>
  <dc:creator>Кристина В. Байкова</dc:creator>
  <cp:lastModifiedBy>Кристина В. Байкова</cp:lastModifiedBy>
  <cp:revision>74</cp:revision>
  <dcterms:created xsi:type="dcterms:W3CDTF">2018-04-06T02:44:31Z</dcterms:created>
  <dcterms:modified xsi:type="dcterms:W3CDTF">2018-04-10T10:42:21Z</dcterms:modified>
</cp:coreProperties>
</file>