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3134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A885C-B664-49C0-8D99-64C09F5A7764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A8343-210A-4D07-B107-9697E6BD3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54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3" y="882595"/>
            <a:ext cx="9422380" cy="223431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 суицидального поведения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подростков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6424" y="4071068"/>
            <a:ext cx="8791575" cy="118673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можно и нужно сделать</a:t>
            </a:r>
          </a:p>
        </p:txBody>
      </p:sp>
    </p:spTree>
    <p:extLst>
      <p:ext uri="{BB962C8B-B14F-4D97-AF65-F5344CB8AC3E}">
        <p14:creationId xmlns:p14="http://schemas.microsoft.com/office/powerpoint/2010/main" val="3241704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еще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987826"/>
            <a:ext cx="9905999" cy="38033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речь идет о непримиримости с данностью: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Согласиться с его правом иметь такую точку зрения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других людей, кто имеет такую же точку зрения (возможно известных или авторитетных для подростка);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Постараться вместе с подростком найти причины, почему тот, другой живет и борется.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мотив бороться при помощи других средств, а не уходом.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8666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 еще?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того человека, который действительно любит подростка (такой обязательно есть);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взрослый должен пользоваться авторитетом у подростка;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Начать выстраивать с ним отношения;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- иначе…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753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еще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Постараться рассмотреть вместе с подростком право и возможность любить кого угодно и когда угодно;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Даже если предмет любви никогда об этом не узнает;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Даже если предмет любви не склонен к взаимности;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Выстраивать работу по повышению коммуникативной компетентности в подростковой среде;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69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еще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то сообщество, альтернативное, к которому подростку очень хотелось бы быть присоединенным;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Поддерживать зону интересов подростка;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 интересоваться его достижениями в этой области его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инетерсов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272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еще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10" y="1955289"/>
            <a:ext cx="9905999" cy="42546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подросток делится тем, что он хочет сделать суицид, тогда: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Рассказать правду о том, как он будет умирать;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потом будет происходить с его телом;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Порассуждать о том, кто от этого пострадает;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будет страдать больше всего после его ухода?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он хотел бы своим уходом рассказать, заявить, прокричать?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форму, как это можно сделать иначе?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Бессознательное понимает нас картинками и, довольно часто, хорошо воображаемое воспринимается как действительное, переставая быть актуальным</a:t>
            </a:r>
          </a:p>
        </p:txBody>
      </p:sp>
    </p:spTree>
    <p:extLst>
      <p:ext uri="{BB962C8B-B14F-4D97-AF65-F5344CB8AC3E}">
        <p14:creationId xmlns:p14="http://schemas.microsoft.com/office/powerpoint/2010/main" val="3500851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Не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916264"/>
            <a:ext cx="9905999" cy="387493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спорить;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уменьшать значимость переживаний;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переубеждать в намерениях;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отстраняться;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надсмехаться.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4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94379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не делать?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812897"/>
            <a:ext cx="9905999" cy="3978304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оставлять одного на 24-72 часа в период кризиса;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оставлять без контроля в период с 80 до 100 суток после первой попытки (видимые улучшения – только видимость);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обсуждать публично риски конкретного подростка ни с кем;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предлагать тему для обсуждения подросткам, если суицида не было (профилактически);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умалчивать, если суицид был, требуется кропотливая работа по профилактики каскадной реакции (цепной) суицидов в среде подростков.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242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главное?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773141"/>
            <a:ext cx="9905999" cy="3768918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всегда видны причины, но всегда видны проявления!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каждый подросток обязательно совершит суицид, но каждый об этом думает хотя бы один раз за свой подростковый период!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не можем спасти всех, но можем быть внимательными к тем, кто в нашей зоне ответственности!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тогда, чувство нужности спасет многих!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059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верой в вас, 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Антонова Оксана Николаевна.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</a:t>
            </a:r>
          </a:p>
          <a:p>
            <a:pPr marL="0" indent="0" algn="ctr">
              <a:buNone/>
            </a:pPr>
            <a:r>
              <a:rPr 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15.03.2017 год.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7230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Н.В.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Конончук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В.К.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Мягер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выделили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основных свойства, характерных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суицидента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напряженность потребностей;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потребность в эмоциональной близости при сверхзначимости отношений;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фрустрационная толерантность и слабая способность к компенсациям.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5701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Амбрумовой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Г., Бородиным С. В.,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Михлиным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С. (1980) была предпринята попытка классификации основных суицидальных мотивов, в числе которых выделялись следующие: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884458"/>
            <a:ext cx="9905999" cy="4174435"/>
          </a:xfrm>
        </p:spPr>
        <p:txBody>
          <a:bodyPr>
            <a:normAutofit fontScale="32500" lnSpcReduction="20000"/>
          </a:bodyPr>
          <a:lstStyle/>
          <a:p>
            <a:pPr>
              <a:spcBef>
                <a:spcPts val="0"/>
              </a:spcBef>
            </a:pPr>
            <a:r>
              <a:rPr lang="ru-RU" sz="7400" b="1" dirty="0"/>
              <a:t>Лично-семейные: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4200" dirty="0"/>
              <a:t>семейные конфликты, развод (для подростков — развод родителей);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4200" dirty="0"/>
              <a:t>болезнь, смерть близких;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4200" dirty="0"/>
              <a:t>одиночество, неудачная любовь;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4200" dirty="0"/>
              <a:t>половая несостоятельность;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4200" dirty="0"/>
              <a:t>оскорбление, унижение со стороны окружающих и т.д.</a:t>
            </a:r>
          </a:p>
          <a:p>
            <a:pPr>
              <a:spcBef>
                <a:spcPts val="0"/>
              </a:spcBef>
            </a:pPr>
            <a:r>
              <a:rPr lang="ru-RU" sz="7400" b="1" dirty="0"/>
              <a:t>Состояние здоровья:</a:t>
            </a:r>
            <a:endParaRPr lang="ru-RU" sz="7400" dirty="0"/>
          </a:p>
          <a:p>
            <a:pPr marL="0" indent="0">
              <a:spcBef>
                <a:spcPts val="0"/>
              </a:spcBef>
              <a:buNone/>
            </a:pPr>
            <a:r>
              <a:rPr lang="ru-RU" sz="4200" dirty="0"/>
              <a:t>психические заболевания;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4200" dirty="0"/>
              <a:t>соматические заболевания;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4200" dirty="0"/>
              <a:t>уродства.</a:t>
            </a:r>
          </a:p>
          <a:p>
            <a:pPr>
              <a:spcBef>
                <a:spcPts val="0"/>
              </a:spcBef>
            </a:pPr>
            <a:r>
              <a:rPr lang="ru-RU" sz="8000" b="1" dirty="0"/>
              <a:t>Конфликты, связанные с антисоциальным поведением</a:t>
            </a:r>
            <a:r>
              <a:rPr lang="ru-RU" sz="8000" dirty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4200" dirty="0"/>
              <a:t>опасение уголовной ответственности;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4200" dirty="0"/>
              <a:t>боязнь иного наказания или позора.</a:t>
            </a:r>
          </a:p>
          <a:p>
            <a:r>
              <a:rPr lang="ru-RU" sz="6200" b="1" dirty="0"/>
              <a:t>Конфликты, связанные с учебой.</a:t>
            </a:r>
            <a:endParaRPr lang="ru-RU" sz="62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4665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Видимые причины суицидального поведения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963972"/>
            <a:ext cx="9905999" cy="38272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Изоляция</a:t>
            </a:r>
            <a:r>
              <a:rPr lang="ru-RU" b="1" dirty="0">
                <a:latin typeface="Times New Roman" panose="02020603050405020304" pitchFamily="18" charset="0"/>
              </a:rPr>
              <a:t> (чувство, что тебя никто не понимает, тобой никто не интересуется);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Отверженность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сверстниками, возлюбленными, авторитетными взрослыми (чувство, что никому не нужен)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Беспомощность</a:t>
            </a:r>
            <a:r>
              <a:rPr lang="ru-RU" b="1" dirty="0">
                <a:latin typeface="Times New Roman" panose="02020603050405020304" pitchFamily="18" charset="0"/>
              </a:rPr>
              <a:t> (ощущение, что ты не можешь контролировать жизнь, все зависит не от тебя);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Безнадежность</a:t>
            </a:r>
            <a:r>
              <a:rPr lang="ru-RU" b="1" dirty="0">
                <a:latin typeface="Times New Roman" panose="02020603050405020304" pitchFamily="18" charset="0"/>
              </a:rPr>
              <a:t> (когда будущее не предвещает ничего хорошего);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Чувство собственной незначимости </a:t>
            </a:r>
            <a:r>
              <a:rPr lang="ru-RU" b="1" dirty="0">
                <a:latin typeface="Times New Roman" panose="02020603050405020304" pitchFamily="18" charset="0"/>
              </a:rPr>
              <a:t>(уязвленное чувство собственного достоинства, низкая самооценка, переживание некомпетентности, стыд за себя).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31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могут увидеть педагоги?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852654"/>
            <a:ext cx="9905999" cy="3938547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к своему внешнему виду;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Самоизоляция в урочной и внеклассной деятельности;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Ухудшение работоспособности;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Небрежное отношение к школьным принадлежностям (причем раньше было иначе);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Частые прогулы (отсутствие на определенных уроках);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Резкие необоснованные вспышки агрессии;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Рисунки по теме смерти на последних страницах предметных тетрадей;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одиночества, кризиса, утраты смыслов в сочинениях или высказываниях;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148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могут увидеть родители?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956021"/>
            <a:ext cx="9905999" cy="38351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Изменения: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Настроения;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Сна;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к своему внешнему виду;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Самоизоляция;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к теме смерти (появление литературы, интернет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реурсы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состояния здоровья (частые простуды и обострения хронических заболевания).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14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могут увидеть сверстники?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Изоляцию;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Резкие перепады настроения (несвойственные ранее);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Повышенную агрессивность;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Аутоагрессию (в том числе словесную);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внешнего вида;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к теме смерти;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Уныние. </a:t>
            </a:r>
          </a:p>
        </p:txBody>
      </p:sp>
    </p:spTree>
    <p:extLst>
      <p:ext uri="{BB962C8B-B14F-4D97-AF65-F5344CB8AC3E}">
        <p14:creationId xmlns:p14="http://schemas.microsoft.com/office/powerpoint/2010/main" val="4254121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делать, если…?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Восстанавливаем связи, отвечающие за удовлетворение потребностей: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любимым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(семья, сверстники, авторитетные взрослые);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Любить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(семья, сверстники, авторитетные взрослые);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частью чего-то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(семья, сверстники, авторитетные взрослые);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256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еще делать?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то место в самооценке, которое является слабим и бессильным.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то занятие, в котором это место становится сильным.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Помочь осознать силу этого слабого места;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Помочь развить эту силу для некоторых других качеств.</a:t>
            </a:r>
          </a:p>
        </p:txBody>
      </p:sp>
    </p:spTree>
    <p:extLst>
      <p:ext uri="{BB962C8B-B14F-4D97-AF65-F5344CB8AC3E}">
        <p14:creationId xmlns:p14="http://schemas.microsoft.com/office/powerpoint/2010/main" val="41668919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524</TotalTime>
  <Words>903</Words>
  <Application>Microsoft Office PowerPoint</Application>
  <PresentationFormat>Широкоэкранный</PresentationFormat>
  <Paragraphs>117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Tw Cen MT</vt:lpstr>
      <vt:lpstr>Контур</vt:lpstr>
      <vt:lpstr>Коррекция суицидального поведения у подростков</vt:lpstr>
      <vt:lpstr>Н.В. Конончук, В.К. Мягер  выделили  три основных свойства, характерных для суицидента: </vt:lpstr>
      <vt:lpstr>Амбрумовой А. Г., Бородиным С. В., Михлиным А. С. (1980) была предпринята попытка классификации основных суицидальных мотивов, в числе которых выделялись следующие:</vt:lpstr>
      <vt:lpstr>Видимые причины суицидального поведения</vt:lpstr>
      <vt:lpstr>Что могут увидеть педагоги? </vt:lpstr>
      <vt:lpstr>Что могут увидеть родители?</vt:lpstr>
      <vt:lpstr>Что могут увидеть сверстники?</vt:lpstr>
      <vt:lpstr>Что делать, если…?</vt:lpstr>
      <vt:lpstr>Что еще делать?</vt:lpstr>
      <vt:lpstr>Что еще делать?</vt:lpstr>
      <vt:lpstr>Что делать еще?</vt:lpstr>
      <vt:lpstr>Что еще делать?</vt:lpstr>
      <vt:lpstr>Что еще делать?</vt:lpstr>
      <vt:lpstr>Что еще делать?</vt:lpstr>
      <vt:lpstr>Что Не делать?</vt:lpstr>
      <vt:lpstr>Что не делать? </vt:lpstr>
      <vt:lpstr>Что главное? 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Коррекция  суицидального поведени у подростков</dc:title>
  <dc:creator>Оксана Антонова</dc:creator>
  <cp:lastModifiedBy>Слушатель</cp:lastModifiedBy>
  <cp:revision>16</cp:revision>
  <dcterms:created xsi:type="dcterms:W3CDTF">2017-03-14T13:56:17Z</dcterms:created>
  <dcterms:modified xsi:type="dcterms:W3CDTF">2018-03-02T08:33:21Z</dcterms:modified>
</cp:coreProperties>
</file>