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63" r:id="rId2"/>
    <p:sldId id="277" r:id="rId3"/>
    <p:sldId id="308" r:id="rId4"/>
    <p:sldId id="304" r:id="rId5"/>
    <p:sldId id="305" r:id="rId6"/>
    <p:sldId id="302" r:id="rId7"/>
    <p:sldId id="303" r:id="rId8"/>
    <p:sldId id="306" r:id="rId9"/>
    <p:sldId id="285" r:id="rId10"/>
    <p:sldId id="294" r:id="rId11"/>
    <p:sldId id="287" r:id="rId12"/>
    <p:sldId id="288" r:id="rId13"/>
    <p:sldId id="290" r:id="rId14"/>
    <p:sldId id="295" r:id="rId15"/>
    <p:sldId id="296" r:id="rId16"/>
  </p:sldIdLst>
  <p:sldSz cx="9144000" cy="6858000" type="screen4x3"/>
  <p:notesSz cx="6797675" cy="98726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3706F6-4593-4A18-90C5-1BCC5CBF671A}">
          <p14:sldIdLst>
            <p14:sldId id="263"/>
            <p14:sldId id="277"/>
            <p14:sldId id="308"/>
            <p14:sldId id="304"/>
            <p14:sldId id="305"/>
            <p14:sldId id="302"/>
            <p14:sldId id="303"/>
            <p14:sldId id="306"/>
            <p14:sldId id="285"/>
            <p14:sldId id="294"/>
            <p14:sldId id="287"/>
            <p14:sldId id="288"/>
            <p14:sldId id="290"/>
            <p14:sldId id="295"/>
            <p14:sldId id="296"/>
          </p14:sldIdLst>
        </p14:section>
        <p14:section name="Раздел без заголовка" id="{17FF255C-75B2-4162-9604-4B9B9AC3844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08"/>
    <a:srgbClr val="8CC068"/>
    <a:srgbClr val="83BC5C"/>
    <a:srgbClr val="008A0A"/>
    <a:srgbClr val="00980A"/>
    <a:srgbClr val="FF6600"/>
    <a:srgbClr val="FFFF66"/>
    <a:srgbClr val="FFFED0"/>
    <a:srgbClr val="F4E45E"/>
    <a:srgbClr val="FF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aa\Desktop\&#1050;&#1085;&#1080;&#1075;&#1072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2011 г.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Лист1!$C$3:$C$7</c:f>
              <c:strCache>
                <c:ptCount val="4"/>
                <c:pt idx="0">
                  <c:v>Технологическое</c:v>
                </c:pt>
                <c:pt idx="1">
                  <c:v>Естественнонаучное</c:v>
                </c:pt>
                <c:pt idx="2">
                  <c:v>Социально – экономическое</c:v>
                </c:pt>
                <c:pt idx="3">
                  <c:v>Физико-математическое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185</c:v>
                </c:pt>
                <c:pt idx="1">
                  <c:v>958</c:v>
                </c:pt>
                <c:pt idx="2">
                  <c:v>0</c:v>
                </c:pt>
                <c:pt idx="3">
                  <c:v>1217</c:v>
                </c:pt>
              </c:numCache>
            </c:numRef>
          </c:val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Лист1!$C$3:$C$7</c:f>
              <c:strCache>
                <c:ptCount val="4"/>
                <c:pt idx="0">
                  <c:v>Технологическое</c:v>
                </c:pt>
                <c:pt idx="1">
                  <c:v>Естественнонаучное</c:v>
                </c:pt>
                <c:pt idx="2">
                  <c:v>Социально – экономическое</c:v>
                </c:pt>
                <c:pt idx="3">
                  <c:v>Физико-математическое</c:v>
                </c:pt>
              </c:strCache>
            </c:strRef>
          </c:cat>
          <c:val>
            <c:numRef>
              <c:f>Лист1!$E$3:$E$7</c:f>
              <c:numCache>
                <c:formatCode>General</c:formatCode>
                <c:ptCount val="5"/>
                <c:pt idx="0">
                  <c:v>879</c:v>
                </c:pt>
                <c:pt idx="1">
                  <c:v>1095</c:v>
                </c:pt>
                <c:pt idx="2">
                  <c:v>718</c:v>
                </c:pt>
                <c:pt idx="3">
                  <c:v>1933</c:v>
                </c:pt>
              </c:numCache>
            </c:numRef>
          </c:val>
        </c:ser>
        <c:ser>
          <c:idx val="2"/>
          <c:order val="2"/>
          <c:tx>
            <c:strRef>
              <c:f>Лист1!$F$2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Лист1!$C$3:$C$7</c:f>
              <c:strCache>
                <c:ptCount val="4"/>
                <c:pt idx="0">
                  <c:v>Технологическое</c:v>
                </c:pt>
                <c:pt idx="1">
                  <c:v>Естественнонаучное</c:v>
                </c:pt>
                <c:pt idx="2">
                  <c:v>Социально – экономическое</c:v>
                </c:pt>
                <c:pt idx="3">
                  <c:v>Физико-математическое</c:v>
                </c:pt>
              </c:strCache>
            </c:strRef>
          </c:cat>
          <c:val>
            <c:numRef>
              <c:f>Лист1!$F$3:$F$7</c:f>
              <c:numCache>
                <c:formatCode>General</c:formatCode>
                <c:ptCount val="5"/>
                <c:pt idx="0">
                  <c:v>981</c:v>
                </c:pt>
                <c:pt idx="1">
                  <c:v>1473</c:v>
                </c:pt>
                <c:pt idx="2">
                  <c:v>1281</c:v>
                </c:pt>
                <c:pt idx="3">
                  <c:v>1452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57478944"/>
        <c:axId val="-657475136"/>
      </c:barChart>
      <c:catAx>
        <c:axId val="-6574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657475136"/>
        <c:crosses val="autoZero"/>
        <c:auto val="1"/>
        <c:lblAlgn val="ctr"/>
        <c:lblOffset val="100"/>
        <c:noMultiLvlLbl val="0"/>
      </c:catAx>
      <c:valAx>
        <c:axId val="-65747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 dirty="0">
                    <a:effectLst/>
                  </a:rPr>
                  <a:t>Общее количество обучающихся в каждом </a:t>
                </a:r>
                <a:r>
                  <a:rPr lang="ru-RU" sz="1000" b="0" i="0" u="none" strike="noStrike" baseline="0" dirty="0" smtClean="0">
                    <a:effectLst/>
                  </a:rPr>
                  <a:t> </a:t>
                </a:r>
                <a:r>
                  <a:rPr lang="ru-RU" sz="1000" b="0" i="0" u="none" strike="noStrike" baseline="0" dirty="0">
                    <a:effectLst/>
                  </a:rPr>
                  <a:t>направлении </a:t>
                </a:r>
                <a:r>
                  <a:rPr lang="ru-RU" sz="1000" b="0" i="0" u="none" strike="noStrike" baseline="0" dirty="0" smtClean="0">
                    <a:effectLst/>
                  </a:rPr>
                  <a:t>профильного обучения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574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47486-3A11-4D86-81D5-654FC7F53155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6D21CC6-427D-40DA-9658-0C15EAA5D69F}">
      <dgm:prSet phldrT="[Текст]" custT="1"/>
      <dgm:spPr/>
      <dgm:t>
        <a:bodyPr/>
        <a:lstStyle/>
        <a:p>
          <a:r>
            <a:rPr lang="ru-RU" sz="1600" b="1" baseline="0" dirty="0" smtClean="0"/>
            <a:t>Астрономия</a:t>
          </a:r>
        </a:p>
      </dgm:t>
    </dgm:pt>
    <dgm:pt modelId="{A9D1357F-57FB-4EF2-917B-DFC5F05E0281}" type="parTrans" cxnId="{96BD6636-8050-4E6C-89D4-6295C5F023B5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B48B5A06-0230-461B-9326-DD9AEBC37B98}" type="sibTrans" cxnId="{96BD6636-8050-4E6C-89D4-6295C5F023B5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02B65AAA-6A57-4950-8A91-1B70B3D3680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altLang="ru-RU" sz="1800" b="1" baseline="0" dirty="0" smtClean="0"/>
            <a:t>Технология:</a:t>
          </a:r>
        </a:p>
        <a:p>
          <a:pPr>
            <a:spcAft>
              <a:spcPts val="0"/>
            </a:spcAft>
          </a:pPr>
          <a:r>
            <a:rPr lang="ru-RU" sz="1800" b="0" baseline="0" dirty="0" smtClean="0"/>
            <a:t>3 </a:t>
          </a:r>
          <a:r>
            <a:rPr lang="en-US" sz="1800" b="0" baseline="0" dirty="0" smtClean="0"/>
            <a:t>D </a:t>
          </a:r>
          <a:r>
            <a:rPr lang="ru-RU" sz="1800" b="0" baseline="0" dirty="0" smtClean="0"/>
            <a:t>проектирование, моделирование и </a:t>
          </a:r>
          <a:r>
            <a:rPr lang="ru-RU" sz="1800" b="0" baseline="0" dirty="0" err="1" smtClean="0"/>
            <a:t>прототипирование</a:t>
          </a:r>
          <a:r>
            <a:rPr lang="ru-RU" altLang="ru-RU" sz="1800" b="1" baseline="0" dirty="0" smtClean="0"/>
            <a:t> </a:t>
          </a:r>
          <a:endParaRPr lang="ru-RU" altLang="ru-RU" sz="1800" b="1" baseline="0" dirty="0"/>
        </a:p>
      </dgm:t>
    </dgm:pt>
    <dgm:pt modelId="{DDB5DCE3-994B-4938-A95A-B6F45CAA03C0}" type="parTrans" cxnId="{AC85182A-38CE-4552-A1E7-739A6001A175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6ECE0C1C-6192-4733-943D-33C93FDFA668}" type="sibTrans" cxnId="{AC85182A-38CE-4552-A1E7-739A6001A175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09739DA2-34A2-4A35-A7A8-32577C1CB06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baseline="0" smtClean="0"/>
            <a:t>ИКТ компетентность педагога</a:t>
          </a:r>
        </a:p>
        <a:p>
          <a:pPr lvl="0" defTabSz="622300">
            <a:lnSpc>
              <a:spcPct val="90000"/>
            </a:lnSpc>
            <a:spcBef>
              <a:spcPct val="0"/>
            </a:spcBef>
          </a:pPr>
          <a:endParaRPr lang="ru-RU" altLang="ru-RU" sz="1600" b="0" baseline="0" dirty="0"/>
        </a:p>
      </dgm:t>
    </dgm:pt>
    <dgm:pt modelId="{D26093FF-4BA1-4963-94B7-6CC50A08B221}" type="parTrans" cxnId="{D3AA2934-DD9C-4C79-972A-666995B43320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C1B64B9-BA53-4388-A897-CA48E4EA4A57}" type="sibTrans" cxnId="{D3AA2934-DD9C-4C79-972A-666995B43320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180FF27A-9D99-419A-A6BB-ABBB5A0BC5DB}">
      <dgm:prSet custT="1"/>
      <dgm:spPr/>
      <dgm:t>
        <a:bodyPr/>
        <a:lstStyle/>
        <a:p>
          <a:r>
            <a:rPr lang="ru-RU" altLang="ru-RU" sz="1600" b="1" baseline="0" smtClean="0"/>
            <a:t>Компенсация предметных дефицитов </a:t>
          </a:r>
          <a:r>
            <a:rPr lang="ru-RU" altLang="ru-RU" sz="1600" b="0" baseline="0" smtClean="0"/>
            <a:t>(НСУР)</a:t>
          </a:r>
          <a:endParaRPr lang="ru-RU" altLang="ru-RU" sz="1600" b="0" baseline="0" dirty="0"/>
        </a:p>
      </dgm:t>
    </dgm:pt>
    <dgm:pt modelId="{55B6A239-382E-4AFB-8181-CD8FD04161F5}" type="parTrans" cxnId="{43C4B40B-08DC-4C9B-B02A-0A0E1B906E8C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B081874F-E3C2-447B-A34A-9A6BAAB1A27B}" type="sibTrans" cxnId="{43C4B40B-08DC-4C9B-B02A-0A0E1B906E8C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CEA0AF36-DA34-4787-BF01-29B264D6266A}" type="pres">
      <dgm:prSet presAssocID="{63947486-3A11-4D86-81D5-654FC7F531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54D66-11B6-45E1-8459-1D1AA664D984}" type="pres">
      <dgm:prSet presAssocID="{E6D21CC6-427D-40DA-9658-0C15EAA5D69F}" presName="node" presStyleLbl="node1" presStyleIdx="0" presStyleCnt="4" custScaleX="83088" custScaleY="1933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49D215D-F668-45B4-9051-23945AE96AB9}" type="pres">
      <dgm:prSet presAssocID="{B48B5A06-0230-461B-9326-DD9AEBC37B98}" presName="sibTrans" presStyleCnt="0"/>
      <dgm:spPr/>
      <dgm:t>
        <a:bodyPr/>
        <a:lstStyle/>
        <a:p>
          <a:endParaRPr lang="ru-RU"/>
        </a:p>
      </dgm:t>
    </dgm:pt>
    <dgm:pt modelId="{8EDA7C97-75F2-4934-9D2A-46F1B9F1E772}" type="pres">
      <dgm:prSet presAssocID="{02B65AAA-6A57-4950-8A91-1B70B3D36806}" presName="node" presStyleLbl="node1" presStyleIdx="1" presStyleCnt="4" custScaleX="132536" custScaleY="193351" custLinFactNeighborX="-778" custLinFactNeighborY="37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0E45CC-BF6F-4E43-892F-34969C126CFF}" type="pres">
      <dgm:prSet presAssocID="{6ECE0C1C-6192-4733-943D-33C93FDFA668}" presName="sibTrans" presStyleCnt="0"/>
      <dgm:spPr/>
      <dgm:t>
        <a:bodyPr/>
        <a:lstStyle/>
        <a:p>
          <a:endParaRPr lang="ru-RU"/>
        </a:p>
      </dgm:t>
    </dgm:pt>
    <dgm:pt modelId="{24D0304A-D2CE-4B13-BFC6-117E29121826}" type="pres">
      <dgm:prSet presAssocID="{09739DA2-34A2-4A35-A7A8-32577C1CB06C}" presName="node" presStyleLbl="node1" presStyleIdx="2" presStyleCnt="4" custScaleY="193351" custLinFactNeighborX="-596" custLinFactNeighborY="37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31F271-052E-4EC0-81F8-0C820C2E9B15}" type="pres">
      <dgm:prSet presAssocID="{5C1B64B9-BA53-4388-A897-CA48E4EA4A57}" presName="sibTrans" presStyleCnt="0"/>
      <dgm:spPr/>
      <dgm:t>
        <a:bodyPr/>
        <a:lstStyle/>
        <a:p>
          <a:endParaRPr lang="ru-RU"/>
        </a:p>
      </dgm:t>
    </dgm:pt>
    <dgm:pt modelId="{1D5F9807-FF85-43D2-8276-7067A9CACDF2}" type="pres">
      <dgm:prSet presAssocID="{180FF27A-9D99-419A-A6BB-ABBB5A0BC5DB}" presName="node" presStyleLbl="node1" presStyleIdx="3" presStyleCnt="4" custScaleY="193351" custLinFactNeighborX="126" custLinFactNeighborY="37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0FAA71A-612C-442F-8EA7-D351151B60B5}" type="presOf" srcId="{180FF27A-9D99-419A-A6BB-ABBB5A0BC5DB}" destId="{1D5F9807-FF85-43D2-8276-7067A9CACDF2}" srcOrd="0" destOrd="0" presId="urn:microsoft.com/office/officeart/2005/8/layout/default"/>
    <dgm:cxn modelId="{303E0133-6FC8-438B-B1E3-C063DACF43C8}" type="presOf" srcId="{09739DA2-34A2-4A35-A7A8-32577C1CB06C}" destId="{24D0304A-D2CE-4B13-BFC6-117E29121826}" srcOrd="0" destOrd="0" presId="urn:microsoft.com/office/officeart/2005/8/layout/default"/>
    <dgm:cxn modelId="{43C4B40B-08DC-4C9B-B02A-0A0E1B906E8C}" srcId="{63947486-3A11-4D86-81D5-654FC7F53155}" destId="{180FF27A-9D99-419A-A6BB-ABBB5A0BC5DB}" srcOrd="3" destOrd="0" parTransId="{55B6A239-382E-4AFB-8181-CD8FD04161F5}" sibTransId="{B081874F-E3C2-447B-A34A-9A6BAAB1A27B}"/>
    <dgm:cxn modelId="{AC85182A-38CE-4552-A1E7-739A6001A175}" srcId="{63947486-3A11-4D86-81D5-654FC7F53155}" destId="{02B65AAA-6A57-4950-8A91-1B70B3D36806}" srcOrd="1" destOrd="0" parTransId="{DDB5DCE3-994B-4938-A95A-B6F45CAA03C0}" sibTransId="{6ECE0C1C-6192-4733-943D-33C93FDFA668}"/>
    <dgm:cxn modelId="{2C4CC101-BDB1-4B99-ABA7-15E5455B824F}" type="presOf" srcId="{E6D21CC6-427D-40DA-9658-0C15EAA5D69F}" destId="{BA354D66-11B6-45E1-8459-1D1AA664D984}" srcOrd="0" destOrd="0" presId="urn:microsoft.com/office/officeart/2005/8/layout/default"/>
    <dgm:cxn modelId="{96BD6636-8050-4E6C-89D4-6295C5F023B5}" srcId="{63947486-3A11-4D86-81D5-654FC7F53155}" destId="{E6D21CC6-427D-40DA-9658-0C15EAA5D69F}" srcOrd="0" destOrd="0" parTransId="{A9D1357F-57FB-4EF2-917B-DFC5F05E0281}" sibTransId="{B48B5A06-0230-461B-9326-DD9AEBC37B98}"/>
    <dgm:cxn modelId="{D3AA2934-DD9C-4C79-972A-666995B43320}" srcId="{63947486-3A11-4D86-81D5-654FC7F53155}" destId="{09739DA2-34A2-4A35-A7A8-32577C1CB06C}" srcOrd="2" destOrd="0" parTransId="{D26093FF-4BA1-4963-94B7-6CC50A08B221}" sibTransId="{5C1B64B9-BA53-4388-A897-CA48E4EA4A57}"/>
    <dgm:cxn modelId="{D45E6DBB-C31B-47EE-BC51-6F3ABEF80AF7}" type="presOf" srcId="{02B65AAA-6A57-4950-8A91-1B70B3D36806}" destId="{8EDA7C97-75F2-4934-9D2A-46F1B9F1E772}" srcOrd="0" destOrd="0" presId="urn:microsoft.com/office/officeart/2005/8/layout/default"/>
    <dgm:cxn modelId="{BB4D7468-A2C2-4641-B20B-0F3EE7510D95}" type="presOf" srcId="{63947486-3A11-4D86-81D5-654FC7F53155}" destId="{CEA0AF36-DA34-4787-BF01-29B264D6266A}" srcOrd="0" destOrd="0" presId="urn:microsoft.com/office/officeart/2005/8/layout/default"/>
    <dgm:cxn modelId="{2DA2BCC5-977F-4D7E-8A0F-D1DCE82C602A}" type="presParOf" srcId="{CEA0AF36-DA34-4787-BF01-29B264D6266A}" destId="{BA354D66-11B6-45E1-8459-1D1AA664D984}" srcOrd="0" destOrd="0" presId="urn:microsoft.com/office/officeart/2005/8/layout/default"/>
    <dgm:cxn modelId="{23A25933-3AAE-457D-94BB-062B2CAE9434}" type="presParOf" srcId="{CEA0AF36-DA34-4787-BF01-29B264D6266A}" destId="{B49D215D-F668-45B4-9051-23945AE96AB9}" srcOrd="1" destOrd="0" presId="urn:microsoft.com/office/officeart/2005/8/layout/default"/>
    <dgm:cxn modelId="{8F69E250-96DC-4252-B0DE-17459DC74E4F}" type="presParOf" srcId="{CEA0AF36-DA34-4787-BF01-29B264D6266A}" destId="{8EDA7C97-75F2-4934-9D2A-46F1B9F1E772}" srcOrd="2" destOrd="0" presId="urn:microsoft.com/office/officeart/2005/8/layout/default"/>
    <dgm:cxn modelId="{DA959352-7B93-4E09-8464-C792C67750D7}" type="presParOf" srcId="{CEA0AF36-DA34-4787-BF01-29B264D6266A}" destId="{F10E45CC-BF6F-4E43-892F-34969C126CFF}" srcOrd="3" destOrd="0" presId="urn:microsoft.com/office/officeart/2005/8/layout/default"/>
    <dgm:cxn modelId="{D39C1B0B-D474-428C-AD38-871215A51492}" type="presParOf" srcId="{CEA0AF36-DA34-4787-BF01-29B264D6266A}" destId="{24D0304A-D2CE-4B13-BFC6-117E29121826}" srcOrd="4" destOrd="0" presId="urn:microsoft.com/office/officeart/2005/8/layout/default"/>
    <dgm:cxn modelId="{409F5861-A05A-4E74-AAF0-D924971D99AD}" type="presParOf" srcId="{CEA0AF36-DA34-4787-BF01-29B264D6266A}" destId="{4231F271-052E-4EC0-81F8-0C820C2E9B15}" srcOrd="5" destOrd="0" presId="urn:microsoft.com/office/officeart/2005/8/layout/default"/>
    <dgm:cxn modelId="{1AB0CC3F-A712-4B0E-A59F-675935DCB71D}" type="presParOf" srcId="{CEA0AF36-DA34-4787-BF01-29B264D6266A}" destId="{1D5F9807-FF85-43D2-8276-7067A9CACDF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54D66-11B6-45E1-8459-1D1AA664D984}">
      <dsp:nvSpPr>
        <dsp:cNvPr id="0" name=""/>
        <dsp:cNvSpPr/>
      </dsp:nvSpPr>
      <dsp:spPr>
        <a:xfrm>
          <a:off x="308971" y="612"/>
          <a:ext cx="1510050" cy="210838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/>
            <a:t>Астрономия</a:t>
          </a:r>
        </a:p>
      </dsp:txBody>
      <dsp:txXfrm>
        <a:off x="382686" y="74327"/>
        <a:ext cx="1362620" cy="1960959"/>
      </dsp:txXfrm>
    </dsp:sp>
    <dsp:sp modelId="{8EDA7C97-75F2-4934-9D2A-46F1B9F1E772}">
      <dsp:nvSpPr>
        <dsp:cNvPr id="0" name=""/>
        <dsp:cNvSpPr/>
      </dsp:nvSpPr>
      <dsp:spPr>
        <a:xfrm>
          <a:off x="1986623" y="1225"/>
          <a:ext cx="2408724" cy="2108389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baseline="0" dirty="0" smtClean="0"/>
            <a:t>Технология: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baseline="0" dirty="0" smtClean="0"/>
            <a:t>3 </a:t>
          </a:r>
          <a:r>
            <a:rPr lang="en-US" sz="1800" b="0" kern="1200" baseline="0" dirty="0" smtClean="0"/>
            <a:t>D </a:t>
          </a:r>
          <a:r>
            <a:rPr lang="ru-RU" sz="1800" b="0" kern="1200" baseline="0" dirty="0" smtClean="0"/>
            <a:t>проектирование, моделирование и </a:t>
          </a:r>
          <a:r>
            <a:rPr lang="ru-RU" sz="1800" b="0" kern="1200" baseline="0" dirty="0" err="1" smtClean="0"/>
            <a:t>прототипирование</a:t>
          </a:r>
          <a:r>
            <a:rPr lang="ru-RU" altLang="ru-RU" sz="1800" b="1" kern="1200" baseline="0" dirty="0" smtClean="0"/>
            <a:t> </a:t>
          </a:r>
          <a:endParaRPr lang="ru-RU" altLang="ru-RU" sz="1800" b="1" kern="1200" baseline="0" dirty="0"/>
        </a:p>
      </dsp:txBody>
      <dsp:txXfrm>
        <a:off x="2089546" y="104148"/>
        <a:ext cx="2202878" cy="1902543"/>
      </dsp:txXfrm>
    </dsp:sp>
    <dsp:sp modelId="{24D0304A-D2CE-4B13-BFC6-117E29121826}">
      <dsp:nvSpPr>
        <dsp:cNvPr id="0" name=""/>
        <dsp:cNvSpPr/>
      </dsp:nvSpPr>
      <dsp:spPr>
        <a:xfrm>
          <a:off x="4580396" y="1225"/>
          <a:ext cx="1817411" cy="2108389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kern="1200" baseline="0" smtClean="0"/>
            <a:t>ИКТ компетентность педагога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endParaRPr lang="ru-RU" altLang="ru-RU" sz="1600" b="0" kern="1200" baseline="0" dirty="0"/>
        </a:p>
      </dsp:txBody>
      <dsp:txXfrm>
        <a:off x="4669115" y="89944"/>
        <a:ext cx="1639973" cy="1930951"/>
      </dsp:txXfrm>
    </dsp:sp>
    <dsp:sp modelId="{1D5F9807-FF85-43D2-8276-7067A9CACDF2}">
      <dsp:nvSpPr>
        <dsp:cNvPr id="0" name=""/>
        <dsp:cNvSpPr/>
      </dsp:nvSpPr>
      <dsp:spPr>
        <a:xfrm>
          <a:off x="6592671" y="1225"/>
          <a:ext cx="1817411" cy="2108389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baseline="0" smtClean="0"/>
            <a:t>Компенсация предметных дефицитов </a:t>
          </a:r>
          <a:r>
            <a:rPr lang="ru-RU" altLang="ru-RU" sz="1600" b="0" kern="1200" baseline="0" smtClean="0"/>
            <a:t>(НСУР)</a:t>
          </a:r>
          <a:endParaRPr lang="ru-RU" altLang="ru-RU" sz="1600" b="0" kern="1200" baseline="0" dirty="0"/>
        </a:p>
      </dsp:txBody>
      <dsp:txXfrm>
        <a:off x="6681390" y="89944"/>
        <a:ext cx="1639973" cy="193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EA033C4-62CE-4292-9183-38869E5D307B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CB6906-DA9E-430D-95A6-266844863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9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8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02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15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71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77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2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7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добавить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CB0BBC-00BC-4D13-970F-0EFED5144E06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0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D03-1E8E-44B1-94C1-F943E4EE65FA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A7D0-2B3E-4A6D-8D66-B77DAB977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DBB5-3778-4ED6-A055-544F5D0C50DA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08A4-E8C3-4078-85C3-190846220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DAC8-D7E5-4DC6-A596-FC0F31FD1C97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85D7-50E5-4F58-97A4-4687E71F1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5AC6-E94E-4BBC-986F-C3B755241106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3777-57B7-47C0-AC35-825E70AC2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B7AC6-C775-456F-B47E-73D3AA17072E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922F-8536-47F6-99BA-1EB09A058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84C4-D014-49C0-9A61-1F3EC99856B2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974E-82C1-4764-B1EC-E89BCA771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9323-C3E1-4DB3-8119-EE4BB49C2804}" type="datetime1">
              <a:rPr lang="ru-RU" smtClean="0"/>
              <a:t>22.05.2018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4D20-62C3-4D18-BA0E-D9EF870F9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7A71-000C-4687-922F-747F3238128D}" type="datetime1">
              <a:rPr lang="ru-RU" smtClean="0"/>
              <a:t>22.05.2018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ED8B-5F6F-42AF-9EAF-439125120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4655-560E-4AB4-9C09-C6E61340462F}" type="datetime1">
              <a:rPr lang="ru-RU" smtClean="0"/>
              <a:t>22.05.2018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92E5-52EC-4D2D-AA04-E9F7EC59C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AA5C-69B2-475E-912F-16CD998EFC09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9827-00DC-49B4-AF5D-B3451542A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4985-7EEB-4232-8A1B-24FECB97BE76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A8F9-200A-4614-BE41-35A03972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DC02D-9D34-4DC2-A83F-55CCD6E64A1F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1BF1DD-8F35-4FF8-905A-AA8888DB0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7938" y="-1"/>
            <a:ext cx="9151938" cy="924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918447" y="219053"/>
            <a:ext cx="6230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Департамент </a:t>
            </a:r>
            <a:r>
              <a:rPr lang="ru-RU" sz="1600" dirty="0">
                <a:latin typeface="Calibri" pitchFamily="34" charset="0"/>
              </a:rPr>
              <a:t>общего </a:t>
            </a:r>
            <a:r>
              <a:rPr lang="ru-RU" sz="1600" dirty="0" smtClean="0">
                <a:latin typeface="Calibri" pitchFamily="34" charset="0"/>
              </a:rPr>
              <a:t>образования Томской </a:t>
            </a:r>
            <a:r>
              <a:rPr lang="ru-RU" sz="1600" dirty="0">
                <a:latin typeface="Calibri" pitchFamily="34" charset="0"/>
              </a:rPr>
              <a:t>области</a:t>
            </a:r>
          </a:p>
        </p:txBody>
      </p:sp>
      <p:pic>
        <p:nvPicPr>
          <p:cNvPr id="14339" name="Рисунок 9"/>
          <p:cNvPicPr>
            <a:picLocks noChangeAspect="1"/>
          </p:cNvPicPr>
          <p:nvPr/>
        </p:nvPicPr>
        <p:blipFill>
          <a:blip r:embed="rId2"/>
          <a:srcRect l="47910" t="46996" r="24867" b="23499"/>
          <a:stretch>
            <a:fillRect/>
          </a:stretch>
        </p:blipFill>
        <p:spPr bwMode="auto">
          <a:xfrm>
            <a:off x="238171" y="100127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506412" y="2431022"/>
            <a:ext cx="7975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направления обновления содержания образования на новый </a:t>
            </a:r>
          </a:p>
          <a:p>
            <a:r>
              <a:rPr lang="ru-RU" sz="2800" b="1" dirty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 учебный год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7938" y="912257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4890914"/>
            <a:ext cx="9151938" cy="677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609600" y="4909964"/>
            <a:ext cx="8364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Степанов Евгений Валерьевич</a:t>
            </a:r>
            <a:r>
              <a:rPr lang="ru-RU">
                <a:latin typeface="Calibri" pitchFamily="34" charset="0"/>
              </a:rPr>
              <a:t>,</a:t>
            </a:r>
          </a:p>
          <a:p>
            <a:pPr algn="r"/>
            <a:r>
              <a:rPr lang="ru-RU" sz="1400">
                <a:latin typeface="Calibri" pitchFamily="34" charset="0"/>
              </a:rPr>
              <a:t>председатель комитета общего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9525" y="4670853"/>
            <a:ext cx="655860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62616" y="4850051"/>
            <a:ext cx="4498847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875128"/>
            <a:ext cx="2075935" cy="508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998941" y="5559825"/>
            <a:ext cx="1145058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328296"/>
            <a:ext cx="9143999" cy="529704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3275013" y="6419762"/>
            <a:ext cx="258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latin typeface="Calibri" pitchFamily="34" charset="0"/>
              </a:rPr>
              <a:t>Томск, 22 мая 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599" y="6471707"/>
            <a:ext cx="2057400" cy="365125"/>
          </a:xfrm>
        </p:spPr>
        <p:txBody>
          <a:bodyPr/>
          <a:lstStyle/>
          <a:p>
            <a:pPr>
              <a:defRPr/>
            </a:pPr>
            <a:fld id="{48C9FBBF-D078-4519-966B-48BA0BAEA404}" type="slidenum">
              <a:rPr lang="ru-RU" sz="1800" smtClean="0">
                <a:solidFill>
                  <a:srgbClr val="007008"/>
                </a:solidFill>
              </a:rPr>
              <a:t>10</a:t>
            </a:fld>
            <a:endParaRPr lang="ru-RU" sz="1800" dirty="0">
              <a:solidFill>
                <a:srgbClr val="007008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57275" y="197748"/>
            <a:ext cx="808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Профильное обучение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61694"/>
              </p:ext>
            </p:extLst>
          </p:nvPr>
        </p:nvGraphicFramePr>
        <p:xfrm>
          <a:off x="395536" y="2090511"/>
          <a:ext cx="8230574" cy="266318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67338"/>
                <a:gridCol w="6263236"/>
              </a:tblGrid>
              <a:tr h="280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ПРОФИЛЬ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ОСНОВНЫЕ ПАРТНЕРЫ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Физико-математический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ТГУ, ТПУ, ТГАСУ, ТУСУР, ТНЦ СО РАН, ТВЗ, детский технопарк </a:t>
                      </a:r>
                      <a:r>
                        <a:rPr lang="ru-RU" sz="1000" u="none" strike="noStrike" dirty="0" smtClean="0">
                          <a:effectLst/>
                        </a:rPr>
                        <a:t>«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Кванториум</a:t>
                      </a:r>
                      <a:r>
                        <a:rPr lang="ru-RU" sz="1000" u="none" strike="noStrike" dirty="0" smtClean="0">
                          <a:effectLst/>
                        </a:rPr>
                        <a:t>», областной </a:t>
                      </a:r>
                      <a:r>
                        <a:rPr lang="ru-RU" sz="1000" u="none" strike="noStrike" dirty="0">
                          <a:effectLst/>
                        </a:rPr>
                        <a:t>краеведческий музей, </a:t>
                      </a:r>
                      <a:r>
                        <a:rPr lang="ru-RU" sz="1000" u="none" strike="noStrike" dirty="0" smtClean="0">
                          <a:effectLst/>
                        </a:rPr>
                        <a:t>музей </a:t>
                      </a:r>
                      <a:r>
                        <a:rPr lang="ru-RU" sz="1000" u="none" strike="noStrike" dirty="0">
                          <a:effectLst/>
                        </a:rPr>
                        <a:t>занимательной науки </a:t>
                      </a:r>
                      <a:r>
                        <a:rPr lang="ru-RU" sz="1000" u="none" strike="noStrike" dirty="0" smtClean="0">
                          <a:effectLst/>
                        </a:rPr>
                        <a:t>«Точка гравитации», «Открытый </a:t>
                      </a:r>
                      <a:r>
                        <a:rPr lang="ru-RU" sz="1000" u="none" strike="noStrike" dirty="0">
                          <a:effectLst/>
                        </a:rPr>
                        <a:t>молодежный </a:t>
                      </a:r>
                      <a:r>
                        <a:rPr lang="ru-RU" sz="1000" u="none" strike="noStrike" dirty="0" smtClean="0">
                          <a:effectLst/>
                        </a:rPr>
                        <a:t>университет»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Химико-биологический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ТГУ, ТПУ, ТГПУ, ТСХИ, </a:t>
                      </a:r>
                      <a:r>
                        <a:rPr lang="ru-RU" sz="1000" u="none" strike="noStrike" dirty="0" err="1">
                          <a:effectLst/>
                        </a:rPr>
                        <a:t>СибГМУ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Информационно-технологический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ТПУ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Кибернетический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ТГУ, ТГПУ, ТПУ, ТУСУР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Социально-экономический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ТГУ, ТГПУ, ТПУ, Центр планирования карьеры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Естественнонаучный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ТГУ, ТГПУ, </a:t>
                      </a:r>
                      <a:r>
                        <a:rPr lang="ru-RU" sz="1000" u="none" strike="noStrike" dirty="0" err="1">
                          <a:effectLst/>
                        </a:rPr>
                        <a:t>СибГМУ</a:t>
                      </a:r>
                      <a:r>
                        <a:rPr lang="ru-RU" sz="1000" u="none" strike="noStrike" dirty="0">
                          <a:effectLst/>
                        </a:rPr>
                        <a:t>, детский технопарк </a:t>
                      </a:r>
                      <a:r>
                        <a:rPr lang="ru-RU" sz="1000" u="none" strike="noStrike" dirty="0" smtClean="0">
                          <a:effectLst/>
                        </a:rPr>
                        <a:t>«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Кванториум</a:t>
                      </a:r>
                      <a:r>
                        <a:rPr lang="ru-RU" sz="1000" u="none" strike="noStrike" dirty="0" smtClean="0">
                          <a:effectLst/>
                        </a:rPr>
                        <a:t>», областной </a:t>
                      </a:r>
                      <a:r>
                        <a:rPr lang="ru-RU" sz="1000" u="none" strike="noStrike" dirty="0">
                          <a:effectLst/>
                        </a:rPr>
                        <a:t>краеведческий музей, </a:t>
                      </a:r>
                      <a:r>
                        <a:rPr lang="ru-RU" sz="1000" u="none" strike="noStrike" dirty="0" smtClean="0">
                          <a:effectLst/>
                        </a:rPr>
                        <a:t>музей </a:t>
                      </a:r>
                      <a:r>
                        <a:rPr lang="ru-RU" sz="1000" u="none" strike="noStrike" dirty="0">
                          <a:effectLst/>
                        </a:rPr>
                        <a:t>занимательной науки </a:t>
                      </a:r>
                      <a:r>
                        <a:rPr lang="ru-RU" sz="1000" u="none" strike="noStrike" dirty="0" smtClean="0">
                          <a:effectLst/>
                        </a:rPr>
                        <a:t>«Точка гравитации», </a:t>
                      </a:r>
                      <a:r>
                        <a:rPr lang="ru-RU" sz="1000" u="none" strike="noStrike" dirty="0">
                          <a:effectLst/>
                        </a:rPr>
                        <a:t>ТСХИ, ТГАСУ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Биохимико-технологический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СибГМУ</a:t>
                      </a:r>
                      <a:r>
                        <a:rPr lang="ru-RU" sz="1000" u="none" strike="noStrike" dirty="0">
                          <a:effectLst/>
                        </a:rPr>
                        <a:t>, ТНЦ СО РАН, ТВЗ, ТГУ, ТПУ, ТУСУР</a:t>
                      </a:r>
                      <a:r>
                        <a:rPr lang="ru-RU" sz="1000" u="none" strike="noStrike" dirty="0" smtClean="0">
                          <a:effectLst/>
                        </a:rPr>
                        <a:t>,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Информационный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ТГУ, ТГПУ, ТПУ, ТУСУР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Социально-технологический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ТГУ, ТПУ, ТГПУ, детский технопарк </a:t>
                      </a:r>
                      <a:r>
                        <a:rPr lang="ru-RU" sz="1000" u="none" strike="noStrike" dirty="0" smtClean="0">
                          <a:effectLst/>
                        </a:rPr>
                        <a:t>«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Кванториум</a:t>
                      </a:r>
                      <a:r>
                        <a:rPr lang="ru-RU" sz="1000" u="none" strike="noStrike" dirty="0" smtClean="0">
                          <a:effectLst/>
                        </a:rPr>
                        <a:t>», </a:t>
                      </a:r>
                      <a:r>
                        <a:rPr lang="ru-RU" sz="1000" u="none" strike="noStrike" dirty="0">
                          <a:effectLst/>
                        </a:rPr>
                        <a:t>ЦМИТ </a:t>
                      </a:r>
                      <a:r>
                        <a:rPr lang="ru-RU" sz="1000" u="none" strike="noStrike" dirty="0" smtClean="0">
                          <a:effectLst/>
                        </a:rPr>
                        <a:t>«Школа </a:t>
                      </a:r>
                      <a:r>
                        <a:rPr lang="ru-RU" sz="1000" u="none" strike="noStrike" dirty="0">
                          <a:effectLst/>
                        </a:rPr>
                        <a:t>цифровых </a:t>
                      </a:r>
                      <a:r>
                        <a:rPr lang="ru-RU" sz="1000" u="none" strike="noStrike" dirty="0" smtClean="0">
                          <a:effectLst/>
                        </a:rPr>
                        <a:t>технологий»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6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Естественно-математический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ТГУ, ТГПУ, ТПУ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57" y="1001222"/>
            <a:ext cx="466958" cy="452590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40" y="1452086"/>
            <a:ext cx="440529" cy="457343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63" y="1139668"/>
            <a:ext cx="890559" cy="539283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3522" y="1391597"/>
            <a:ext cx="1185864" cy="452438"/>
          </a:xfrm>
          <a:prstGeom prst="rect">
            <a:avLst/>
          </a:prstGeom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7742" y="1036034"/>
            <a:ext cx="1719467" cy="25965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3232" y="1279971"/>
            <a:ext cx="834097" cy="605968"/>
          </a:xfrm>
          <a:prstGeom prst="rect">
            <a:avLst/>
          </a:prstGeom>
          <a:effectLst/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6269" y="1195804"/>
            <a:ext cx="935884" cy="605968"/>
          </a:xfrm>
          <a:prstGeom prst="rect">
            <a:avLst/>
          </a:prstGeom>
          <a:effectLst/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5378" y="1089068"/>
            <a:ext cx="1042466" cy="773219"/>
          </a:xfrm>
          <a:prstGeom prst="rect">
            <a:avLst/>
          </a:prstGeom>
          <a:effectLst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2791" y="889211"/>
            <a:ext cx="696424" cy="446696"/>
          </a:xfrm>
          <a:prstGeom prst="rect">
            <a:avLst/>
          </a:prstGeom>
          <a:effectLst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0823" y="1274571"/>
            <a:ext cx="1708392" cy="569464"/>
          </a:xfrm>
          <a:prstGeom prst="rect">
            <a:avLst/>
          </a:prstGeom>
          <a:effectLst/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210" y="5101739"/>
            <a:ext cx="1976263" cy="5455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2581470" y="4788298"/>
            <a:ext cx="4992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1" dirty="0">
                <a:latin typeface="+mn-lt"/>
              </a:rPr>
              <a:t>Газпром-класс </a:t>
            </a:r>
            <a:r>
              <a:rPr lang="ru-RU" sz="1200" dirty="0">
                <a:latin typeface="+mn-lt"/>
              </a:rPr>
              <a:t>(НИ ТПУ ,ООО «Газпром </a:t>
            </a:r>
            <a:r>
              <a:rPr lang="ru-RU" sz="1200" dirty="0" err="1">
                <a:latin typeface="+mn-lt"/>
              </a:rPr>
              <a:t>трансгаз</a:t>
            </a:r>
            <a:r>
              <a:rPr lang="ru-RU" sz="1200" dirty="0">
                <a:latin typeface="+mn-lt"/>
              </a:rPr>
              <a:t> Томск», ПАО «Газпром» 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1" dirty="0">
                <a:latin typeface="+mn-lt"/>
              </a:rPr>
              <a:t>Атом-класс </a:t>
            </a:r>
            <a:r>
              <a:rPr lang="ru-RU" sz="1200" dirty="0">
                <a:latin typeface="+mn-lt"/>
              </a:rPr>
              <a:t>(НИ ТПУ, АНО «Информационный Центр Атомной Отрасли»)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1" dirty="0">
                <a:latin typeface="+mn-lt"/>
              </a:rPr>
              <a:t>IT-класс </a:t>
            </a:r>
            <a:r>
              <a:rPr lang="ru-RU" sz="1200" dirty="0">
                <a:latin typeface="+mn-lt"/>
              </a:rPr>
              <a:t>(НИ ТПУ, АНО «Информационный Центр Атомной Отрасли</a:t>
            </a:r>
            <a:r>
              <a:rPr lang="ru-RU" sz="1200" dirty="0" smtClean="0">
                <a:latin typeface="+mn-lt"/>
              </a:rPr>
              <a:t>», </a:t>
            </a:r>
            <a:r>
              <a:rPr lang="ru-RU" sz="1200" dirty="0">
                <a:latin typeface="+mn-lt"/>
              </a:rPr>
              <a:t>«Лаборатория Касперского», «Mail.ru </a:t>
            </a:r>
            <a:r>
              <a:rPr lang="ru-RU" sz="1200" dirty="0" err="1">
                <a:latin typeface="+mn-lt"/>
              </a:rPr>
              <a:t>Group</a:t>
            </a:r>
            <a:r>
              <a:rPr lang="ru-RU" sz="1200" dirty="0" smtClean="0">
                <a:latin typeface="+mn-lt"/>
              </a:rPr>
              <a:t>», «KUKA </a:t>
            </a:r>
            <a:r>
              <a:rPr lang="ru-RU" sz="1200" dirty="0" err="1">
                <a:latin typeface="+mn-lt"/>
              </a:rPr>
              <a:t>Robotics</a:t>
            </a:r>
            <a:r>
              <a:rPr lang="ru-RU" sz="1200" dirty="0" smtClean="0">
                <a:latin typeface="+mn-lt"/>
              </a:rPr>
              <a:t>»)</a:t>
            </a:r>
            <a:endParaRPr lang="ru-RU" sz="1200" dirty="0"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+mn-lt"/>
              </a:rPr>
              <a:t>Аэрокосмический </a:t>
            </a:r>
            <a:r>
              <a:rPr lang="ru-RU" sz="1200" b="1" dirty="0">
                <a:latin typeface="+mn-lt"/>
              </a:rPr>
              <a:t>класс</a:t>
            </a:r>
            <a:r>
              <a:rPr lang="ru-RU" sz="1200" dirty="0">
                <a:latin typeface="+mn-lt"/>
              </a:rPr>
              <a:t> (НИ </a:t>
            </a:r>
            <a:r>
              <a:rPr lang="ru-RU" sz="1200" dirty="0" smtClean="0">
                <a:latin typeface="+mn-lt"/>
              </a:rPr>
              <a:t>ТПУ, РКК </a:t>
            </a:r>
            <a:r>
              <a:rPr lang="ru-RU" sz="1200" dirty="0">
                <a:latin typeface="+mn-lt"/>
              </a:rPr>
              <a:t>«Энергия»)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1" dirty="0" err="1">
                <a:latin typeface="+mn-lt"/>
              </a:rPr>
              <a:t>Трансгаз</a:t>
            </a:r>
            <a:r>
              <a:rPr lang="ru-RU" sz="1200" b="1" dirty="0">
                <a:latin typeface="+mn-lt"/>
              </a:rPr>
              <a:t>-класс</a:t>
            </a:r>
            <a:r>
              <a:rPr lang="ru-RU" sz="1200" dirty="0">
                <a:latin typeface="+mn-lt"/>
              </a:rPr>
              <a:t> (НИ ТПУ ,ООО «Газпром </a:t>
            </a:r>
            <a:r>
              <a:rPr lang="ru-RU" sz="1200" dirty="0" err="1">
                <a:latin typeface="+mn-lt"/>
              </a:rPr>
              <a:t>трансгаз</a:t>
            </a:r>
            <a:r>
              <a:rPr lang="ru-RU" sz="1200" dirty="0">
                <a:latin typeface="+mn-lt"/>
              </a:rPr>
              <a:t> Томск») </a:t>
            </a:r>
          </a:p>
          <a:p>
            <a:pPr algn="l"/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81415" y="4774315"/>
            <a:ext cx="2452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0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Лучшие практики</a:t>
            </a:r>
            <a:endParaRPr lang="ru-RU" dirty="0">
              <a:solidFill>
                <a:srgbClr val="007008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40941" y="4920105"/>
            <a:ext cx="948793" cy="3480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4303" y="5837645"/>
            <a:ext cx="658189" cy="367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4057" y="5730533"/>
            <a:ext cx="531268" cy="639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15337" y="5409830"/>
            <a:ext cx="1085808" cy="433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4811" y="6017533"/>
            <a:ext cx="1333422" cy="32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89" y="5732465"/>
            <a:ext cx="677835" cy="6569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47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7275" y="197748"/>
            <a:ext cx="808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обучающихся по направлениям профилей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fld id="{4B096C78-80A3-40F1-B4F8-E4B4CA2A19E8}" type="slidenum">
              <a:rPr lang="ru-RU" sz="1800" smtClean="0">
                <a:solidFill>
                  <a:srgbClr val="007008"/>
                </a:solidFill>
              </a:rPr>
              <a:t>11</a:t>
            </a:fld>
            <a:endParaRPr lang="ru-RU" sz="1800" dirty="0">
              <a:solidFill>
                <a:srgbClr val="007008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58376"/>
              </p:ext>
            </p:extLst>
          </p:nvPr>
        </p:nvGraphicFramePr>
        <p:xfrm>
          <a:off x="292608" y="1010289"/>
          <a:ext cx="8501768" cy="525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35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87" y="1120186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08"/>
              </a:buClr>
              <a:buFont typeface="Wingdings" pitchFamily="2" charset="2"/>
              <a:buNone/>
            </a:pPr>
            <a:r>
              <a:rPr lang="ru-RU" sz="1500" b="1" dirty="0">
                <a:solidFill>
                  <a:srgbClr val="007008"/>
                </a:solidFill>
                <a:latin typeface="+mn-lt"/>
              </a:rPr>
              <a:t>Послание Президента </a:t>
            </a:r>
            <a:r>
              <a:rPr lang="ru-RU" sz="1500" b="1" dirty="0" smtClean="0">
                <a:solidFill>
                  <a:srgbClr val="007008"/>
                </a:solidFill>
                <a:latin typeface="+mn-lt"/>
              </a:rPr>
              <a:t>Российской </a:t>
            </a:r>
            <a:r>
              <a:rPr lang="ru-RU" sz="1500" b="1" dirty="0">
                <a:solidFill>
                  <a:srgbClr val="007008"/>
                </a:solidFill>
                <a:latin typeface="+mn-lt"/>
              </a:rPr>
              <a:t>Федерации  Федеральному собранию </a:t>
            </a:r>
            <a:r>
              <a:rPr lang="ru-RU" sz="1500" b="1" dirty="0" smtClean="0">
                <a:solidFill>
                  <a:srgbClr val="007008"/>
                </a:solidFill>
                <a:latin typeface="+mn-lt"/>
              </a:rPr>
              <a:t/>
            </a:r>
            <a:br>
              <a:rPr lang="ru-RU" sz="1500" b="1" dirty="0" smtClean="0">
                <a:solidFill>
                  <a:srgbClr val="007008"/>
                </a:solidFill>
                <a:latin typeface="+mn-lt"/>
              </a:rPr>
            </a:br>
            <a:r>
              <a:rPr lang="ru-RU" sz="1500" b="1" dirty="0" smtClean="0">
                <a:solidFill>
                  <a:srgbClr val="007008"/>
                </a:solidFill>
                <a:latin typeface="+mn-lt"/>
              </a:rPr>
              <a:t>от </a:t>
            </a:r>
            <a:r>
              <a:rPr lang="ru-RU" sz="1500" b="1" dirty="0">
                <a:solidFill>
                  <a:srgbClr val="007008"/>
                </a:solidFill>
                <a:latin typeface="+mn-lt"/>
              </a:rPr>
              <a:t>01.03.2018 г</a:t>
            </a:r>
            <a:r>
              <a:rPr lang="ru-RU" sz="1500" b="1" dirty="0" smtClean="0">
                <a:solidFill>
                  <a:srgbClr val="007008"/>
                </a:solidFill>
                <a:latin typeface="+mn-lt"/>
              </a:rPr>
              <a:t>.</a:t>
            </a:r>
          </a:p>
          <a:p>
            <a:pPr marL="285750" indent="-285750" algn="l">
              <a:buClr>
                <a:srgbClr val="007008"/>
              </a:buClr>
            </a:pPr>
            <a:r>
              <a:rPr lang="ru-RU" sz="1500" dirty="0" smtClean="0">
                <a:latin typeface="+mn-lt"/>
              </a:rPr>
              <a:t>«Запуск </a:t>
            </a:r>
            <a:r>
              <a:rPr lang="ru-RU" sz="1500" dirty="0">
                <a:latin typeface="+mn-lt"/>
              </a:rPr>
              <a:t>проекта ранней профориентации школьников «Билет в будущее» 01.09.2018 г</a:t>
            </a:r>
            <a:r>
              <a:rPr lang="ru-RU" sz="1500" dirty="0" smtClean="0">
                <a:latin typeface="+mn-lt"/>
              </a:rPr>
              <a:t>.»</a:t>
            </a:r>
          </a:p>
          <a:p>
            <a:pPr marL="285750" indent="-285750" algn="l">
              <a:buClr>
                <a:srgbClr val="007008"/>
              </a:buClr>
            </a:pPr>
            <a:endParaRPr lang="ru-RU" sz="1500" dirty="0" smtClean="0">
              <a:latin typeface="+mn-lt"/>
            </a:endParaRPr>
          </a:p>
          <a:p>
            <a:r>
              <a:rPr lang="ru-RU" sz="1500" b="1" dirty="0">
                <a:solidFill>
                  <a:srgbClr val="007008"/>
                </a:solidFill>
                <a:latin typeface="+mn-lt"/>
              </a:rPr>
              <a:t>Указ </a:t>
            </a:r>
            <a:r>
              <a:rPr lang="ru-RU" sz="1500" b="1" dirty="0" smtClean="0">
                <a:solidFill>
                  <a:srgbClr val="007008"/>
                </a:solidFill>
                <a:latin typeface="+mn-lt"/>
              </a:rPr>
              <a:t>Президента </a:t>
            </a:r>
            <a:r>
              <a:rPr lang="ru-RU" sz="1500" b="1" dirty="0">
                <a:solidFill>
                  <a:srgbClr val="007008"/>
                </a:solidFill>
                <a:latin typeface="+mn-lt"/>
              </a:rPr>
              <a:t>Российской Федерации от 07.05. 2018 г. № </a:t>
            </a:r>
            <a:r>
              <a:rPr lang="ru-RU" sz="1500" b="1" dirty="0" smtClean="0">
                <a:solidFill>
                  <a:srgbClr val="007008"/>
                </a:solidFill>
                <a:latin typeface="+mn-lt"/>
              </a:rPr>
              <a:t>204</a:t>
            </a:r>
            <a:endParaRPr lang="ru-RU" sz="1500" b="1" dirty="0">
              <a:solidFill>
                <a:srgbClr val="007008"/>
              </a:solidFill>
              <a:latin typeface="+mn-lt"/>
            </a:endParaRPr>
          </a:p>
          <a:p>
            <a:pPr algn="l">
              <a:buClr>
                <a:srgbClr val="007008"/>
              </a:buClr>
            </a:pPr>
            <a:r>
              <a:rPr lang="ru-RU" sz="1500" dirty="0" smtClean="0">
                <a:latin typeface="+mn-lt"/>
              </a:rPr>
              <a:t>«Сформировать </a:t>
            </a:r>
            <a:r>
              <a:rPr lang="ru-RU" sz="1500" dirty="0">
                <a:latin typeface="+mn-lt"/>
              </a:rPr>
              <a:t>мотивацию на рабочие профессии, сделав акцент на инженерном </a:t>
            </a:r>
            <a:r>
              <a:rPr lang="ru-RU" sz="1500" dirty="0" smtClean="0">
                <a:latin typeface="+mn-lt"/>
              </a:rPr>
              <a:t>образовании»</a:t>
            </a:r>
            <a:endParaRPr lang="ru-RU" sz="15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57275" y="74178"/>
            <a:ext cx="808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профильного обучения</a:t>
            </a:r>
            <a:b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Томской области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86599" y="6492874"/>
            <a:ext cx="2057400" cy="365125"/>
          </a:xfrm>
        </p:spPr>
        <p:txBody>
          <a:bodyPr/>
          <a:lstStyle/>
          <a:p>
            <a:pPr>
              <a:defRPr/>
            </a:pPr>
            <a:fld id="{944D3777-57B7-47C0-AC35-825E70AC240E}" type="slidenum">
              <a:rPr lang="ru-RU" sz="1800">
                <a:solidFill>
                  <a:srgbClr val="007008"/>
                </a:solidFill>
              </a:rPr>
              <a:pPr>
                <a:defRPr/>
              </a:pPr>
              <a:t>12</a:t>
            </a:fld>
            <a:endParaRPr lang="ru-RU" sz="1800" dirty="0">
              <a:solidFill>
                <a:srgbClr val="007008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291" r="4453" b="-1"/>
          <a:stretch/>
        </p:blipFill>
        <p:spPr>
          <a:xfrm>
            <a:off x="5174531" y="3061173"/>
            <a:ext cx="3824136" cy="298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4899" y="2723773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Clr>
                <a:srgbClr val="007008"/>
              </a:buClr>
            </a:pPr>
            <a:endParaRPr lang="ru-RU" sz="1500" i="1" dirty="0">
              <a:latin typeface="+mn-lt"/>
            </a:endParaRPr>
          </a:p>
          <a:p>
            <a:pPr lvl="0"/>
            <a:r>
              <a:rPr lang="ru-RU" sz="1500" b="1" dirty="0">
                <a:solidFill>
                  <a:srgbClr val="007008"/>
                </a:solidFill>
                <a:latin typeface="+mn-lt"/>
                <a:cs typeface="Arial" panose="020B0604020202020204" pitchFamily="34" charset="0"/>
              </a:rPr>
              <a:t>Задачи на 2018-2019 уч. год: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500" dirty="0">
                <a:latin typeface="+mn-lt"/>
                <a:cs typeface="Arial" panose="020B0604020202020204" pitchFamily="34" charset="0"/>
              </a:rPr>
              <a:t>Развитие сети школ инженерной направленности в связи с потребностью региона.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+mn-lt"/>
                <a:cs typeface="Arial" panose="020B0604020202020204" pitchFamily="34" charset="0"/>
              </a:rPr>
              <a:t>Усиление кластерной сети по типу «Школа-</a:t>
            </a:r>
            <a:r>
              <a:rPr lang="ru-RU" sz="1500" b="1" dirty="0">
                <a:solidFill>
                  <a:srgbClr val="007008"/>
                </a:solidFill>
                <a:latin typeface="+mn-lt"/>
                <a:cs typeface="Arial" panose="020B0604020202020204" pitchFamily="34" charset="0"/>
              </a:rPr>
              <a:t>СПО</a:t>
            </a:r>
            <a:r>
              <a:rPr lang="ru-RU" sz="1500" dirty="0">
                <a:latin typeface="+mn-lt"/>
                <a:cs typeface="Arial" panose="020B0604020202020204" pitchFamily="34" charset="0"/>
              </a:rPr>
              <a:t>-ВУЗ-</a:t>
            </a:r>
            <a:r>
              <a:rPr lang="ru-RU" sz="1500" b="1" dirty="0">
                <a:solidFill>
                  <a:srgbClr val="007008"/>
                </a:solidFill>
                <a:latin typeface="+mn-lt"/>
                <a:cs typeface="Arial" panose="020B0604020202020204" pitchFamily="34" charset="0"/>
              </a:rPr>
              <a:t>Предприятие</a:t>
            </a:r>
            <a:r>
              <a:rPr lang="ru-RU" sz="1500" dirty="0">
                <a:latin typeface="+mn-lt"/>
                <a:cs typeface="Arial" panose="020B0604020202020204" pitchFamily="34" charset="0"/>
              </a:rPr>
              <a:t>» на региональном уровне.</a:t>
            </a:r>
            <a:endParaRPr lang="en-US" sz="15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+mn-lt"/>
                <a:cs typeface="Arial" panose="020B0604020202020204" pitchFamily="34" charset="0"/>
              </a:rPr>
              <a:t>Формирование региональной модели профильного обучения с учетом промышленных кластеров региона:</a:t>
            </a:r>
            <a:r>
              <a:rPr lang="en-US" sz="15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+mn-lt"/>
                <a:cs typeface="Arial" panose="020B0604020202020204" pitchFamily="34" charset="0"/>
              </a:rPr>
              <a:t>создание образовательных округов с опорными (базовыми) школами и расширение карты профильного обучения региона.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+mn-lt"/>
                <a:cs typeface="Arial" panose="020B0604020202020204" pitchFamily="34" charset="0"/>
              </a:rPr>
              <a:t>Внедрение электронного обучения в рамках реализации профилей: виртуальные лаборатории, онлайн курсы.</a:t>
            </a:r>
          </a:p>
        </p:txBody>
      </p:sp>
    </p:spTree>
    <p:extLst>
      <p:ext uri="{BB962C8B-B14F-4D97-AF65-F5344CB8AC3E}">
        <p14:creationId xmlns:p14="http://schemas.microsoft.com/office/powerpoint/2010/main" val="2707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1137"/>
            <a:ext cx="21605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6" descr="Картинки по запросу национальная открытая шко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37" y="2546779"/>
            <a:ext cx="14636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 descr="Картинки по запросу мобильная электронная шко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33837"/>
            <a:ext cx="1568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1094216"/>
            <a:ext cx="2286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12950"/>
            <a:ext cx="26304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96" y="4309181"/>
            <a:ext cx="19399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03" y="2153372"/>
            <a:ext cx="25415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127037"/>
            <a:ext cx="15938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" descr="Картинки по запросу фоксфор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04" y="4625887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470024" y="3545642"/>
            <a:ext cx="2376389" cy="23763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«Билет в будущее»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58" y="3318201"/>
            <a:ext cx="1584502" cy="13612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57275" y="205986"/>
            <a:ext cx="808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 err="1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работе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399" y="6492874"/>
            <a:ext cx="2133600" cy="365125"/>
          </a:xfrm>
        </p:spPr>
        <p:txBody>
          <a:bodyPr/>
          <a:lstStyle/>
          <a:p>
            <a:pPr>
              <a:defRPr/>
            </a:pPr>
            <a:fld id="{753F16B5-7ECC-44B4-B766-37238BF204B6}" type="slidenum">
              <a:rPr lang="ru-RU" sz="1800" smtClean="0">
                <a:solidFill>
                  <a:srgbClr val="007008"/>
                </a:solidFill>
              </a:rPr>
              <a:t>13</a:t>
            </a:fld>
            <a:endParaRPr lang="ru-RU" sz="1800" dirty="0">
              <a:solidFill>
                <a:srgbClr val="007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-7937" y="776082"/>
            <a:ext cx="4941448" cy="2337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5" y="5085266"/>
            <a:ext cx="528437" cy="5468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57275" y="82416"/>
            <a:ext cx="808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независимой оценки качества образования </a:t>
            </a:r>
            <a:b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(ЕГЭ и ВСОШ)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7010399" y="64928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53F16B5-7ECC-44B4-B766-37238BF204B6}" type="slidenum">
              <a:rPr lang="ru-RU" sz="1800" smtClean="0">
                <a:solidFill>
                  <a:srgbClr val="007008"/>
                </a:solidFill>
              </a:rPr>
              <a:pPr>
                <a:defRPr/>
              </a:pPr>
              <a:t>14</a:t>
            </a:fld>
            <a:endParaRPr lang="ru-RU" sz="1800" dirty="0">
              <a:solidFill>
                <a:srgbClr val="007008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1111843" y="1412497"/>
            <a:ext cx="236847" cy="733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1145018" y="1717073"/>
            <a:ext cx="236397" cy="7990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369392" y="1830451"/>
            <a:ext cx="248967" cy="1260389"/>
          </a:xfrm>
          <a:prstGeom prst="rect">
            <a:avLst/>
          </a:prstGeom>
          <a:solidFill>
            <a:srgbClr val="007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3732076" y="1154923"/>
            <a:ext cx="219167" cy="12603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3727732" y="1496568"/>
            <a:ext cx="227854" cy="12603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6200000">
            <a:off x="3422705" y="2138896"/>
            <a:ext cx="236540" cy="6590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3618460" y="2293465"/>
            <a:ext cx="240447" cy="1054441"/>
          </a:xfrm>
          <a:prstGeom prst="rect">
            <a:avLst/>
          </a:prstGeom>
          <a:solidFill>
            <a:srgbClr val="007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62463" y="875628"/>
            <a:ext cx="17616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7008"/>
                </a:solidFill>
              </a:rPr>
              <a:t>Количество </a:t>
            </a:r>
            <a:br>
              <a:rPr lang="ru-RU" sz="1300" b="1" dirty="0" smtClean="0">
                <a:solidFill>
                  <a:srgbClr val="007008"/>
                </a:solidFill>
              </a:rPr>
            </a:br>
            <a:r>
              <a:rPr lang="ru-RU" sz="1300" b="1" dirty="0" smtClean="0">
                <a:solidFill>
                  <a:srgbClr val="007008"/>
                </a:solidFill>
              </a:rPr>
              <a:t>100-балльных результатов</a:t>
            </a:r>
            <a:endParaRPr lang="ru-RU" sz="1300" b="1" dirty="0">
              <a:solidFill>
                <a:srgbClr val="00700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3147" y="883866"/>
            <a:ext cx="21323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7008"/>
                </a:solidFill>
              </a:rPr>
              <a:t>Победители и призеры заключительного </a:t>
            </a:r>
          </a:p>
          <a:p>
            <a:r>
              <a:rPr lang="ru-RU" sz="1300" b="1" dirty="0" smtClean="0">
                <a:solidFill>
                  <a:srgbClr val="007008"/>
                </a:solidFill>
              </a:rPr>
              <a:t>этапа ВСОШ</a:t>
            </a:r>
            <a:endParaRPr lang="ru-RU" sz="1300" b="1" dirty="0">
              <a:solidFill>
                <a:srgbClr val="007008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695" y="1630922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08"/>
                </a:solidFill>
              </a:rPr>
              <a:t>2015</a:t>
            </a:r>
            <a:endParaRPr lang="ru-RU" sz="1300" dirty="0">
              <a:solidFill>
                <a:srgbClr val="007008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3809" y="1971278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08"/>
                </a:solidFill>
              </a:rPr>
              <a:t>2016</a:t>
            </a:r>
            <a:endParaRPr lang="ru-RU" sz="1300" dirty="0">
              <a:solidFill>
                <a:srgbClr val="007008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9367" y="2316915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08"/>
                </a:solidFill>
              </a:rPr>
              <a:t>2017</a:t>
            </a:r>
            <a:endParaRPr lang="ru-RU" sz="1300" dirty="0">
              <a:solidFill>
                <a:srgbClr val="007008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77923" y="1639170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08"/>
                </a:solidFill>
              </a:rPr>
              <a:t>2015</a:t>
            </a:r>
            <a:endParaRPr lang="ru-RU" sz="1300" dirty="0">
              <a:solidFill>
                <a:srgbClr val="007008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4037" y="1979526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08"/>
                </a:solidFill>
              </a:rPr>
              <a:t>2016</a:t>
            </a:r>
            <a:endParaRPr lang="ru-RU" sz="1300" dirty="0">
              <a:solidFill>
                <a:srgbClr val="007008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79595" y="2325163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08"/>
                </a:solidFill>
              </a:rPr>
              <a:t>2017</a:t>
            </a:r>
            <a:endParaRPr lang="ru-RU" sz="1300" dirty="0">
              <a:solidFill>
                <a:srgbClr val="007008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7923" y="2683250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08"/>
                </a:solidFill>
              </a:rPr>
              <a:t>2018</a:t>
            </a:r>
            <a:endParaRPr lang="ru-RU" sz="1300" dirty="0">
              <a:solidFill>
                <a:srgbClr val="00700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62825" y="1656566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11</a:t>
            </a:r>
            <a:endParaRPr lang="ru-RU" sz="1300" dirty="0"/>
          </a:p>
        </p:txBody>
      </p:sp>
      <p:sp>
        <p:nvSpPr>
          <p:cNvPr id="57" name="TextBox 56"/>
          <p:cNvSpPr txBox="1"/>
          <p:nvPr/>
        </p:nvSpPr>
        <p:spPr>
          <a:xfrm>
            <a:off x="3268939" y="1996922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11</a:t>
            </a:r>
            <a:endParaRPr lang="ru-RU" sz="1300" dirty="0"/>
          </a:p>
        </p:txBody>
      </p:sp>
      <p:sp>
        <p:nvSpPr>
          <p:cNvPr id="58" name="TextBox 57"/>
          <p:cNvSpPr txBox="1"/>
          <p:nvPr/>
        </p:nvSpPr>
        <p:spPr>
          <a:xfrm>
            <a:off x="3264497" y="2342559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6</a:t>
            </a:r>
            <a:endParaRPr lang="ru-RU" sz="1300" dirty="0"/>
          </a:p>
        </p:txBody>
      </p:sp>
      <p:sp>
        <p:nvSpPr>
          <p:cNvPr id="59" name="TextBox 58"/>
          <p:cNvSpPr txBox="1"/>
          <p:nvPr/>
        </p:nvSpPr>
        <p:spPr>
          <a:xfrm>
            <a:off x="3262825" y="2700646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9</a:t>
            </a:r>
            <a:endParaRPr lang="ru-RU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902939" y="1641175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45</a:t>
            </a:r>
            <a:endParaRPr lang="ru-RU" sz="1300" dirty="0"/>
          </a:p>
        </p:txBody>
      </p:sp>
      <p:sp>
        <p:nvSpPr>
          <p:cNvPr id="62" name="TextBox 61"/>
          <p:cNvSpPr txBox="1"/>
          <p:nvPr/>
        </p:nvSpPr>
        <p:spPr>
          <a:xfrm>
            <a:off x="909053" y="1981531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47</a:t>
            </a:r>
            <a:endParaRPr lang="ru-RU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904611" y="2327168"/>
            <a:ext cx="64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62</a:t>
            </a:r>
            <a:endParaRPr lang="ru-RU" sz="1300" dirty="0"/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5954"/>
              </p:ext>
            </p:extLst>
          </p:nvPr>
        </p:nvGraphicFramePr>
        <p:xfrm>
          <a:off x="5100637" y="1302690"/>
          <a:ext cx="3895082" cy="51372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2239"/>
                <a:gridCol w="2303336"/>
                <a:gridCol w="616782"/>
                <a:gridCol w="572725"/>
              </a:tblGrid>
              <a:tr h="284092">
                <a:tc>
                  <a:txBody>
                    <a:bodyPr/>
                    <a:lstStyle/>
                    <a:p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1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г. Москва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6,60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7,24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2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Республика Мордовия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5,94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6,09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3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Удмуртская</a:t>
                      </a:r>
                      <a:r>
                        <a:rPr lang="ru-RU" sz="1150" baseline="0" dirty="0" smtClean="0"/>
                        <a:t> республика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4,61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5,95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4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Республика Татарстан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3,60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3,57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5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Магаданская Область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1,37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3,40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6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г. Санкт-Петербург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3,77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3,04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7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Кировская область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3,02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3,04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8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Вологодская область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1,69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2,12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9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Челябинская область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2,06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1,95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10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Чувашская Республика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2,02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1,71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…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28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Нижегородская область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1,23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0,87</a:t>
                      </a:r>
                      <a:endParaRPr lang="ru-RU" sz="1150" dirty="0"/>
                    </a:p>
                  </a:txBody>
                  <a:tcPr/>
                </a:tc>
              </a:tr>
              <a:tr h="299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Томская область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0,56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0,83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30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Калужская область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0,89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0,79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...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80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Республика Хакасия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0,00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0,00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81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Ненецкий автономный округ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0,00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0,00</a:t>
                      </a:r>
                      <a:endParaRPr lang="ru-RU" sz="1150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82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Республика Северная Осетия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0,00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0,00</a:t>
                      </a:r>
                      <a:endParaRPr lang="ru-RU" sz="11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100637" y="826500"/>
            <a:ext cx="389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Рейтинг регионов по итогам ВСОШ</a:t>
            </a:r>
            <a:b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(количество дипломов на 100 000 человек)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4" y="5150020"/>
            <a:ext cx="672304" cy="48873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51" y="3294280"/>
            <a:ext cx="580539" cy="55741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30" y="3352060"/>
            <a:ext cx="504913" cy="52248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9" y="3385741"/>
            <a:ext cx="510566" cy="46595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-188247" y="3865156"/>
            <a:ext cx="1761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Школьный этап</a:t>
            </a:r>
            <a:endParaRPr lang="ru-RU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1441614" y="3869684"/>
            <a:ext cx="1761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Муниципальный этап</a:t>
            </a:r>
            <a:endParaRPr lang="ru-RU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3192230" y="3867521"/>
            <a:ext cx="1761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Региональный этап</a:t>
            </a:r>
            <a:endParaRPr lang="ru-RU" sz="1000" dirty="0"/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531281" y="4378595"/>
            <a:ext cx="182369" cy="412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785476" y="3852079"/>
            <a:ext cx="196193" cy="9348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-116876" y="4468766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-118548" y="4204205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9445" y="4468766"/>
            <a:ext cx="660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41 874</a:t>
            </a:r>
            <a:endParaRPr lang="ru-RU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43339" y="4204216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82100</a:t>
            </a:r>
            <a:endParaRPr lang="ru-RU" sz="1000" dirty="0"/>
          </a:p>
        </p:txBody>
      </p:sp>
      <p:sp>
        <p:nvSpPr>
          <p:cNvPr id="82" name="Прямоугольник 81"/>
          <p:cNvSpPr/>
          <p:nvPr/>
        </p:nvSpPr>
        <p:spPr>
          <a:xfrm rot="16200000">
            <a:off x="2368376" y="4375383"/>
            <a:ext cx="182369" cy="412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 rot="16200000">
            <a:off x="2442755" y="4028683"/>
            <a:ext cx="208474" cy="5875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720219" y="4465554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18547" y="4200993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556540" y="4465554"/>
            <a:ext cx="660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7122</a:t>
            </a:r>
            <a:endParaRPr lang="ru-RU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717969" y="4201004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9578</a:t>
            </a:r>
            <a:endParaRPr lang="ru-RU" sz="1000" dirty="0"/>
          </a:p>
        </p:txBody>
      </p:sp>
      <p:sp>
        <p:nvSpPr>
          <p:cNvPr id="88" name="Прямоугольник 87"/>
          <p:cNvSpPr/>
          <p:nvPr/>
        </p:nvSpPr>
        <p:spPr>
          <a:xfrm rot="16200000">
            <a:off x="3942137" y="4395126"/>
            <a:ext cx="182369" cy="412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rot="16200000">
            <a:off x="4016516" y="4048426"/>
            <a:ext cx="208474" cy="5875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3293980" y="4485297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92308" y="4220736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30301" y="4485297"/>
            <a:ext cx="660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786</a:t>
            </a:r>
            <a:endParaRPr lang="ru-RU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4291730" y="4220747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920</a:t>
            </a:r>
            <a:endParaRPr lang="ru-RU" sz="1000" dirty="0"/>
          </a:p>
        </p:txBody>
      </p:sp>
      <p:sp>
        <p:nvSpPr>
          <p:cNvPr id="98" name="TextBox 97"/>
          <p:cNvSpPr txBox="1"/>
          <p:nvPr/>
        </p:nvSpPr>
        <p:spPr>
          <a:xfrm>
            <a:off x="353562" y="5651553"/>
            <a:ext cx="1761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Региональный этап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672593" y="5649390"/>
            <a:ext cx="1761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Заключительный этап</a:t>
            </a:r>
            <a:endParaRPr lang="ru-RU" sz="1000" dirty="0"/>
          </a:p>
        </p:txBody>
      </p:sp>
      <p:sp>
        <p:nvSpPr>
          <p:cNvPr id="106" name="Прямоугольник 105"/>
          <p:cNvSpPr/>
          <p:nvPr/>
        </p:nvSpPr>
        <p:spPr>
          <a:xfrm rot="16200000">
            <a:off x="1209209" y="6228368"/>
            <a:ext cx="167510" cy="255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 rot="16200000">
            <a:off x="1317160" y="5848095"/>
            <a:ext cx="193616" cy="4975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632167" y="6247423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0495" y="5982862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70776" y="6230947"/>
            <a:ext cx="660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158</a:t>
            </a:r>
            <a:endParaRPr lang="ru-RU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547534" y="5982873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319</a:t>
            </a:r>
            <a:endParaRPr lang="ru-RU" sz="1000" dirty="0"/>
          </a:p>
        </p:txBody>
      </p:sp>
      <p:sp>
        <p:nvSpPr>
          <p:cNvPr id="112" name="Прямоугольник 111"/>
          <p:cNvSpPr/>
          <p:nvPr/>
        </p:nvSpPr>
        <p:spPr>
          <a:xfrm rot="16200000">
            <a:off x="3373416" y="6201366"/>
            <a:ext cx="176275" cy="357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 rot="16200000">
            <a:off x="3472166" y="5830295"/>
            <a:ext cx="208474" cy="5875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2749630" y="6267166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47958" y="6002605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45905" y="6267166"/>
            <a:ext cx="660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689714" y="6002616"/>
            <a:ext cx="641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863668" y="2982441"/>
            <a:ext cx="892518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Участники</a:t>
            </a:r>
            <a:endParaRPr lang="ru-RU" sz="1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833036" y="4944439"/>
            <a:ext cx="104586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Победители</a:t>
            </a:r>
            <a:br>
              <a:rPr lang="ru-RU" sz="1000" dirty="0" smtClean="0"/>
            </a:br>
            <a:r>
              <a:rPr lang="ru-RU" sz="1000" dirty="0" smtClean="0"/>
              <a:t>призеры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0467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D3777-57B7-47C0-AC35-825E70AC240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7938" y="-1"/>
            <a:ext cx="9151938" cy="924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878822" y="219053"/>
            <a:ext cx="29091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300" dirty="0" smtClean="0">
                <a:latin typeface="Calibri" pitchFamily="34" charset="0"/>
              </a:rPr>
              <a:t>Департамент </a:t>
            </a:r>
            <a:r>
              <a:rPr lang="ru-RU" sz="1300" dirty="0">
                <a:latin typeface="Calibri" pitchFamily="34" charset="0"/>
              </a:rPr>
              <a:t>общего образования </a:t>
            </a:r>
            <a:r>
              <a:rPr lang="en-US" sz="1300" dirty="0" smtClean="0">
                <a:latin typeface="Calibri" pitchFamily="34" charset="0"/>
              </a:rPr>
              <a:t/>
            </a:r>
            <a:br>
              <a:rPr lang="en-US" sz="1300" dirty="0" smtClean="0">
                <a:latin typeface="Calibri" pitchFamily="34" charset="0"/>
              </a:rPr>
            </a:br>
            <a:r>
              <a:rPr lang="ru-RU" sz="1300" dirty="0" smtClean="0">
                <a:latin typeface="Calibri" pitchFamily="34" charset="0"/>
              </a:rPr>
              <a:t>Томской </a:t>
            </a:r>
            <a:r>
              <a:rPr lang="ru-RU" sz="1300" dirty="0">
                <a:latin typeface="Calibri" pitchFamily="34" charset="0"/>
              </a:rPr>
              <a:t>области</a:t>
            </a:r>
          </a:p>
        </p:txBody>
      </p:sp>
      <p:pic>
        <p:nvPicPr>
          <p:cNvPr id="20" name="Рисунок 9"/>
          <p:cNvPicPr>
            <a:picLocks noChangeAspect="1"/>
          </p:cNvPicPr>
          <p:nvPr/>
        </p:nvPicPr>
        <p:blipFill>
          <a:blip r:embed="rId2"/>
          <a:srcRect l="47910" t="46996" r="24867" b="23499"/>
          <a:stretch>
            <a:fillRect/>
          </a:stretch>
        </p:blipFill>
        <p:spPr bwMode="auto">
          <a:xfrm>
            <a:off x="2990336" y="53319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06412" y="2431022"/>
            <a:ext cx="797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-7938" y="912257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-9525" y="4670853"/>
            <a:ext cx="655860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62616" y="4850051"/>
            <a:ext cx="4498847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875128"/>
            <a:ext cx="2075935" cy="508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328296"/>
            <a:ext cx="9143999" cy="529704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275013" y="6419762"/>
            <a:ext cx="258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latin typeface="Calibri" pitchFamily="34" charset="0"/>
              </a:rPr>
              <a:t>Томск, 22 мая 2018 г.</a:t>
            </a:r>
          </a:p>
        </p:txBody>
      </p:sp>
    </p:spTree>
    <p:extLst>
      <p:ext uri="{BB962C8B-B14F-4D97-AF65-F5344CB8AC3E}">
        <p14:creationId xmlns:p14="http://schemas.microsoft.com/office/powerpoint/2010/main" val="235756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1057275" y="197748"/>
            <a:ext cx="808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en-US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обновления </a:t>
            </a:r>
            <a:r>
              <a:rPr lang="ru-RU" b="1" dirty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образования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7938" y="796925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3316941" y="859677"/>
            <a:ext cx="55190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7008"/>
              </a:buClr>
              <a:buFont typeface="Wingdings" pitchFamily="2" charset="2"/>
              <a:buNone/>
            </a:pPr>
            <a:r>
              <a:rPr lang="ru-RU" sz="1600" b="1" dirty="0">
                <a:latin typeface="Calibri" pitchFamily="34" charset="0"/>
              </a:rPr>
              <a:t>Послание Президента Российской</a:t>
            </a:r>
          </a:p>
          <a:p>
            <a:pPr marL="285750" indent="-285750">
              <a:buClr>
                <a:srgbClr val="007008"/>
              </a:buClr>
              <a:buFont typeface="Wingdings" pitchFamily="2" charset="2"/>
              <a:buNone/>
            </a:pPr>
            <a:r>
              <a:rPr lang="ru-RU" sz="1600" b="1" dirty="0">
                <a:latin typeface="Calibri" pitchFamily="34" charset="0"/>
              </a:rPr>
              <a:t> Федерации  Федеральному собранию от 01.03.2018 г.</a:t>
            </a:r>
          </a:p>
          <a:p>
            <a:pPr marL="285750" indent="-285750" algn="l">
              <a:buClr>
                <a:srgbClr val="007008"/>
              </a:buClr>
              <a:buFontTx/>
              <a:buChar char="-"/>
            </a:pPr>
            <a:endParaRPr lang="en-US" sz="1400" dirty="0" smtClean="0">
              <a:solidFill>
                <a:srgbClr val="007008"/>
              </a:solidFill>
              <a:latin typeface="Calibri" pitchFamily="34" charset="0"/>
            </a:endParaRPr>
          </a:p>
          <a:p>
            <a:pPr marL="285750" indent="-285750" algn="l">
              <a:buClr>
                <a:srgbClr val="007008"/>
              </a:buClr>
              <a:buFontTx/>
              <a:buChar char="-"/>
            </a:pPr>
            <a:r>
              <a:rPr lang="ru-RU" sz="1400" dirty="0" smtClean="0">
                <a:latin typeface="Calibri" pitchFamily="34" charset="0"/>
              </a:rPr>
              <a:t>Введение </a:t>
            </a:r>
            <a:r>
              <a:rPr lang="ru-RU" sz="1400" dirty="0">
                <a:latin typeface="Calibri" pitchFamily="34" charset="0"/>
              </a:rPr>
              <a:t>цифровых технологий обучения, в том числе и онлайн-образования;</a:t>
            </a:r>
          </a:p>
          <a:p>
            <a:pPr marL="285750" indent="-285750" algn="l">
              <a:buClr>
                <a:srgbClr val="007008"/>
              </a:buClr>
              <a:buFontTx/>
              <a:buChar char="-"/>
            </a:pPr>
            <a:r>
              <a:rPr lang="ru-RU" sz="1400" dirty="0">
                <a:latin typeface="Calibri" pitchFamily="34" charset="0"/>
              </a:rPr>
              <a:t>Укрепление целостной системы поддержки и развития творческих способностей и талантов детей;</a:t>
            </a:r>
          </a:p>
          <a:p>
            <a:pPr marL="285750" indent="-285750" algn="l">
              <a:buClr>
                <a:srgbClr val="007008"/>
              </a:buClr>
              <a:buFontTx/>
              <a:buChar char="-"/>
            </a:pPr>
            <a:r>
              <a:rPr lang="ru-RU" sz="1400" dirty="0">
                <a:latin typeface="Calibri" pitchFamily="34" charset="0"/>
              </a:rPr>
              <a:t>Запуск проекта ранней профориентации школьников «Билет в будущее» 01.09.2018 г.</a:t>
            </a:r>
          </a:p>
          <a:p>
            <a:pPr marL="285750" indent="-285750" algn="l">
              <a:buClr>
                <a:srgbClr val="007008"/>
              </a:buClr>
            </a:pPr>
            <a:endParaRPr lang="ru-RU" sz="1400" dirty="0">
              <a:latin typeface="Calibri" pitchFamily="34" charset="0"/>
            </a:endParaRPr>
          </a:p>
        </p:txBody>
      </p:sp>
      <p:sp>
        <p:nvSpPr>
          <p:cNvPr id="17416" name="Прямоугольник 4"/>
          <p:cNvSpPr>
            <a:spLocks noChangeArrowheads="1"/>
          </p:cNvSpPr>
          <p:nvPr/>
        </p:nvSpPr>
        <p:spPr bwMode="auto">
          <a:xfrm>
            <a:off x="425450" y="3004577"/>
            <a:ext cx="871855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Указ </a:t>
            </a:r>
          </a:p>
          <a:p>
            <a:r>
              <a:rPr lang="ru-RU" sz="1600" b="1" dirty="0">
                <a:latin typeface="Calibri" pitchFamily="34" charset="0"/>
              </a:rPr>
              <a:t>Президента Российской Федерации от 07.05. 2018 г. № 204</a:t>
            </a:r>
          </a:p>
          <a:p>
            <a:endParaRPr lang="ru-RU" sz="1600" b="1" dirty="0">
              <a:latin typeface="Calibri" pitchFamily="34" charset="0"/>
            </a:endParaRPr>
          </a:p>
          <a:p>
            <a:pPr algn="l"/>
            <a:r>
              <a:rPr lang="ru-RU" sz="1400" b="1" dirty="0">
                <a:latin typeface="Calibri" pitchFamily="34" charset="0"/>
              </a:rPr>
              <a:t>Цель</a:t>
            </a:r>
            <a:r>
              <a:rPr lang="ru-RU" sz="1400" dirty="0">
                <a:latin typeface="Calibri" pitchFamily="34" charset="0"/>
              </a:rPr>
              <a:t>: обеспечение ускоренного внедрения цифровых технологий в экономике и социальной сфере</a:t>
            </a:r>
          </a:p>
          <a:p>
            <a:pPr algn="l"/>
            <a:r>
              <a:rPr lang="ru-RU" sz="1400" b="1" i="1" dirty="0" smtClean="0">
                <a:latin typeface="Calibri" pitchFamily="34" charset="0"/>
              </a:rPr>
              <a:t>П</a:t>
            </a:r>
            <a:r>
              <a:rPr lang="ru-RU" sz="1400" b="1" i="1" dirty="0">
                <a:latin typeface="Calibri" pitchFamily="34" charset="0"/>
              </a:rPr>
              <a:t>. 5.  В сфере образования до 2024 года обеспечить исполнение целевых показателей:</a:t>
            </a:r>
          </a:p>
          <a:p>
            <a:pPr algn="l"/>
            <a:r>
              <a:rPr lang="ru-RU" sz="1400" dirty="0">
                <a:latin typeface="Calibri" pitchFamily="34" charset="0"/>
              </a:rPr>
              <a:t>- «Вхождение Российской Федерации в число 10 ведущих стран мира по качеству общего образования»;</a:t>
            </a:r>
          </a:p>
          <a:p>
            <a:pPr algn="l"/>
            <a:r>
              <a:rPr lang="ru-RU" sz="1400" dirty="0">
                <a:latin typeface="Calibri" pitchFamily="34" charset="0"/>
              </a:rPr>
              <a:t>- «Воспитание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традиций».</a:t>
            </a:r>
          </a:p>
          <a:p>
            <a:pPr algn="l"/>
            <a:r>
              <a:rPr lang="ru-RU" sz="1400" b="1" dirty="0">
                <a:latin typeface="Calibri" pitchFamily="34" charset="0"/>
              </a:rPr>
              <a:t>Задачи:</a:t>
            </a:r>
          </a:p>
          <a:p>
            <a:pPr algn="l">
              <a:buFontTx/>
              <a:buChar char="-"/>
            </a:pPr>
            <a:r>
              <a:rPr lang="ru-RU" sz="1400" dirty="0">
                <a:latin typeface="Calibri" pitchFamily="34" charset="0"/>
              </a:rPr>
              <a:t> Индивидуальные технологии обучения, в том числе онлайн - образование;</a:t>
            </a:r>
          </a:p>
          <a:p>
            <a:pPr algn="l">
              <a:buFontTx/>
              <a:buChar char="-"/>
            </a:pPr>
            <a:r>
              <a:rPr lang="ru-RU" sz="1400" dirty="0">
                <a:latin typeface="Calibri" pitchFamily="34" charset="0"/>
              </a:rPr>
              <a:t> Обновление содержания и совершенствование методов обучения предметной области «Технология»;</a:t>
            </a:r>
          </a:p>
          <a:p>
            <a:pPr algn="l">
              <a:buFontTx/>
              <a:buChar char="-"/>
            </a:pPr>
            <a:r>
              <a:rPr lang="ru-RU" sz="1400" dirty="0">
                <a:latin typeface="Calibri" pitchFamily="34" charset="0"/>
              </a:rPr>
              <a:t> Закрепить превосходство отечественной математической  школы (конкурентное преимущество в эпоху цифровой экономики);</a:t>
            </a:r>
          </a:p>
          <a:p>
            <a:pPr algn="l">
              <a:buFontTx/>
              <a:buChar char="-"/>
            </a:pP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Лидерство в международных олимпиадах школьников;</a:t>
            </a:r>
          </a:p>
          <a:p>
            <a:pPr algn="l">
              <a:buFontTx/>
              <a:buChar char="-"/>
            </a:pP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Сформировать мотивацию на рабочие профессии, сделав акцент на инженерном образовании.</a:t>
            </a:r>
          </a:p>
          <a:p>
            <a:pPr algn="l"/>
            <a:endParaRPr lang="ru-RU" sz="1400" dirty="0">
              <a:latin typeface="Calibri" pitchFamily="34" charset="0"/>
            </a:endParaRPr>
          </a:p>
        </p:txBody>
      </p:sp>
      <p:pic>
        <p:nvPicPr>
          <p:cNvPr id="17418" name="Рисунок 14"/>
          <p:cNvPicPr>
            <a:picLocks noChangeAspect="1"/>
          </p:cNvPicPr>
          <p:nvPr/>
        </p:nvPicPr>
        <p:blipFill>
          <a:blip r:embed="rId2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0EAA18-DCAA-4C2D-9153-BE810EDC8629}" type="slidenum">
              <a:rPr lang="ru-RU" altLang="ru-RU" sz="1800" smtClean="0">
                <a:solidFill>
                  <a:srgbClr val="007008"/>
                </a:solidFill>
              </a:rPr>
              <a:t>2</a:t>
            </a:fld>
            <a:endParaRPr lang="ru-RU" altLang="ru-RU" sz="1800" dirty="0">
              <a:solidFill>
                <a:srgbClr val="007008"/>
              </a:solidFill>
            </a:endParaRP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5" y="1102581"/>
            <a:ext cx="3038965" cy="1705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708" y="5438423"/>
            <a:ext cx="7920880" cy="8930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200" dirty="0" smtClean="0">
              <a:solidFill>
                <a:schemeClr val="tx1"/>
              </a:solidFill>
            </a:endParaRPr>
          </a:p>
          <a:p>
            <a:pPr algn="l"/>
            <a:endParaRPr lang="ru-RU" sz="1200" i="1" dirty="0" smtClean="0">
              <a:solidFill>
                <a:schemeClr val="tx1"/>
              </a:solidFill>
            </a:endParaRPr>
          </a:p>
          <a:p>
            <a:pPr algn="l"/>
            <a:r>
              <a:rPr lang="ru-RU" sz="1200" i="1" dirty="0" smtClean="0">
                <a:solidFill>
                  <a:schemeClr val="tx1"/>
                </a:solidFill>
              </a:rPr>
              <a:t>2017-2018 </a:t>
            </a:r>
            <a:r>
              <a:rPr lang="ru-RU" sz="1200" i="1" dirty="0">
                <a:solidFill>
                  <a:schemeClr val="tx1"/>
                </a:solidFill>
              </a:rPr>
              <a:t>уч. год: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>
                <a:solidFill>
                  <a:schemeClr val="tx1"/>
                </a:solidFill>
              </a:rPr>
              <a:t>. Сформирована сеть общеобразовательных организаций, функционирующих в сложных социальных условиях.</a:t>
            </a:r>
          </a:p>
          <a:p>
            <a:pPr algn="l"/>
            <a:r>
              <a:rPr lang="ru-RU" sz="1200" dirty="0">
                <a:solidFill>
                  <a:schemeClr val="tx1"/>
                </a:solidFill>
              </a:rPr>
              <a:t>2. Проведена работа по выявлению проблемных зон в образовательных организациях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9925" y="6512738"/>
            <a:ext cx="2133600" cy="365125"/>
          </a:xfrm>
        </p:spPr>
        <p:txBody>
          <a:bodyPr/>
          <a:lstStyle/>
          <a:p>
            <a:fld id="{3A39D103-D92E-4BDF-AA10-79C2DD57B1EB}" type="slidenum">
              <a:rPr lang="ru-RU" sz="1800" smtClean="0">
                <a:solidFill>
                  <a:srgbClr val="007008"/>
                </a:solidFill>
              </a:rPr>
              <a:t>3</a:t>
            </a:fld>
            <a:endParaRPr lang="ru-RU" sz="1800" dirty="0">
              <a:solidFill>
                <a:srgbClr val="007008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96404" y="887662"/>
          <a:ext cx="8716764" cy="210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Штриховая стрелка вправо 5"/>
          <p:cNvSpPr/>
          <p:nvPr/>
        </p:nvSpPr>
        <p:spPr>
          <a:xfrm rot="5400000">
            <a:off x="1733436" y="3094658"/>
            <a:ext cx="996608" cy="936104"/>
          </a:xfrm>
          <a:prstGeom prst="striped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6341949" y="3094656"/>
            <a:ext cx="996608" cy="936104"/>
          </a:xfrm>
          <a:prstGeom prst="striped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4056482" y="3094656"/>
            <a:ext cx="996608" cy="936104"/>
          </a:xfrm>
          <a:prstGeom prst="striped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708" y="4168347"/>
            <a:ext cx="7920880" cy="90616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1" dirty="0" smtClean="0"/>
              <a:t>ФЦПРО 5.1: Использование данных независимых мониторинговых исследований: ОГЭ, ЕГЭ, ВПР, НИКО, региональный мониторинг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7275" y="81207"/>
            <a:ext cx="808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общего образования через обновление содержания образования 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7938" y="796925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71708" y="5181841"/>
            <a:ext cx="7920880" cy="464476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1" dirty="0" smtClean="0"/>
              <a:t>ФЦПРО 2.2: Организация работы со школами, находящимся в сложном социальном контексте</a:t>
            </a:r>
          </a:p>
        </p:txBody>
      </p:sp>
    </p:spTree>
    <p:extLst>
      <p:ext uri="{BB962C8B-B14F-4D97-AF65-F5344CB8AC3E}">
        <p14:creationId xmlns:p14="http://schemas.microsoft.com/office/powerpoint/2010/main" val="31915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399" y="6499652"/>
            <a:ext cx="2133600" cy="365125"/>
          </a:xfrm>
        </p:spPr>
        <p:txBody>
          <a:bodyPr/>
          <a:lstStyle/>
          <a:p>
            <a:fld id="{BDAA2BA0-7AD8-41CA-8339-B4E7BF9A6EE2}" type="slidenum">
              <a:rPr lang="ru-RU" sz="1800" smtClean="0">
                <a:solidFill>
                  <a:srgbClr val="007008"/>
                </a:solidFill>
              </a:rPr>
              <a:t>4</a:t>
            </a:fld>
            <a:endParaRPr lang="ru-RU" sz="1800" dirty="0">
              <a:solidFill>
                <a:srgbClr val="007008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1227279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В 2017-2018 учебном году: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Создана сеть пилотных площадок по апробации новой модели предмета «Астрономия» - 52 общеобразовательные организации (распоряжение Департамента общего образования от 18.08.2017 № 573-р).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рамках курсов повышения квалификации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- 182 учителя астрономии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(89% от общего количества учителей астрономии).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Разработано 4 программы дополнительного профессионального образования для учителей астрономии.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Отрабатывается модель сетевого взаимодействия (кафедра астрономии и космической геодезии ФФ ТГУ, Томский планетарий, технопарк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клуб «Икар» МАОУ ДО «Дворец творчества детей и молодёжи» г. Томска).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Распространяется опыт введения и преподавания предмета «Астрономия» в общеобразовательных организациях Томской области (конференции, семинары-совещания).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Для справки: введение учебного предмета «Астрономия»</a:t>
            </a:r>
          </a:p>
          <a:p>
            <a:pPr marL="285750" indent="-285750" algn="just">
              <a:buFontTx/>
              <a:buChar char="-"/>
            </a:pP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с 01.09.20178 г. - 52 ОО (23,2 %);</a:t>
            </a:r>
          </a:p>
          <a:p>
            <a:pPr marL="285750" indent="-285750" algn="just">
              <a:buFontTx/>
              <a:buChar char="-"/>
            </a:pP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с 01.01.2018 г. –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ОО (23,7 %);</a:t>
            </a:r>
          </a:p>
          <a:p>
            <a:pPr marL="285750" indent="-285750" algn="just">
              <a:buFontTx/>
              <a:buChar char="-"/>
            </a:pP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с 01.09.2018 г. –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+119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ОО (53,1 %). 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7275" y="74178"/>
            <a:ext cx="808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по обновлению содержания и технологий преподавания учебного предмета «Астрономия»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ÐÐ°ÑÑÐ¸Ð½ÐºÐ¸ Ð¿Ð¾ Ð·Ð°Ð¿ÑÐ¾ÑÑ Ð°ÑÑÑÐ¾Ð½Ð¾Ð¼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13" y="4333103"/>
            <a:ext cx="3302991" cy="213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399" y="6499652"/>
            <a:ext cx="2133600" cy="365125"/>
          </a:xfrm>
        </p:spPr>
        <p:txBody>
          <a:bodyPr/>
          <a:lstStyle/>
          <a:p>
            <a:fld id="{BDAA2BA0-7AD8-41CA-8339-B4E7BF9A6EE2}" type="slidenum">
              <a:rPr lang="ru-RU" sz="1800" smtClean="0">
                <a:solidFill>
                  <a:srgbClr val="007008"/>
                </a:solidFill>
              </a:rPr>
              <a:t>5</a:t>
            </a:fld>
            <a:endParaRPr lang="ru-RU" sz="1800" dirty="0">
              <a:solidFill>
                <a:srgbClr val="00700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7275" y="74178"/>
            <a:ext cx="808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по обновлению содержания и технологий преподавания учебного предмета «Астрономия»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ÐÐ°ÑÑÐ¸Ð½ÐºÐ¸ Ð¿Ð¾ Ð·Ð°Ð¿ÑÐ¾ÑÑ Ð°ÑÑÑÐ¾Ð½Ð¾Ð¼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57" y="4319983"/>
            <a:ext cx="3426559" cy="213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361" y="1443841"/>
            <a:ext cx="79000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Задачи на  2018-2019 учебный год: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100 % введение учебного предмета «Астрономия» в общеобразовательные организации Томской области.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100% - количество учителей астрономии, прошедших курсы повышения квалификации.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сети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стажировочных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площадок по организации введения учебного предмета «Астрономия».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лучших практик введения учебного предмета «Астрономия»</a:t>
            </a:r>
            <a:endParaRPr lang="ru-RU" dirty="0"/>
          </a:p>
        </p:txBody>
      </p:sp>
      <p:pic>
        <p:nvPicPr>
          <p:cNvPr id="15" name="Picture 4" descr="ÐÐ°ÑÑÐ¸Ð½ÐºÐ¸ Ð¿Ð¾ Ð·Ð°Ð¿ÑÐ¾ÑÑ Ð°ÑÑÑÐ¾Ð½Ð¾Ð¼Ð¸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4" y="4275438"/>
            <a:ext cx="3707911" cy="2145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5601" y="3428784"/>
            <a:ext cx="793888" cy="9079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100" b="1" dirty="0" smtClean="0">
              <a:solidFill>
                <a:srgbClr val="007008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08"/>
                </a:solidFill>
              </a:rPr>
              <a:t>30</a:t>
            </a:r>
            <a:br>
              <a:rPr lang="ru-RU" sz="2400" b="1" dirty="0" smtClean="0">
                <a:solidFill>
                  <a:srgbClr val="007008"/>
                </a:solidFill>
              </a:rPr>
            </a:br>
            <a:r>
              <a:rPr lang="ru-RU" sz="2400" b="1" dirty="0" smtClean="0">
                <a:solidFill>
                  <a:srgbClr val="007008"/>
                </a:solidFill>
              </a:rPr>
              <a:t>%</a:t>
            </a:r>
          </a:p>
          <a:p>
            <a:pPr algn="ctr"/>
            <a:endParaRPr lang="ru-RU" sz="400" b="1" dirty="0">
              <a:solidFill>
                <a:srgbClr val="007008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04681" y="6492874"/>
            <a:ext cx="2133600" cy="365125"/>
          </a:xfrm>
        </p:spPr>
        <p:txBody>
          <a:bodyPr/>
          <a:lstStyle/>
          <a:p>
            <a:fld id="{7CDB4A74-0DDF-4D39-A440-000CC440679A}" type="slidenum">
              <a:rPr lang="ru-RU" sz="1800" smtClean="0">
                <a:solidFill>
                  <a:srgbClr val="007008"/>
                </a:solidFill>
              </a:rPr>
              <a:t>6</a:t>
            </a:fld>
            <a:endParaRPr lang="ru-RU" sz="1800" dirty="0">
              <a:solidFill>
                <a:srgbClr val="00700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811" y="1080656"/>
            <a:ext cx="2614122" cy="58477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Начальное общее образование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5012" y="1064856"/>
            <a:ext cx="2504779" cy="58477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Основное общее образование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291" y="1064856"/>
            <a:ext cx="2405563" cy="58477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Среднее общее образование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5134" y="4080786"/>
            <a:ext cx="28550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«Умные» системы и «умные» производства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Технология 3D печати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Робототехника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Электротехника 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Современная энергетика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Радиоэлектротехнологии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Основы инженерного конструирования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Бизнес-проектирование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Дизайн интерьера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200" dirty="0">
                <a:latin typeface="Arial" pitchFamily="34" charset="0"/>
                <a:cs typeface="Arial" pitchFamily="34" charset="0"/>
              </a:rPr>
              <a:t>• Основы ландшафтного дизайна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5342" y="4067529"/>
            <a:ext cx="2176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Легоконструирование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Основы робототехники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Бумагопластика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(или моделирование из бумажных материалов)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Технологии работы с пластичными материалами (пластилин, глина)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Основы макетирования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3961" y="4113734"/>
            <a:ext cx="2580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Технологии WEB-дизайна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Технология 3D-моделирования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Введение в инженерную деятельность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Основы инженерной графики и дизайна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Основы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нанотехнологии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Основы материаловедения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Основы технологического предпринимательства</a:t>
            </a:r>
          </a:p>
          <a:p>
            <a:pPr algn="l"/>
            <a:r>
              <a:rPr lang="ru-RU" sz="1200" dirty="0" smtClean="0">
                <a:latin typeface="Arial" pitchFamily="34" charset="0"/>
                <a:cs typeface="Arial" pitchFamily="34" charset="0"/>
              </a:rPr>
              <a:t>• Основы туризма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200" dirty="0">
                <a:latin typeface="Arial" pitchFamily="34" charset="0"/>
                <a:cs typeface="Arial" pitchFamily="34" charset="0"/>
              </a:rPr>
              <a:t>• Основы малого бизнеса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01320" y="1927209"/>
            <a:ext cx="78631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08"/>
                </a:solidFill>
                <a:latin typeface="Arial" pitchFamily="34" charset="0"/>
                <a:cs typeface="Arial" pitchFamily="34" charset="0"/>
              </a:rPr>
              <a:t>Сквозное содержание учебного материала в предмете «</a:t>
            </a:r>
            <a:r>
              <a:rPr lang="ru-RU" sz="1600" b="1" dirty="0" smtClean="0">
                <a:solidFill>
                  <a:srgbClr val="007008"/>
                </a:solidFill>
                <a:latin typeface="Arial" pitchFamily="34" charset="0"/>
                <a:cs typeface="Arial" pitchFamily="34" charset="0"/>
              </a:rPr>
              <a:t>Технология»:</a:t>
            </a:r>
            <a:endParaRPr lang="ru-RU" sz="1600" b="1" dirty="0">
              <a:solidFill>
                <a:srgbClr val="0070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00330" y="3428784"/>
            <a:ext cx="78015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08"/>
                </a:solidFill>
                <a:latin typeface="Arial" pitchFamily="34" charset="0"/>
                <a:cs typeface="Arial" pitchFamily="34" charset="0"/>
              </a:rPr>
              <a:t>Вариативные модули </a:t>
            </a:r>
            <a:r>
              <a:rPr lang="ru-RU" sz="1400" b="1" dirty="0" smtClean="0">
                <a:solidFill>
                  <a:srgbClr val="007008"/>
                </a:solidFill>
                <a:latin typeface="Arial" pitchFamily="34" charset="0"/>
                <a:cs typeface="Arial" pitchFamily="34" charset="0"/>
              </a:rPr>
              <a:t>(3 направления: инженерно-технологическое, агротехнологическое; сервис-технологическое) </a:t>
            </a:r>
            <a:endParaRPr lang="ru-RU" sz="1400" b="1" dirty="0">
              <a:solidFill>
                <a:srgbClr val="0070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601" y="1927209"/>
            <a:ext cx="7938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08"/>
                </a:solidFill>
              </a:rPr>
              <a:t>70%</a:t>
            </a:r>
            <a:endParaRPr lang="ru-RU" sz="1600" b="1" dirty="0">
              <a:solidFill>
                <a:srgbClr val="007008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01320" y="2359257"/>
            <a:ext cx="7854252" cy="95410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Технологические процессы и системы; Исследование материалов и структур; Моделирование и конструирование;  Методы решения конструкторских и изобретательских задач;  Высокие технологии;  Управление и контроль за технологиями; Проектирование и выполнение проектов.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57275" y="197748"/>
            <a:ext cx="808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предмет «Технология»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3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399" y="6499652"/>
            <a:ext cx="2133600" cy="365125"/>
          </a:xfrm>
        </p:spPr>
        <p:txBody>
          <a:bodyPr/>
          <a:lstStyle/>
          <a:p>
            <a:fld id="{BDAA2BA0-7AD8-41CA-8339-B4E7BF9A6EE2}" type="slidenum">
              <a:rPr lang="ru-RU" sz="1800" smtClean="0">
                <a:solidFill>
                  <a:srgbClr val="007008"/>
                </a:solidFill>
              </a:rPr>
              <a:t>7</a:t>
            </a:fld>
            <a:endParaRPr lang="ru-RU" sz="1800" dirty="0">
              <a:solidFill>
                <a:srgbClr val="007008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1227279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Задачи на  2018-2019 учебный год:</a:t>
            </a:r>
          </a:p>
          <a:p>
            <a:pPr lvl="0"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сеть «пилотных» площадок по апробации новой модели предмета «Технология» (20 площадок).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массовое обучение и переподготовку учителей технологии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методам работы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инженерно-технологическому (25 чел.), агротехнологическому и сервис-технологическому направлениям (25 чел.).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сеть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стажировочных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площадок: «Сельские агрошколы», «»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Начать формирование материально-технической базы в образовательных организациях для преподавания учебного предмета «Технология», соответствующую современным требованиям и с учетом запросов современного рынка труда.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 descr="C:\Users\Надя\Downloads\6a5175540c2eeb044e888b9f0d5b7ec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26"/>
          <a:stretch/>
        </p:blipFill>
        <p:spPr bwMode="auto">
          <a:xfrm>
            <a:off x="6535245" y="4625425"/>
            <a:ext cx="2141211" cy="13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Надя\Downloads\science-lab-vector_23-2147490982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39" b="14474"/>
          <a:stretch/>
        </p:blipFill>
        <p:spPr bwMode="auto">
          <a:xfrm>
            <a:off x="683568" y="4710512"/>
            <a:ext cx="2224159" cy="11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Надя\Downloads\14SITIOS-WEB-EXISTOSO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4464" r="6320" b="8590"/>
          <a:stretch/>
        </p:blipFill>
        <p:spPr bwMode="auto">
          <a:xfrm>
            <a:off x="3626973" y="4723392"/>
            <a:ext cx="2313179" cy="11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7275" y="74178"/>
            <a:ext cx="808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по обновлению содержания и технологий преподавания учебного предмета «Технология»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4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7004681" y="64928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CDB4A74-0DDF-4D39-A440-000CC440679A}" type="slidenum">
              <a:rPr lang="ru-RU" sz="1800" smtClean="0">
                <a:solidFill>
                  <a:srgbClr val="007008"/>
                </a:solidFill>
              </a:rPr>
              <a:pPr/>
              <a:t>8</a:t>
            </a:fld>
            <a:endParaRPr lang="ru-RU" sz="1800" dirty="0">
              <a:solidFill>
                <a:srgbClr val="007008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8541" y="82416"/>
            <a:ext cx="8217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базовых организаций Томской области регионального проекта «Обновление содержания предметной области «Технология»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5533"/>
              </p:ext>
            </p:extLst>
          </p:nvPr>
        </p:nvGraphicFramePr>
        <p:xfrm>
          <a:off x="205559" y="854511"/>
          <a:ext cx="8724943" cy="571479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82311"/>
                <a:gridCol w="4435089"/>
                <a:gridCol w="3807543"/>
              </a:tblGrid>
              <a:tr h="178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Образовательная организация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Направление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699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Муниципальное автономное общеобразовательное учреждение «Спасская средняя общеобразовательная школа» Томского района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Инновационные подходы  в технологическом образовании в сельской школе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585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Муниципальное автономное общеобразовательное учреждение средняя общеобразовательная школа №4 </a:t>
                      </a:r>
                      <a:r>
                        <a:rPr lang="ru-RU" sz="1300" dirty="0" err="1">
                          <a:effectLst/>
                        </a:rPr>
                        <a:t>им.И.С.Черных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г.Томска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Инновационные подходы  в технологическом образовании в городской школе</a:t>
                      </a:r>
                      <a:endParaRPr lang="ru-RU" sz="13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768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Муниципальное бюджетное общеобразовательное учреждение «</a:t>
                      </a:r>
                      <a:r>
                        <a:rPr lang="ru-RU" sz="1300" dirty="0" err="1">
                          <a:effectLst/>
                        </a:rPr>
                        <a:t>Богашевская</a:t>
                      </a:r>
                      <a:r>
                        <a:rPr lang="ru-RU" sz="1300" dirty="0">
                          <a:effectLst/>
                        </a:rPr>
                        <a:t> средняя общеобразовательная школа им. А.И. Федорова» Томского района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Модель реализации агротехнологического профиля с использованием возможностей профессиональных образовательных организаций 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488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Муниципальное общеобразовательное учреждение Академический лицей г</a:t>
                      </a:r>
                      <a:r>
                        <a:rPr lang="ru-RU" sz="1300" dirty="0" smtClean="0">
                          <a:effectLst/>
                        </a:rPr>
                        <a:t>. Томска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Изменение содержания предметной области «Технология» в соответствии с требованиями инновационной цифровой школы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585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Муниципальное бюджетное общеобразовательное учреждение «Средняя общеобразовательная школа №83» </a:t>
                      </a:r>
                      <a:r>
                        <a:rPr lang="ru-RU" sz="1300" dirty="0" smtClean="0">
                          <a:effectLst/>
                        </a:rPr>
                        <a:t/>
                      </a:r>
                      <a:br>
                        <a:rPr lang="ru-RU" sz="1300" dirty="0" smtClean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г</a:t>
                      </a:r>
                      <a:r>
                        <a:rPr lang="ru-RU" sz="1300" dirty="0">
                          <a:effectLst/>
                        </a:rPr>
                        <a:t>. Северска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Внедрение вариативного модуля «Образовательная робототехника» в технологическое образование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585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6.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Муниципальное бюджетное общеобразовательное учреждение «Средняя общеобразовательная школа № 84» </a:t>
                      </a:r>
                      <a:r>
                        <a:rPr lang="ru-RU" sz="1300" dirty="0" smtClean="0">
                          <a:effectLst/>
                        </a:rPr>
                        <a:t/>
                      </a:r>
                      <a:br>
                        <a:rPr lang="ru-RU" sz="1300" dirty="0" smtClean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г</a:t>
                      </a:r>
                      <a:r>
                        <a:rPr lang="ru-RU" sz="1300" dirty="0">
                          <a:effectLst/>
                        </a:rPr>
                        <a:t>. Северска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Внедрение вариативного модуля «Образовательная робототехника» в технологическое образование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439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Муниципальное бюджетное общеобразовательное учреждение «Северская гимназия»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Внедрение вариативного модуля «Техническое черчение» в технологическое образование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439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Муниципальное автономное учреждение гимназии №2 города Асино Томской области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Система сетевой профильной подготовки обучающихся в общеобразовательной организации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  <a:tr h="585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Муниципальное автономное общеобразовательное учреждение Улу-Юльская средняя общеобразовательная школа Первомайского района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Разработка и реализация сетевой модели технологического образования для профессионального самоопределения обучающихся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09" marR="451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21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532604"/>
            <a:ext cx="9143999" cy="325395"/>
          </a:xfrm>
          <a:prstGeom prst="rect">
            <a:avLst/>
          </a:prstGeom>
          <a:solidFill>
            <a:srgbClr val="8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232910" y="1000020"/>
            <a:ext cx="3600400" cy="135371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РФ </a:t>
            </a:r>
          </a:p>
          <a:p>
            <a:pPr algn="ctr" fontAlgn="base">
              <a:buNone/>
            </a:pPr>
            <a:r>
              <a:rPr lang="ru-RU" altLang="ru-RU" sz="1200" i="1">
                <a:latin typeface="Arial" panose="020B0604020202020204" pitchFamily="34" charset="0"/>
                <a:cs typeface="Arial" panose="020B0604020202020204" pitchFamily="34" charset="0"/>
              </a:rPr>
              <a:t>от 09.04.2004 №1312 «Об утверждении</a:t>
            </a:r>
            <a:r>
              <a:rPr lang="en-US" altLang="ru-RU" sz="1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i="1">
                <a:latin typeface="Arial" panose="020B0604020202020204" pitchFamily="34" charset="0"/>
                <a:cs typeface="Arial" panose="020B0604020202020204" pitchFamily="34" charset="0"/>
              </a:rPr>
              <a:t>федерального базисного учебного плана…»</a:t>
            </a:r>
            <a:endParaRPr lang="ru-RU" alt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091" y="2556825"/>
            <a:ext cx="228280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физико-математический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физико-химический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химико-биологический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биолого-географический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социально-экономический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информационно-технологический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социально-гуманитарный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филологический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агротехнологический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индустриально-технологический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художественно-эстетический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оборонно-спортивный</a:t>
            </a:r>
          </a:p>
          <a:p>
            <a:pPr marL="95250" lvl="0" indent="-1588" algn="l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универсальный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5123" y="3384012"/>
            <a:ext cx="24188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95250" algn="l"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естественнонаучный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361950" lvl="0" indent="-95250" algn="l"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гуманитарный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361950" lvl="0" indent="-95250" algn="l"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социально-экономический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361950" lvl="0" indent="-95250" algn="l"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технологический</a:t>
            </a:r>
          </a:p>
          <a:p>
            <a:pPr marL="361950" lvl="0" indent="-95250" algn="l"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универсальный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95284" y="2966627"/>
            <a:ext cx="4247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95250" algn="ctr">
              <a:buFont typeface="Arial" pitchFamily="34" charset="0"/>
              <a:buChar char="•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глубокие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знания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профильным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дисциплинам;</a:t>
            </a:r>
          </a:p>
          <a:p>
            <a:pPr marL="361950" lvl="0" indent="-95250" algn="ctr">
              <a:buFont typeface="Arial" pitchFamily="34" charset="0"/>
              <a:buChar char="•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ориентация в мире профессий;</a:t>
            </a:r>
          </a:p>
          <a:p>
            <a:pPr marL="361950" lvl="0" indent="-95250" algn="ctr">
              <a:buFont typeface="Arial" pitchFamily="34" charset="0"/>
              <a:buChar char="•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 </a:t>
            </a:r>
            <a:b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желание учиться;</a:t>
            </a:r>
          </a:p>
          <a:p>
            <a:pPr marL="361950" lvl="0" indent="-95250" algn="ctr">
              <a:buFont typeface="Arial" pitchFamily="34" charset="0"/>
              <a:buChar char="•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поступление в ВУЗ с высокими результатами ЕГЭ</a:t>
            </a:r>
          </a:p>
          <a:p>
            <a:pPr marL="361950" lvl="0" indent="-95250" algn="ctr"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6700" lvl="0" indent="95250" algn="ctr"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5777526" y="983664"/>
            <a:ext cx="3118704" cy="137006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buNone/>
            </a:pPr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ФГОС СРЕДНЕГО ОБЩЕГО ОБРАЗОВАНИЯ</a:t>
            </a:r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None/>
            </a:pPr>
            <a:r>
              <a:rPr lang="ru-RU" sz="1100" i="1">
                <a:latin typeface="Arial" panose="020B0604020202020204" pitchFamily="34" charset="0"/>
                <a:cs typeface="Arial" panose="020B0604020202020204" pitchFamily="34" charset="0"/>
              </a:rPr>
              <a:t>(утв. 17 мая 2012 г. № 413)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Штриховая стрелка вправо 65"/>
          <p:cNvSpPr/>
          <p:nvPr/>
        </p:nvSpPr>
        <p:spPr>
          <a:xfrm rot="10800000">
            <a:off x="2501247" y="3745798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Штриховая стрелка вправо 66"/>
          <p:cNvSpPr/>
          <p:nvPr/>
        </p:nvSpPr>
        <p:spPr>
          <a:xfrm rot="10800000">
            <a:off x="2519456" y="4659661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Штриховая стрелка вправо 69"/>
          <p:cNvSpPr/>
          <p:nvPr/>
        </p:nvSpPr>
        <p:spPr>
          <a:xfrm rot="10800000">
            <a:off x="2449290" y="2752415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Штриховая стрелка вправо 79"/>
          <p:cNvSpPr/>
          <p:nvPr/>
        </p:nvSpPr>
        <p:spPr>
          <a:xfrm>
            <a:off x="6199669" y="4573631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Штриховая стрелка вправо 80"/>
          <p:cNvSpPr/>
          <p:nvPr/>
        </p:nvSpPr>
        <p:spPr>
          <a:xfrm>
            <a:off x="6199669" y="3711347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Штриховая стрелка вправо 81"/>
          <p:cNvSpPr/>
          <p:nvPr/>
        </p:nvSpPr>
        <p:spPr>
          <a:xfrm>
            <a:off x="6211708" y="2809700"/>
            <a:ext cx="756084" cy="648072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6125" y="6492874"/>
            <a:ext cx="2057400" cy="365125"/>
          </a:xfrm>
        </p:spPr>
        <p:txBody>
          <a:bodyPr/>
          <a:lstStyle/>
          <a:p>
            <a:fld id="{18E378B9-45CB-4BF5-8EA7-91E50C0B385F}" type="slidenum">
              <a:rPr lang="ru-RU" sz="1800" smtClean="0">
                <a:solidFill>
                  <a:srgbClr val="007008"/>
                </a:solidFill>
              </a:rPr>
              <a:t>9</a:t>
            </a:fld>
            <a:endParaRPr lang="ru-RU" sz="1800" dirty="0">
              <a:solidFill>
                <a:srgbClr val="00700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7938" y="0"/>
            <a:ext cx="9151938" cy="792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57275" y="197748"/>
            <a:ext cx="808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Профильное обучение: БУП и ФГОС</a:t>
            </a:r>
            <a:endParaRPr lang="ru-RU" b="1" dirty="0">
              <a:solidFill>
                <a:srgbClr val="007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7938" y="788684"/>
            <a:ext cx="9161463" cy="0"/>
          </a:xfrm>
          <a:prstGeom prst="line">
            <a:avLst/>
          </a:prstGeom>
          <a:ln w="28575">
            <a:solidFill>
              <a:srgbClr val="009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44450" y="-26988"/>
            <a:ext cx="1012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8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2094</TotalTime>
  <Words>1600</Words>
  <Application>Microsoft Office PowerPoint</Application>
  <PresentationFormat>Экран (4:3)</PresentationFormat>
  <Paragraphs>343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Стародубцева</dc:creator>
  <cp:lastModifiedBy>Н.А. Лахтикова</cp:lastModifiedBy>
  <cp:revision>230</cp:revision>
  <cp:lastPrinted>2018-05-22T04:31:46Z</cp:lastPrinted>
  <dcterms:created xsi:type="dcterms:W3CDTF">2016-10-23T08:06:45Z</dcterms:created>
  <dcterms:modified xsi:type="dcterms:W3CDTF">2018-05-22T05:57:25Z</dcterms:modified>
</cp:coreProperties>
</file>