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8" r:id="rId3"/>
    <p:sldId id="270" r:id="rId4"/>
    <p:sldId id="295" r:id="rId5"/>
    <p:sldId id="296" r:id="rId6"/>
    <p:sldId id="297" r:id="rId7"/>
    <p:sldId id="298" r:id="rId8"/>
    <p:sldId id="299" r:id="rId9"/>
    <p:sldId id="300" r:id="rId10"/>
    <p:sldId id="317" r:id="rId11"/>
    <p:sldId id="303" r:id="rId12"/>
    <p:sldId id="302" r:id="rId13"/>
    <p:sldId id="293" r:id="rId14"/>
    <p:sldId id="314" r:id="rId15"/>
    <p:sldId id="311" r:id="rId16"/>
    <p:sldId id="316" r:id="rId17"/>
    <p:sldId id="318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A61"/>
    <a:srgbClr val="57699E"/>
    <a:srgbClr val="4B588D"/>
    <a:srgbClr val="5D77AA"/>
    <a:srgbClr val="6E88C4"/>
    <a:srgbClr val="CCECFF"/>
    <a:srgbClr val="738DCC"/>
    <a:srgbClr val="FFCC99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76000" autoAdjust="0"/>
  </p:normalViewPr>
  <p:slideViewPr>
    <p:cSldViewPr>
      <p:cViewPr>
        <p:scale>
          <a:sx n="121" d="100"/>
          <a:sy n="121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0;&#1054;&#1052;&#1048;&#1058;&#1045;&#1058;%20&#1057;&#1055;&#1045;&#1062;.%20&#1048;%20&#1044;&#1054;&#1055;.&#1054;&#1041;&#1056;&#1040;&#1047;&#1054;&#1042;&#1040;&#1053;&#1048;&#1071;\!!!%20&#1054;&#1058;&#1063;&#1045;&#1058;&#1067;%20(&#1084;&#1086;&#1085;&#1080;&#1090;&#1086;&#1088;&#1080;&#1085;&#1075;%20&#1089;&#1080;&#1089;&#1090;&#1077;&#1084;&#1099;%20&#1074;%20&#1052;&#1054;%20&#1080;%20&#1086;&#1090;&#1095;&#1077;&#1090;%20&#1074;%20&#1047;&#1044;%20&#1058;&#1054;)\&#1086;&#1090;&#1095;&#1077;&#1090;&#1099;%20&#1074;%20&#1044;&#1091;&#1084;&#1091;\2018%20(&#1079;&#1072;%202017)\&#1080;&#1090;&#1086;&#1075;&#1080;%20(24-04-2018)\&#1088;&#1072;&#1073;&#1086;&#1095;&#1080;&#1077;%20&#1084;&#1072;&#1090;&#1077;&#1088;&#1080;&#1072;&#1083;&#1099;\&#1089;&#1090;&#1072;&#1090;&#1080;&#1089;&#1090;&#1080;&#1082;&#1072;%20&#1045;&#1043;&#1069;-2017%20(&#1074;%20&#1076;&#1086;&#1082;&#1083;&#1072;&#1076;%20&#1074;%20&#1044;&#1091;&#1084;&#1091;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811141019600385E-2"/>
          <c:y val="4.1050089699279368E-2"/>
          <c:w val="0.79644678094940302"/>
          <c:h val="0.78958804212318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высокобалльники!$B$18</c:f>
              <c:strCache>
                <c:ptCount val="1"/>
                <c:pt idx="0">
                  <c:v>Томская 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078700283742548E-3"/>
                  <c:y val="-4.82703749125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A-4054-ABC8-B6CEAB76CAC4}"/>
                </c:ext>
              </c:extLst>
            </c:dLbl>
            <c:dLbl>
              <c:idx val="1"/>
              <c:layout>
                <c:manualLayout>
                  <c:x val="-1.1797833806237579E-2"/>
                  <c:y val="-7.240556236887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A-4054-ABC8-B6CEAB76CAC4}"/>
                </c:ext>
              </c:extLst>
            </c:dLbl>
            <c:dLbl>
              <c:idx val="2"/>
              <c:layout>
                <c:manualLayout>
                  <c:x val="-7.078700283742548E-3"/>
                  <c:y val="-3.218024994172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7A-4054-ABC8-B6CEAB76C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высокобалльники!$A$19:$A$21</c:f>
              <c:strCache>
                <c:ptCount val="3"/>
                <c:pt idx="0">
                  <c:v>математика</c:v>
                </c:pt>
                <c:pt idx="1">
                  <c:v>физика</c:v>
                </c:pt>
                <c:pt idx="2">
                  <c:v>информатика</c:v>
                </c:pt>
              </c:strCache>
            </c:strRef>
          </c:cat>
          <c:val>
            <c:numRef>
              <c:f>высокобалльники!$B$19:$B$21</c:f>
              <c:numCache>
                <c:formatCode>0.00%</c:formatCode>
                <c:ptCount val="3"/>
                <c:pt idx="0">
                  <c:v>5.7500000000000002E-2</c:v>
                </c:pt>
                <c:pt idx="1">
                  <c:v>0.1133</c:v>
                </c:pt>
                <c:pt idx="2">
                  <c:v>0.1381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7A-4054-ABC8-B6CEAB76CAC4}"/>
            </c:ext>
          </c:extLst>
        </c:ser>
        <c:ser>
          <c:idx val="1"/>
          <c:order val="1"/>
          <c:tx>
            <c:strRef>
              <c:f>высокобалльники!$C$18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95667612475158E-2"/>
                  <c:y val="-6.436049988344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7A-4054-ABC8-B6CEAB76CAC4}"/>
                </c:ext>
              </c:extLst>
            </c:dLbl>
            <c:dLbl>
              <c:idx val="1"/>
              <c:layout>
                <c:manualLayout>
                  <c:x val="2.5955234373722675E-2"/>
                  <c:y val="-5.631543739801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7A-4054-ABC8-B6CEAB76CAC4}"/>
                </c:ext>
              </c:extLst>
            </c:dLbl>
            <c:dLbl>
              <c:idx val="2"/>
              <c:layout>
                <c:manualLayout>
                  <c:x val="3.0674367896217795E-2"/>
                  <c:y val="-2.413518745629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7A-4054-ABC8-B6CEAB76C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высокобалльники!$A$19:$A$21</c:f>
              <c:strCache>
                <c:ptCount val="3"/>
                <c:pt idx="0">
                  <c:v>математика</c:v>
                </c:pt>
                <c:pt idx="1">
                  <c:v>физика</c:v>
                </c:pt>
                <c:pt idx="2">
                  <c:v>информатика</c:v>
                </c:pt>
              </c:strCache>
            </c:strRef>
          </c:cat>
          <c:val>
            <c:numRef>
              <c:f>высокобалльники!$C$19:$C$21</c:f>
              <c:numCache>
                <c:formatCode>0.00%</c:formatCode>
                <c:ptCount val="3"/>
                <c:pt idx="0">
                  <c:v>4.7800000000000002E-2</c:v>
                </c:pt>
                <c:pt idx="1">
                  <c:v>4.9399999999999999E-2</c:v>
                </c:pt>
                <c:pt idx="2">
                  <c:v>6.54E-2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7A-4054-ABC8-B6CEAB76C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49856"/>
        <c:axId val="157776064"/>
        <c:axId val="0"/>
      </c:bar3DChart>
      <c:catAx>
        <c:axId val="11384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776064"/>
        <c:crosses val="autoZero"/>
        <c:auto val="1"/>
        <c:lblAlgn val="ctr"/>
        <c:lblOffset val="100"/>
        <c:noMultiLvlLbl val="0"/>
      </c:catAx>
      <c:valAx>
        <c:axId val="1577760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3849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16003165773061"/>
          <c:y val="4.542551626231256E-2"/>
          <c:w val="0.17735484564438156"/>
          <c:h val="0.54712126126308747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789509422465717E-2"/>
          <c:y val="7.5091277290801325E-2"/>
          <c:w val="0.62508165104216418"/>
          <c:h val="0.67395800998260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численности обуч-ся</c:v>
                </c:pt>
              </c:strCache>
            </c:strRef>
          </c:tx>
          <c:dLbls>
            <c:dLbl>
              <c:idx val="0"/>
              <c:layout>
                <c:manualLayout>
                  <c:x val="2.3413314691172848E-3"/>
                  <c:y val="-9.451533546006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E9-414A-AB2A-C9FA356D4724}"/>
                </c:ext>
              </c:extLst>
            </c:dLbl>
            <c:dLbl>
              <c:idx val="1"/>
              <c:layout>
                <c:manualLayout>
                  <c:x val="-1.6389320283820993E-2"/>
                  <c:y val="-0.12073737212116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E9-414A-AB2A-C9FA356D4724}"/>
                </c:ext>
              </c:extLst>
            </c:dLbl>
            <c:dLbl>
              <c:idx val="2"/>
              <c:layout>
                <c:manualLayout>
                  <c:x val="-4.6826629382345698E-2"/>
                  <c:y val="-7.87223616708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E9-414A-AB2A-C9FA356D4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3449</c:v>
                </c:pt>
                <c:pt idx="1">
                  <c:v>3273</c:v>
                </c:pt>
                <c:pt idx="2">
                  <c:v>3555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FE9-414A-AB2A-C9FA356D47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новых мест</c:v>
                </c:pt>
              </c:strCache>
            </c:strRef>
          </c:tx>
          <c:dLbls>
            <c:dLbl>
              <c:idx val="0"/>
              <c:layout>
                <c:manualLayout>
                  <c:x val="-5.1509292320580269E-2"/>
                  <c:y val="-0.12700381011430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E9-414A-AB2A-C9FA356D4724}"/>
                </c:ext>
              </c:extLst>
            </c:dLbl>
            <c:dLbl>
              <c:idx val="1"/>
              <c:layout>
                <c:manualLayout>
                  <c:x val="-3.9802634974993839E-2"/>
                  <c:y val="-0.10319059571787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E9-414A-AB2A-C9FA356D4724}"/>
                </c:ext>
              </c:extLst>
            </c:dLbl>
            <c:dLbl>
              <c:idx val="2"/>
              <c:layout>
                <c:manualLayout>
                  <c:x val="-5.3850623789697551E-2"/>
                  <c:y val="-0.111128333850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E9-414A-AB2A-C9FA356D4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310</c:v>
                </c:pt>
                <c:pt idx="1">
                  <c:v>1228</c:v>
                </c:pt>
                <c:pt idx="2">
                  <c:v>1675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FE9-414A-AB2A-C9FA356D4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82304"/>
        <c:axId val="157794304"/>
      </c:lineChart>
      <c:catAx>
        <c:axId val="1172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1"/>
            </a:pPr>
            <a:endParaRPr lang="ru-RU"/>
          </a:p>
        </c:txPr>
        <c:crossAx val="157794304"/>
        <c:crosses val="autoZero"/>
        <c:auto val="1"/>
        <c:lblAlgn val="ctr"/>
        <c:lblOffset val="100"/>
        <c:noMultiLvlLbl val="0"/>
      </c:catAx>
      <c:valAx>
        <c:axId val="157794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28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66312818806408"/>
          <c:y val="3.9554936648099427E-2"/>
          <c:w val="0.30738759639848162"/>
          <c:h val="0.957546821185200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F2904-7601-4F20-8FC8-D0118BA4E6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BCCE5E-0A06-4586-B06E-5A4F3730EE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r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ГП ТО «Развитие образования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в Томской области»</a:t>
          </a:r>
        </a:p>
      </dgm:t>
    </dgm:pt>
    <dgm:pt modelId="{E6A47FED-1420-401A-B239-CE03D66D5A68}" type="parTrans" cxnId="{37FC961B-40D3-4AD0-9CB4-3158CA4B1B07}">
      <dgm:prSet/>
      <dgm:spPr/>
      <dgm:t>
        <a:bodyPr/>
        <a:lstStyle/>
        <a:p>
          <a:endParaRPr lang="ru-RU"/>
        </a:p>
      </dgm:t>
    </dgm:pt>
    <dgm:pt modelId="{27AB0C0E-FEE0-4947-9433-D159FEAA82B3}" type="sibTrans" cxnId="{37FC961B-40D3-4AD0-9CB4-3158CA4B1B07}">
      <dgm:prSet/>
      <dgm:spPr/>
      <dgm:t>
        <a:bodyPr/>
        <a:lstStyle/>
        <a:p>
          <a:endParaRPr lang="ru-RU"/>
        </a:p>
      </dgm:t>
    </dgm:pt>
    <dgm:pt modelId="{8B0D036A-9A6C-4642-A393-462ABAD41E1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r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РПП «Доступное дополнительное образование для детей в Томской области»</a:t>
          </a:r>
        </a:p>
      </dgm:t>
    </dgm:pt>
    <dgm:pt modelId="{78DA83BB-705D-4A41-9DE1-A7AF64353193}" type="parTrans" cxnId="{0B46EAFC-B346-45F6-9A23-6DEAA75E05A6}">
      <dgm:prSet/>
      <dgm:spPr/>
      <dgm:t>
        <a:bodyPr/>
        <a:lstStyle/>
        <a:p>
          <a:endParaRPr lang="ru-RU"/>
        </a:p>
      </dgm:t>
    </dgm:pt>
    <dgm:pt modelId="{A2539C85-40F4-4C0D-80B0-FA704ACD95F0}" type="sibTrans" cxnId="{0B46EAFC-B346-45F6-9A23-6DEAA75E05A6}">
      <dgm:prSet/>
      <dgm:spPr/>
      <dgm:t>
        <a:bodyPr/>
        <a:lstStyle/>
        <a:p>
          <a:endParaRPr lang="ru-RU"/>
        </a:p>
      </dgm:t>
    </dgm:pt>
    <dgm:pt modelId="{5C771334-A29A-45C0-9CA5-9BCFDD35BE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ВЦП 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Содействие созданию мест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для детей в возрасте от 2 месяцев до 3 лет в организациях, реализующих программы дошкольного образования» (проект)</a:t>
          </a:r>
        </a:p>
      </dgm:t>
    </dgm:pt>
    <dgm:pt modelId="{E83CB293-49C4-41E7-9CF0-0AD4C583784F}" type="parTrans" cxnId="{9EA08D80-3955-4D6D-BA7F-8956353D28EB}">
      <dgm:prSet/>
      <dgm:spPr/>
      <dgm:t>
        <a:bodyPr/>
        <a:lstStyle/>
        <a:p>
          <a:endParaRPr lang="ru-RU"/>
        </a:p>
      </dgm:t>
    </dgm:pt>
    <dgm:pt modelId="{AC414943-AEBB-4315-BFC3-157BC2327CBA}" type="sibTrans" cxnId="{9EA08D80-3955-4D6D-BA7F-8956353D28EB}">
      <dgm:prSet/>
      <dgm:spPr/>
      <dgm:t>
        <a:bodyPr/>
        <a:lstStyle/>
        <a:p>
          <a:endParaRPr lang="ru-RU"/>
        </a:p>
      </dgm:t>
    </dgm:pt>
    <dgm:pt modelId="{C1AFBFFC-1D8B-4C66-A536-D25E4C7BFE46}" type="pres">
      <dgm:prSet presAssocID="{254F2904-7601-4F20-8FC8-D0118BA4E6BE}" presName="Name0" presStyleCnt="0">
        <dgm:presLayoutVars>
          <dgm:dir/>
          <dgm:animLvl val="lvl"/>
          <dgm:resizeHandles val="exact"/>
        </dgm:presLayoutVars>
      </dgm:prSet>
      <dgm:spPr/>
    </dgm:pt>
    <dgm:pt modelId="{2E31A022-B9F1-4590-886A-0C8EDD7B51BE}" type="pres">
      <dgm:prSet presAssocID="{A7BCCE5E-0A06-4586-B06E-5A4F3730EE3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A384-6CD3-406C-B5AC-41DD1BEAC954}" type="pres">
      <dgm:prSet presAssocID="{27AB0C0E-FEE0-4947-9433-D159FEAA82B3}" presName="parTxOnlySpace" presStyleCnt="0"/>
      <dgm:spPr/>
    </dgm:pt>
    <dgm:pt modelId="{3CA54ED0-BF6C-4AE9-B60D-E52A5DC14675}" type="pres">
      <dgm:prSet presAssocID="{8B0D036A-9A6C-4642-A393-462ABAD41E1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3B038-A107-432E-9826-B8C6AADF56A4}" type="pres">
      <dgm:prSet presAssocID="{A2539C85-40F4-4C0D-80B0-FA704ACD95F0}" presName="parTxOnlySpace" presStyleCnt="0"/>
      <dgm:spPr/>
    </dgm:pt>
    <dgm:pt modelId="{3514B987-0DE4-41F2-8546-8378E09C87FB}" type="pres">
      <dgm:prSet presAssocID="{5C771334-A29A-45C0-9CA5-9BCFDD35BEA9}" presName="parTxOnly" presStyleLbl="node1" presStyleIdx="2" presStyleCnt="3" custScaleX="101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08D80-3955-4D6D-BA7F-8956353D28EB}" srcId="{254F2904-7601-4F20-8FC8-D0118BA4E6BE}" destId="{5C771334-A29A-45C0-9CA5-9BCFDD35BEA9}" srcOrd="2" destOrd="0" parTransId="{E83CB293-49C4-41E7-9CF0-0AD4C583784F}" sibTransId="{AC414943-AEBB-4315-BFC3-157BC2327CBA}"/>
    <dgm:cxn modelId="{37FC961B-40D3-4AD0-9CB4-3158CA4B1B07}" srcId="{254F2904-7601-4F20-8FC8-D0118BA4E6BE}" destId="{A7BCCE5E-0A06-4586-B06E-5A4F3730EE38}" srcOrd="0" destOrd="0" parTransId="{E6A47FED-1420-401A-B239-CE03D66D5A68}" sibTransId="{27AB0C0E-FEE0-4947-9433-D159FEAA82B3}"/>
    <dgm:cxn modelId="{0B46EAFC-B346-45F6-9A23-6DEAA75E05A6}" srcId="{254F2904-7601-4F20-8FC8-D0118BA4E6BE}" destId="{8B0D036A-9A6C-4642-A393-462ABAD41E18}" srcOrd="1" destOrd="0" parTransId="{78DA83BB-705D-4A41-9DE1-A7AF64353193}" sibTransId="{A2539C85-40F4-4C0D-80B0-FA704ACD95F0}"/>
    <dgm:cxn modelId="{592FC614-4C0E-4E89-A112-A11CCA6A8BB8}" type="presOf" srcId="{5C771334-A29A-45C0-9CA5-9BCFDD35BEA9}" destId="{3514B987-0DE4-41F2-8546-8378E09C87FB}" srcOrd="0" destOrd="0" presId="urn:microsoft.com/office/officeart/2005/8/layout/chevron1"/>
    <dgm:cxn modelId="{3B4A8197-962A-4843-A622-99486E81F153}" type="presOf" srcId="{A7BCCE5E-0A06-4586-B06E-5A4F3730EE38}" destId="{2E31A022-B9F1-4590-886A-0C8EDD7B51BE}" srcOrd="0" destOrd="0" presId="urn:microsoft.com/office/officeart/2005/8/layout/chevron1"/>
    <dgm:cxn modelId="{800F69DB-BE07-4ACD-B0BF-D1705426D5E2}" type="presOf" srcId="{254F2904-7601-4F20-8FC8-D0118BA4E6BE}" destId="{C1AFBFFC-1D8B-4C66-A536-D25E4C7BFE46}" srcOrd="0" destOrd="0" presId="urn:microsoft.com/office/officeart/2005/8/layout/chevron1"/>
    <dgm:cxn modelId="{8A8B77EE-E8CA-4670-82E9-81099FA94F8A}" type="presOf" srcId="{8B0D036A-9A6C-4642-A393-462ABAD41E18}" destId="{3CA54ED0-BF6C-4AE9-B60D-E52A5DC14675}" srcOrd="0" destOrd="0" presId="urn:microsoft.com/office/officeart/2005/8/layout/chevron1"/>
    <dgm:cxn modelId="{1EBC4CDD-A999-4903-8EF4-E72F41030879}" type="presParOf" srcId="{C1AFBFFC-1D8B-4C66-A536-D25E4C7BFE46}" destId="{2E31A022-B9F1-4590-886A-0C8EDD7B51BE}" srcOrd="0" destOrd="0" presId="urn:microsoft.com/office/officeart/2005/8/layout/chevron1"/>
    <dgm:cxn modelId="{87663210-7527-4410-A1FF-1CA0BDFD17ED}" type="presParOf" srcId="{C1AFBFFC-1D8B-4C66-A536-D25E4C7BFE46}" destId="{3441A384-6CD3-406C-B5AC-41DD1BEAC954}" srcOrd="1" destOrd="0" presId="urn:microsoft.com/office/officeart/2005/8/layout/chevron1"/>
    <dgm:cxn modelId="{9E1011D3-AB46-4C0A-B45C-FEB7C734A4EF}" type="presParOf" srcId="{C1AFBFFC-1D8B-4C66-A536-D25E4C7BFE46}" destId="{3CA54ED0-BF6C-4AE9-B60D-E52A5DC14675}" srcOrd="2" destOrd="0" presId="urn:microsoft.com/office/officeart/2005/8/layout/chevron1"/>
    <dgm:cxn modelId="{453B1B20-9C78-40C5-A888-F6909CC50F88}" type="presParOf" srcId="{C1AFBFFC-1D8B-4C66-A536-D25E4C7BFE46}" destId="{17E3B038-A107-432E-9826-B8C6AADF56A4}" srcOrd="3" destOrd="0" presId="urn:microsoft.com/office/officeart/2005/8/layout/chevron1"/>
    <dgm:cxn modelId="{AC13D9E9-0835-49C0-85D9-A68BBE4F0663}" type="presParOf" srcId="{C1AFBFFC-1D8B-4C66-A536-D25E4C7BFE46}" destId="{3514B987-0DE4-41F2-8546-8378E09C87F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F2904-7601-4F20-8FC8-D0118BA4E6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BCCE5E-0A06-4586-B06E-5A4F3730EE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r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ГП ТО «Содействие созданию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в Томской области новых мест в общеобразовательных организациях»</a:t>
          </a:r>
        </a:p>
      </dgm:t>
    </dgm:pt>
    <dgm:pt modelId="{E6A47FED-1420-401A-B239-CE03D66D5A68}" type="parTrans" cxnId="{37FC961B-40D3-4AD0-9CB4-3158CA4B1B07}">
      <dgm:prSet/>
      <dgm:spPr/>
      <dgm:t>
        <a:bodyPr/>
        <a:lstStyle/>
        <a:p>
          <a:endParaRPr lang="ru-RU"/>
        </a:p>
      </dgm:t>
    </dgm:pt>
    <dgm:pt modelId="{27AB0C0E-FEE0-4947-9433-D159FEAA82B3}" type="sibTrans" cxnId="{37FC961B-40D3-4AD0-9CB4-3158CA4B1B07}">
      <dgm:prSet/>
      <dgm:spPr/>
      <dgm:t>
        <a:bodyPr/>
        <a:lstStyle/>
        <a:p>
          <a:endParaRPr lang="ru-RU"/>
        </a:p>
      </dgm:t>
    </dgm:pt>
    <dgm:pt modelId="{8B0D036A-9A6C-4642-A393-462ABAD41E1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r"/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РПП «Создание современной образовательной среды для школьников в Томской области»</a:t>
          </a:r>
        </a:p>
      </dgm:t>
    </dgm:pt>
    <dgm:pt modelId="{78DA83BB-705D-4A41-9DE1-A7AF64353193}" type="parTrans" cxnId="{0B46EAFC-B346-45F6-9A23-6DEAA75E05A6}">
      <dgm:prSet/>
      <dgm:spPr/>
      <dgm:t>
        <a:bodyPr/>
        <a:lstStyle/>
        <a:p>
          <a:endParaRPr lang="ru-RU"/>
        </a:p>
      </dgm:t>
    </dgm:pt>
    <dgm:pt modelId="{A2539C85-40F4-4C0D-80B0-FA704ACD95F0}" type="sibTrans" cxnId="{0B46EAFC-B346-45F6-9A23-6DEAA75E05A6}">
      <dgm:prSet/>
      <dgm:spPr/>
      <dgm:t>
        <a:bodyPr/>
        <a:lstStyle/>
        <a:p>
          <a:endParaRPr lang="ru-RU"/>
        </a:p>
      </dgm:t>
    </dgm:pt>
    <dgm:pt modelId="{C1AFBFFC-1D8B-4C66-A536-D25E4C7BFE46}" type="pres">
      <dgm:prSet presAssocID="{254F2904-7601-4F20-8FC8-D0118BA4E6BE}" presName="Name0" presStyleCnt="0">
        <dgm:presLayoutVars>
          <dgm:dir/>
          <dgm:animLvl val="lvl"/>
          <dgm:resizeHandles val="exact"/>
        </dgm:presLayoutVars>
      </dgm:prSet>
      <dgm:spPr/>
    </dgm:pt>
    <dgm:pt modelId="{2E31A022-B9F1-4590-886A-0C8EDD7B51BE}" type="pres">
      <dgm:prSet presAssocID="{A7BCCE5E-0A06-4586-B06E-5A4F3730EE38}" presName="parTxOnly" presStyleLbl="node1" presStyleIdx="0" presStyleCnt="2" custScaleX="95438" custLinFactNeighborX="2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A384-6CD3-406C-B5AC-41DD1BEAC954}" type="pres">
      <dgm:prSet presAssocID="{27AB0C0E-FEE0-4947-9433-D159FEAA82B3}" presName="parTxOnlySpace" presStyleCnt="0"/>
      <dgm:spPr/>
    </dgm:pt>
    <dgm:pt modelId="{3CA54ED0-BF6C-4AE9-B60D-E52A5DC14675}" type="pres">
      <dgm:prSet presAssocID="{8B0D036A-9A6C-4642-A393-462ABAD41E1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6EAFC-B346-45F6-9A23-6DEAA75E05A6}" srcId="{254F2904-7601-4F20-8FC8-D0118BA4E6BE}" destId="{8B0D036A-9A6C-4642-A393-462ABAD41E18}" srcOrd="1" destOrd="0" parTransId="{78DA83BB-705D-4A41-9DE1-A7AF64353193}" sibTransId="{A2539C85-40F4-4C0D-80B0-FA704ACD95F0}"/>
    <dgm:cxn modelId="{37FC961B-40D3-4AD0-9CB4-3158CA4B1B07}" srcId="{254F2904-7601-4F20-8FC8-D0118BA4E6BE}" destId="{A7BCCE5E-0A06-4586-B06E-5A4F3730EE38}" srcOrd="0" destOrd="0" parTransId="{E6A47FED-1420-401A-B239-CE03D66D5A68}" sibTransId="{27AB0C0E-FEE0-4947-9433-D159FEAA82B3}"/>
    <dgm:cxn modelId="{36FAE9E8-7D61-43E0-A6F8-719E1BBE949A}" type="presOf" srcId="{A7BCCE5E-0A06-4586-B06E-5A4F3730EE38}" destId="{2E31A022-B9F1-4590-886A-0C8EDD7B51BE}" srcOrd="0" destOrd="0" presId="urn:microsoft.com/office/officeart/2005/8/layout/chevron1"/>
    <dgm:cxn modelId="{15883D4B-D481-4808-895F-E2F6A1E9E007}" type="presOf" srcId="{8B0D036A-9A6C-4642-A393-462ABAD41E18}" destId="{3CA54ED0-BF6C-4AE9-B60D-E52A5DC14675}" srcOrd="0" destOrd="0" presId="urn:microsoft.com/office/officeart/2005/8/layout/chevron1"/>
    <dgm:cxn modelId="{11319605-F2AE-4B61-9F91-A08FD731B7E1}" type="presOf" srcId="{254F2904-7601-4F20-8FC8-D0118BA4E6BE}" destId="{C1AFBFFC-1D8B-4C66-A536-D25E4C7BFE46}" srcOrd="0" destOrd="0" presId="urn:microsoft.com/office/officeart/2005/8/layout/chevron1"/>
    <dgm:cxn modelId="{AD5AAAFF-945A-4F84-AACB-EC446C3EA0AC}" type="presParOf" srcId="{C1AFBFFC-1D8B-4C66-A536-D25E4C7BFE46}" destId="{2E31A022-B9F1-4590-886A-0C8EDD7B51BE}" srcOrd="0" destOrd="0" presId="urn:microsoft.com/office/officeart/2005/8/layout/chevron1"/>
    <dgm:cxn modelId="{8A045C26-3C2F-4F25-AEC6-E87C36CF7CE8}" type="presParOf" srcId="{C1AFBFFC-1D8B-4C66-A536-D25E4C7BFE46}" destId="{3441A384-6CD3-406C-B5AC-41DD1BEAC954}" srcOrd="1" destOrd="0" presId="urn:microsoft.com/office/officeart/2005/8/layout/chevron1"/>
    <dgm:cxn modelId="{96DA03FF-E8C1-4138-90E0-60EECEC3E17F}" type="presParOf" srcId="{C1AFBFFC-1D8B-4C66-A536-D25E4C7BFE46}" destId="{3CA54ED0-BF6C-4AE9-B60D-E52A5DC1467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1A022-B9F1-4590-886A-0C8EDD7B51BE}">
      <dsp:nvSpPr>
        <dsp:cNvPr id="0" name=""/>
        <dsp:cNvSpPr/>
      </dsp:nvSpPr>
      <dsp:spPr>
        <a:xfrm>
          <a:off x="483" y="665427"/>
          <a:ext cx="3153583" cy="126143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ГП ТО «Развитие образования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 Томской области»</a:t>
          </a:r>
        </a:p>
      </dsp:txBody>
      <dsp:txXfrm>
        <a:off x="631200" y="665427"/>
        <a:ext cx="1892150" cy="1261433"/>
      </dsp:txXfrm>
    </dsp:sp>
    <dsp:sp modelId="{3CA54ED0-BF6C-4AE9-B60D-E52A5DC14675}">
      <dsp:nvSpPr>
        <dsp:cNvPr id="0" name=""/>
        <dsp:cNvSpPr/>
      </dsp:nvSpPr>
      <dsp:spPr>
        <a:xfrm>
          <a:off x="2838708" y="665427"/>
          <a:ext cx="3153583" cy="1261433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РПП «Доступное дополнительное образование для детей в Томской области»</a:t>
          </a:r>
        </a:p>
      </dsp:txBody>
      <dsp:txXfrm>
        <a:off x="3469425" y="665427"/>
        <a:ext cx="1892150" cy="1261433"/>
      </dsp:txXfrm>
    </dsp:sp>
    <dsp:sp modelId="{3514B987-0DE4-41F2-8546-8378E09C87FB}">
      <dsp:nvSpPr>
        <dsp:cNvPr id="0" name=""/>
        <dsp:cNvSpPr/>
      </dsp:nvSpPr>
      <dsp:spPr>
        <a:xfrm>
          <a:off x="5676933" y="665427"/>
          <a:ext cx="3194201" cy="1261433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ВЦП 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Содействие созданию мест 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для детей в возрасте от 2 месяцев до 3 лет в организациях, реализующих программы дошкольного образования» (проект)</a:t>
          </a:r>
        </a:p>
      </dsp:txBody>
      <dsp:txXfrm>
        <a:off x="6307650" y="665427"/>
        <a:ext cx="1932768" cy="126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1A022-B9F1-4590-886A-0C8EDD7B51BE}">
      <dsp:nvSpPr>
        <dsp:cNvPr id="0" name=""/>
        <dsp:cNvSpPr/>
      </dsp:nvSpPr>
      <dsp:spPr>
        <a:xfrm>
          <a:off x="12680" y="0"/>
          <a:ext cx="4445518" cy="1296145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ГП ТО «Содействие созданию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 Томской области новых мест в общеобразовательных организациях»</a:t>
          </a:r>
        </a:p>
      </dsp:txBody>
      <dsp:txXfrm>
        <a:off x="660753" y="0"/>
        <a:ext cx="3149373" cy="1296145"/>
      </dsp:txXfrm>
    </dsp:sp>
    <dsp:sp modelId="{3CA54ED0-BF6C-4AE9-B60D-E52A5DC14675}">
      <dsp:nvSpPr>
        <dsp:cNvPr id="0" name=""/>
        <dsp:cNvSpPr/>
      </dsp:nvSpPr>
      <dsp:spPr>
        <a:xfrm>
          <a:off x="3981329" y="0"/>
          <a:ext cx="4658016" cy="129614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РПП «Создание современной образовательной среды для школьников в Томской области»</a:t>
          </a:r>
        </a:p>
      </dsp:txBody>
      <dsp:txXfrm>
        <a:off x="4629402" y="0"/>
        <a:ext cx="3361871" cy="1296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9594-F3D6-4033-99C9-5F3C45EFA580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AB39-3712-4D7F-A143-47756A93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2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AB39-3712-4D7F-A143-47756A9395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2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AB39-3712-4D7F-A143-47756A9395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76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AB39-3712-4D7F-A143-47756A9395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7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0250" y="328613"/>
            <a:ext cx="5680075" cy="426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74348" y="4777196"/>
            <a:ext cx="6288868" cy="491496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сфере общего образования в настоящее время реализуются две ГП Томской области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«Развитие образования в Томской области» и «Содействие созданию в Томской области новых мест в общеобразовательных организациях»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2017-й стал годом полномасштабного развёртывания проектной деятельности в сфере общего образования: в рамках основного направления стратегического развития Российской Федерации «Образование» реализуются пять приоритетных проектов , из них 2 зоне ответственности Департамента – 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«Доступное дополнительное образование для детей в Томской области» (со сроком реализации до 2020 года) и «Создание современной образовательной среды для школьников в Томской области» (со сроком реализации до 2025 года)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задач на 2018 год – дан</a:t>
            </a:r>
            <a:r>
              <a:rPr lang="ru-RU" sz="140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старт по подготовке и реализации</a:t>
            </a:r>
            <a:r>
              <a: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совместно с ОМСУ ведомственного проекта по созданию дополнительных мест для детей в возрасте от 2 месяцев до 3 лет в организациях, реализующих программы дошкольного образования, который позволит обеспечить 100% доступности дошкольным образованием детей соответствующего возраста до 2020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9CAF0-CA2F-4FEF-BF1E-0A62B74E0A1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5AFE-05DB-4833-9091-354A3590C43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2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2017 году различными формами дошкольного образования, а также присмотром и уходом было охвачено 60210 детей в 212 дошкольных учреждениях.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состоянию на 20.09.2017 года в Томской области функционировало 320 общеобразовательных организации, из них 210 образовательных учреждений (или 65,63%) располагаются в сельской местности, в городской местности – 110 (34,37%). В общеобразовательных образовательных организациях обучалось 117 184 школьников.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Сеть организаций дополнительного  образования системы общего образования представлена 66 учреждениями, в которых занималось в 2017 году 68 448 обучающихся.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AD2DC2-9283-44D7-A098-EC0D4C085B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2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 создано 447 новых школьных мест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Численность учащихся выросла на 282 чел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Однако, это – средние показатели по области. Рост численности обучающихся происходит неравномерно в городской и сельской местности. При этом и наполняемость школ в городской местности растет в большей степени. (текст и диаграмма будут доработаны).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стобалльниках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 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в среднем половина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 в Томской области – по русскому языку (2017г.: всего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 – 62, из них по русскому языку – 36; 2016г. - соответственно 47 и 29;  2015г. – 45 и 21). По остальным предметам – от 1 до 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 по всей Томской области (в 2017г. по математике – 2, по физике – 4, по информатике – 5, по химии – 3, по литературе – 7, по истории – 2, по обществознанию, географии и биологии – по 1-му).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имеют по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результату из всех, сдаваемых ими, экзаменов (по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результата в среднем имеют от 1 до 3 чел.), при этом результаты по другим предметам могут быть менее высокими. Поэтому выпускники адекватно оценивают свои возможности и шансы на поступление в наиболее престижные вузы РФ, отдавая предпочтение томским вузам.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опросам родителей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организуемым образовательными организациями, более 90%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Томской области остаются в регионе. Но в числе  3-5 человек, поступающих в столичные вузы, почти все имеют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результаты по предметам физико-математического направления (математика, физика, информатика).  (примечание: точная статистика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стобалльникам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зачисленным в вузы по направлениям, ведется вузами).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РДШ — общественно-государственная детско-юношеская организация «Российское движение школьников», деятельность которой целиком сосредоточена на развитии и воспитании школьников. В своей деятельности движение стремится объединять и координировать организации и лица, занимающиеся воспитанием подрастающего поколения и формированием личности. Организация создана в соответствии с Указом Президента Российской Федерации от 29 октября 2015 г. № 536 «О создании Общероссийской общественно-государственной детско-юношеской организации «Российское движение школьников».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Проблемы: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зрыв между ростом количества обучающихся, вовлеченных в  массовые мероприятия и программы  и личностным присвоением школьниками общечеловеческих ценностей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(пояснение: несмотря на увеличение числа детей, участвующих в мероприятиях, многие из их участников не «проникаются» идеологией патриотизма, любви к Родине и пр., не воспринимают общепринятые ценности, как свои личные. В количественных характеристиках нет возможности отразить);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недостаточная обеспеченность специализированными кадрами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(пояснение: в образовательных организациях не хватает специалистов, ведущих воспитательную работу с детьми: социальных педагогов, вожатых, психологов, специалистов по воспитательной работе)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задачах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психолого-педагогической грамотности работников образования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(осуществляется как в рамках отдельных программ повышения квалификации и переподготовки, так и модулями в общих программах повышения квалификации для педагогических работников. Нормативные основания: Концепция развития психологической службы в системе образования в Российской Федерации на период до 2025 года, утвержденная Министром образования и науки РФ 19 декабря 2017г.,  и План мероприятий по реализации Концепции развития психологической службы в системе образования в РФ на период до 2025 года (проект), направленный письмом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Минобрнауки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08.05.2018 № 27-2623);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обучения вожатых на базе ТГПУ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(пояснение: модуль «Методика работы руководителя детско-юношеской организации» реализуется в дисциплине «Методика и технология работы социального педагога» на педагогических направлениях подготовки ТГПУ, в модуль включен также блок РДШ. В 2016 -2017 уч. году студенты 2 групп, обучающиеся на 2 и 4 курсе были погружены в данную дисциплину. В рамках курса студенты получили теоретические знания, а по окончании получили возможность реализовать свои знания на базе опорных школ РДШ – СОШ № 40 и гимназия № 13 г. Томска. Студенты готовили и проводили Уроки добра и здоровья, а также организовывали летнюю площадку на базе школ, в рамках летней педагогической практики проводили тематический день «Я в РДШ». С 2017 года реализуется образовательная программа магистратуры по направлению подготовки «Психолого-педагогическое образование» направленность «Психология и педагогика детского движения»).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688692"/>
            <a:ext cx="777240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2449468"/>
            <a:ext cx="7777484" cy="37158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0477" cy="6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826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383" userDrawn="1">
          <p15:clr>
            <a:srgbClr val="FBAE40"/>
          </p15:clr>
        </p15:guide>
        <p15:guide id="4" pos="4377" userDrawn="1">
          <p15:clr>
            <a:srgbClr val="FBAE40"/>
          </p15:clr>
        </p15:guide>
        <p15:guide id="5" pos="6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1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8"/>
          <a:stretch/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0477" cy="6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8460629" y="6263191"/>
            <a:ext cx="51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19B0651-EE4F-4900-A07F-96A6BFA9D0F0}" type="slidenum"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148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429" userDrawn="1">
          <p15:clr>
            <a:srgbClr val="FBAE40"/>
          </p15:clr>
        </p15:guide>
        <p15:guide id="4" pos="4286" userDrawn="1">
          <p15:clr>
            <a:srgbClr val="FBAE40"/>
          </p15:clr>
        </p15:guide>
        <p15:guide id="5" pos="6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3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3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0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7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2369705"/>
            <a:ext cx="7993508" cy="201622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</a:t>
            </a:r>
            <a:r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ОБЩЕГО И ДОПОЛНИТЕЛЬНОГО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 ГОД)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2986" y="1362673"/>
            <a:ext cx="6142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Томской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2987" y="5085184"/>
            <a:ext cx="69553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Губернатора Томской области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научно-образовательному комплексу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ОГОРОДОВА Людмила Михайловна</a:t>
            </a:r>
          </a:p>
        </p:txBody>
      </p:sp>
      <p:pic>
        <p:nvPicPr>
          <p:cNvPr id="6" name="Picture 2" descr="C:\Documents and Settings\poletaevda\Рабочий стол\200px-Coat_of_arms_of_Tomsk_Ob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7244"/>
            <a:ext cx="1152128" cy="10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971600" y="2780928"/>
            <a:ext cx="733005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педагогическими кадрами (соотношение ученик/учитель)</a:t>
            </a:r>
          </a:p>
        </p:txBody>
      </p:sp>
      <p:sp>
        <p:nvSpPr>
          <p:cNvPr id="60" name="Нашивка 59"/>
          <p:cNvSpPr/>
          <p:nvPr/>
        </p:nvSpPr>
        <p:spPr>
          <a:xfrm>
            <a:off x="1043608" y="3072330"/>
            <a:ext cx="1728137" cy="31950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2015 – 13,4</a:t>
            </a:r>
          </a:p>
        </p:txBody>
      </p:sp>
      <p:sp>
        <p:nvSpPr>
          <p:cNvPr id="62" name="Нашивка 61"/>
          <p:cNvSpPr/>
          <p:nvPr/>
        </p:nvSpPr>
        <p:spPr>
          <a:xfrm>
            <a:off x="2915871" y="3072330"/>
            <a:ext cx="1728137" cy="31950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2016 – 13,7</a:t>
            </a:r>
          </a:p>
        </p:txBody>
      </p:sp>
      <p:sp>
        <p:nvSpPr>
          <p:cNvPr id="63" name="Нашивка 62"/>
          <p:cNvSpPr/>
          <p:nvPr/>
        </p:nvSpPr>
        <p:spPr>
          <a:xfrm>
            <a:off x="4716016" y="3072330"/>
            <a:ext cx="1728137" cy="319501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2017 – 14,24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71600" y="1280127"/>
            <a:ext cx="3816369" cy="348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учителей в возрасте до 35 лет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71600" y="2060848"/>
            <a:ext cx="4578747" cy="348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педагогического наставничества</a:t>
            </a:r>
          </a:p>
        </p:txBody>
      </p:sp>
      <p:sp>
        <p:nvSpPr>
          <p:cNvPr id="78" name="Нашивка 77"/>
          <p:cNvSpPr/>
          <p:nvPr/>
        </p:nvSpPr>
        <p:spPr>
          <a:xfrm>
            <a:off x="1043608" y="2392009"/>
            <a:ext cx="1728137" cy="29951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2017 – 50 чел.</a:t>
            </a:r>
          </a:p>
        </p:txBody>
      </p:sp>
      <p:sp>
        <p:nvSpPr>
          <p:cNvPr id="92" name="Нашивка 91"/>
          <p:cNvSpPr/>
          <p:nvPr/>
        </p:nvSpPr>
        <p:spPr>
          <a:xfrm>
            <a:off x="3234406" y="2392009"/>
            <a:ext cx="1728137" cy="29951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2017 – 60 чел.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7340" y="39061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и качество общего образования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708648"/>
            <a:ext cx="4463876" cy="28613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   </a:t>
            </a:r>
            <a:endParaRPr lang="ru-RU" sz="14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роста численности обучающихся и количества вводимых мест;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МТБ требованиям ФГОС;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интерес у школьников к предметам естественнонаучного и технического направлений;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отставание роста доли молодых учителей от потребностей в обновлении педагогического корпуса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39" y="3807160"/>
            <a:ext cx="4320481" cy="2664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рабочая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по развитию сети образовательных организаций Томской области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профильного образования (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космокласс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робокласс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мед.класс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охват естественнонаучным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инженерно-математическим образованием – 4%);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план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кадровой политике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(доля учителей в возрасте до 35 лет – 25%; соотношение ученик/учитель – 14,6)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365104" y="5025825"/>
            <a:ext cx="1205880" cy="3600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A81787AE-B995-46FF-A80E-09A60E0847AC}"/>
              </a:ext>
            </a:extLst>
          </p:cNvPr>
          <p:cNvSpPr/>
          <p:nvPr/>
        </p:nvSpPr>
        <p:spPr>
          <a:xfrm>
            <a:off x="80817" y="3576327"/>
            <a:ext cx="511270" cy="461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042988" y="1627885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2015 – </a:t>
            </a:r>
            <a:r>
              <a:rPr lang="ru-RU" sz="1600" dirty="0" smtClean="0">
                <a:solidFill>
                  <a:schemeClr val="bg1"/>
                </a:solidFill>
              </a:rPr>
              <a:t>23,4%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915251" y="1627885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2016 – </a:t>
            </a:r>
            <a:r>
              <a:rPr lang="ru-RU" sz="1600" dirty="0" smtClean="0">
                <a:solidFill>
                  <a:schemeClr val="bg1"/>
                </a:solidFill>
              </a:rPr>
              <a:t>23,78%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715396" y="1627885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2017 </a:t>
            </a:r>
            <a:r>
              <a:rPr lang="ru-RU" sz="1600" b="1">
                <a:solidFill>
                  <a:srgbClr val="FFFF00"/>
                </a:solidFill>
              </a:rPr>
              <a:t>– </a:t>
            </a:r>
            <a:r>
              <a:rPr lang="ru-RU" sz="1600" b="1" smtClean="0">
                <a:solidFill>
                  <a:srgbClr val="FFFF00"/>
                </a:solidFill>
              </a:rPr>
              <a:t>24,1%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5046" y="3068960"/>
            <a:ext cx="440474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гражданско-патриотических мероприятиях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42296" y="1309368"/>
            <a:ext cx="8595886" cy="1044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занятий физической культурой и спортом в</a:t>
            </a:r>
            <a:r>
              <a:rPr lang="en-US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школах: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спортивных залов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клубов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1933" y="3645024"/>
            <a:ext cx="4104456" cy="3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школ,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деятельность РДШ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1176" y="2492896"/>
            <a:ext cx="88569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количества обучающихся,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занимающихся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физкультурой 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спортом,%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54497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«Об образовании в Российской Федерации» </a:t>
            </a:r>
          </a:p>
          <a:p>
            <a:pPr marL="171450" indent="-171450">
              <a:buFontTx/>
              <a:buChar char="-"/>
            </a:pP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воспитания в РФ на период до 2025 года, утвержденная распоряжением Правительства РФ от 29.05.2015 № 996-р; </a:t>
            </a:r>
          </a:p>
          <a:p>
            <a:pPr marL="171450" indent="-171450">
              <a:buFontTx/>
              <a:buChar char="-"/>
            </a:pP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 29.10.2015 г. № 536 «О создании Общероссийской общественно-государственной детско-юношеской организации «Российское движение школьников»</a:t>
            </a:r>
          </a:p>
        </p:txBody>
      </p:sp>
      <p:sp>
        <p:nvSpPr>
          <p:cNvPr id="52" name="Нашивка 51"/>
          <p:cNvSpPr/>
          <p:nvPr/>
        </p:nvSpPr>
        <p:spPr>
          <a:xfrm>
            <a:off x="4039361" y="3181400"/>
            <a:ext cx="1712029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69,8</a:t>
            </a:r>
          </a:p>
        </p:txBody>
      </p:sp>
      <p:sp>
        <p:nvSpPr>
          <p:cNvPr id="53" name="Нашивка 52"/>
          <p:cNvSpPr/>
          <p:nvPr/>
        </p:nvSpPr>
        <p:spPr>
          <a:xfrm>
            <a:off x="5751390" y="3181400"/>
            <a:ext cx="156439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71,7</a:t>
            </a:r>
          </a:p>
        </p:txBody>
      </p:sp>
      <p:sp>
        <p:nvSpPr>
          <p:cNvPr id="54" name="Нашивка 53"/>
          <p:cNvSpPr/>
          <p:nvPr/>
        </p:nvSpPr>
        <p:spPr>
          <a:xfrm>
            <a:off x="7391411" y="3181400"/>
            <a:ext cx="156417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73</a:t>
            </a:r>
          </a:p>
        </p:txBody>
      </p:sp>
      <p:sp>
        <p:nvSpPr>
          <p:cNvPr id="58" name="Нашивка 57"/>
          <p:cNvSpPr/>
          <p:nvPr/>
        </p:nvSpPr>
        <p:spPr>
          <a:xfrm>
            <a:off x="4031939" y="3717032"/>
            <a:ext cx="1712029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10</a:t>
            </a:r>
          </a:p>
        </p:txBody>
      </p:sp>
      <p:sp>
        <p:nvSpPr>
          <p:cNvPr id="59" name="Нашивка 58"/>
          <p:cNvSpPr/>
          <p:nvPr/>
        </p:nvSpPr>
        <p:spPr>
          <a:xfrm>
            <a:off x="5743969" y="3717032"/>
            <a:ext cx="1564389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20</a:t>
            </a:r>
          </a:p>
        </p:txBody>
      </p:sp>
      <p:sp>
        <p:nvSpPr>
          <p:cNvPr id="60" name="Нашивка 59"/>
          <p:cNvSpPr/>
          <p:nvPr/>
        </p:nvSpPr>
        <p:spPr>
          <a:xfrm>
            <a:off x="7383990" y="3717032"/>
            <a:ext cx="1580498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35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4044903" y="2724513"/>
            <a:ext cx="1712029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6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5756932" y="2724513"/>
            <a:ext cx="156439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7396953" y="2724513"/>
            <a:ext cx="156417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62,9</a:t>
            </a:r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4031940" y="2060848"/>
            <a:ext cx="1712029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5743969" y="2060848"/>
            <a:ext cx="156439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7383990" y="2060848"/>
            <a:ext cx="156417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031940" y="1679500"/>
            <a:ext cx="1712029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5743969" y="1679500"/>
            <a:ext cx="156439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7383990" y="1679500"/>
            <a:ext cx="1564170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296" y="4303474"/>
            <a:ext cx="4297943" cy="21281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   </a:t>
            </a:r>
            <a:endParaRPr lang="ru-RU" sz="14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ростом количества обучающихся, вовлеченных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мероприятия, 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личностным присвоением школьниками общечеловеческих ценностей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 обеспеченность специализированными кадрами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6016" y="4293096"/>
            <a:ext cx="4320481" cy="2228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занимающихся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физкультурой и спортом (охват - 65%, создание 4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клубов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ремонт 2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залов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охвата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гражданско-патриотическими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мероприятиями и программами (85%);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психолого-педагогической грамотности работников образования;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вожатых на базе ТГПУ</a:t>
            </a: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5400000">
            <a:off x="4077072" y="5166320"/>
            <a:ext cx="1205880" cy="3600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-36512" y="4263478"/>
            <a:ext cx="511270" cy="461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7340" y="17721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–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стратегический национальный интерес</a:t>
            </a:r>
          </a:p>
        </p:txBody>
      </p:sp>
    </p:spTree>
    <p:extLst>
      <p:ext uri="{BB962C8B-B14F-4D97-AF65-F5344CB8AC3E}">
        <p14:creationId xmlns:p14="http://schemas.microsoft.com/office/powerpoint/2010/main" val="16278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63771"/>
              </p:ext>
            </p:extLst>
          </p:nvPr>
        </p:nvGraphicFramePr>
        <p:xfrm>
          <a:off x="179512" y="2744206"/>
          <a:ext cx="8784975" cy="10541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927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27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735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Целевые показатели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570" marR="1757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2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Значения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70" marR="1757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70" marR="17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7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Охват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дополнительными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общеобразовательными программами, </a:t>
                      </a:r>
                      <a:r>
                        <a:rPr lang="ru-RU" sz="1400" b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="0" i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том числе </a:t>
                      </a:r>
                      <a:r>
                        <a:rPr lang="ru-RU" sz="1400" b="0" i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технической и </a:t>
                      </a:r>
                      <a:r>
                        <a:rPr lang="ru-RU" sz="1400" b="0" i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естественнонаучной</a:t>
                      </a:r>
                      <a:r>
                        <a:rPr lang="ru-RU" sz="1400" b="0" i="0" baseline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dirty="0" smtClean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направленностей</a:t>
                      </a:r>
                      <a:r>
                        <a:rPr lang="ru-RU" sz="1400" b="0" i="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69,5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17570" marR="1757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599033" y="4195541"/>
            <a:ext cx="52648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создание РМЦ (1) и МОЦ (2);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внедрение системы персонифицированного учета обучающихся (100%  обучающихся организаций </a:t>
            </a:r>
            <a:r>
              <a:rPr lang="ru-RU" sz="11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ДО);</a:t>
            </a:r>
            <a:endParaRPr lang="ru-RU" sz="11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внедрение системы ПФДО (50% муниципальных образований, 10% детей в возрасте от 5 до 18 лет);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разработка и внедрение разноуровневых программ дополнительного образования (15 программ);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реализация программ сотрудничества между организациями различного типа (не менее 6 программ разного типа);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разработка и внедрение дистанционных курсов дополнительного образования (24 курса)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678F30-12F8-4C2F-8C17-C3FA9DE024F6}"/>
              </a:ext>
            </a:extLst>
          </p:cNvPr>
          <p:cNvSpPr/>
          <p:nvPr/>
        </p:nvSpPr>
        <p:spPr>
          <a:xfrm>
            <a:off x="-180528" y="1239211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Обеспечение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готовности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молодежи к профессиональной мобильности, соответствующей </a:t>
            </a:r>
            <a:endParaRPr lang="ru-RU" sz="1400" b="1" dirty="0" smtClean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требованиям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социально-экономического развития региона и цифровой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экономики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17721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Доступность и качество дополнительного образования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3347863" y="1779696"/>
            <a:ext cx="1962206" cy="232286"/>
          </a:xfrm>
          <a:prstGeom prst="triangle">
            <a:avLst>
              <a:gd name="adj" fmla="val 4920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86309"/>
            <a:ext cx="8856984" cy="506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Через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реализацию приоритетного проекта «Доступное дополнительное образование для детей»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115281"/>
            <a:ext cx="3168351" cy="24256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600"/>
              </a:spcBef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Проблемы:   </a:t>
            </a:r>
            <a:endParaRPr lang="ru-RU" sz="13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3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отсутствует целостное представление о ресурсах для реализации </a:t>
            </a:r>
            <a:r>
              <a:rPr lang="ru-RU" sz="1300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программ ДО;</a:t>
            </a:r>
            <a:endParaRPr lang="ru-RU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недостаточно сформированы региональный и муниципальный сегменты федерального навигатора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2948624" y="5082524"/>
            <a:ext cx="1205880" cy="26338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AFE1879-0C9D-4628-A56A-070580C547F7}"/>
              </a:ext>
            </a:extLst>
          </p:cNvPr>
          <p:cNvSpPr/>
          <p:nvPr/>
        </p:nvSpPr>
        <p:spPr>
          <a:xfrm>
            <a:off x="62720" y="4077072"/>
            <a:ext cx="511270" cy="461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375047"/>
            <a:ext cx="797407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образовательного пространства</a:t>
            </a:r>
            <a:endParaRPr lang="ru-RU" sz="2400" u="sng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558841-6D1B-462B-937D-F91BA763B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9"/>
          <a:stretch/>
        </p:blipFill>
        <p:spPr>
          <a:xfrm>
            <a:off x="411071" y="1340768"/>
            <a:ext cx="860661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2369705"/>
            <a:ext cx="6849627" cy="201622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ru-RU" sz="2400" dirty="0"/>
              <a:t>СПАСИБО ЗА ВНИМАНИЕ!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poletaevda\Рабочий стол\200px-Coat_of_arms_of_Tomsk_Ob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244"/>
            <a:ext cx="1152128" cy="10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9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797407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БЮДЖЕТА по ГП В 2017-2018 ГОДАХ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ДОО ТО и ДАС ТО)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1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ГП «Развитие образования в Томской области»</a:t>
            </a:r>
          </a:p>
          <a:p>
            <a:pPr marL="171450" indent="-17145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2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ГП «Содействие созданию в ТО новых мест в общеобразовательных организациях»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041339"/>
            <a:ext cx="4039657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– 14 695,3 млн руб., из них: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1 – 12 969,7 млн. руб.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2 – 1 725,7 млн. руб.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862228"/>
            <a:ext cx="2092575" cy="737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функционирования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13 296,5 млн руб. (90,4%)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8111" y="2862228"/>
            <a:ext cx="1975341" cy="737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развития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1 398,8 млн. руб.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(9,6%)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699992"/>
            <a:ext cx="9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041339"/>
            <a:ext cx="4039657" cy="7386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– 14 980,1 млн руб., из них: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1 – 13 704,7 млн. руб.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2 – 1 275,4 млн.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62228"/>
            <a:ext cx="2092575" cy="737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функционирования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13 590,2 млн руб. (90,7%)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6583" y="2862228"/>
            <a:ext cx="1975341" cy="737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развития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1 419,9 млн руб.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(9,3%)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704092"/>
            <a:ext cx="9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64502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федеральных программах и проектах: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4203750"/>
            <a:ext cx="403965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– 573,1 млн руб., из них: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1 – 25,2 млн руб.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2 – 547,9 млн руб.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781" y="3857382"/>
            <a:ext cx="9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4203750"/>
            <a:ext cx="403965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Всего – 648,6млн.руб., из них: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1 – 183,7 млн. руб.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ГП 2 – 464,9 млн.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3857382"/>
            <a:ext cx="9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5153908"/>
            <a:ext cx="8288128" cy="14847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200"/>
              </a:spcBef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Разрывы:   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Ограниченные возможности бюджета на развитие отрасли «Образование», в том числе для    участия в реализации федеральных проектов;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Несопоставимость возможностей системы образования обеспечить ориентиры устанавливаемые в рамках оптимизации  расходов;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Недостаточность средств на текущее функционирование отрасли «Образование» в рамках реализации установленных полномочий.</a:t>
            </a:r>
          </a:p>
        </p:txBody>
      </p:sp>
      <p:sp>
        <p:nvSpPr>
          <p:cNvPr id="20" name="Овал 19"/>
          <p:cNvSpPr/>
          <p:nvPr/>
        </p:nvSpPr>
        <p:spPr>
          <a:xfrm>
            <a:off x="222693" y="5007686"/>
            <a:ext cx="475286" cy="4328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2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639BE7F-1ECE-4F6F-9A8C-D9E7E0C84FD6}"/>
              </a:ext>
            </a:extLst>
          </p:cNvPr>
          <p:cNvSpPr/>
          <p:nvPr/>
        </p:nvSpPr>
        <p:spPr>
          <a:xfrm>
            <a:off x="1043608" y="404664"/>
            <a:ext cx="792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образовательная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A64A5A-9DFA-4247-9216-B302DDDAC54D}"/>
              </a:ext>
            </a:extLst>
          </p:cNvPr>
          <p:cNvSpPr txBox="1"/>
          <p:nvPr/>
        </p:nvSpPr>
        <p:spPr>
          <a:xfrm>
            <a:off x="1800060" y="3145015"/>
            <a:ext cx="167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9F83CC4-518F-4A50-9CAE-D2A590E6C85E}"/>
              </a:ext>
            </a:extLst>
          </p:cNvPr>
          <p:cNvSpPr txBox="1"/>
          <p:nvPr/>
        </p:nvSpPr>
        <p:spPr>
          <a:xfrm>
            <a:off x="3951808" y="3542742"/>
            <a:ext cx="4021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проекты снимают барьеры:</a:t>
            </a:r>
          </a:p>
          <a:p>
            <a:pPr marL="285750" indent="-285750">
              <a:buClr>
                <a:srgbClr val="184D8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уровнями образования</a:t>
            </a:r>
          </a:p>
          <a:p>
            <a:pPr marL="285750" indent="-285750">
              <a:buClr>
                <a:srgbClr val="184D8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взаимодействии с регионом</a:t>
            </a:r>
          </a:p>
          <a:p>
            <a:pPr marL="285750" indent="-285750">
              <a:buClr>
                <a:srgbClr val="184D8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взаимодействии с бизнесом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0F41B91-4A76-415E-8B75-A9AE445AB44C}"/>
              </a:ext>
            </a:extLst>
          </p:cNvPr>
          <p:cNvSpPr txBox="1"/>
          <p:nvPr/>
        </p:nvSpPr>
        <p:spPr>
          <a:xfrm>
            <a:off x="4007329" y="3175025"/>
            <a:ext cx="20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b="0" dirty="0"/>
              <a:t>Механизмы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0FBC3F-8DB8-46A5-AD89-D98399628718}"/>
              </a:ext>
            </a:extLst>
          </p:cNvPr>
          <p:cNvSpPr txBox="1"/>
          <p:nvPr/>
        </p:nvSpPr>
        <p:spPr>
          <a:xfrm>
            <a:off x="859660" y="3536774"/>
            <a:ext cx="292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84D8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РЭШ</a:t>
            </a:r>
          </a:p>
          <a:p>
            <a:pPr marL="285750" indent="-285750">
              <a:buClr>
                <a:srgbClr val="184D8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ПП «Цифровая образовательная среда»</a:t>
            </a:r>
          </a:p>
          <a:p>
            <a:pPr marL="285750" indent="-285750">
              <a:buClr>
                <a:srgbClr val="184D8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центр «Сириус»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B1658D-940D-4AE9-8B09-43FA1B9DEDB7}"/>
              </a:ext>
            </a:extLst>
          </p:cNvPr>
          <p:cNvSpPr txBox="1"/>
          <p:nvPr/>
        </p:nvSpPr>
        <p:spPr>
          <a:xfrm>
            <a:off x="5730354" y="5575716"/>
            <a:ext cx="246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B58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28411A-B0FD-45BA-83BF-E8682C8B6125}"/>
              </a:ext>
            </a:extLst>
          </p:cNvPr>
          <p:cNvSpPr txBox="1"/>
          <p:nvPr/>
        </p:nvSpPr>
        <p:spPr>
          <a:xfrm>
            <a:off x="4494580" y="5563489"/>
            <a:ext cx="180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Прикладной бакалавриат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A090FD7D-A4BC-49CD-A360-99C92775A99A}"/>
              </a:ext>
            </a:extLst>
          </p:cNvPr>
          <p:cNvSpPr/>
          <p:nvPr/>
        </p:nvSpPr>
        <p:spPr>
          <a:xfrm>
            <a:off x="3203848" y="5041891"/>
            <a:ext cx="4999359" cy="17502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D9E1114-8AE9-40C8-B748-22E145C538CC}"/>
              </a:ext>
            </a:extLst>
          </p:cNvPr>
          <p:cNvSpPr txBox="1"/>
          <p:nvPr/>
        </p:nvSpPr>
        <p:spPr>
          <a:xfrm>
            <a:off x="596353" y="5640432"/>
            <a:ext cx="166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0E8C4D-3831-44D1-9EEE-506D8901330C}"/>
              </a:ext>
            </a:extLst>
          </p:cNvPr>
          <p:cNvSpPr txBox="1"/>
          <p:nvPr/>
        </p:nvSpPr>
        <p:spPr>
          <a:xfrm>
            <a:off x="2444683" y="5778932"/>
            <a:ext cx="145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E9970CE-F2D2-4719-B4B4-93F510B97D64}"/>
              </a:ext>
            </a:extLst>
          </p:cNvPr>
          <p:cNvSpPr txBox="1"/>
          <p:nvPr/>
        </p:nvSpPr>
        <p:spPr>
          <a:xfrm>
            <a:off x="4432639" y="5044202"/>
            <a:ext cx="145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3891357-091F-4B2F-A428-F042C99C2AF4}"/>
              </a:ext>
            </a:extLst>
          </p:cNvPr>
          <p:cNvSpPr txBox="1"/>
          <p:nvPr/>
        </p:nvSpPr>
        <p:spPr>
          <a:xfrm>
            <a:off x="4446052" y="6328486"/>
            <a:ext cx="145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Вузы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EB674800-A8AB-479D-8818-5E35D439934B}"/>
              </a:ext>
            </a:extLst>
          </p:cNvPr>
          <p:cNvCxnSpPr>
            <a:cxnSpLocks/>
          </p:cNvCxnSpPr>
          <p:nvPr/>
        </p:nvCxnSpPr>
        <p:spPr>
          <a:xfrm>
            <a:off x="5164514" y="5331617"/>
            <a:ext cx="0" cy="244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031F0E59-40E9-4F8A-A24A-C3C29635C1EE}"/>
              </a:ext>
            </a:extLst>
          </p:cNvPr>
          <p:cNvCxnSpPr>
            <a:cxnSpLocks/>
          </p:cNvCxnSpPr>
          <p:nvPr/>
        </p:nvCxnSpPr>
        <p:spPr>
          <a:xfrm flipV="1">
            <a:off x="5174260" y="6114147"/>
            <a:ext cx="1" cy="229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xmlns="" id="{3B1CC604-7649-4E76-B444-645E0E274827}"/>
              </a:ext>
            </a:extLst>
          </p:cNvPr>
          <p:cNvSpPr/>
          <p:nvPr/>
        </p:nvSpPr>
        <p:spPr>
          <a:xfrm>
            <a:off x="1547664" y="1387927"/>
            <a:ext cx="2014269" cy="1465703"/>
          </a:xfrm>
          <a:prstGeom prst="triangle">
            <a:avLst>
              <a:gd name="adj" fmla="val 50428"/>
            </a:avLst>
          </a:prstGeom>
          <a:solidFill>
            <a:srgbClr val="323A61"/>
          </a:solidFill>
          <a:ln>
            <a:solidFill>
              <a:srgbClr val="32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B3CDD15-CE10-4F7E-8C4E-7B663A2D1604}"/>
              </a:ext>
            </a:extLst>
          </p:cNvPr>
          <p:cNvSpPr txBox="1"/>
          <p:nvPr/>
        </p:nvSpPr>
        <p:spPr>
          <a:xfrm>
            <a:off x="1715927" y="2207299"/>
            <a:ext cx="167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</a:t>
            </a: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xmlns="" id="{17304945-E995-4DB9-8211-1A5BC639A18E}"/>
              </a:ext>
            </a:extLst>
          </p:cNvPr>
          <p:cNvSpPr/>
          <p:nvPr/>
        </p:nvSpPr>
        <p:spPr>
          <a:xfrm>
            <a:off x="2929071" y="1782031"/>
            <a:ext cx="638994" cy="215660"/>
          </a:xfrm>
          <a:prstGeom prst="rightArrow">
            <a:avLst/>
          </a:prstGeom>
          <a:solidFill>
            <a:srgbClr val="B4C7E7"/>
          </a:solidFill>
          <a:ln>
            <a:solidFill>
              <a:srgbClr val="32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xmlns="" id="{52D1B0F6-1C40-40CE-BDD2-72B9D2A6D322}"/>
              </a:ext>
            </a:extLst>
          </p:cNvPr>
          <p:cNvSpPr/>
          <p:nvPr/>
        </p:nvSpPr>
        <p:spPr>
          <a:xfrm>
            <a:off x="3158304" y="2108260"/>
            <a:ext cx="638994" cy="215660"/>
          </a:xfrm>
          <a:prstGeom prst="rightArrow">
            <a:avLst/>
          </a:prstGeom>
          <a:solidFill>
            <a:srgbClr val="B4C7E7"/>
          </a:solidFill>
          <a:ln>
            <a:solidFill>
              <a:srgbClr val="32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xmlns="" id="{6FB8B107-5091-4DAC-BF63-B707D214192C}"/>
              </a:ext>
            </a:extLst>
          </p:cNvPr>
          <p:cNvSpPr/>
          <p:nvPr/>
        </p:nvSpPr>
        <p:spPr>
          <a:xfrm>
            <a:off x="3393668" y="2429685"/>
            <a:ext cx="638994" cy="215660"/>
          </a:xfrm>
          <a:prstGeom prst="rightArrow">
            <a:avLst/>
          </a:prstGeom>
          <a:solidFill>
            <a:srgbClr val="B4C7E7"/>
          </a:solidFill>
          <a:ln>
            <a:solidFill>
              <a:srgbClr val="323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67E414F-82A3-47A9-862B-719350F3EDAA}"/>
              </a:ext>
            </a:extLst>
          </p:cNvPr>
          <p:cNvSpPr txBox="1"/>
          <p:nvPr/>
        </p:nvSpPr>
        <p:spPr>
          <a:xfrm>
            <a:off x="3755739" y="1585025"/>
            <a:ext cx="289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B58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Открытая образовательная среда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128C6CB-5CC6-40B4-B978-FE2240F8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13948" y="2162807"/>
            <a:ext cx="378481" cy="1747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39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639BE7F-1ECE-4F6F-9A8C-D9E7E0C84FD6}"/>
              </a:ext>
            </a:extLst>
          </p:cNvPr>
          <p:cNvSpPr/>
          <p:nvPr/>
        </p:nvSpPr>
        <p:spPr>
          <a:xfrm>
            <a:off x="1043608" y="404664"/>
            <a:ext cx="792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новых ученических мест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660"/>
            <a:ext cx="9144000" cy="562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63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792285" cy="10801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политика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сфере образования Томской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27667"/>
            <a:ext cx="8424936" cy="163342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Цель государственной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 доступности и качества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получении образования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а также безопасности)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достигается реализацией приоритетных проектов, государственных и ведомственных программ, майских указов Президента РФ:</a:t>
            </a:r>
            <a:endParaRPr lang="ru-RU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020" y="3700640"/>
            <a:ext cx="22320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Вузы как центры пространства создания инноваций»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7104" y="5445224"/>
            <a:ext cx="338049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Ведомственная целевая программа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«Подготовка кадров для инновационного развития экономики региона»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77104" y="4588591"/>
            <a:ext cx="3380498" cy="795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«Содействие созданию в Томской области новых мест в общеобразовательных организациях»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62584" y="3712226"/>
            <a:ext cx="3380498" cy="780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«Развитие образования в Томской области»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8832" y="5445223"/>
            <a:ext cx="22320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Цифровая образовательная среда»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28832" y="3700640"/>
            <a:ext cx="22320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Экспорт образования»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020" y="4588591"/>
            <a:ext cx="22320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Рабочие кадры для передовых технологий»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28832" y="4588591"/>
            <a:ext cx="22320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Доступное дополнительное образование»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020" y="5445223"/>
            <a:ext cx="22320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образовательная среда для школьников»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7980" y="3038504"/>
            <a:ext cx="4583862" cy="52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приоритетных проектов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62584" y="3038504"/>
            <a:ext cx="3380498" cy="52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государственных и ведомственных программ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2A5B22-AA44-4DC8-AE83-234AD97A0668}"/>
              </a:ext>
            </a:extLst>
          </p:cNvPr>
          <p:cNvSpPr txBox="1"/>
          <p:nvPr/>
        </p:nvSpPr>
        <p:spPr>
          <a:xfrm>
            <a:off x="347980" y="631359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*Федеральный закон № 273-ФЗ от 29.12.2012 «Об образовании в Российской Федерации»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2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042988" y="6188875"/>
            <a:ext cx="7201420" cy="33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42988" y="5388851"/>
            <a:ext cx="7201420" cy="33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42988" y="4395756"/>
            <a:ext cx="7201420" cy="33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2988" y="3560069"/>
            <a:ext cx="7201420" cy="33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42988" y="2530437"/>
            <a:ext cx="7201420" cy="33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1793747"/>
            <a:ext cx="7201420" cy="33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0622"/>
            <a:ext cx="7704855" cy="8501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образования Томской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3543CF3-370C-4C91-8350-DD752770251B}"/>
              </a:ext>
            </a:extLst>
          </p:cNvPr>
          <p:cNvSpPr/>
          <p:nvPr/>
        </p:nvSpPr>
        <p:spPr>
          <a:xfrm>
            <a:off x="1043608" y="1398045"/>
            <a:ext cx="6696744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организаций в системе образования</a:t>
            </a:r>
            <a:r>
              <a:rPr lang="en-US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684, в </a:t>
            </a:r>
            <a:r>
              <a:rPr lang="ru-RU" alt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FAC945D-0BC9-47BD-8C98-EFE68EB8FA47}"/>
              </a:ext>
            </a:extLst>
          </p:cNvPr>
          <p:cNvSpPr/>
          <p:nvPr/>
        </p:nvSpPr>
        <p:spPr>
          <a:xfrm>
            <a:off x="1043608" y="1758085"/>
            <a:ext cx="238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0AAAC47-1029-4661-A116-23E183DFC158}"/>
              </a:ext>
            </a:extLst>
          </p:cNvPr>
          <p:cNvSpPr/>
          <p:nvPr/>
        </p:nvSpPr>
        <p:spPr>
          <a:xfrm>
            <a:off x="4899455" y="1762939"/>
            <a:ext cx="341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644  (включая 40 филиалов)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F2F7461-54EA-4BAD-9316-883CDEC0C842}"/>
              </a:ext>
            </a:extLst>
          </p:cNvPr>
          <p:cNvSpPr/>
          <p:nvPr/>
        </p:nvSpPr>
        <p:spPr>
          <a:xfrm>
            <a:off x="1043608" y="2122979"/>
            <a:ext cx="375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492CAEF-A5EF-4027-8C40-231660FD7227}"/>
              </a:ext>
            </a:extLst>
          </p:cNvPr>
          <p:cNvSpPr/>
          <p:nvPr/>
        </p:nvSpPr>
        <p:spPr>
          <a:xfrm>
            <a:off x="4899455" y="2134853"/>
            <a:ext cx="309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29 (включая 9 филиалов)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97649B-45DC-4296-9758-490A51E1D185}"/>
              </a:ext>
            </a:extLst>
          </p:cNvPr>
          <p:cNvSpPr/>
          <p:nvPr/>
        </p:nvSpPr>
        <p:spPr>
          <a:xfrm>
            <a:off x="1043608" y="2496501"/>
            <a:ext cx="250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A4081AF-B050-4B33-B16D-24EE36CB4811}"/>
              </a:ext>
            </a:extLst>
          </p:cNvPr>
          <p:cNvSpPr/>
          <p:nvPr/>
        </p:nvSpPr>
        <p:spPr>
          <a:xfrm>
            <a:off x="4899455" y="2515395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11 (включая 4 филиала)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46A5BA5-001E-48E1-8D83-41F7A5AA9970}"/>
              </a:ext>
            </a:extLst>
          </p:cNvPr>
          <p:cNvSpPr/>
          <p:nvPr/>
        </p:nvSpPr>
        <p:spPr>
          <a:xfrm>
            <a:off x="1043607" y="3165440"/>
            <a:ext cx="777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обучающихся </a:t>
            </a:r>
            <a:r>
              <a:rPr lang="en-US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260,9 тыс. чел., в </a:t>
            </a:r>
            <a:r>
              <a:rPr lang="ru-RU" alt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5522A11-6254-470C-A322-4F6289546906}"/>
              </a:ext>
            </a:extLst>
          </p:cNvPr>
          <p:cNvSpPr/>
          <p:nvPr/>
        </p:nvSpPr>
        <p:spPr>
          <a:xfrm>
            <a:off x="1043608" y="3558285"/>
            <a:ext cx="244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A2CB65E-BD1D-42DF-AA63-B0318138C340}"/>
              </a:ext>
            </a:extLst>
          </p:cNvPr>
          <p:cNvSpPr/>
          <p:nvPr/>
        </p:nvSpPr>
        <p:spPr>
          <a:xfrm>
            <a:off x="4899455" y="3579025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177,4 тыс. чел.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5C4EF22-9D3A-458A-BDE9-C8628D3D7562}"/>
              </a:ext>
            </a:extLst>
          </p:cNvPr>
          <p:cNvSpPr/>
          <p:nvPr/>
        </p:nvSpPr>
        <p:spPr>
          <a:xfrm>
            <a:off x="1043608" y="3957034"/>
            <a:ext cx="381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C505458-69AD-41F1-AA18-47E721662723}"/>
              </a:ext>
            </a:extLst>
          </p:cNvPr>
          <p:cNvSpPr/>
          <p:nvPr/>
        </p:nvSpPr>
        <p:spPr>
          <a:xfrm>
            <a:off x="4899455" y="3967624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23,9 тыс. чел.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194395E-648E-4DD0-8F77-ECEEFEA922D4}"/>
              </a:ext>
            </a:extLst>
          </p:cNvPr>
          <p:cNvSpPr/>
          <p:nvPr/>
        </p:nvSpPr>
        <p:spPr>
          <a:xfrm>
            <a:off x="1043608" y="4362676"/>
            <a:ext cx="257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ACEAABE-6AA0-4F0E-BB00-EBD06FEA9C62}"/>
              </a:ext>
            </a:extLst>
          </p:cNvPr>
          <p:cNvSpPr/>
          <p:nvPr/>
        </p:nvSpPr>
        <p:spPr>
          <a:xfrm>
            <a:off x="4899455" y="4373266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59,6 тыс. чел.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3EB31FA-D469-4EE8-A095-1116F95903F5}"/>
              </a:ext>
            </a:extLst>
          </p:cNvPr>
          <p:cNvSpPr/>
          <p:nvPr/>
        </p:nvSpPr>
        <p:spPr>
          <a:xfrm>
            <a:off x="1043608" y="501408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педагогических кадров </a:t>
            </a:r>
            <a:r>
              <a:rPr lang="en-US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23,9 тыс. чел., в </a:t>
            </a:r>
            <a:r>
              <a:rPr lang="ru-RU" alt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2DFF36D-78FB-4E11-8336-9666A8DBA48B}"/>
              </a:ext>
            </a:extLst>
          </p:cNvPr>
          <p:cNvSpPr/>
          <p:nvPr/>
        </p:nvSpPr>
        <p:spPr>
          <a:xfrm>
            <a:off x="1043608" y="5380796"/>
            <a:ext cx="244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AFC4A73-0500-48FC-9B86-5B7536B445EA}"/>
              </a:ext>
            </a:extLst>
          </p:cNvPr>
          <p:cNvSpPr/>
          <p:nvPr/>
        </p:nvSpPr>
        <p:spPr>
          <a:xfrm>
            <a:off x="4899455" y="540153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18,1 тыс. чел.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50E5331-8401-4DB4-A0C7-A6244DDCD645}"/>
              </a:ext>
            </a:extLst>
          </p:cNvPr>
          <p:cNvSpPr/>
          <p:nvPr/>
        </p:nvSpPr>
        <p:spPr>
          <a:xfrm>
            <a:off x="1043608" y="5770651"/>
            <a:ext cx="381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3CC216B-C6F9-4C87-BB38-D8897D49B9F6}"/>
              </a:ext>
            </a:extLst>
          </p:cNvPr>
          <p:cNvSpPr/>
          <p:nvPr/>
        </p:nvSpPr>
        <p:spPr>
          <a:xfrm>
            <a:off x="4899455" y="5781241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1,6 тыс. чел.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33CF90B-62BE-40A0-AE4D-A6D85DD1DB0F}"/>
              </a:ext>
            </a:extLst>
          </p:cNvPr>
          <p:cNvSpPr/>
          <p:nvPr/>
        </p:nvSpPr>
        <p:spPr>
          <a:xfrm>
            <a:off x="1043608" y="6134951"/>
            <a:ext cx="257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6A4B37-7EEB-4166-9B64-C54EEA81F655}"/>
              </a:ext>
            </a:extLst>
          </p:cNvPr>
          <p:cNvSpPr/>
          <p:nvPr/>
        </p:nvSpPr>
        <p:spPr>
          <a:xfrm>
            <a:off x="4899455" y="6156012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4,2  тыс. чел.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7893B0B-3E50-4AF3-AD94-F20C14C4E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072" y="328652"/>
            <a:ext cx="7772400" cy="8681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Общее образование, 2017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42988" y="1412776"/>
            <a:ext cx="7057404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задачи: </a:t>
            </a:r>
            <a:endParaRPr lang="ru-RU" sz="2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ru-R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по выполнению ориентиров, задаваемых указами Президента РФ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условий реализации ФГОС дошкольного и общего образования (в т.ч. для детей с ОВЗ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выявления и поддержки детей, проявивших выдающиеся способности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кадрового потенциала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и сохранение существующих мест в образовательных организациях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9" y="198129"/>
            <a:ext cx="7704856" cy="38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0477" cy="6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06" y="190501"/>
            <a:ext cx="7550944" cy="86223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программные и проектные документы Томской области в сфере общего образования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68699"/>
              </p:ext>
            </p:extLst>
          </p:nvPr>
        </p:nvGraphicFramePr>
        <p:xfrm>
          <a:off x="179512" y="1340768"/>
          <a:ext cx="887161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334204"/>
              </p:ext>
            </p:extLst>
          </p:nvPr>
        </p:nvGraphicFramePr>
        <p:xfrm>
          <a:off x="251520" y="4005063"/>
          <a:ext cx="8640959" cy="129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63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540" y="1347537"/>
            <a:ext cx="7949866" cy="67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1" y="0"/>
            <a:ext cx="7997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«Развитие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ТО»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 «Содействие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созданию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мест в общеобразовательных организациях» (ДОО ТО)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1308"/>
              </p:ext>
            </p:extLst>
          </p:nvPr>
        </p:nvGraphicFramePr>
        <p:xfrm>
          <a:off x="168985" y="1472315"/>
          <a:ext cx="8784976" cy="323358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975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0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5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3300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ГП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452">
                <a:tc gridSpan="6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 «Развитие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в Томской области»</a:t>
                      </a:r>
                    </a:p>
                  </a:txBody>
                  <a:tcPr marL="36000" marR="36000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5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Охват детей формами дошкольного образования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возрасте 1,5 - 7 лет, %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8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выпускников государственных (муниципальных) общеобразовательных организаций, не сдавших единый государственный экзамен (по русскому языку и математике),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1,92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0,88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1,72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0,27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1,66</a:t>
                      </a: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84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детей, охваченных образовательными программами дополнительного образования детей, в общей численности детей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молодежи 5 - 18 лет, %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68,0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68,0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69,3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70,3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46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численности учителей в возрасте до 35 лет в общей численности учителей общеобразовательных организаций, %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23,5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23,78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24,1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24,1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88307"/>
              </p:ext>
            </p:extLst>
          </p:nvPr>
        </p:nvGraphicFramePr>
        <p:xfrm>
          <a:off x="179512" y="5032616"/>
          <a:ext cx="8784976" cy="12550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99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1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7031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созданию в Томской области новых мест в общеобразовательных организациях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численности обучающихся в одну смену в общей численности обучающихся в школах, в том числе обучающихся </a:t>
                      </a:r>
                      <a:r>
                        <a:rPr lang="en-U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программам начального общего, основного общего, </a:t>
                      </a:r>
                      <a:r>
                        <a:rPr lang="en-U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 общего образования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92" marR="5392" marT="5392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75,64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75,64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75,64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75,64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75,64</a:t>
                      </a:r>
                    </a:p>
                  </a:txBody>
                  <a:tcPr marL="5392" marR="5392" marT="539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214" y="332656"/>
            <a:ext cx="7848872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Общее образование Томской области, 2017 год</a:t>
            </a:r>
          </a:p>
        </p:txBody>
      </p:sp>
      <p:sp>
        <p:nvSpPr>
          <p:cNvPr id="10" name="AutoShape 9" descr="Картинки по запросу дошкольники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Картинки по запросу дошкольники в детском сад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69FFAD9E-6316-4FFA-AE62-A5447869E428}"/>
              </a:ext>
            </a:extLst>
          </p:cNvPr>
          <p:cNvSpPr/>
          <p:nvPr/>
        </p:nvSpPr>
        <p:spPr>
          <a:xfrm>
            <a:off x="338476" y="1484784"/>
            <a:ext cx="3052442" cy="3052442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 bwMode="auto">
          <a:xfrm>
            <a:off x="395536" y="1888600"/>
            <a:ext cx="2664296" cy="224481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дошкольных образовательных организаций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281" y="4191013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60 210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воспитанников,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получающих дошкольное образование,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присмотр и уход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6 916 педагогических работников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9FFAD9E-6316-4FFA-AE62-A5447869E428}"/>
              </a:ext>
            </a:extLst>
          </p:cNvPr>
          <p:cNvSpPr/>
          <p:nvPr/>
        </p:nvSpPr>
        <p:spPr>
          <a:xfrm>
            <a:off x="3906502" y="1043056"/>
            <a:ext cx="3956806" cy="3956806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4398083" y="1602190"/>
            <a:ext cx="3000458" cy="283853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1018" y="4451183"/>
            <a:ext cx="342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117 184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ОО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9 862 педагогических работников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98541" y="3321403"/>
            <a:ext cx="1385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6 321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МКШ</a:t>
            </a:r>
          </a:p>
        </p:txBody>
      </p:sp>
      <p:sp>
        <p:nvSpPr>
          <p:cNvPr id="19" name="Овал 18"/>
          <p:cNvSpPr/>
          <p:nvPr/>
        </p:nvSpPr>
        <p:spPr bwMode="auto">
          <a:xfrm>
            <a:off x="6819994" y="1509204"/>
            <a:ext cx="1898036" cy="1795606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комплектных школ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9FFAD9E-6316-4FFA-AE62-A5447869E428}"/>
              </a:ext>
            </a:extLst>
          </p:cNvPr>
          <p:cNvSpPr/>
          <p:nvPr/>
        </p:nvSpPr>
        <p:spPr>
          <a:xfrm>
            <a:off x="1979083" y="3914433"/>
            <a:ext cx="3052442" cy="2838538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 bwMode="auto">
          <a:xfrm>
            <a:off x="2195736" y="4133410"/>
            <a:ext cx="2600396" cy="241787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15623" y="6108831"/>
            <a:ext cx="3426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68 448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обучающихся в ОДОД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1 354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3316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90618"/>
            <a:ext cx="840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и качество дошкольного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1196752"/>
            <a:ext cx="8820472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доступности дошкольного образования для детей в возрасте от 3 до 7 лет, 100%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43607" y="1700808"/>
            <a:ext cx="7776865" cy="369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дошкольного образования для детей в возрасте </a:t>
            </a:r>
            <a:r>
              <a:rPr lang="ru-RU" sz="14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 месяцев до 3 лет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43607" y="2420888"/>
            <a:ext cx="6912769" cy="40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материально-технических условий в соответствии с ФГОС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43607" y="3068960"/>
            <a:ext cx="4752473" cy="41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педагогических кадров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755658" y="2041081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2015г. - 70%</a:t>
            </a:r>
          </a:p>
        </p:txBody>
      </p:sp>
      <p:sp>
        <p:nvSpPr>
          <p:cNvPr id="69" name="Нашивка 68"/>
          <p:cNvSpPr/>
          <p:nvPr/>
        </p:nvSpPr>
        <p:spPr>
          <a:xfrm>
            <a:off x="2627921" y="2041081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2016г. - 82%</a:t>
            </a:r>
          </a:p>
        </p:txBody>
      </p:sp>
      <p:sp>
        <p:nvSpPr>
          <p:cNvPr id="70" name="Нашивка 69"/>
          <p:cNvSpPr/>
          <p:nvPr/>
        </p:nvSpPr>
        <p:spPr>
          <a:xfrm>
            <a:off x="4428066" y="2041081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2017г. - 81%</a:t>
            </a:r>
          </a:p>
        </p:txBody>
      </p:sp>
      <p:sp>
        <p:nvSpPr>
          <p:cNvPr id="81" name="Нашивка 80"/>
          <p:cNvSpPr/>
          <p:nvPr/>
        </p:nvSpPr>
        <p:spPr>
          <a:xfrm>
            <a:off x="6804025" y="2049255"/>
            <a:ext cx="1872208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2021г. - 100%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9969" y="197469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…</a:t>
            </a:r>
          </a:p>
        </p:txBody>
      </p:sp>
      <p:sp>
        <p:nvSpPr>
          <p:cNvPr id="86" name="Нашивка 85"/>
          <p:cNvSpPr/>
          <p:nvPr/>
        </p:nvSpPr>
        <p:spPr>
          <a:xfrm>
            <a:off x="755658" y="2764470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2015г. - 63%</a:t>
            </a:r>
          </a:p>
        </p:txBody>
      </p:sp>
      <p:sp>
        <p:nvSpPr>
          <p:cNvPr id="87" name="Нашивка 86"/>
          <p:cNvSpPr/>
          <p:nvPr/>
        </p:nvSpPr>
        <p:spPr>
          <a:xfrm>
            <a:off x="2627921" y="2764470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2016г. - 73%</a:t>
            </a:r>
          </a:p>
        </p:txBody>
      </p:sp>
      <p:sp>
        <p:nvSpPr>
          <p:cNvPr id="88" name="Нашивка 87"/>
          <p:cNvSpPr/>
          <p:nvPr/>
        </p:nvSpPr>
        <p:spPr>
          <a:xfrm>
            <a:off x="4428066" y="2764470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2017г. - 92%</a:t>
            </a:r>
          </a:p>
        </p:txBody>
      </p:sp>
      <p:sp>
        <p:nvSpPr>
          <p:cNvPr id="101" name="Нашивка 100"/>
          <p:cNvSpPr/>
          <p:nvPr/>
        </p:nvSpPr>
        <p:spPr>
          <a:xfrm>
            <a:off x="755466" y="3417846"/>
            <a:ext cx="3218032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2015г. - 49% </a:t>
            </a:r>
            <a:r>
              <a:rPr lang="ru-RU" sz="1200" dirty="0">
                <a:solidFill>
                  <a:schemeClr val="bg1"/>
                </a:solidFill>
              </a:rPr>
              <a:t>с высшим образованием</a:t>
            </a:r>
          </a:p>
        </p:txBody>
      </p:sp>
      <p:sp>
        <p:nvSpPr>
          <p:cNvPr id="102" name="Нашивка 101"/>
          <p:cNvSpPr/>
          <p:nvPr/>
        </p:nvSpPr>
        <p:spPr>
          <a:xfrm>
            <a:off x="4067943" y="3417846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2016г. – 51%</a:t>
            </a:r>
          </a:p>
        </p:txBody>
      </p:sp>
      <p:sp>
        <p:nvSpPr>
          <p:cNvPr id="103" name="Нашивка 102"/>
          <p:cNvSpPr/>
          <p:nvPr/>
        </p:nvSpPr>
        <p:spPr>
          <a:xfrm>
            <a:off x="5868088" y="3417846"/>
            <a:ext cx="1728137" cy="288032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2017г. - 55%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251520" y="3933056"/>
            <a:ext cx="3672408" cy="280831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Bef>
                <a:spcPts val="600"/>
              </a:spcBef>
            </a:pPr>
            <a:r>
              <a:rPr lang="ru-RU" sz="1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отложенный спрос (от 3 до 7 лет):  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2016г. – 1395чел.,    2017г. – 1709чел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отложенный спрос (2 мес. – 3 года):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2016г. – 20400чел.,    2017г. – 19891чел.;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МТБ требованиям ФГОС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невысокая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педработников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067944" y="3936742"/>
            <a:ext cx="5328592" cy="2664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мест для детей в возрасте от 3 до 7 лет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(206 в МОУ, 100 в НОУ);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мест для детей в возрасте от 2мес. до 3 лет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 в МОУ, 119 в НОУ);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поддержки негосударственного сектора;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уровня МТБ требованиям ФГОС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ДОУ - 95%);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расходования бюджетных средств и привлечение внебюджетных средств;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непрерывного образования педагогических работников  (доля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пед.работников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высшим образованием – 57%)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3573016" y="5094312"/>
            <a:ext cx="1205880" cy="36004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366" y="3662772"/>
            <a:ext cx="603194" cy="6303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36583" y="1412776"/>
            <a:ext cx="435010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школьном естественнонаучном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инженерно-математическом образовании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94103" y="3392996"/>
            <a:ext cx="7205947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независимой оценки качества образования (ЕГЭ)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8032" y="5811475"/>
            <a:ext cx="8964488" cy="25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заключительного этапа Всероссийской олимпиады школьников</a:t>
            </a:r>
          </a:p>
        </p:txBody>
      </p:sp>
      <p:sp>
        <p:nvSpPr>
          <p:cNvPr id="52" name="Нашивка 51"/>
          <p:cNvSpPr/>
          <p:nvPr/>
        </p:nvSpPr>
        <p:spPr>
          <a:xfrm>
            <a:off x="395530" y="6152350"/>
            <a:ext cx="1728137" cy="21602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2015 – 11 </a:t>
            </a:r>
          </a:p>
        </p:txBody>
      </p:sp>
      <p:sp>
        <p:nvSpPr>
          <p:cNvPr id="53" name="Нашивка 52"/>
          <p:cNvSpPr/>
          <p:nvPr/>
        </p:nvSpPr>
        <p:spPr>
          <a:xfrm>
            <a:off x="2267793" y="6152350"/>
            <a:ext cx="1728137" cy="21602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2016 - 11</a:t>
            </a:r>
          </a:p>
        </p:txBody>
      </p:sp>
      <p:sp>
        <p:nvSpPr>
          <p:cNvPr id="54" name="Нашивка 53"/>
          <p:cNvSpPr/>
          <p:nvPr/>
        </p:nvSpPr>
        <p:spPr>
          <a:xfrm>
            <a:off x="4067938" y="6152350"/>
            <a:ext cx="1728137" cy="21602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2017 - 6</a:t>
            </a:r>
          </a:p>
        </p:txBody>
      </p:sp>
      <p:graphicFrame>
        <p:nvGraphicFramePr>
          <p:cNvPr id="79" name="Диаграмма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406026"/>
              </p:ext>
            </p:extLst>
          </p:nvPr>
        </p:nvGraphicFramePr>
        <p:xfrm>
          <a:off x="3897888" y="4043853"/>
          <a:ext cx="5246112" cy="125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4475354" y="3834514"/>
            <a:ext cx="448913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«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высокобалльных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результатов ЕГЭ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13284"/>
              </p:ext>
            </p:extLst>
          </p:nvPr>
        </p:nvGraphicFramePr>
        <p:xfrm>
          <a:off x="251520" y="2060848"/>
          <a:ext cx="3960440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3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1440">
                <a:tc>
                  <a:txBody>
                    <a:bodyPr/>
                    <a:lstStyle/>
                    <a:p>
                      <a:pPr marL="0" indent="92075"/>
                      <a:r>
                        <a:rPr lang="ru-RU" sz="1150" b="1" dirty="0"/>
                        <a:t>Год</a:t>
                      </a: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/>
                        <a:t>Охват проф. </a:t>
                      </a:r>
                      <a:r>
                        <a:rPr lang="ru-RU" sz="1150" b="1" dirty="0" smtClean="0"/>
                        <a:t>обучением</a:t>
                      </a:r>
                      <a:r>
                        <a:rPr lang="ru-RU" sz="1150" b="1" dirty="0"/>
                        <a:t>, %</a:t>
                      </a: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В </a:t>
                      </a:r>
                      <a:r>
                        <a:rPr lang="ru-RU" sz="1150" b="1" dirty="0" err="1"/>
                        <a:t>т.ч</a:t>
                      </a:r>
                      <a:r>
                        <a:rPr lang="ru-RU" sz="1150" b="1" dirty="0"/>
                        <a:t>. естественнонаучным и физико-математическим, %</a:t>
                      </a: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49">
                <a:tc>
                  <a:txBody>
                    <a:bodyPr/>
                    <a:lstStyle/>
                    <a:p>
                      <a:pPr marL="0" indent="92075"/>
                      <a:r>
                        <a:rPr lang="ru-RU" sz="1150" dirty="0"/>
                        <a:t>2015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5,93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2,92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01">
                <a:tc>
                  <a:txBody>
                    <a:bodyPr/>
                    <a:lstStyle/>
                    <a:p>
                      <a:pPr marL="0" indent="92075"/>
                      <a:r>
                        <a:rPr lang="ru-RU" sz="1150" dirty="0"/>
                        <a:t>2016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3,12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101">
                <a:tc>
                  <a:txBody>
                    <a:bodyPr/>
                    <a:lstStyle/>
                    <a:p>
                      <a:pPr marL="0" indent="92075"/>
                      <a:r>
                        <a:rPr lang="ru-RU" sz="1150" dirty="0"/>
                        <a:t>2017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3,3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4422112"/>
              </p:ext>
            </p:extLst>
          </p:nvPr>
        </p:nvGraphicFramePr>
        <p:xfrm>
          <a:off x="4584318" y="1566399"/>
          <a:ext cx="417075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7340" y="39061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Доступность и качество общего образования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395536" y="3981965"/>
            <a:ext cx="3888432" cy="1103219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«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стобалльных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результатов: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45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47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2017 - 62</a:t>
            </a:r>
          </a:p>
        </p:txBody>
      </p:sp>
    </p:spTree>
    <p:extLst>
      <p:ext uri="{BB962C8B-B14F-4D97-AF65-F5344CB8AC3E}">
        <p14:creationId xmlns:p14="http://schemas.microsoft.com/office/powerpoint/2010/main" val="9590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2579</Words>
  <Application>Microsoft Office PowerPoint</Application>
  <PresentationFormat>Экран (4:3)</PresentationFormat>
  <Paragraphs>370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РЕАЛИЗАЦИЯ РЕГИОНАЛЬНОЙ ПОЛИТИКИ ТОМСКОЙ ОБЛАСТИ В СФЕРЕ ОБЩЕГО И ДОПОЛНИТЕЛЬНОГО ОБРАЗОВАНИЯ (2017 ГОД) </vt:lpstr>
      <vt:lpstr>Государственная политика  в сфере образования Томской области</vt:lpstr>
      <vt:lpstr>Система образования Томской области, 2017 г.</vt:lpstr>
      <vt:lpstr>I. Общее образование, 2017</vt:lpstr>
      <vt:lpstr>Основные программные и проектные документы Томской области в сфере общего образования</vt:lpstr>
      <vt:lpstr>Презентация PowerPoint</vt:lpstr>
      <vt:lpstr>Общее образование Томской области,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профессиональной ориентации молодежи на этапе получения высшего образования, нацеленной на повышение кадрового потенциала в социально-значимых отраслях экономики Томской области</dc:title>
  <dc:creator>1</dc:creator>
  <cp:lastModifiedBy>Дмитрий Александрович Полетаев</cp:lastModifiedBy>
  <cp:revision>273</cp:revision>
  <cp:lastPrinted>2018-05-15T07:56:31Z</cp:lastPrinted>
  <dcterms:created xsi:type="dcterms:W3CDTF">2016-10-06T13:39:49Z</dcterms:created>
  <dcterms:modified xsi:type="dcterms:W3CDTF">2018-05-22T02:29:39Z</dcterms:modified>
</cp:coreProperties>
</file>