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30" r:id="rId3"/>
    <p:sldId id="321" r:id="rId4"/>
    <p:sldId id="343" r:id="rId5"/>
    <p:sldId id="305" r:id="rId6"/>
    <p:sldId id="310" r:id="rId7"/>
    <p:sldId id="313" r:id="rId8"/>
    <p:sldId id="300" r:id="rId9"/>
    <p:sldId id="348" r:id="rId10"/>
    <p:sldId id="350" r:id="rId11"/>
    <p:sldId id="351" r:id="rId12"/>
    <p:sldId id="353" r:id="rId13"/>
    <p:sldId id="352" r:id="rId14"/>
    <p:sldId id="347" r:id="rId15"/>
    <p:sldId id="354" r:id="rId16"/>
    <p:sldId id="288" r:id="rId17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7C0"/>
    <a:srgbClr val="5EAFA6"/>
    <a:srgbClr val="37AB95"/>
    <a:srgbClr val="2EB4A4"/>
    <a:srgbClr val="58D4C5"/>
    <a:srgbClr val="2EA2A2"/>
    <a:srgbClr val="6FA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82394" autoAdjust="0"/>
  </p:normalViewPr>
  <p:slideViewPr>
    <p:cSldViewPr>
      <p:cViewPr varScale="1">
        <p:scale>
          <a:sx n="65" d="100"/>
          <a:sy n="65" d="100"/>
        </p:scale>
        <p:origin x="11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242DA-EABA-430F-994F-DDED5C122AE5}" type="doc">
      <dgm:prSet loTypeId="urn:microsoft.com/office/officeart/2005/8/layout/default#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6D427C34-F762-4C5B-8228-BEA9BEB7B122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Заполнение опросника – внесение контекстной информации о себе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4EB59E42-2582-46FF-AF31-52090D5A9160}" type="parTrans" cxnId="{800F9BFA-832A-42C3-805B-3B1D9D263CF3}">
      <dgm:prSet/>
      <dgm:spPr/>
      <dgm:t>
        <a:bodyPr/>
        <a:lstStyle/>
        <a:p>
          <a:endParaRPr lang="ru-RU"/>
        </a:p>
      </dgm:t>
    </dgm:pt>
    <dgm:pt modelId="{42102BF2-5765-4696-9384-E3FAB6ACBDC0}" type="sibTrans" cxnId="{800F9BFA-832A-42C3-805B-3B1D9D263CF3}">
      <dgm:prSet/>
      <dgm:spPr/>
      <dgm:t>
        <a:bodyPr/>
        <a:lstStyle/>
        <a:p>
          <a:endParaRPr lang="ru-RU"/>
        </a:p>
      </dgm:t>
    </dgm:pt>
    <dgm:pt modelId="{75843BC9-A0F0-4EA1-A347-2357E0B5800B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Тестирование – выполнение заданий, подразумевающих краткий ответ в виде он-лайн тестирования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ED24B8A9-9305-451F-A7FC-F821EC2E6628}" type="parTrans" cxnId="{02A317BE-3EBE-4D13-A512-8097DB82A8E8}">
      <dgm:prSet/>
      <dgm:spPr/>
      <dgm:t>
        <a:bodyPr/>
        <a:lstStyle/>
        <a:p>
          <a:endParaRPr lang="ru-RU"/>
        </a:p>
      </dgm:t>
    </dgm:pt>
    <dgm:pt modelId="{794404AF-52A8-46C3-A6E8-D84894698B72}" type="sibTrans" cxnId="{02A317BE-3EBE-4D13-A512-8097DB82A8E8}">
      <dgm:prSet/>
      <dgm:spPr/>
      <dgm:t>
        <a:bodyPr/>
        <a:lstStyle/>
        <a:p>
          <a:endParaRPr lang="ru-RU"/>
        </a:p>
      </dgm:t>
    </dgm:pt>
    <dgm:pt modelId="{98048260-5EEA-44E2-BE7D-140A8444A871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0" dirty="0" smtClean="0">
              <a:solidFill>
                <a:schemeClr val="accent5">
                  <a:lumMod val="50000"/>
                </a:schemeClr>
              </a:solidFill>
            </a:rPr>
            <a:t>Решение методических задач</a:t>
          </a:r>
          <a:endParaRPr lang="ru-RU" b="0" dirty="0">
            <a:solidFill>
              <a:schemeClr val="accent5">
                <a:lumMod val="50000"/>
              </a:schemeClr>
            </a:solidFill>
          </a:endParaRPr>
        </a:p>
      </dgm:t>
    </dgm:pt>
    <dgm:pt modelId="{FDA72946-8ED8-4EFC-9DF5-1EB56EF9ED3D}" type="parTrans" cxnId="{0FDB1953-8F43-4EF6-A7E8-AC85188345E0}">
      <dgm:prSet/>
      <dgm:spPr/>
      <dgm:t>
        <a:bodyPr/>
        <a:lstStyle/>
        <a:p>
          <a:endParaRPr lang="ru-RU"/>
        </a:p>
      </dgm:t>
    </dgm:pt>
    <dgm:pt modelId="{2254FE1B-98BE-4731-8399-71E9EE9D4F5B}" type="sibTrans" cxnId="{0FDB1953-8F43-4EF6-A7E8-AC85188345E0}">
      <dgm:prSet/>
      <dgm:spPr/>
      <dgm:t>
        <a:bodyPr/>
        <a:lstStyle/>
        <a:p>
          <a:endParaRPr lang="ru-RU"/>
        </a:p>
      </dgm:t>
    </dgm:pt>
    <dgm:pt modelId="{4FF11AC2-7035-4A1F-ADF6-AB1BB79652BB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0" dirty="0" smtClean="0">
              <a:solidFill>
                <a:schemeClr val="accent5">
                  <a:lumMod val="50000"/>
                </a:schemeClr>
              </a:solidFill>
            </a:rPr>
            <a:t>Решение профессиональной задачи</a:t>
          </a:r>
          <a:endParaRPr lang="ru-RU" b="0" dirty="0">
            <a:solidFill>
              <a:schemeClr val="accent5">
                <a:lumMod val="50000"/>
              </a:schemeClr>
            </a:solidFill>
          </a:endParaRPr>
        </a:p>
      </dgm:t>
    </dgm:pt>
    <dgm:pt modelId="{66406DAD-E5D1-4304-8C0E-0778EDC097E2}" type="parTrans" cxnId="{3601DBE0-9D07-41ED-9654-905BD5AC0BE0}">
      <dgm:prSet/>
      <dgm:spPr/>
      <dgm:t>
        <a:bodyPr/>
        <a:lstStyle/>
        <a:p>
          <a:endParaRPr lang="ru-RU"/>
        </a:p>
      </dgm:t>
    </dgm:pt>
    <dgm:pt modelId="{002E233E-C8F0-450C-A596-C2F3B0FC188D}" type="sibTrans" cxnId="{3601DBE0-9D07-41ED-9654-905BD5AC0BE0}">
      <dgm:prSet/>
      <dgm:spPr/>
      <dgm:t>
        <a:bodyPr/>
        <a:lstStyle/>
        <a:p>
          <a:endParaRPr lang="ru-RU"/>
        </a:p>
      </dgm:t>
    </dgm:pt>
    <dgm:pt modelId="{97A314D3-C282-41E9-A544-F3D6E8543BFB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0" dirty="0" smtClean="0">
              <a:solidFill>
                <a:schemeClr val="accent5">
                  <a:lumMod val="50000"/>
                </a:schemeClr>
              </a:solidFill>
            </a:rPr>
            <a:t>Загрузка видеоролика</a:t>
          </a:r>
          <a:endParaRPr lang="ru-RU" b="0" dirty="0">
            <a:solidFill>
              <a:schemeClr val="accent5">
                <a:lumMod val="50000"/>
              </a:schemeClr>
            </a:solidFill>
          </a:endParaRPr>
        </a:p>
      </dgm:t>
    </dgm:pt>
    <dgm:pt modelId="{795935AA-86BC-4E71-B7A7-8A4973CBFB69}" type="parTrans" cxnId="{5B90A8C2-021D-4188-86AB-3B7D4C0A7158}">
      <dgm:prSet/>
      <dgm:spPr/>
      <dgm:t>
        <a:bodyPr/>
        <a:lstStyle/>
        <a:p>
          <a:endParaRPr lang="ru-RU"/>
        </a:p>
      </dgm:t>
    </dgm:pt>
    <dgm:pt modelId="{430D0EC1-67C6-4931-A0D3-A07CC32136DF}" type="sibTrans" cxnId="{5B90A8C2-021D-4188-86AB-3B7D4C0A7158}">
      <dgm:prSet/>
      <dgm:spPr/>
      <dgm:t>
        <a:bodyPr/>
        <a:lstStyle/>
        <a:p>
          <a:endParaRPr lang="ru-RU"/>
        </a:p>
      </dgm:t>
    </dgm:pt>
    <dgm:pt modelId="{EEFB4165-660C-4FCC-B0CB-4E6355B88B41}" type="pres">
      <dgm:prSet presAssocID="{0B5242DA-EABA-430F-994F-DDED5C122A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1DFE66-F29E-4457-88F7-466C18A9B7BA}" type="pres">
      <dgm:prSet presAssocID="{6D427C34-F762-4C5B-8228-BEA9BEB7B122}" presName="node" presStyleLbl="node1" presStyleIdx="0" presStyleCnt="5" custScaleX="212830" custScaleY="42991" custLinFactNeighborX="-14707" custLinFactNeighborY="19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B93D0-5793-4F6D-B9CC-89677A829080}" type="pres">
      <dgm:prSet presAssocID="{42102BF2-5765-4696-9384-E3FAB6ACBDC0}" presName="sibTrans" presStyleCnt="0"/>
      <dgm:spPr/>
    </dgm:pt>
    <dgm:pt modelId="{B63D200B-54EC-4D28-ADB8-5C98035B2544}" type="pres">
      <dgm:prSet presAssocID="{75843BC9-A0F0-4EA1-A347-2357E0B5800B}" presName="node" presStyleLbl="node1" presStyleIdx="1" presStyleCnt="5" custScaleX="212830" custScaleY="45854" custLinFactNeighborX="-15227" custLinFactNeighborY="16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2A313-83D6-4B99-908C-A40F407638A7}" type="pres">
      <dgm:prSet presAssocID="{794404AF-52A8-46C3-A6E8-D84894698B72}" presName="sibTrans" presStyleCnt="0"/>
      <dgm:spPr/>
    </dgm:pt>
    <dgm:pt modelId="{824E7471-C3BA-41F4-9BB2-8D2CE47E17B0}" type="pres">
      <dgm:prSet presAssocID="{98048260-5EEA-44E2-BE7D-140A8444A871}" presName="node" presStyleLbl="node1" presStyleIdx="2" presStyleCnt="5" custScaleX="212830" custScaleY="45854" custLinFactNeighborX="-15227" custLinFactNeighborY="9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C2F0C-EA24-4D62-B99E-9E3D0218B4EA}" type="pres">
      <dgm:prSet presAssocID="{2254FE1B-98BE-4731-8399-71E9EE9D4F5B}" presName="sibTrans" presStyleCnt="0"/>
      <dgm:spPr/>
    </dgm:pt>
    <dgm:pt modelId="{66C787CC-5BE7-448F-BC6D-51F3935024F5}" type="pres">
      <dgm:prSet presAssocID="{4FF11AC2-7035-4A1F-ADF6-AB1BB79652BB}" presName="node" presStyleLbl="node1" presStyleIdx="3" presStyleCnt="5" custScaleX="212830" custScaleY="45854" custLinFactNeighborX="-15227" custLinFactNeighborY="1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46FDE-CC05-4D62-8319-7876C5D28F05}" type="pres">
      <dgm:prSet presAssocID="{002E233E-C8F0-450C-A596-C2F3B0FC188D}" presName="sibTrans" presStyleCnt="0"/>
      <dgm:spPr/>
    </dgm:pt>
    <dgm:pt modelId="{CF538790-B0CB-4477-93A9-9B7CC690C0CA}" type="pres">
      <dgm:prSet presAssocID="{97A314D3-C282-41E9-A544-F3D6E8543BFB}" presName="node" presStyleLbl="node1" presStyleIdx="4" presStyleCnt="5" custScaleX="212830" custScaleY="45854" custLinFactNeighborX="-15227" custLinFactNeighborY="-6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8E36F8-828D-4DA3-B2EE-C1C8DB60E861}" type="presOf" srcId="{6D427C34-F762-4C5B-8228-BEA9BEB7B122}" destId="{261DFE66-F29E-4457-88F7-466C18A9B7BA}" srcOrd="0" destOrd="0" presId="urn:microsoft.com/office/officeart/2005/8/layout/default#2"/>
    <dgm:cxn modelId="{3601DBE0-9D07-41ED-9654-905BD5AC0BE0}" srcId="{0B5242DA-EABA-430F-994F-DDED5C122AE5}" destId="{4FF11AC2-7035-4A1F-ADF6-AB1BB79652BB}" srcOrd="3" destOrd="0" parTransId="{66406DAD-E5D1-4304-8C0E-0778EDC097E2}" sibTransId="{002E233E-C8F0-450C-A596-C2F3B0FC188D}"/>
    <dgm:cxn modelId="{02A317BE-3EBE-4D13-A512-8097DB82A8E8}" srcId="{0B5242DA-EABA-430F-994F-DDED5C122AE5}" destId="{75843BC9-A0F0-4EA1-A347-2357E0B5800B}" srcOrd="1" destOrd="0" parTransId="{ED24B8A9-9305-451F-A7FC-F821EC2E6628}" sibTransId="{794404AF-52A8-46C3-A6E8-D84894698B72}"/>
    <dgm:cxn modelId="{5B90A8C2-021D-4188-86AB-3B7D4C0A7158}" srcId="{0B5242DA-EABA-430F-994F-DDED5C122AE5}" destId="{97A314D3-C282-41E9-A544-F3D6E8543BFB}" srcOrd="4" destOrd="0" parTransId="{795935AA-86BC-4E71-B7A7-8A4973CBFB69}" sibTransId="{430D0EC1-67C6-4931-A0D3-A07CC32136DF}"/>
    <dgm:cxn modelId="{800F9BFA-832A-42C3-805B-3B1D9D263CF3}" srcId="{0B5242DA-EABA-430F-994F-DDED5C122AE5}" destId="{6D427C34-F762-4C5B-8228-BEA9BEB7B122}" srcOrd="0" destOrd="0" parTransId="{4EB59E42-2582-46FF-AF31-52090D5A9160}" sibTransId="{42102BF2-5765-4696-9384-E3FAB6ACBDC0}"/>
    <dgm:cxn modelId="{9E06EEB4-3EAE-4A34-AFBA-C0BA9A5C5C66}" type="presOf" srcId="{97A314D3-C282-41E9-A544-F3D6E8543BFB}" destId="{CF538790-B0CB-4477-93A9-9B7CC690C0CA}" srcOrd="0" destOrd="0" presId="urn:microsoft.com/office/officeart/2005/8/layout/default#2"/>
    <dgm:cxn modelId="{5B9D61B4-A326-4519-9961-B0C4C1737317}" type="presOf" srcId="{98048260-5EEA-44E2-BE7D-140A8444A871}" destId="{824E7471-C3BA-41F4-9BB2-8D2CE47E17B0}" srcOrd="0" destOrd="0" presId="urn:microsoft.com/office/officeart/2005/8/layout/default#2"/>
    <dgm:cxn modelId="{0FDB1953-8F43-4EF6-A7E8-AC85188345E0}" srcId="{0B5242DA-EABA-430F-994F-DDED5C122AE5}" destId="{98048260-5EEA-44E2-BE7D-140A8444A871}" srcOrd="2" destOrd="0" parTransId="{FDA72946-8ED8-4EFC-9DF5-1EB56EF9ED3D}" sibTransId="{2254FE1B-98BE-4731-8399-71E9EE9D4F5B}"/>
    <dgm:cxn modelId="{57DAA65E-6373-4C30-98B1-120D4C601DE2}" type="presOf" srcId="{4FF11AC2-7035-4A1F-ADF6-AB1BB79652BB}" destId="{66C787CC-5BE7-448F-BC6D-51F3935024F5}" srcOrd="0" destOrd="0" presId="urn:microsoft.com/office/officeart/2005/8/layout/default#2"/>
    <dgm:cxn modelId="{BB7FA993-2989-4C47-9E46-8713693B9C64}" type="presOf" srcId="{0B5242DA-EABA-430F-994F-DDED5C122AE5}" destId="{EEFB4165-660C-4FCC-B0CB-4E6355B88B41}" srcOrd="0" destOrd="0" presId="urn:microsoft.com/office/officeart/2005/8/layout/default#2"/>
    <dgm:cxn modelId="{D9270600-1388-496E-AFCF-9198D38C6465}" type="presOf" srcId="{75843BC9-A0F0-4EA1-A347-2357E0B5800B}" destId="{B63D200B-54EC-4D28-ADB8-5C98035B2544}" srcOrd="0" destOrd="0" presId="urn:microsoft.com/office/officeart/2005/8/layout/default#2"/>
    <dgm:cxn modelId="{7E780C17-4F57-4163-84B0-EC0F6242C838}" type="presParOf" srcId="{EEFB4165-660C-4FCC-B0CB-4E6355B88B41}" destId="{261DFE66-F29E-4457-88F7-466C18A9B7BA}" srcOrd="0" destOrd="0" presId="urn:microsoft.com/office/officeart/2005/8/layout/default#2"/>
    <dgm:cxn modelId="{2C6BBC10-9A93-41E1-9970-4E24B12E1F09}" type="presParOf" srcId="{EEFB4165-660C-4FCC-B0CB-4E6355B88B41}" destId="{77BB93D0-5793-4F6D-B9CC-89677A829080}" srcOrd="1" destOrd="0" presId="urn:microsoft.com/office/officeart/2005/8/layout/default#2"/>
    <dgm:cxn modelId="{C60ABEC4-A648-445D-87D1-D8442BDE45A9}" type="presParOf" srcId="{EEFB4165-660C-4FCC-B0CB-4E6355B88B41}" destId="{B63D200B-54EC-4D28-ADB8-5C98035B2544}" srcOrd="2" destOrd="0" presId="urn:microsoft.com/office/officeart/2005/8/layout/default#2"/>
    <dgm:cxn modelId="{EC0D6635-3A3E-4F72-BD3A-C72466CE6BC5}" type="presParOf" srcId="{EEFB4165-660C-4FCC-B0CB-4E6355B88B41}" destId="{39F2A313-83D6-4B99-908C-A40F407638A7}" srcOrd="3" destOrd="0" presId="urn:microsoft.com/office/officeart/2005/8/layout/default#2"/>
    <dgm:cxn modelId="{D85AEDD9-F712-426C-A3DF-C4C61293CAC2}" type="presParOf" srcId="{EEFB4165-660C-4FCC-B0CB-4E6355B88B41}" destId="{824E7471-C3BA-41F4-9BB2-8D2CE47E17B0}" srcOrd="4" destOrd="0" presId="urn:microsoft.com/office/officeart/2005/8/layout/default#2"/>
    <dgm:cxn modelId="{D6058B74-9D04-49E4-99B8-022B684C6CD9}" type="presParOf" srcId="{EEFB4165-660C-4FCC-B0CB-4E6355B88B41}" destId="{972C2F0C-EA24-4D62-B99E-9E3D0218B4EA}" srcOrd="5" destOrd="0" presId="urn:microsoft.com/office/officeart/2005/8/layout/default#2"/>
    <dgm:cxn modelId="{79A8073D-0180-431D-A378-0193436DBEF3}" type="presParOf" srcId="{EEFB4165-660C-4FCC-B0CB-4E6355B88B41}" destId="{66C787CC-5BE7-448F-BC6D-51F3935024F5}" srcOrd="6" destOrd="0" presId="urn:microsoft.com/office/officeart/2005/8/layout/default#2"/>
    <dgm:cxn modelId="{653CD026-56F4-4FCC-818F-654DCFDF8126}" type="presParOf" srcId="{EEFB4165-660C-4FCC-B0CB-4E6355B88B41}" destId="{2D346FDE-CC05-4D62-8319-7876C5D28F05}" srcOrd="7" destOrd="0" presId="urn:microsoft.com/office/officeart/2005/8/layout/default#2"/>
    <dgm:cxn modelId="{3EB5F23E-EB78-40F8-BC54-D4C78A27A842}" type="presParOf" srcId="{EEFB4165-660C-4FCC-B0CB-4E6355B88B41}" destId="{CF538790-B0CB-4477-93A9-9B7CC690C0CA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5242DA-EABA-430F-994F-DDED5C122AE5}" type="doc">
      <dgm:prSet loTypeId="urn:microsoft.com/office/officeart/2005/8/layout/default#3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75843BC9-A0F0-4EA1-A347-2357E0B5800B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Оценивается автоматически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ED24B8A9-9305-451F-A7FC-F821EC2E6628}" type="parTrans" cxnId="{02A317BE-3EBE-4D13-A512-8097DB82A8E8}">
      <dgm:prSet/>
      <dgm:spPr/>
      <dgm:t>
        <a:bodyPr/>
        <a:lstStyle/>
        <a:p>
          <a:endParaRPr lang="ru-RU"/>
        </a:p>
      </dgm:t>
    </dgm:pt>
    <dgm:pt modelId="{794404AF-52A8-46C3-A6E8-D84894698B72}" type="sibTrans" cxnId="{02A317BE-3EBE-4D13-A512-8097DB82A8E8}">
      <dgm:prSet/>
      <dgm:spPr/>
      <dgm:t>
        <a:bodyPr/>
        <a:lstStyle/>
        <a:p>
          <a:endParaRPr lang="ru-RU"/>
        </a:p>
      </dgm:t>
    </dgm:pt>
    <dgm:pt modelId="{98048260-5EEA-44E2-BE7D-140A8444A871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Оценивается экспертами, на основе предложенных критериев</a:t>
          </a:r>
          <a:endParaRPr lang="ru-RU" b="0" dirty="0">
            <a:solidFill>
              <a:schemeClr val="accent5">
                <a:lumMod val="50000"/>
              </a:schemeClr>
            </a:solidFill>
          </a:endParaRPr>
        </a:p>
      </dgm:t>
    </dgm:pt>
    <dgm:pt modelId="{FDA72946-8ED8-4EFC-9DF5-1EB56EF9ED3D}" type="parTrans" cxnId="{0FDB1953-8F43-4EF6-A7E8-AC85188345E0}">
      <dgm:prSet/>
      <dgm:spPr/>
      <dgm:t>
        <a:bodyPr/>
        <a:lstStyle/>
        <a:p>
          <a:endParaRPr lang="ru-RU"/>
        </a:p>
      </dgm:t>
    </dgm:pt>
    <dgm:pt modelId="{2254FE1B-98BE-4731-8399-71E9EE9D4F5B}" type="sibTrans" cxnId="{0FDB1953-8F43-4EF6-A7E8-AC85188345E0}">
      <dgm:prSet/>
      <dgm:spPr/>
      <dgm:t>
        <a:bodyPr/>
        <a:lstStyle/>
        <a:p>
          <a:endParaRPr lang="ru-RU"/>
        </a:p>
      </dgm:t>
    </dgm:pt>
    <dgm:pt modelId="{4FF11AC2-7035-4A1F-ADF6-AB1BB79652BB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Оценивается экспертами, на основе предложенных критериев</a:t>
          </a:r>
          <a:endParaRPr lang="ru-RU" b="0" dirty="0">
            <a:solidFill>
              <a:schemeClr val="accent5">
                <a:lumMod val="50000"/>
              </a:schemeClr>
            </a:solidFill>
          </a:endParaRPr>
        </a:p>
      </dgm:t>
    </dgm:pt>
    <dgm:pt modelId="{66406DAD-E5D1-4304-8C0E-0778EDC097E2}" type="parTrans" cxnId="{3601DBE0-9D07-41ED-9654-905BD5AC0BE0}">
      <dgm:prSet/>
      <dgm:spPr/>
      <dgm:t>
        <a:bodyPr/>
        <a:lstStyle/>
        <a:p>
          <a:endParaRPr lang="ru-RU"/>
        </a:p>
      </dgm:t>
    </dgm:pt>
    <dgm:pt modelId="{002E233E-C8F0-450C-A596-C2F3B0FC188D}" type="sibTrans" cxnId="{3601DBE0-9D07-41ED-9654-905BD5AC0BE0}">
      <dgm:prSet/>
      <dgm:spPr/>
      <dgm:t>
        <a:bodyPr/>
        <a:lstStyle/>
        <a:p>
          <a:endParaRPr lang="ru-RU"/>
        </a:p>
      </dgm:t>
    </dgm:pt>
    <dgm:pt modelId="{97A314D3-C282-41E9-A544-F3D6E8543BFB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Оценивается экспертами, на основе предложенных критериев</a:t>
          </a:r>
          <a:endParaRPr lang="ru-RU" b="0" dirty="0">
            <a:solidFill>
              <a:schemeClr val="accent5">
                <a:lumMod val="50000"/>
              </a:schemeClr>
            </a:solidFill>
          </a:endParaRPr>
        </a:p>
      </dgm:t>
    </dgm:pt>
    <dgm:pt modelId="{795935AA-86BC-4E71-B7A7-8A4973CBFB69}" type="parTrans" cxnId="{5B90A8C2-021D-4188-86AB-3B7D4C0A7158}">
      <dgm:prSet/>
      <dgm:spPr/>
      <dgm:t>
        <a:bodyPr/>
        <a:lstStyle/>
        <a:p>
          <a:endParaRPr lang="ru-RU"/>
        </a:p>
      </dgm:t>
    </dgm:pt>
    <dgm:pt modelId="{430D0EC1-67C6-4931-A0D3-A07CC32136DF}" type="sibTrans" cxnId="{5B90A8C2-021D-4188-86AB-3B7D4C0A7158}">
      <dgm:prSet/>
      <dgm:spPr/>
      <dgm:t>
        <a:bodyPr/>
        <a:lstStyle/>
        <a:p>
          <a:endParaRPr lang="ru-RU"/>
        </a:p>
      </dgm:t>
    </dgm:pt>
    <dgm:pt modelId="{EEFB4165-660C-4FCC-B0CB-4E6355B88B41}" type="pres">
      <dgm:prSet presAssocID="{0B5242DA-EABA-430F-994F-DDED5C122A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3D200B-54EC-4D28-ADB8-5C98035B2544}" type="pres">
      <dgm:prSet presAssocID="{75843BC9-A0F0-4EA1-A347-2357E0B5800B}" presName="node" presStyleLbl="node1" presStyleIdx="0" presStyleCnt="4" custScaleX="212830" custScaleY="45854" custLinFactNeighborX="-7215" custLinFactNeighborY="15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2A313-83D6-4B99-908C-A40F407638A7}" type="pres">
      <dgm:prSet presAssocID="{794404AF-52A8-46C3-A6E8-D84894698B72}" presName="sibTrans" presStyleCnt="0"/>
      <dgm:spPr/>
    </dgm:pt>
    <dgm:pt modelId="{824E7471-C3BA-41F4-9BB2-8D2CE47E17B0}" type="pres">
      <dgm:prSet presAssocID="{98048260-5EEA-44E2-BE7D-140A8444A871}" presName="node" presStyleLbl="node1" presStyleIdx="1" presStyleCnt="4" custScaleX="212830" custScaleY="45854" custLinFactNeighborX="-30" custLinFactNeighborY="13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C2F0C-EA24-4D62-B99E-9E3D0218B4EA}" type="pres">
      <dgm:prSet presAssocID="{2254FE1B-98BE-4731-8399-71E9EE9D4F5B}" presName="sibTrans" presStyleCnt="0"/>
      <dgm:spPr/>
    </dgm:pt>
    <dgm:pt modelId="{66C787CC-5BE7-448F-BC6D-51F3935024F5}" type="pres">
      <dgm:prSet presAssocID="{4FF11AC2-7035-4A1F-ADF6-AB1BB79652BB}" presName="node" presStyleLbl="node1" presStyleIdx="2" presStyleCnt="4" custScaleX="212830" custScaleY="45854" custLinFactNeighborX="-15227" custLinFactNeighborY="1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46FDE-CC05-4D62-8319-7876C5D28F05}" type="pres">
      <dgm:prSet presAssocID="{002E233E-C8F0-450C-A596-C2F3B0FC188D}" presName="sibTrans" presStyleCnt="0"/>
      <dgm:spPr/>
    </dgm:pt>
    <dgm:pt modelId="{CF538790-B0CB-4477-93A9-9B7CC690C0CA}" type="pres">
      <dgm:prSet presAssocID="{97A314D3-C282-41E9-A544-F3D6E8543BFB}" presName="node" presStyleLbl="node1" presStyleIdx="3" presStyleCnt="4" custScaleX="212830" custScaleY="45854" custLinFactNeighborX="-15227" custLinFactNeighborY="-6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4FB1E1-6529-472C-A681-D74CCCF8313B}" type="presOf" srcId="{98048260-5EEA-44E2-BE7D-140A8444A871}" destId="{824E7471-C3BA-41F4-9BB2-8D2CE47E17B0}" srcOrd="0" destOrd="0" presId="urn:microsoft.com/office/officeart/2005/8/layout/default#3"/>
    <dgm:cxn modelId="{3601DBE0-9D07-41ED-9654-905BD5AC0BE0}" srcId="{0B5242DA-EABA-430F-994F-DDED5C122AE5}" destId="{4FF11AC2-7035-4A1F-ADF6-AB1BB79652BB}" srcOrd="2" destOrd="0" parTransId="{66406DAD-E5D1-4304-8C0E-0778EDC097E2}" sibTransId="{002E233E-C8F0-450C-A596-C2F3B0FC188D}"/>
    <dgm:cxn modelId="{F6E68CD5-4DAA-4110-B0BA-A9701EB3833C}" type="presOf" srcId="{75843BC9-A0F0-4EA1-A347-2357E0B5800B}" destId="{B63D200B-54EC-4D28-ADB8-5C98035B2544}" srcOrd="0" destOrd="0" presId="urn:microsoft.com/office/officeart/2005/8/layout/default#3"/>
    <dgm:cxn modelId="{02A317BE-3EBE-4D13-A512-8097DB82A8E8}" srcId="{0B5242DA-EABA-430F-994F-DDED5C122AE5}" destId="{75843BC9-A0F0-4EA1-A347-2357E0B5800B}" srcOrd="0" destOrd="0" parTransId="{ED24B8A9-9305-451F-A7FC-F821EC2E6628}" sibTransId="{794404AF-52A8-46C3-A6E8-D84894698B72}"/>
    <dgm:cxn modelId="{5B90A8C2-021D-4188-86AB-3B7D4C0A7158}" srcId="{0B5242DA-EABA-430F-994F-DDED5C122AE5}" destId="{97A314D3-C282-41E9-A544-F3D6E8543BFB}" srcOrd="3" destOrd="0" parTransId="{795935AA-86BC-4E71-B7A7-8A4973CBFB69}" sibTransId="{430D0EC1-67C6-4931-A0D3-A07CC32136DF}"/>
    <dgm:cxn modelId="{0FDB1953-8F43-4EF6-A7E8-AC85188345E0}" srcId="{0B5242DA-EABA-430F-994F-DDED5C122AE5}" destId="{98048260-5EEA-44E2-BE7D-140A8444A871}" srcOrd="1" destOrd="0" parTransId="{FDA72946-8ED8-4EFC-9DF5-1EB56EF9ED3D}" sibTransId="{2254FE1B-98BE-4731-8399-71E9EE9D4F5B}"/>
    <dgm:cxn modelId="{BD30983E-CF28-466B-BA87-6015D3A47C9E}" type="presOf" srcId="{0B5242DA-EABA-430F-994F-DDED5C122AE5}" destId="{EEFB4165-660C-4FCC-B0CB-4E6355B88B41}" srcOrd="0" destOrd="0" presId="urn:microsoft.com/office/officeart/2005/8/layout/default#3"/>
    <dgm:cxn modelId="{E53057A9-D3A2-432B-BBA5-24C7B6745335}" type="presOf" srcId="{4FF11AC2-7035-4A1F-ADF6-AB1BB79652BB}" destId="{66C787CC-5BE7-448F-BC6D-51F3935024F5}" srcOrd="0" destOrd="0" presId="urn:microsoft.com/office/officeart/2005/8/layout/default#3"/>
    <dgm:cxn modelId="{9530914E-2C11-4F28-B5A6-C2F4F2701485}" type="presOf" srcId="{97A314D3-C282-41E9-A544-F3D6E8543BFB}" destId="{CF538790-B0CB-4477-93A9-9B7CC690C0CA}" srcOrd="0" destOrd="0" presId="urn:microsoft.com/office/officeart/2005/8/layout/default#3"/>
    <dgm:cxn modelId="{EC58CCFA-9FA1-429B-B3D7-6E509AA05185}" type="presParOf" srcId="{EEFB4165-660C-4FCC-B0CB-4E6355B88B41}" destId="{B63D200B-54EC-4D28-ADB8-5C98035B2544}" srcOrd="0" destOrd="0" presId="urn:microsoft.com/office/officeart/2005/8/layout/default#3"/>
    <dgm:cxn modelId="{866C1906-9AB1-4B69-B709-8CE188051129}" type="presParOf" srcId="{EEFB4165-660C-4FCC-B0CB-4E6355B88B41}" destId="{39F2A313-83D6-4B99-908C-A40F407638A7}" srcOrd="1" destOrd="0" presId="urn:microsoft.com/office/officeart/2005/8/layout/default#3"/>
    <dgm:cxn modelId="{1F7B5B39-9064-4185-A8D4-37766AC5EC49}" type="presParOf" srcId="{EEFB4165-660C-4FCC-B0CB-4E6355B88B41}" destId="{824E7471-C3BA-41F4-9BB2-8D2CE47E17B0}" srcOrd="2" destOrd="0" presId="urn:microsoft.com/office/officeart/2005/8/layout/default#3"/>
    <dgm:cxn modelId="{3A4246D0-AE7B-4BE3-ABB6-71082318AB05}" type="presParOf" srcId="{EEFB4165-660C-4FCC-B0CB-4E6355B88B41}" destId="{972C2F0C-EA24-4D62-B99E-9E3D0218B4EA}" srcOrd="3" destOrd="0" presId="urn:microsoft.com/office/officeart/2005/8/layout/default#3"/>
    <dgm:cxn modelId="{728419B5-1150-426B-AEEF-DFE8E05DBECA}" type="presParOf" srcId="{EEFB4165-660C-4FCC-B0CB-4E6355B88B41}" destId="{66C787CC-5BE7-448F-BC6D-51F3935024F5}" srcOrd="4" destOrd="0" presId="urn:microsoft.com/office/officeart/2005/8/layout/default#3"/>
    <dgm:cxn modelId="{46E21F9E-8E94-4887-939D-F6273A4189A5}" type="presParOf" srcId="{EEFB4165-660C-4FCC-B0CB-4E6355B88B41}" destId="{2D346FDE-CC05-4D62-8319-7876C5D28F05}" srcOrd="5" destOrd="0" presId="urn:microsoft.com/office/officeart/2005/8/layout/default#3"/>
    <dgm:cxn modelId="{54436B9E-FC34-43CD-B26E-BFC240A6D375}" type="presParOf" srcId="{EEFB4165-660C-4FCC-B0CB-4E6355B88B41}" destId="{CF538790-B0CB-4477-93A9-9B7CC690C0CA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947486-3A11-4D86-81D5-654FC7F5315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6D21CC6-427D-40DA-9658-0C15EAA5D69F}">
      <dgm:prSet phldrT="[Текст]" custT="1"/>
      <dgm:spPr/>
      <dgm:t>
        <a:bodyPr/>
        <a:lstStyle/>
        <a:p>
          <a:r>
            <a:rPr lang="ru-RU" altLang="ru-RU" sz="1800" b="0" baseline="0" dirty="0" smtClean="0">
              <a:solidFill>
                <a:schemeClr val="bg1"/>
              </a:solidFill>
            </a:rPr>
            <a:t>Корпоративное обучение</a:t>
          </a:r>
          <a:endParaRPr lang="ru-RU" sz="1800" b="0" baseline="0" dirty="0">
            <a:solidFill>
              <a:schemeClr val="bg1"/>
            </a:solidFill>
          </a:endParaRPr>
        </a:p>
      </dgm:t>
    </dgm:pt>
    <dgm:pt modelId="{A9D1357F-57FB-4EF2-917B-DFC5F05E0281}" type="parTrans" cxnId="{96BD6636-8050-4E6C-89D4-6295C5F023B5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B48B5A06-0230-461B-9326-DD9AEBC37B98}" type="sibTrans" cxnId="{96BD6636-8050-4E6C-89D4-6295C5F023B5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09739DA2-34A2-4A35-A7A8-32577C1CB06C}">
      <dgm:prSet custT="1"/>
      <dgm:spPr/>
      <dgm:t>
        <a:bodyPr/>
        <a:lstStyle/>
        <a:p>
          <a:r>
            <a:rPr lang="ru-RU" altLang="ru-RU" sz="1800" b="0" baseline="0" dirty="0" smtClean="0">
              <a:solidFill>
                <a:schemeClr val="bg1"/>
              </a:solidFill>
            </a:rPr>
            <a:t>Дистанционное обучение</a:t>
          </a:r>
          <a:endParaRPr lang="ru-RU" altLang="ru-RU" sz="1800" b="0" baseline="0" dirty="0">
            <a:solidFill>
              <a:schemeClr val="bg1"/>
            </a:solidFill>
          </a:endParaRPr>
        </a:p>
      </dgm:t>
    </dgm:pt>
    <dgm:pt modelId="{D26093FF-4BA1-4963-94B7-6CC50A08B221}" type="parTrans" cxnId="{D3AA2934-DD9C-4C79-972A-666995B43320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5C1B64B9-BA53-4388-A897-CA48E4EA4A57}" type="sibTrans" cxnId="{D3AA2934-DD9C-4C79-972A-666995B43320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C1BBEDDC-5B82-49DE-8371-23C20EEEE8A7}">
      <dgm:prSet custT="1"/>
      <dgm:spPr/>
      <dgm:t>
        <a:bodyPr/>
        <a:lstStyle/>
        <a:p>
          <a:r>
            <a:rPr lang="ru-RU" altLang="ru-RU" sz="1800" b="0" baseline="0" dirty="0" smtClean="0">
              <a:solidFill>
                <a:schemeClr val="bg1"/>
              </a:solidFill>
            </a:rPr>
            <a:t>Стажировка</a:t>
          </a:r>
          <a:endParaRPr lang="ru-RU" sz="1800" b="0" baseline="0" dirty="0">
            <a:solidFill>
              <a:schemeClr val="bg1"/>
            </a:solidFill>
          </a:endParaRPr>
        </a:p>
      </dgm:t>
    </dgm:pt>
    <dgm:pt modelId="{B7A4C53E-C19C-42E2-8791-CAFB49B89EFA}" type="parTrans" cxnId="{16C1B0D3-7AB9-4278-A5FF-999575D8AF2F}">
      <dgm:prSet/>
      <dgm:spPr/>
      <dgm:t>
        <a:bodyPr/>
        <a:lstStyle/>
        <a:p>
          <a:endParaRPr lang="ru-RU"/>
        </a:p>
      </dgm:t>
    </dgm:pt>
    <dgm:pt modelId="{F61C6D55-A27D-4C7E-87C7-F30C2BDED718}" type="sibTrans" cxnId="{16C1B0D3-7AB9-4278-A5FF-999575D8AF2F}">
      <dgm:prSet/>
      <dgm:spPr/>
      <dgm:t>
        <a:bodyPr/>
        <a:lstStyle/>
        <a:p>
          <a:endParaRPr lang="ru-RU"/>
        </a:p>
      </dgm:t>
    </dgm:pt>
    <dgm:pt modelId="{CEA0AF36-DA34-4787-BF01-29B264D6266A}" type="pres">
      <dgm:prSet presAssocID="{63947486-3A11-4D86-81D5-654FC7F531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54D66-11B6-45E1-8459-1D1AA664D984}" type="pres">
      <dgm:prSet presAssocID="{E6D21CC6-427D-40DA-9658-0C15EAA5D69F}" presName="node" presStyleLbl="node1" presStyleIdx="0" presStyleCnt="3" custScaleY="1280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49D215D-F668-45B4-9051-23945AE96AB9}" type="pres">
      <dgm:prSet presAssocID="{B48B5A06-0230-461B-9326-DD9AEBC37B98}" presName="sibTrans" presStyleCnt="0"/>
      <dgm:spPr/>
      <dgm:t>
        <a:bodyPr/>
        <a:lstStyle/>
        <a:p>
          <a:endParaRPr lang="ru-RU"/>
        </a:p>
      </dgm:t>
    </dgm:pt>
    <dgm:pt modelId="{B62A93C2-557C-4B2A-A78A-1FD7B6B1C403}" type="pres">
      <dgm:prSet presAssocID="{C1BBEDDC-5B82-49DE-8371-23C20EEEE8A7}" presName="node" presStyleLbl="node1" presStyleIdx="1" presStyleCnt="3" custScaleX="81096" custScaleY="128016" custLinFactNeighborX="126" custLinFactNeighborY="37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75A02AB-3CA0-4168-B35C-8D21F65E271F}" type="pres">
      <dgm:prSet presAssocID="{F61C6D55-A27D-4C7E-87C7-F30C2BDED718}" presName="sibTrans" presStyleCnt="0"/>
      <dgm:spPr/>
    </dgm:pt>
    <dgm:pt modelId="{24D0304A-D2CE-4B13-BFC6-117E29121826}" type="pres">
      <dgm:prSet presAssocID="{09739DA2-34A2-4A35-A7A8-32577C1CB06C}" presName="node" presStyleLbl="node1" presStyleIdx="2" presStyleCnt="3" custScaleX="110448" custScaleY="128016" custLinFactNeighborX="-596" custLinFactNeighborY="37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6C1B0D3-7AB9-4278-A5FF-999575D8AF2F}" srcId="{63947486-3A11-4D86-81D5-654FC7F53155}" destId="{C1BBEDDC-5B82-49DE-8371-23C20EEEE8A7}" srcOrd="1" destOrd="0" parTransId="{B7A4C53E-C19C-42E2-8791-CAFB49B89EFA}" sibTransId="{F61C6D55-A27D-4C7E-87C7-F30C2BDED718}"/>
    <dgm:cxn modelId="{39EF241E-D0B6-4D87-AF37-4A8D7CD38352}" type="presOf" srcId="{63947486-3A11-4D86-81D5-654FC7F53155}" destId="{CEA0AF36-DA34-4787-BF01-29B264D6266A}" srcOrd="0" destOrd="0" presId="urn:microsoft.com/office/officeart/2005/8/layout/default"/>
    <dgm:cxn modelId="{96BD6636-8050-4E6C-89D4-6295C5F023B5}" srcId="{63947486-3A11-4D86-81D5-654FC7F53155}" destId="{E6D21CC6-427D-40DA-9658-0C15EAA5D69F}" srcOrd="0" destOrd="0" parTransId="{A9D1357F-57FB-4EF2-917B-DFC5F05E0281}" sibTransId="{B48B5A06-0230-461B-9326-DD9AEBC37B98}"/>
    <dgm:cxn modelId="{D3AA2934-DD9C-4C79-972A-666995B43320}" srcId="{63947486-3A11-4D86-81D5-654FC7F53155}" destId="{09739DA2-34A2-4A35-A7A8-32577C1CB06C}" srcOrd="2" destOrd="0" parTransId="{D26093FF-4BA1-4963-94B7-6CC50A08B221}" sibTransId="{5C1B64B9-BA53-4388-A897-CA48E4EA4A57}"/>
    <dgm:cxn modelId="{DBAF6B4F-C141-41E0-8F7E-D7F57F73DE40}" type="presOf" srcId="{C1BBEDDC-5B82-49DE-8371-23C20EEEE8A7}" destId="{B62A93C2-557C-4B2A-A78A-1FD7B6B1C403}" srcOrd="0" destOrd="0" presId="urn:microsoft.com/office/officeart/2005/8/layout/default"/>
    <dgm:cxn modelId="{1FDFD864-8870-482C-AE3C-0AB471DEBC0A}" type="presOf" srcId="{E6D21CC6-427D-40DA-9658-0C15EAA5D69F}" destId="{BA354D66-11B6-45E1-8459-1D1AA664D984}" srcOrd="0" destOrd="0" presId="urn:microsoft.com/office/officeart/2005/8/layout/default"/>
    <dgm:cxn modelId="{4AC2393A-BF2F-48AB-9F69-589EDB22FB0C}" type="presOf" srcId="{09739DA2-34A2-4A35-A7A8-32577C1CB06C}" destId="{24D0304A-D2CE-4B13-BFC6-117E29121826}" srcOrd="0" destOrd="0" presId="urn:microsoft.com/office/officeart/2005/8/layout/default"/>
    <dgm:cxn modelId="{0CE7DFA8-DAE9-412D-90AE-EB699FDC77B3}" type="presParOf" srcId="{CEA0AF36-DA34-4787-BF01-29B264D6266A}" destId="{BA354D66-11B6-45E1-8459-1D1AA664D984}" srcOrd="0" destOrd="0" presId="urn:microsoft.com/office/officeart/2005/8/layout/default"/>
    <dgm:cxn modelId="{3D39A716-CFFF-4691-9F34-7988DD36D1A3}" type="presParOf" srcId="{CEA0AF36-DA34-4787-BF01-29B264D6266A}" destId="{B49D215D-F668-45B4-9051-23945AE96AB9}" srcOrd="1" destOrd="0" presId="urn:microsoft.com/office/officeart/2005/8/layout/default"/>
    <dgm:cxn modelId="{8DDAA341-EF82-4DF1-8EA4-E71095D70D58}" type="presParOf" srcId="{CEA0AF36-DA34-4787-BF01-29B264D6266A}" destId="{B62A93C2-557C-4B2A-A78A-1FD7B6B1C403}" srcOrd="2" destOrd="0" presId="urn:microsoft.com/office/officeart/2005/8/layout/default"/>
    <dgm:cxn modelId="{3C049FFD-E3B5-4B43-9DB8-1BB163005259}" type="presParOf" srcId="{CEA0AF36-DA34-4787-BF01-29B264D6266A}" destId="{575A02AB-3CA0-4168-B35C-8D21F65E271F}" srcOrd="3" destOrd="0" presId="urn:microsoft.com/office/officeart/2005/8/layout/default"/>
    <dgm:cxn modelId="{C1F75E82-176D-4EED-A1D3-84427DB63446}" type="presParOf" srcId="{CEA0AF36-DA34-4787-BF01-29B264D6266A}" destId="{24D0304A-D2CE-4B13-BFC6-117E2912182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DFE66-F29E-4457-88F7-466C18A9B7BA}">
      <dsp:nvSpPr>
        <dsp:cNvPr id="0" name=""/>
        <dsp:cNvSpPr/>
      </dsp:nvSpPr>
      <dsp:spPr>
        <a:xfrm>
          <a:off x="0" y="230048"/>
          <a:ext cx="4162878" cy="50453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5">
                  <a:lumMod val="50000"/>
                </a:schemeClr>
              </a:solidFill>
            </a:rPr>
            <a:t>Заполнение опросника – внесение контекстной информации о себе</a:t>
          </a:r>
          <a:endParaRPr lang="ru-RU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230048"/>
        <a:ext cx="4162878" cy="504533"/>
      </dsp:txXfrm>
    </dsp:sp>
    <dsp:sp modelId="{B63D200B-54EC-4D28-ADB8-5C98035B2544}">
      <dsp:nvSpPr>
        <dsp:cNvPr id="0" name=""/>
        <dsp:cNvSpPr/>
      </dsp:nvSpPr>
      <dsp:spPr>
        <a:xfrm>
          <a:off x="0" y="898714"/>
          <a:ext cx="4162878" cy="5381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5">
                  <a:lumMod val="50000"/>
                </a:schemeClr>
              </a:solidFill>
            </a:rPr>
            <a:t>Тестирование – выполнение заданий, подразумевающих краткий ответ в виде он-лайн тестирования</a:t>
          </a:r>
          <a:endParaRPr lang="ru-RU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898714"/>
        <a:ext cx="4162878" cy="538132"/>
      </dsp:txXfrm>
    </dsp:sp>
    <dsp:sp modelId="{824E7471-C3BA-41F4-9BB2-8D2CE47E17B0}">
      <dsp:nvSpPr>
        <dsp:cNvPr id="0" name=""/>
        <dsp:cNvSpPr/>
      </dsp:nvSpPr>
      <dsp:spPr>
        <a:xfrm>
          <a:off x="0" y="1548309"/>
          <a:ext cx="4162878" cy="5381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accent5">
                  <a:lumMod val="50000"/>
                </a:schemeClr>
              </a:solidFill>
            </a:rPr>
            <a:t>Решение методических задач</a:t>
          </a:r>
          <a:endParaRPr lang="ru-RU" sz="13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1548309"/>
        <a:ext cx="4162878" cy="538132"/>
      </dsp:txXfrm>
    </dsp:sp>
    <dsp:sp modelId="{66C787CC-5BE7-448F-BC6D-51F3935024F5}">
      <dsp:nvSpPr>
        <dsp:cNvPr id="0" name=""/>
        <dsp:cNvSpPr/>
      </dsp:nvSpPr>
      <dsp:spPr>
        <a:xfrm>
          <a:off x="0" y="2189865"/>
          <a:ext cx="4162878" cy="5381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accent5">
                  <a:lumMod val="50000"/>
                </a:schemeClr>
              </a:solidFill>
            </a:rPr>
            <a:t>Решение профессиональной задачи</a:t>
          </a:r>
          <a:endParaRPr lang="ru-RU" sz="13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2189865"/>
        <a:ext cx="4162878" cy="538132"/>
      </dsp:txXfrm>
    </dsp:sp>
    <dsp:sp modelId="{CF538790-B0CB-4477-93A9-9B7CC690C0CA}">
      <dsp:nvSpPr>
        <dsp:cNvPr id="0" name=""/>
        <dsp:cNvSpPr/>
      </dsp:nvSpPr>
      <dsp:spPr>
        <a:xfrm>
          <a:off x="0" y="2829074"/>
          <a:ext cx="4162878" cy="5381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accent5">
                  <a:lumMod val="50000"/>
                </a:schemeClr>
              </a:solidFill>
            </a:rPr>
            <a:t>Загрузка видеоролика</a:t>
          </a:r>
          <a:endParaRPr lang="ru-RU" sz="13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2829074"/>
        <a:ext cx="4162878" cy="538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D200B-54EC-4D28-ADB8-5C98035B2544}">
      <dsp:nvSpPr>
        <dsp:cNvPr id="0" name=""/>
        <dsp:cNvSpPr/>
      </dsp:nvSpPr>
      <dsp:spPr>
        <a:xfrm>
          <a:off x="0" y="242653"/>
          <a:ext cx="4024805" cy="52028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Оценивается автоматически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242653"/>
        <a:ext cx="4024805" cy="520284"/>
      </dsp:txXfrm>
    </dsp:sp>
    <dsp:sp modelId="{824E7471-C3BA-41F4-9BB2-8D2CE47E17B0}">
      <dsp:nvSpPr>
        <dsp:cNvPr id="0" name=""/>
        <dsp:cNvSpPr/>
      </dsp:nvSpPr>
      <dsp:spPr>
        <a:xfrm>
          <a:off x="0" y="919879"/>
          <a:ext cx="4024805" cy="52028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Оценивается экспертами, на основе предложенных критериев</a:t>
          </a:r>
          <a:endParaRPr lang="ru-RU" sz="14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919879"/>
        <a:ext cx="4024805" cy="520284"/>
      </dsp:txXfrm>
    </dsp:sp>
    <dsp:sp modelId="{66C787CC-5BE7-448F-BC6D-51F3935024F5}">
      <dsp:nvSpPr>
        <dsp:cNvPr id="0" name=""/>
        <dsp:cNvSpPr/>
      </dsp:nvSpPr>
      <dsp:spPr>
        <a:xfrm>
          <a:off x="0" y="1501306"/>
          <a:ext cx="4024805" cy="52028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Оценивается экспертами, на основе предложенных критериев</a:t>
          </a:r>
          <a:endParaRPr lang="ru-RU" sz="14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1501306"/>
        <a:ext cx="4024805" cy="520284"/>
      </dsp:txXfrm>
    </dsp:sp>
    <dsp:sp modelId="{CF538790-B0CB-4477-93A9-9B7CC690C0CA}">
      <dsp:nvSpPr>
        <dsp:cNvPr id="0" name=""/>
        <dsp:cNvSpPr/>
      </dsp:nvSpPr>
      <dsp:spPr>
        <a:xfrm>
          <a:off x="0" y="2119314"/>
          <a:ext cx="4024805" cy="52028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Оценивается экспертами, на основе предложенных критериев</a:t>
          </a:r>
          <a:endParaRPr lang="ru-RU" sz="14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2119314"/>
        <a:ext cx="4024805" cy="520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54D66-11B6-45E1-8459-1D1AA664D984}">
      <dsp:nvSpPr>
        <dsp:cNvPr id="0" name=""/>
        <dsp:cNvSpPr/>
      </dsp:nvSpPr>
      <dsp:spPr>
        <a:xfrm>
          <a:off x="2206064" y="18"/>
          <a:ext cx="1801032" cy="13833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baseline="0" dirty="0" smtClean="0">
              <a:solidFill>
                <a:schemeClr val="bg1"/>
              </a:solidFill>
            </a:rPr>
            <a:t>Корпоративное обучение</a:t>
          </a:r>
          <a:endParaRPr lang="ru-RU" sz="1800" b="0" kern="1200" baseline="0" dirty="0">
            <a:solidFill>
              <a:schemeClr val="bg1"/>
            </a:solidFill>
          </a:endParaRPr>
        </a:p>
      </dsp:txBody>
      <dsp:txXfrm>
        <a:off x="2273594" y="67548"/>
        <a:ext cx="1665972" cy="1248306"/>
      </dsp:txXfrm>
    </dsp:sp>
    <dsp:sp modelId="{B62A93C2-557C-4B2A-A78A-1FD7B6B1C403}">
      <dsp:nvSpPr>
        <dsp:cNvPr id="0" name=""/>
        <dsp:cNvSpPr/>
      </dsp:nvSpPr>
      <dsp:spPr>
        <a:xfrm>
          <a:off x="4189470" y="37"/>
          <a:ext cx="1460565" cy="13833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baseline="0" dirty="0" smtClean="0">
              <a:solidFill>
                <a:schemeClr val="bg1"/>
              </a:solidFill>
            </a:rPr>
            <a:t>Стажировка</a:t>
          </a:r>
          <a:endParaRPr lang="ru-RU" sz="1800" b="0" kern="1200" baseline="0" dirty="0">
            <a:solidFill>
              <a:schemeClr val="bg1"/>
            </a:solidFill>
          </a:endParaRPr>
        </a:p>
      </dsp:txBody>
      <dsp:txXfrm>
        <a:off x="4257000" y="67567"/>
        <a:ext cx="1325505" cy="1248306"/>
      </dsp:txXfrm>
    </dsp:sp>
    <dsp:sp modelId="{24D0304A-D2CE-4B13-BFC6-117E29121826}">
      <dsp:nvSpPr>
        <dsp:cNvPr id="0" name=""/>
        <dsp:cNvSpPr/>
      </dsp:nvSpPr>
      <dsp:spPr>
        <a:xfrm>
          <a:off x="5817136" y="37"/>
          <a:ext cx="1989204" cy="13833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baseline="0" dirty="0" smtClean="0">
              <a:solidFill>
                <a:schemeClr val="bg1"/>
              </a:solidFill>
            </a:rPr>
            <a:t>Дистанционное обучение</a:t>
          </a:r>
          <a:endParaRPr lang="ru-RU" altLang="ru-RU" sz="1800" b="0" kern="1200" baseline="0" dirty="0">
            <a:solidFill>
              <a:schemeClr val="bg1"/>
            </a:solidFill>
          </a:endParaRPr>
        </a:p>
      </dsp:txBody>
      <dsp:txXfrm>
        <a:off x="5884666" y="67567"/>
        <a:ext cx="1854144" cy="1248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22.05.2018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548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465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988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163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303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20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72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8EA6AC-CFDD-4C6A-BF27-1C0F61FE4DC7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6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41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7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34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21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10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55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22.05.2018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22.05.2018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22.05.2018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22.05.2018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22.05.2018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22.05.2018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Colors" Target="../diagrams/colors3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gif"/><Relationship Id="rId12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11" Type="http://schemas.openxmlformats.org/officeDocument/2006/relationships/diagramLayout" Target="../diagrams/layout3.xml"/><Relationship Id="rId5" Type="http://schemas.openxmlformats.org/officeDocument/2006/relationships/image" Target="../media/image9.png"/><Relationship Id="rId10" Type="http://schemas.openxmlformats.org/officeDocument/2006/relationships/diagramData" Target="../diagrams/data3.xml"/><Relationship Id="rId4" Type="http://schemas.openxmlformats.org/officeDocument/2006/relationships/image" Target="../media/image2.jpg"/><Relationship Id="rId9" Type="http://schemas.openxmlformats.org/officeDocument/2006/relationships/image" Target="../media/image13.jpeg"/><Relationship Id="rId14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.png"/><Relationship Id="rId10" Type="http://schemas.openxmlformats.org/officeDocument/2006/relationships/diagramData" Target="../diagrams/data2.xml"/><Relationship Id="rId4" Type="http://schemas.openxmlformats.org/officeDocument/2006/relationships/image" Target="../media/image2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293096"/>
            <a:ext cx="5328592" cy="15841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onstantia" pitchFamily="18" charset="0"/>
              </a:rPr>
            </a:br>
            <a:endParaRPr lang="ru-RU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437112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Замятина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Оксана Михайловна, ректор ТОИПКРО, к.т.н., доцент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63929" y="4392686"/>
            <a:ext cx="6272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Итоги апробации новых механизмов аттестации педагогических кадров. Направления и задачи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188640"/>
            <a:ext cx="5832648" cy="9541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Влияние апробации новой модели на текущую ситуацию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17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1281"/>
              </p:ext>
            </p:extLst>
          </p:nvPr>
        </p:nvGraphicFramePr>
        <p:xfrm>
          <a:off x="611560" y="1412776"/>
          <a:ext cx="7848873" cy="489654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10878"/>
                <a:gridCol w="2721538"/>
                <a:gridCol w="2173314"/>
                <a:gridCol w="2343143"/>
              </a:tblGrid>
              <a:tr h="43115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муниципалитета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полугодие 2018 г.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>
                    <a:gradFill>
                      <a:gsLst>
                        <a:gs pos="20000">
                          <a:schemeClr val="accent1">
                            <a:tint val="66000"/>
                            <a:satMod val="160000"/>
                          </a:schemeClr>
                        </a:gs>
                        <a:gs pos="6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48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ИТОГО по плану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Итого по факту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064" marR="24064" marT="0" marB="0" anchor="ctr"/>
                </a:tc>
              </a:tr>
              <a:tr h="3004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Александровский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3004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Каргасокский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3004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г. Кедровый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3004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Кривошеинский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3004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Тегульдетский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4366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Бакчарский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3004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Первомайский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3004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СПОРТ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3379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ЗАТО Северск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184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79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г. Томск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639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04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Зырянский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3004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Молчановский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4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188640"/>
            <a:ext cx="5832648" cy="9541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Влияние апробации новой модели на текущую ситуацию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17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7588"/>
              </p:ext>
            </p:extLst>
          </p:nvPr>
        </p:nvGraphicFramePr>
        <p:xfrm>
          <a:off x="395536" y="1142747"/>
          <a:ext cx="8424935" cy="558136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37791"/>
                <a:gridCol w="3686283"/>
                <a:gridCol w="1986103"/>
                <a:gridCol w="1914758"/>
              </a:tblGrid>
              <a:tr h="3494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муниципалитета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полугодие 2018 г.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81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ИТОГО по плану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 по </a:t>
                      </a:r>
                      <a:r>
                        <a:rPr lang="ru-RU" sz="1600" dirty="0" smtClean="0">
                          <a:effectLst/>
                        </a:rPr>
                        <a:t>факту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2741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Шегарский район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2741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Чаинский район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2741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Асиновский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2741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Верхнекетский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2741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Кожевниковский район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2741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Колпашевский район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2741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Парабельский район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2741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г. Стрежевой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3084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Томский район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117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1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Культура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</a:tr>
              <a:tr h="2741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ЧОУ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5066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Подведомственные Департаменту по вопросам семьи и детям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5066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Центры помощи детям оставшиеся без попечения родителей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ctr"/>
                </a:tc>
              </a:tr>
              <a:tr h="274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1197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1449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064" marR="24064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4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404083"/>
            <a:ext cx="5832648" cy="5232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Направления и задачи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17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988840"/>
            <a:ext cx="8323065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dirty="0" smtClean="0"/>
              <a:t>Модернизация модели профессионального роста педагога с формированием индивидуальных образовательных траекторий, нацеленных на компенсацию выявленных дефицитов.</a:t>
            </a:r>
          </a:p>
          <a:p>
            <a:pPr marL="342900" indent="-342900" algn="just">
              <a:buAutoNum type="arabicPeriod"/>
            </a:pPr>
            <a:endParaRPr lang="ru-RU" sz="2000" dirty="0"/>
          </a:p>
          <a:p>
            <a:pPr marL="342900" indent="-342900" algn="just">
              <a:buAutoNum type="arabicPeriod"/>
            </a:pPr>
            <a:r>
              <a:rPr lang="ru-RU" sz="2000" dirty="0" smtClean="0"/>
              <a:t>Обновление структуры базы данных педагогов Томской области (образование, даты повышения квалификации).</a:t>
            </a:r>
          </a:p>
          <a:p>
            <a:pPr marL="342900" indent="-342900" algn="just">
              <a:buAutoNum type="arabicPeriod"/>
            </a:pPr>
            <a:endParaRPr lang="ru-RU" sz="2000" dirty="0"/>
          </a:p>
          <a:p>
            <a:pPr marL="342900" indent="-342900" algn="just">
              <a:buAutoNum type="arabicPeriod"/>
            </a:pPr>
            <a:r>
              <a:rPr lang="ru-RU" sz="2000" dirty="0" smtClean="0"/>
              <a:t>Продолжение работы по информированию педагогов Томской области о требованиях профессиональных стандартов и изменениях в модели аттестации.</a:t>
            </a:r>
          </a:p>
          <a:p>
            <a:pPr marL="342900" indent="-342900" algn="just">
              <a:buAutoNum type="arabicPeriod"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7443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"/>
          <p:cNvSpPr>
            <a:spLocks noGrp="1"/>
          </p:cNvSpPr>
          <p:nvPr>
            <p:ph type="title"/>
          </p:nvPr>
        </p:nvSpPr>
        <p:spPr>
          <a:xfrm>
            <a:off x="292939" y="2769102"/>
            <a:ext cx="3306039" cy="12003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Конкурсы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профессионального мастерства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06" y="1304941"/>
            <a:ext cx="632722" cy="4678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82" y="1719221"/>
            <a:ext cx="750170" cy="6519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73" y="2420888"/>
            <a:ext cx="509729" cy="519752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3767327" y="2420888"/>
            <a:ext cx="558437" cy="533290"/>
          </a:xfrm>
          <a:prstGeom prst="ellipse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49" y="2996952"/>
            <a:ext cx="596181" cy="64089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1" r="11917"/>
          <a:stretch/>
        </p:blipFill>
        <p:spPr>
          <a:xfrm>
            <a:off x="3809648" y="3573016"/>
            <a:ext cx="486348" cy="582718"/>
          </a:xfrm>
          <a:prstGeom prst="rect">
            <a:avLst/>
          </a:prstGeom>
        </p:spPr>
      </p:pic>
      <p:sp>
        <p:nvSpPr>
          <p:cNvPr id="35" name="Овал 34"/>
          <p:cNvSpPr/>
          <p:nvPr/>
        </p:nvSpPr>
        <p:spPr>
          <a:xfrm>
            <a:off x="3801906" y="3629753"/>
            <a:ext cx="523858" cy="519327"/>
          </a:xfrm>
          <a:prstGeom prst="ellipse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496829" y="1268760"/>
            <a:ext cx="317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Учитель года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61673" y="1844824"/>
            <a:ext cx="317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Воспитатель года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90744" y="2420888"/>
            <a:ext cx="317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Учитель здоровья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90744" y="3068960"/>
            <a:ext cx="458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За нравственный подвиг учителя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004" y="3645024"/>
            <a:ext cx="458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Педагог-психолог года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321" y="2073042"/>
            <a:ext cx="441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Рыцарь в 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образовании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4936" y="4149080"/>
            <a:ext cx="441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Классный-классный руководитель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321" y="1516722"/>
            <a:ext cx="317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Методист года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738030" y="2209673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914885" y="4232599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6732240" y="1521378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295128" y="186643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ru-RU" altLang="en-US" sz="2800" b="1" dirty="0">
                <a:solidFill>
                  <a:schemeClr val="accent5">
                    <a:lumMod val="50000"/>
                  </a:schemeClr>
                </a:solidFill>
              </a:rPr>
              <a:t>Качество ни одной системы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en-US" sz="2800" b="1" dirty="0">
                <a:solidFill>
                  <a:schemeClr val="accent5">
                    <a:lumMod val="50000"/>
                  </a:schemeClr>
                </a:solidFill>
              </a:rPr>
              <a:t>образования 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altLang="en-US" sz="2800" b="1" dirty="0">
                <a:solidFill>
                  <a:schemeClr val="accent5">
                    <a:lumMod val="50000"/>
                  </a:schemeClr>
                </a:solidFill>
              </a:rPr>
              <a:t>не может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en-US" sz="2800" b="1" dirty="0">
                <a:solidFill>
                  <a:schemeClr val="accent5">
                    <a:lumMod val="50000"/>
                  </a:schemeClr>
                </a:solidFill>
              </a:rPr>
              <a:t>превышать качество её учителей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.”</a:t>
            </a:r>
            <a:endParaRPr lang="en-SG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Заголовок 2"/>
          <p:cNvSpPr txBox="1">
            <a:spLocks/>
          </p:cNvSpPr>
          <p:nvPr/>
        </p:nvSpPr>
        <p:spPr>
          <a:xfrm>
            <a:off x="295795" y="1195254"/>
            <a:ext cx="33060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Новая модель повышения квалификации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Заголовок 2"/>
          <p:cNvSpPr txBox="1">
            <a:spLocks/>
          </p:cNvSpPr>
          <p:nvPr/>
        </p:nvSpPr>
        <p:spPr>
          <a:xfrm>
            <a:off x="292939" y="4149080"/>
            <a:ext cx="3306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Переподготовка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Заголовок 2"/>
          <p:cNvSpPr txBox="1">
            <a:spLocks/>
          </p:cNvSpPr>
          <p:nvPr/>
        </p:nvSpPr>
        <p:spPr>
          <a:xfrm>
            <a:off x="295796" y="5013176"/>
            <a:ext cx="33060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Профессиональное развитие педагога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39181" y="2182585"/>
            <a:ext cx="76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80952" y="3752746"/>
            <a:ext cx="2880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01942" y="4501385"/>
            <a:ext cx="2880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</a:t>
            </a:r>
          </a:p>
        </p:txBody>
      </p:sp>
      <p:graphicFrame>
        <p:nvGraphicFramePr>
          <p:cNvPr id="46" name="Схема 45"/>
          <p:cNvGraphicFramePr/>
          <p:nvPr>
            <p:extLst>
              <p:ext uri="{D42A27DB-BD31-4B8C-83A1-F6EECF244321}">
                <p14:modId xmlns:p14="http://schemas.microsoft.com/office/powerpoint/2010/main" val="1544659237"/>
              </p:ext>
            </p:extLst>
          </p:nvPr>
        </p:nvGraphicFramePr>
        <p:xfrm>
          <a:off x="1187624" y="4972946"/>
          <a:ext cx="10023140" cy="138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795727" y="5683234"/>
            <a:ext cx="2880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</a:t>
            </a:r>
          </a:p>
        </p:txBody>
      </p:sp>
      <p:sp>
        <p:nvSpPr>
          <p:cNvPr id="48" name="Заголовок 2"/>
          <p:cNvSpPr txBox="1">
            <a:spLocks/>
          </p:cNvSpPr>
          <p:nvPr/>
        </p:nvSpPr>
        <p:spPr>
          <a:xfrm>
            <a:off x="251520" y="6120150"/>
            <a:ext cx="3306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Онлайн поддержка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008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403648" y="260648"/>
            <a:ext cx="7509520" cy="89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Статистика участия муниципалитетов Томской области 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конкурсе «Учитель года» и «Воспитатель года»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3282"/>
              </p:ext>
            </p:extLst>
          </p:nvPr>
        </p:nvGraphicFramePr>
        <p:xfrm>
          <a:off x="467544" y="1159579"/>
          <a:ext cx="6056299" cy="55522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8192"/>
                <a:gridCol w="1440160"/>
                <a:gridCol w="1512168"/>
                <a:gridCol w="1375779"/>
              </a:tblGrid>
              <a:tr h="37061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Муниципалитет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2016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2017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2018</a:t>
                      </a:r>
                      <a:endParaRPr lang="ru-RU" sz="1500" dirty="0"/>
                    </a:p>
                  </a:txBody>
                  <a:tcPr/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Александровский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Асиновский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Бакчарский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Верхнекетский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Зырянский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Каргасокский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Кожевниковский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Колпашевский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Кривошеинский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Молчановский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Парабельский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Первомайский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Тегульдетский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Томский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г. Томск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Чаинский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Шегарский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г. Северск</a:t>
                      </a:r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г. Стрежевой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25891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г. Кедровый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3714" y="1628800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4120" y="2176510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3714" y="2459960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4120" y="3186989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3714" y="3470439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4120" y="3698446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3714" y="3981896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4120" y="4738921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3714" y="5022371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4120" y="5760036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3714" y="6043486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5083" y="4725144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4677" y="5008594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5083" y="5746259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84677" y="6029709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35439" y="4738921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35033" y="5022371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35439" y="5760036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35033" y="6043486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73723" y="1888875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73317" y="2172325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73723" y="2909990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73317" y="3193440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37565" y="1913934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35033" y="1629636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37565" y="2935049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37159" y="3218499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71284" y="2682459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68752" y="2398161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35033" y="3747438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32501" y="3463140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68752" y="5562592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66220" y="5278294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66220" y="4496765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71445" y="4248952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41015" y="4241577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47355" y="5516510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53284" y="2419860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66220" y="1657333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31434" y="1650925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31840" y="2198635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31434" y="2482085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31840" y="3209114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23343" y="2746757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31840" y="4761046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31434" y="5044496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31840" y="5782161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19165" y="4271077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70577" y="1676888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570983" y="2224598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62486" y="1921636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0983" y="3235077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72000" y="2951627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70983" y="4787009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70577" y="5070459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70983" y="5808124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58308" y="4297040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65001" y="3730231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68652" y="6070508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01054" y="1688435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02477" y="2205852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12160" y="2459960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01460" y="3246624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02477" y="2704819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01460" y="4798556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01054" y="5082006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001460" y="5819671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988785" y="4308587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012160" y="3504127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99129" y="6082055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982803" y="4004152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999129" y="5548244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  <a:sym typeface="Wingdings 2" panose="05020102010507070707" pitchFamily="18" charset="2"/>
              </a:rPr>
              <a:t>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2060848"/>
            <a:ext cx="216024" cy="216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TextBox 92"/>
          <p:cNvSpPr txBox="1"/>
          <p:nvPr/>
        </p:nvSpPr>
        <p:spPr>
          <a:xfrm>
            <a:off x="6957947" y="1963321"/>
            <a:ext cx="2186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Учитель года</a:t>
            </a:r>
            <a:endParaRPr lang="ru-RU" sz="20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722557" y="2639779"/>
            <a:ext cx="216024" cy="21602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6948264" y="2542252"/>
            <a:ext cx="2186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Воспитатель года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52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404083"/>
            <a:ext cx="5832648" cy="5232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Направления и задачи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17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988840"/>
            <a:ext cx="8323065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/>
              <a:t>Модернизация модели профессионального роста педагога с формированием индивидуальных образовательных траекторий, нацеленных на компенсацию выявленных дефицитов.</a:t>
            </a:r>
          </a:p>
          <a:p>
            <a:pPr marL="342900" indent="-342900" algn="just">
              <a:buAutoNum type="arabicPeriod"/>
            </a:pPr>
            <a:endParaRPr lang="ru-RU" sz="2000" dirty="0"/>
          </a:p>
          <a:p>
            <a:pPr marL="342900" indent="-342900" algn="just">
              <a:buAutoNum type="arabicPeriod"/>
            </a:pPr>
            <a:r>
              <a:rPr lang="ru-RU" sz="2000" b="1" dirty="0" smtClean="0"/>
              <a:t>Обновление структуры базы данных педагогов Томской области (образование, даты повышения квалификации).</a:t>
            </a:r>
          </a:p>
          <a:p>
            <a:pPr marL="342900" indent="-342900" algn="just">
              <a:buAutoNum type="arabicPeriod"/>
            </a:pPr>
            <a:endParaRPr lang="ru-RU" sz="2000" b="1" dirty="0"/>
          </a:p>
          <a:p>
            <a:pPr marL="342900" indent="-342900" algn="just">
              <a:buAutoNum type="arabicPeriod"/>
            </a:pPr>
            <a:r>
              <a:rPr lang="ru-RU" sz="2000" b="1" dirty="0" smtClean="0"/>
              <a:t>Продолжение работы по информированию педагогов Томской области о требованиях профессиональных стандартов и изменениях в модели аттестации.</a:t>
            </a:r>
          </a:p>
          <a:p>
            <a:pPr marL="342900" indent="-342900" algn="just">
              <a:buAutoNum type="arabicPeriod"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5751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293096"/>
            <a:ext cx="5328592" cy="158417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onstantia" pitchFamily="18" charset="0"/>
              </a:rPr>
              <a:t>Спасибо за внимание!</a:t>
            </a:r>
            <a:endParaRPr lang="ru-RU" sz="4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437112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Замятина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Оксана Михайловна, ректор ТОИПКРО, к.т.н., доцент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6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509520" cy="8989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Новая модель аттестации учителей</a:t>
            </a: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17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7827" y="1428155"/>
            <a:ext cx="712879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Ведется обсуждение единых критериев общей оценки квалификации учителя и стимулирования повышения качества выполнения непосредственно связанных с образовательной деятельностью дополнительных видов педагогической работы, в частности, руководство методическими объединениями и педагогическое наставничество.</a:t>
            </a:r>
            <a:endParaRPr lang="ru-RU" sz="1700" dirty="0"/>
          </a:p>
        </p:txBody>
      </p:sp>
      <p:sp>
        <p:nvSpPr>
          <p:cNvPr id="26" name="Нашивка 25"/>
          <p:cNvSpPr/>
          <p:nvPr/>
        </p:nvSpPr>
        <p:spPr>
          <a:xfrm>
            <a:off x="1187624" y="4386614"/>
            <a:ext cx="653854" cy="288904"/>
          </a:xfrm>
          <a:prstGeom prst="chevr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7827" y="3066296"/>
            <a:ext cx="71287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Прорабатывание задачи</a:t>
            </a:r>
            <a:endParaRPr lang="ru-RU" sz="2000" b="1" spc="1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087419" y="3674833"/>
            <a:ext cx="6599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/>
              <a:t>устранение избыточной отчетности учителей при аттестации;</a:t>
            </a:r>
            <a:endParaRPr lang="ru-RU" sz="1700" b="1" dirty="0"/>
          </a:p>
        </p:txBody>
      </p:sp>
      <p:sp>
        <p:nvSpPr>
          <p:cNvPr id="11" name="Нашивка 10"/>
          <p:cNvSpPr/>
          <p:nvPr/>
        </p:nvSpPr>
        <p:spPr>
          <a:xfrm>
            <a:off x="1187624" y="3674833"/>
            <a:ext cx="653854" cy="288904"/>
          </a:xfrm>
          <a:prstGeom prst="chevr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0036" y="4092484"/>
            <a:ext cx="66267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/>
              <a:t>разработки механизмов учета мнения выпускников общеобразовательных организаций — в рамках проведения общественной экспертизы;</a:t>
            </a:r>
            <a:endParaRPr lang="ru-RU" sz="1700" b="1" dirty="0"/>
          </a:p>
        </p:txBody>
      </p:sp>
      <p:sp>
        <p:nvSpPr>
          <p:cNvPr id="24" name="Нашивка 23"/>
          <p:cNvSpPr/>
          <p:nvPr/>
        </p:nvSpPr>
        <p:spPr>
          <a:xfrm>
            <a:off x="1179308" y="5844654"/>
            <a:ext cx="653854" cy="288904"/>
          </a:xfrm>
          <a:prstGeom prst="chevr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79103" y="4973687"/>
            <a:ext cx="66076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/>
              <a:t>создание условий и стимулов для повышения профессионального уровня учителей в рамках аттестации;</a:t>
            </a:r>
            <a:endParaRPr lang="ru-RU" sz="1700" b="1" dirty="0"/>
          </a:p>
        </p:txBody>
      </p:sp>
      <p:sp>
        <p:nvSpPr>
          <p:cNvPr id="30" name="Нашивка 29"/>
          <p:cNvSpPr/>
          <p:nvPr/>
        </p:nvSpPr>
        <p:spPr>
          <a:xfrm>
            <a:off x="1179308" y="5132873"/>
            <a:ext cx="653854" cy="288904"/>
          </a:xfrm>
          <a:prstGeom prst="chevr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1720" y="5661248"/>
            <a:ext cx="66350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/>
              <a:t>переход от сложившихся региональных систем аттестации к федеральной системе (критериям и процедурам) аттестации учителей.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9386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469026"/>
            <a:ext cx="7509520" cy="5232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Объективная оценка апробации учителей</a:t>
            </a: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17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7420" y="1289018"/>
            <a:ext cx="676297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Объективная оценка квалификации учителей должна включать не только «внутреннюю оценку» труда учителя, но также дополнительно внешнюю</a:t>
            </a:r>
            <a:endParaRPr lang="ru-RU" sz="1700" dirty="0"/>
          </a:p>
        </p:txBody>
      </p:sp>
      <p:sp>
        <p:nvSpPr>
          <p:cNvPr id="28" name="TextBox 27"/>
          <p:cNvSpPr txBox="1"/>
          <p:nvPr/>
        </p:nvSpPr>
        <p:spPr>
          <a:xfrm>
            <a:off x="971600" y="4221088"/>
            <a:ext cx="71287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Создание новой модели аттестации позволит обеспечить единство образовательного пространства страны</a:t>
            </a:r>
            <a:endParaRPr lang="ru-RU" sz="2000" b="1" spc="1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71599" y="2708920"/>
            <a:ext cx="71287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Разработка и апробация новой модели аттестации с использованием </a:t>
            </a:r>
            <a:r>
              <a:rPr lang="ru-RU" sz="1700" b="1" dirty="0" smtClean="0"/>
              <a:t>единых федеральных оценочных материалов (ЕФОМ)</a:t>
            </a:r>
            <a:endParaRPr lang="ru-RU" sz="17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37421" y="5432157"/>
            <a:ext cx="67629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/>
              <a:t>Выявление профессиональных дефицитов педагога</a:t>
            </a:r>
            <a:endParaRPr lang="ru-RU" sz="1700" b="1" dirty="0"/>
          </a:p>
        </p:txBody>
      </p:sp>
      <p:sp>
        <p:nvSpPr>
          <p:cNvPr id="2" name="Штриховая стрелка вправо 1"/>
          <p:cNvSpPr/>
          <p:nvPr/>
        </p:nvSpPr>
        <p:spPr>
          <a:xfrm rot="5400000">
            <a:off x="4283968" y="2133423"/>
            <a:ext cx="504056" cy="531920"/>
          </a:xfrm>
          <a:prstGeom prst="striped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4283968" y="3657370"/>
            <a:ext cx="504056" cy="531920"/>
          </a:xfrm>
          <a:prstGeom prst="striped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4283968" y="4934812"/>
            <a:ext cx="504056" cy="531920"/>
          </a:xfrm>
          <a:prstGeom prst="striped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3468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71DC01-5CCB-447F-B1F4-51EFBC8A4F36}" type="slidenum">
              <a:rPr lang="ru-RU" altLang="ru-RU" sz="1800">
                <a:solidFill>
                  <a:srgbClr val="31859C"/>
                </a:solidFill>
              </a:rPr>
              <a:pPr/>
              <a:t>4</a:t>
            </a:fld>
            <a:endParaRPr lang="ru-RU" altLang="ru-RU" sz="1800" dirty="0">
              <a:solidFill>
                <a:srgbClr val="31859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3025" y="116034"/>
            <a:ext cx="76676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Апробация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модели уровневой оценки компетенций учителей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53585" y="3010734"/>
          <a:ext cx="4562431" cy="3442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Скругленный прямоугольник 23"/>
          <p:cNvSpPr/>
          <p:nvPr/>
        </p:nvSpPr>
        <p:spPr>
          <a:xfrm>
            <a:off x="87313" y="1271588"/>
            <a:ext cx="8923337" cy="833437"/>
          </a:xfrm>
          <a:prstGeom prst="round2Same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Томская область – пилотный регион. </a:t>
            </a:r>
            <a:r>
              <a:rPr lang="ru-RU" dirty="0" smtClean="0">
                <a:solidFill>
                  <a:prstClr val="black"/>
                </a:solidFill>
              </a:rPr>
              <a:t>164 учителя математики и 161 учитель русского языка приняли участие </a:t>
            </a:r>
            <a:r>
              <a:rPr lang="ru-RU" dirty="0">
                <a:solidFill>
                  <a:prstClr val="black"/>
                </a:solidFill>
              </a:rPr>
              <a:t>в апробации модели уровневой оценки </a:t>
            </a:r>
            <a:r>
              <a:rPr lang="ru-RU" dirty="0" smtClean="0">
                <a:solidFill>
                  <a:prstClr val="black"/>
                </a:solidFill>
              </a:rPr>
              <a:t>компетенций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50" y="2076450"/>
            <a:ext cx="3800475" cy="869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Прохождение процедуры исследования участником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40288" y="2682875"/>
            <a:ext cx="3800475" cy="561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Оценивание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4840008" y="3626439"/>
          <a:ext cx="4025937" cy="2773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4289425" y="5864225"/>
            <a:ext cx="504825" cy="4318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78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3884613"/>
            <a:ext cx="5365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 вправо 15"/>
          <p:cNvSpPr/>
          <p:nvPr/>
        </p:nvSpPr>
        <p:spPr>
          <a:xfrm>
            <a:off x="4319588" y="4597400"/>
            <a:ext cx="504825" cy="4318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319588" y="5230813"/>
            <a:ext cx="504825" cy="4318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520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3468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6DCE240-9C69-4003-9426-DA69CD2A2EB2}" type="slidenum">
              <a:rPr lang="ru-RU" altLang="ru-RU" sz="1800">
                <a:solidFill>
                  <a:srgbClr val="31859C"/>
                </a:solidFill>
              </a:rPr>
              <a:pPr/>
              <a:t>5</a:t>
            </a:fld>
            <a:endParaRPr lang="ru-RU" altLang="ru-RU" sz="1800" dirty="0">
              <a:solidFill>
                <a:srgbClr val="31859C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391266" y="188913"/>
            <a:ext cx="76676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Общее выполнение диагностических работ </a:t>
            </a:r>
          </a:p>
          <a:p>
            <a:pPr algn="ctr"/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по русскому языку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0088" y="1144588"/>
            <a:ext cx="7777162" cy="685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+mn-cs"/>
              </a:rPr>
              <a:t>Распределение учителей по набранным баллам</a:t>
            </a:r>
            <a:endParaRPr lang="ru-RU" sz="28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971550" y="1830388"/>
            <a:ext cx="7478713" cy="375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214313" y="5448300"/>
            <a:ext cx="1157287" cy="379413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fontAlgn="auto">
              <a:spcBef>
                <a:spcPts val="75"/>
              </a:spcBef>
              <a:spcAft>
                <a:spcPts val="0"/>
              </a:spcAft>
              <a:defRPr/>
            </a:pPr>
            <a:r>
              <a:rPr sz="1200" spc="-4" dirty="0">
                <a:solidFill>
                  <a:prstClr val="black"/>
                </a:solidFill>
                <a:latin typeface="Arial"/>
                <a:cs typeface="Arial"/>
              </a:rPr>
              <a:t>Количество</a:t>
            </a:r>
            <a:r>
              <a:rPr sz="1200" spc="-5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учителей</a:t>
            </a:r>
          </a:p>
        </p:txBody>
      </p:sp>
      <p:graphicFrame>
        <p:nvGraphicFramePr>
          <p:cNvPr id="16" name="object 6"/>
          <p:cNvGraphicFramePr>
            <a:graphicFrameLocks noGrp="1"/>
          </p:cNvGraphicFramePr>
          <p:nvPr/>
        </p:nvGraphicFramePr>
        <p:xfrm>
          <a:off x="1397000" y="5502275"/>
          <a:ext cx="6642100" cy="2714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8420"/>
                <a:gridCol w="1328420"/>
                <a:gridCol w="1328420"/>
                <a:gridCol w="1328420"/>
                <a:gridCol w="1328420"/>
              </a:tblGrid>
              <a:tr h="271463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5932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32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932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94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932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31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932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5932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9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3468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A7D660-01B2-45BF-BCFF-E5B763DB9095}" type="slidenum">
              <a:rPr lang="ru-RU" altLang="ru-RU" sz="1800">
                <a:solidFill>
                  <a:srgbClr val="31859C"/>
                </a:solidFill>
              </a:rPr>
              <a:pPr/>
              <a:t>6</a:t>
            </a:fld>
            <a:endParaRPr lang="ru-RU" altLang="ru-RU" sz="1800" dirty="0">
              <a:solidFill>
                <a:srgbClr val="31859C"/>
              </a:solidFill>
            </a:endParaRPr>
          </a:p>
        </p:txBody>
      </p:sp>
      <p:sp>
        <p:nvSpPr>
          <p:cNvPr id="9" name="object 45"/>
          <p:cNvSpPr/>
          <p:nvPr/>
        </p:nvSpPr>
        <p:spPr>
          <a:xfrm>
            <a:off x="1120775" y="1341438"/>
            <a:ext cx="7267575" cy="3167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1547813" y="188913"/>
            <a:ext cx="7127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Итоговые данные в сравнении </a:t>
            </a:r>
          </a:p>
          <a:p>
            <a:r>
              <a:rPr lang="ru-RU" altLang="ru-RU" dirty="0"/>
              <a:t>со средним по РФ (в  баллах)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61716"/>
              </p:ext>
            </p:extLst>
          </p:nvPr>
        </p:nvGraphicFramePr>
        <p:xfrm>
          <a:off x="179388" y="4572000"/>
          <a:ext cx="8785225" cy="171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341"/>
                <a:gridCol w="1368191"/>
                <a:gridCol w="1584221"/>
                <a:gridCol w="1728241"/>
                <a:gridCol w="1656231"/>
              </a:tblGrid>
              <a:tr h="51796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3" marR="91443" marT="45703" marB="457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Предметные задания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marT="45703" marB="457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Методические задания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marT="45703" marB="457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Профессиональная задача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marT="45703" marB="457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Видео урок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marT="45703" marB="457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796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Максимально возможное значение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Томская область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24,84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Российская Федерация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22,68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5427663"/>
            <a:ext cx="3603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5427663"/>
            <a:ext cx="3603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5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33061"/>
            <a:ext cx="8229600" cy="9541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Апробация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модели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уровневой оценки компетенции учителей математики</a:t>
            </a: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17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492323" y="5281836"/>
            <a:ext cx="1157288" cy="379412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fontAlgn="auto">
              <a:spcBef>
                <a:spcPts val="75"/>
              </a:spcBef>
              <a:spcAft>
                <a:spcPts val="0"/>
              </a:spcAft>
              <a:defRPr/>
            </a:pPr>
            <a:r>
              <a:rPr sz="1200" spc="-4" dirty="0">
                <a:solidFill>
                  <a:prstClr val="black"/>
                </a:solidFill>
                <a:latin typeface="Arial"/>
                <a:cs typeface="Arial"/>
              </a:rPr>
              <a:t>Количество</a:t>
            </a:r>
            <a:r>
              <a:rPr sz="1200" spc="-5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учителей</a:t>
            </a:r>
          </a:p>
        </p:txBody>
      </p:sp>
      <p:graphicFrame>
        <p:nvGraphicFramePr>
          <p:cNvPr id="14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884242"/>
              </p:ext>
            </p:extLst>
          </p:nvPr>
        </p:nvGraphicFramePr>
        <p:xfrm>
          <a:off x="1467048" y="5359623"/>
          <a:ext cx="6977065" cy="273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5413"/>
                <a:gridCol w="1395413"/>
                <a:gridCol w="1395413"/>
                <a:gridCol w="1395413"/>
                <a:gridCol w="1395413"/>
              </a:tblGrid>
              <a:tr h="27305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b="1" dirty="0" smtClean="0">
                          <a:latin typeface="Arial"/>
                          <a:cs typeface="Arial"/>
                        </a:rPr>
                        <a:t>14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96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b="1" spc="-5" dirty="0" smtClean="0">
                          <a:latin typeface="Arial"/>
                          <a:cs typeface="Arial"/>
                        </a:rPr>
                        <a:t>48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96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b="1" spc="-5" dirty="0" smtClean="0">
                          <a:latin typeface="Arial"/>
                          <a:cs typeface="Arial"/>
                        </a:rPr>
                        <a:t>90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96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b="1" spc="-5" dirty="0" smtClean="0">
                          <a:latin typeface="Arial"/>
                          <a:cs typeface="Arial"/>
                        </a:rPr>
                        <a:t>12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96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b="1" dirty="0" smtClean="0">
                          <a:latin typeface="Arial"/>
                          <a:cs typeface="Arial"/>
                        </a:rPr>
                        <a:t>0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96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6"/>
          <p:cNvSpPr/>
          <p:nvPr/>
        </p:nvSpPr>
        <p:spPr>
          <a:xfrm>
            <a:off x="1314648" y="2780928"/>
            <a:ext cx="7289800" cy="2564408"/>
          </a:xfrm>
          <a:prstGeom prst="rect">
            <a:avLst/>
          </a:prstGeom>
          <a:blipFill>
            <a:blip r:embed="rId4" cstate="print"/>
            <a:srcRect/>
            <a:stretch>
              <a:fillRect t="-40524" b="-1"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322" y="1485529"/>
            <a:ext cx="832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Распределение учителей по набранным баллам</a:t>
            </a:r>
          </a:p>
        </p:txBody>
      </p:sp>
    </p:spTree>
    <p:extLst>
      <p:ext uri="{BB962C8B-B14F-4D97-AF65-F5344CB8AC3E}">
        <p14:creationId xmlns:p14="http://schemas.microsoft.com/office/powerpoint/2010/main" val="23712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83086"/>
            <a:ext cx="8229600" cy="9541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Итоговые данные в сравнении 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 средним в РФ (в баллах)</a:t>
            </a: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18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68190"/>
              </p:ext>
            </p:extLst>
          </p:nvPr>
        </p:nvGraphicFramePr>
        <p:xfrm>
          <a:off x="179388" y="4572000"/>
          <a:ext cx="8785225" cy="171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341"/>
                <a:gridCol w="1368191"/>
                <a:gridCol w="1584221"/>
                <a:gridCol w="1728241"/>
                <a:gridCol w="1656231"/>
              </a:tblGrid>
              <a:tr h="51796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3" marR="91443" marT="45703" marB="457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Предметные задания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marT="45703" marB="457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Методические задания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marT="45703" marB="457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Профессиональная задача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marT="45703" marB="457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Видео урок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marT="45703" marB="457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796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Максимально возможное значение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50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Томская область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25,92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Российская Федерация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24,12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5427663"/>
            <a:ext cx="3603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4"/>
          <p:cNvSpPr/>
          <p:nvPr/>
        </p:nvSpPr>
        <p:spPr>
          <a:xfrm>
            <a:off x="1698625" y="1327150"/>
            <a:ext cx="6330950" cy="3165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5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188640"/>
            <a:ext cx="5832648" cy="9541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Влияние апробации новой модели на текущую ситуацию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17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670187"/>
              </p:ext>
            </p:extLst>
          </p:nvPr>
        </p:nvGraphicFramePr>
        <p:xfrm>
          <a:off x="189856" y="1340768"/>
          <a:ext cx="8774632" cy="51568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69342"/>
                <a:gridCol w="5205290"/>
              </a:tblGrid>
              <a:tr h="982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Год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аттестованных педагогов (чел.)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</a:tr>
              <a:tr h="1131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2016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1568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2017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2009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</a:tr>
              <a:tr h="939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Предполагается на конец 2018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2305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(по плану 1900)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</a:tr>
              <a:tr h="939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План МОУО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2019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2900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6450</TotalTime>
  <Words>856</Words>
  <Application>Microsoft Office PowerPoint</Application>
  <PresentationFormat>Экран (4:3)</PresentationFormat>
  <Paragraphs>383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 Unicode MS</vt:lpstr>
      <vt:lpstr>Arabic Typesetting</vt:lpstr>
      <vt:lpstr>Arial</vt:lpstr>
      <vt:lpstr>Calibri</vt:lpstr>
      <vt:lpstr>Calibri Light</vt:lpstr>
      <vt:lpstr>Constantia</vt:lpstr>
      <vt:lpstr>Times New Roman</vt:lpstr>
      <vt:lpstr>Wingdings 2</vt:lpstr>
      <vt:lpstr>Тема Office</vt:lpstr>
      <vt:lpstr>  </vt:lpstr>
      <vt:lpstr>Новая модель аттестации учителей</vt:lpstr>
      <vt:lpstr>Объективная оценка апробации учителей</vt:lpstr>
      <vt:lpstr>Презентация PowerPoint</vt:lpstr>
      <vt:lpstr>Презентация PowerPoint</vt:lpstr>
      <vt:lpstr>Презентация PowerPoint</vt:lpstr>
      <vt:lpstr>Апробация модели  уровневой оценки компетенции учителей математики</vt:lpstr>
      <vt:lpstr>Итоговые данные в сравнении  со средним в РФ (в баллах)</vt:lpstr>
      <vt:lpstr>Влияние апробации новой модели на текущую ситуацию</vt:lpstr>
      <vt:lpstr>Влияние апробации новой модели на текущую ситуацию</vt:lpstr>
      <vt:lpstr>Влияние апробации новой модели на текущую ситуацию</vt:lpstr>
      <vt:lpstr>Направления и задачи</vt:lpstr>
      <vt:lpstr>Конкурсы профессионального мастерства</vt:lpstr>
      <vt:lpstr>Презентация PowerPoint</vt:lpstr>
      <vt:lpstr>Направления и задачи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TOIPKRO</cp:lastModifiedBy>
  <cp:revision>295</cp:revision>
  <cp:lastPrinted>2018-03-27T07:24:09Z</cp:lastPrinted>
  <dcterms:created xsi:type="dcterms:W3CDTF">2015-08-07T17:34:38Z</dcterms:created>
  <dcterms:modified xsi:type="dcterms:W3CDTF">2018-05-22T04:44:41Z</dcterms:modified>
</cp:coreProperties>
</file>