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9" r:id="rId19"/>
    <p:sldId id="273" r:id="rId20"/>
    <p:sldId id="274" r:id="rId21"/>
    <p:sldId id="275" r:id="rId22"/>
    <p:sldId id="276" r:id="rId23"/>
    <p:sldId id="271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8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39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8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900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8881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34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550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1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6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2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04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44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5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70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56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75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6F57-6CDC-4E53-8CD6-0829DAB6F6D4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11781C8-E5FF-43FE-95CD-6754AF92B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34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onln.pro/wp-content/uploads/2015/11/psihologo-pedagogicheskaya-diagnostika-otsenka-gotovnosti-rebenka-k-shkole-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858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«Проблемы адаптация первоклассников в условиям образовательной организации»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024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 Индивидуальная диагностика Порядок предъявления тестовых заданий: 1. Кратковременная речевая память. 2. Кратковременн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46" y="267286"/>
            <a:ext cx="10958732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 рекомендации • Если у ребенка ослаблена кратковременная речевая память, не рекомендуется заниматьс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75" y="281354"/>
            <a:ext cx="9551963" cy="65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 рекомендации • При социально-педагогической запущенности детям с ослабленной памятью необходимо большее внима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191" y="0"/>
            <a:ext cx="9312811" cy="65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 Рекомендации • Исследования Л. А. Ясюковой показали, что дети с сильной памятью,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464235"/>
            <a:ext cx="10128738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 Рекомендации • В работе с социально-педагогически запущенными детьми акцент необходимо делать 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381" y="365760"/>
            <a:ext cx="9614096" cy="6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 • Необщительных, замкнутых детей не следует с первых дней активно втягивать 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055" y="295421"/>
            <a:ext cx="9073662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Методика </a:t>
            </a:r>
            <a:r>
              <a:rPr lang="ru-RU" sz="3100" b="1" dirty="0" smtClean="0"/>
              <a:t>«Психолого-педагогическая оценка готовности к началу школьного обучения»</a:t>
            </a:r>
            <a:r>
              <a:rPr lang="ru-RU" sz="3100" dirty="0" smtClean="0"/>
              <a:t> Н.Я. Семаго и М.М. Семаго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2529" y="2133599"/>
            <a:ext cx="9732083" cy="4140591"/>
          </a:xfrm>
        </p:spPr>
        <p:txBody>
          <a:bodyPr>
            <a:normAutofit/>
          </a:bodyPr>
          <a:lstStyle/>
          <a:p>
            <a:r>
              <a:rPr lang="ru-RU" dirty="0" smtClean="0"/>
              <a:t>Психолого-педагогическая диагностика (Семаго) позволяет оценить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предпосылок к учебной деятельности ребенка, его готовности к школе.</a:t>
            </a:r>
          </a:p>
          <a:p>
            <a:r>
              <a:rPr lang="ru-RU" dirty="0" smtClean="0"/>
              <a:t>Цель данной методики: оценка готовности ребенка к началу школьного обучения исключительно в плоскости бинарной оценки: «готов к школе» — «не готов к школе», что не предполагает, ни качественной, ни тем более количественной оценки отдельных параметров познавательного, аффективно-эмоционального или регуляторного развития конкретного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3378" y="323557"/>
            <a:ext cx="10255348" cy="6175717"/>
          </a:xfrm>
        </p:spPr>
        <p:txBody>
          <a:bodyPr>
            <a:normAutofit/>
          </a:bodyPr>
          <a:lstStyle/>
          <a:p>
            <a:r>
              <a:rPr lang="ru-RU" dirty="0" smtClean="0"/>
              <a:t>Предъявляемые задания позволяют оценить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предпосылок к учебной деятельности: возможности работать в соответствии с фронтальной инструкцией, умения самостоятельно действовать по образцу и осуществлять контроль, обладать определенным уровнем работоспособности, а также вовремя остановиться в выполнении того или иного задания и переключиться на выполнение следующего.</a:t>
            </a:r>
          </a:p>
          <a:p>
            <a:r>
              <a:rPr lang="ru-RU" dirty="0" smtClean="0"/>
              <a:t>Кроме того, задания позволяют оценить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операций звукобуквенного анализа, соотнесение числа и количества,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представлений «больше–меньше».</a:t>
            </a:r>
          </a:p>
          <a:p>
            <a:r>
              <a:rPr lang="ru-RU" dirty="0" smtClean="0"/>
              <a:t>Оценивается уровень развития моторных навыков, в частности мелкой моторики, возможность удержания простой моторной программы в графической деятельности, а также появляется возможность сопоставить эти особенности графики и качество графической деятельности в свободном рисунке. Учитывается и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пространственных представлений, которые также являются неотъемлемой составляющей когнитивного развития ребенка.</a:t>
            </a:r>
          </a:p>
          <a:p>
            <a:r>
              <a:rPr lang="ru-RU" dirty="0" smtClean="0"/>
              <a:t>Помимо оценки результатов выполняемых заданий, важным являются особенность деятельности и характер поведения ребенка в процессе работы (его эмоциональные, «</a:t>
            </a:r>
            <a:r>
              <a:rPr lang="ru-RU" dirty="0" err="1" smtClean="0"/>
              <a:t>энергоресурсные</a:t>
            </a:r>
            <a:r>
              <a:rPr lang="ru-RU" dirty="0" smtClean="0"/>
              <a:t>» затраты, его поведенческие особенности в подобных ситуациях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7181" y="1584960"/>
            <a:ext cx="8915400" cy="3777622"/>
          </a:xfrm>
        </p:spPr>
        <p:txBody>
          <a:bodyPr/>
          <a:lstStyle/>
          <a:p>
            <a:r>
              <a:rPr lang="ru-RU" dirty="0" smtClean="0"/>
              <a:t>1. Продолжи узор</a:t>
            </a:r>
          </a:p>
          <a:p>
            <a:r>
              <a:rPr lang="ru-RU" dirty="0" smtClean="0"/>
              <a:t>2. Сосчитай и сравни</a:t>
            </a:r>
          </a:p>
          <a:p>
            <a:r>
              <a:rPr lang="ru-RU" dirty="0" smtClean="0"/>
              <a:t>3. Слова</a:t>
            </a:r>
          </a:p>
          <a:p>
            <a:r>
              <a:rPr lang="ru-RU" dirty="0" smtClean="0"/>
              <a:t>4. Шифровка</a:t>
            </a:r>
          </a:p>
          <a:p>
            <a:r>
              <a:rPr lang="ru-RU" dirty="0" smtClean="0"/>
              <a:t>5. Рисунок человека</a:t>
            </a:r>
          </a:p>
        </p:txBody>
      </p:sp>
      <p:pic>
        <p:nvPicPr>
          <p:cNvPr id="4" name="Рисунок 3" descr="psihologo-pedagogicheskaya-diagnostika-otsenka-gotovnosti-rebenka-k-shkole-1">
            <a:hlinkClick r:id="rId2" tgtFrame="&quot;_blank&quot;" tooltip="&quot;Психолого-педагогическая диагностика. Оценка готовности ребенка к началу школьного обучения (Семаго Н., Семаго М.)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899" y="373936"/>
            <a:ext cx="3305175" cy="46752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64381" y="4892457"/>
          <a:ext cx="8128001" cy="11527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878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Фамилия,</a:t>
                      </a:r>
                      <a:endParaRPr lang="ru-RU" sz="110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имя ребенка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Возраст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№</a:t>
                      </a:r>
                      <a:endParaRPr lang="ru-RU" sz="110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стола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Нуждается   в дополнительной</a:t>
                      </a:r>
                      <a:endParaRPr lang="ru-RU" sz="110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помощи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Работает</a:t>
                      </a:r>
                      <a:endParaRPr lang="ru-RU" sz="110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медленно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Расторможен,</a:t>
                      </a:r>
                      <a:endParaRPr lang="ru-RU" sz="110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мешает другим детям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Другое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274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8592"/>
          </a:xfrm>
        </p:spPr>
        <p:txBody>
          <a:bodyPr/>
          <a:lstStyle/>
          <a:p>
            <a:r>
              <a:rPr lang="ru-RU" dirty="0" smtClean="0"/>
              <a:t>Успешная адаптация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8628" y="1350498"/>
            <a:ext cx="9295984" cy="45607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Задачи для первоклассников:</a:t>
            </a:r>
          </a:p>
          <a:p>
            <a:pPr lvl="0"/>
            <a:r>
              <a:rPr lang="ru-RU" sz="2400" dirty="0" smtClean="0"/>
              <a:t>вживание в позицию школьника (поэтому важно показать различие: школьник — не школьник);</a:t>
            </a:r>
          </a:p>
          <a:p>
            <a:pPr lvl="0"/>
            <a:r>
              <a:rPr lang="ru-RU" sz="2400" dirty="0" smtClean="0"/>
              <a:t>ввести понятие оценки, самооценки и различные их критерии;</a:t>
            </a:r>
          </a:p>
          <a:p>
            <a:pPr lvl="0"/>
            <a:r>
              <a:rPr lang="ru-RU" sz="2400" dirty="0" smtClean="0"/>
              <a:t>Научить задавать вопрос (не столько в процедурном плане, сколько в смысле решимости);</a:t>
            </a:r>
          </a:p>
          <a:p>
            <a:pPr lvl="0"/>
            <a:r>
              <a:rPr lang="ru-RU" sz="2400" dirty="0" smtClean="0"/>
              <a:t>подготовить родителей к новой роли — родителя школьника;</a:t>
            </a:r>
          </a:p>
          <a:p>
            <a:r>
              <a:rPr lang="ru-RU" sz="2400" dirty="0" smtClean="0"/>
              <a:t>организация самопознания и доброжелательной, конструктивной обратной связи.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r>
              <a:rPr lang="ru-RU" b="1" dirty="0" smtClean="0"/>
              <a:t>«Дошкольник» </a:t>
            </a:r>
            <a:r>
              <a:rPr lang="ru-RU" dirty="0" err="1" smtClean="0"/>
              <a:t>ДДиЮ</a:t>
            </a:r>
            <a:r>
              <a:rPr lang="ru-RU" dirty="0" smtClean="0"/>
              <a:t> «Факел»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311" y="1463040"/>
            <a:ext cx="9985301" cy="444818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факторов риска на этапе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предшкольного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 позволяет выстроить адекватную систему образования, охватывающую все стороны развития ребенка: личностное, социальное, когнитивное, физическое, а также разработать индивидуальные адаптивные программы развития.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раннего выявления и коррекции рисков возможной школьной дезадаптации способно спровоцировать не только проблемы в обучении ребенка, вследствие недостаточного уровня развития основных школьно-значимых функций (внимания, памяти, восприятия, зрительно-пространственного восприятия, мышления, речи), но привести к трудностям освоения базовых навыков: письма и чтения, а также стать причиной конфликтов с родителями и педагогами.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889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адаптации (Безруких М.М.)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Ориентировочный (две-три недели);</a:t>
            </a:r>
          </a:p>
          <a:p>
            <a:r>
              <a:rPr lang="ru-RU" sz="2400" dirty="0" smtClean="0"/>
              <a:t>Неустойчивое приспособление;</a:t>
            </a:r>
          </a:p>
          <a:p>
            <a:r>
              <a:rPr lang="ru-RU" sz="2400" dirty="0" smtClean="0"/>
              <a:t>Относительно устойчивое приспособление.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4185"/>
          </a:xfrm>
        </p:spPr>
        <p:txBody>
          <a:bodyPr/>
          <a:lstStyle/>
          <a:p>
            <a:r>
              <a:rPr lang="ru-RU" dirty="0" smtClean="0"/>
              <a:t>Степень 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6431" y="1209822"/>
            <a:ext cx="10168181" cy="4701400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группа детей (с </a:t>
            </a:r>
            <a:r>
              <a:rPr lang="ru-RU" b="1" dirty="0" smtClean="0"/>
              <a:t>высокой</a:t>
            </a:r>
            <a:r>
              <a:rPr lang="ru-RU" dirty="0" smtClean="0"/>
              <a:t> степенью), адаптируется к школе в течение первых двух месяцев обучения. Эти дети относительно быстро вливаются в коллектив, осваиваются в школе, приобретают новых друзей в классе, у них почти всегда хорошее настроение, они доброжелательны, добросовестно и без видимого напряжения выполняют все требования учителя.</a:t>
            </a:r>
          </a:p>
          <a:p>
            <a:r>
              <a:rPr lang="ru-RU" dirty="0" smtClean="0"/>
              <a:t>Вторая группа детей со </a:t>
            </a:r>
            <a:r>
              <a:rPr lang="ru-RU" b="1" dirty="0" smtClean="0"/>
              <a:t>средней</a:t>
            </a:r>
            <a:r>
              <a:rPr lang="ru-RU" dirty="0" smtClean="0"/>
              <a:t> степенью, имеет длительный период адаптации, период несоответствия их поведения требованиям школы затягивается: дети не могут принять ситуацию обучения, общения с учителем, детьми. Как правило, эти дети испытывают трудности в усвоении учебной программы. </a:t>
            </a:r>
          </a:p>
          <a:p>
            <a:r>
              <a:rPr lang="ru-RU" dirty="0" smtClean="0"/>
              <a:t>Третья группа — дети, у которых социально-психологическая адаптация связана со значительными трудностями; кроме того, они не усваивают учебную программу, у них отмечаются негативные формы поведения, резкое проявление отрицательных эмоций.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школьной дезадаптации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8295" y="1308295"/>
            <a:ext cx="10196317" cy="4602927"/>
          </a:xfrm>
        </p:spPr>
        <p:txBody>
          <a:bodyPr>
            <a:normAutofit/>
          </a:bodyPr>
          <a:lstStyle/>
          <a:p>
            <a:r>
              <a:rPr lang="ru-RU" b="1" dirty="0" smtClean="0"/>
              <a:t>школьный:</a:t>
            </a:r>
            <a:r>
              <a:rPr lang="ru-RU" dirty="0" smtClean="0"/>
              <a:t> </a:t>
            </a:r>
            <a:r>
              <a:rPr lang="ru-RU" i="1" dirty="0" smtClean="0"/>
              <a:t>Отсутствие индивидуального подхода к ребёнку, неадекватность воспитательных мер, отсутствие своевременной помощи, проявление неуважения к ученику.</a:t>
            </a:r>
            <a:endParaRPr lang="ru-RU" dirty="0" smtClean="0"/>
          </a:p>
          <a:p>
            <a:r>
              <a:rPr lang="ru-RU" b="1" dirty="0" smtClean="0"/>
              <a:t>семейный:</a:t>
            </a:r>
            <a:r>
              <a:rPr lang="ru-RU" dirty="0" smtClean="0"/>
              <a:t> </a:t>
            </a:r>
            <a:r>
              <a:rPr lang="ru-RU" i="1" dirty="0" smtClean="0"/>
              <a:t>Неблагоприятная материально-бытовая и эмоциональная ситуация в семье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dirty="0" err="1" smtClean="0"/>
              <a:t>микросоциальный</a:t>
            </a:r>
            <a:r>
              <a:rPr lang="ru-RU" b="1" dirty="0" smtClean="0"/>
              <a:t>:</a:t>
            </a:r>
            <a:r>
              <a:rPr lang="ru-RU" dirty="0" smtClean="0"/>
              <a:t>  </a:t>
            </a:r>
            <a:r>
              <a:rPr lang="ru-RU" i="1" dirty="0" smtClean="0"/>
              <a:t>Негативное влияние окружения</a:t>
            </a:r>
            <a:endParaRPr lang="ru-RU" dirty="0" smtClean="0"/>
          </a:p>
          <a:p>
            <a:r>
              <a:rPr lang="ru-RU" b="1" dirty="0" smtClean="0"/>
              <a:t>макросоциальный:</a:t>
            </a:r>
            <a:r>
              <a:rPr lang="ru-RU" dirty="0" smtClean="0"/>
              <a:t> </a:t>
            </a:r>
            <a:r>
              <a:rPr lang="ru-RU" i="1" dirty="0" smtClean="0"/>
              <a:t>Деформация общественных и нравственных идеалов</a:t>
            </a:r>
            <a:endParaRPr lang="ru-RU" dirty="0" smtClean="0"/>
          </a:p>
          <a:p>
            <a:r>
              <a:rPr lang="ru-RU" b="1" dirty="0" smtClean="0"/>
              <a:t>соматический: </a:t>
            </a:r>
            <a:r>
              <a:rPr lang="ru-RU" i="1" dirty="0" smtClean="0"/>
              <a:t>Тяжёлые хронические и физические заболевания</a:t>
            </a:r>
            <a:endParaRPr lang="ru-RU" dirty="0" smtClean="0"/>
          </a:p>
          <a:p>
            <a:r>
              <a:rPr lang="ru-RU" b="1" dirty="0" smtClean="0"/>
              <a:t>психический:</a:t>
            </a:r>
            <a:r>
              <a:rPr lang="ru-RU" dirty="0" smtClean="0"/>
              <a:t> </a:t>
            </a:r>
            <a:r>
              <a:rPr lang="ru-RU" i="1" dirty="0" smtClean="0"/>
              <a:t>Различные проявления психических нарушений, акцентуаций и патологий личности, патологическое протекание возрастных кризов, задержки психического развития.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447" y="618977"/>
            <a:ext cx="9284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Самый важный результат помощи – это восстановить у ребёнка положительное отношение к повседневной школьной деятельности. Когда школа приносит детям радость или не вызывает негативных переживаний, связанных с осознанием себя неполноценным, тогда школа не является проблемой.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665" y="624110"/>
            <a:ext cx="970394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Ранняя диагностика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рисков школьной дезадаптации детей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659988"/>
            <a:ext cx="10407332" cy="425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МЕТОДЫ ИССЛЕДОВАНИЯ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■ социальное развитие;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■ личностное развитие;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■ эмоциональное развитие;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■ творческое развитие;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■ когнитивное развитие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■ физическое и моторное развитие</a:t>
            </a:r>
            <a:r>
              <a:rPr lang="ru-RU" dirty="0" smtClean="0"/>
              <a:t>. 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Используемые методические подходы: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■ Анкетирование родителей 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■ Углубленное обследование ребенка специалистом при выполнении тестовых заданий.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ша\Desktop\ChV2WpRh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55" y="295422"/>
            <a:ext cx="5760671" cy="4279998"/>
          </a:xfrm>
          <a:prstGeom prst="rect">
            <a:avLst/>
          </a:prstGeom>
          <a:noFill/>
        </p:spPr>
      </p:pic>
      <p:pic>
        <p:nvPicPr>
          <p:cNvPr id="1027" name="Picture 3" descr="Эмоции радость"/>
          <p:cNvPicPr>
            <a:picLocks noChangeAspect="1" noChangeArrowheads="1"/>
          </p:cNvPicPr>
          <p:nvPr/>
        </p:nvPicPr>
        <p:blipFill>
          <a:blip r:embed="rId3" cstate="print"/>
          <a:srcRect l="3255" r="13019" b="1302"/>
          <a:stretch>
            <a:fillRect/>
          </a:stretch>
        </p:blipFill>
        <p:spPr bwMode="auto">
          <a:xfrm>
            <a:off x="8018585" y="1083213"/>
            <a:ext cx="17240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Эмоции испуг "/>
          <p:cNvPicPr>
            <a:picLocks noChangeAspect="1" noChangeArrowheads="1"/>
          </p:cNvPicPr>
          <p:nvPr/>
        </p:nvPicPr>
        <p:blipFill>
          <a:blip r:embed="rId4" cstate="print"/>
          <a:srcRect l="4747" t="2373" r="4747" b="5934"/>
          <a:stretch>
            <a:fillRect/>
          </a:stretch>
        </p:blipFill>
        <p:spPr bwMode="auto">
          <a:xfrm>
            <a:off x="9692640" y="1083213"/>
            <a:ext cx="2049320" cy="206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Бабушка и кот1"/>
          <p:cNvPicPr>
            <a:picLocks noChangeAspect="1" noChangeArrowheads="1"/>
          </p:cNvPicPr>
          <p:nvPr/>
        </p:nvPicPr>
        <p:blipFill>
          <a:blip r:embed="rId5" cstate="print"/>
          <a:srcRect l="8437"/>
          <a:stretch>
            <a:fillRect/>
          </a:stretch>
        </p:blipFill>
        <p:spPr bwMode="auto">
          <a:xfrm>
            <a:off x="4178104" y="4066538"/>
            <a:ext cx="2560321" cy="2791461"/>
          </a:xfrm>
          <a:prstGeom prst="rect">
            <a:avLst/>
          </a:prstGeom>
          <a:noFill/>
        </p:spPr>
      </p:pic>
      <p:pic>
        <p:nvPicPr>
          <p:cNvPr id="1030" name="Picture 6" descr="Бабушка и кот2"/>
          <p:cNvPicPr>
            <a:picLocks noChangeAspect="1" noChangeArrowheads="1"/>
          </p:cNvPicPr>
          <p:nvPr/>
        </p:nvPicPr>
        <p:blipFill>
          <a:blip r:embed="rId6" cstate="print"/>
          <a:srcRect l="8437"/>
          <a:stretch>
            <a:fillRect/>
          </a:stretch>
        </p:blipFill>
        <p:spPr bwMode="auto">
          <a:xfrm>
            <a:off x="9537896" y="4145280"/>
            <a:ext cx="2480711" cy="2712720"/>
          </a:xfrm>
          <a:prstGeom prst="rect">
            <a:avLst/>
          </a:prstGeom>
          <a:noFill/>
        </p:spPr>
      </p:pic>
      <p:pic>
        <p:nvPicPr>
          <p:cNvPr id="1029" name="Picture 5" descr="Бабушка и кот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5370" y="4149969"/>
            <a:ext cx="2708031" cy="2708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654" y="314621"/>
            <a:ext cx="8998854" cy="1542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Капитошки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общеразвивающая программа для детей 1,5 - 3 лет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20783" y="1936652"/>
            <a:ext cx="6078293" cy="43416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сюша\Pictures\Умники\2015-02-19 001\прыгае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80966">
            <a:off x="1704548" y="736480"/>
            <a:ext cx="2722418" cy="2464724"/>
          </a:xfrm>
          <a:prstGeom prst="rect">
            <a:avLst/>
          </a:prstGeom>
          <a:noFill/>
        </p:spPr>
      </p:pic>
      <p:pic>
        <p:nvPicPr>
          <p:cNvPr id="5" name="Содержимое 7" descr="IMG_1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2472" y="4525990"/>
            <a:ext cx="3105344" cy="2070229"/>
          </a:xfrm>
          <a:prstGeom prst="rect">
            <a:avLst/>
          </a:prstGeom>
        </p:spPr>
      </p:pic>
      <p:pic>
        <p:nvPicPr>
          <p:cNvPr id="6" name="Picture 3" descr="C:\Users\Ксюша\Pictures\Умники\2015-03-18 001\IMG_3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9754">
            <a:off x="7887725" y="681473"/>
            <a:ext cx="1999565" cy="2999348"/>
          </a:xfrm>
          <a:prstGeom prst="rect">
            <a:avLst/>
          </a:prstGeom>
          <a:noFill/>
        </p:spPr>
      </p:pic>
      <p:pic>
        <p:nvPicPr>
          <p:cNvPr id="7" name="Picture 4" descr="C:\Users\Ксюша\Pictures\Умники\2015-02-19 001\IMG_1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8714" y="4525990"/>
            <a:ext cx="3191711" cy="2127807"/>
          </a:xfrm>
          <a:prstGeom prst="rect">
            <a:avLst/>
          </a:prstGeom>
          <a:noFill/>
        </p:spPr>
      </p:pic>
      <p:pic>
        <p:nvPicPr>
          <p:cNvPr id="8" name="Picture 1" descr="C:\Users\Ксюша\Pictures\Умники\2015-03-18 001\IMG_32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3324" y="2586921"/>
            <a:ext cx="3436844" cy="2291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540" y="25835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«Умники и Умницы»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общеразвивающая программа для детей 3-5 лет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Дошкольник\P125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610" y="669627"/>
            <a:ext cx="3572239" cy="2679179"/>
          </a:xfrm>
          <a:prstGeom prst="rect">
            <a:avLst/>
          </a:prstGeom>
          <a:noFill/>
        </p:spPr>
      </p:pic>
      <p:pic>
        <p:nvPicPr>
          <p:cNvPr id="5" name="Picture 4" descr="H:\Дошкольник\P125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1249" y="3909987"/>
            <a:ext cx="3416170" cy="2562127"/>
          </a:xfrm>
          <a:prstGeom prst="rect">
            <a:avLst/>
          </a:prstGeom>
          <a:noFill/>
        </p:spPr>
      </p:pic>
      <p:pic>
        <p:nvPicPr>
          <p:cNvPr id="6" name="Picture 1" descr="H:\Дошкольник\P1250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0885" y="2762359"/>
            <a:ext cx="3060340" cy="22952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713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«ПОЧЕМУЧКИ»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общеразвивающая программа для детей 4-6 лет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Проект</a:t>
            </a:r>
            <a:br>
              <a:rPr lang="ru-RU" sz="2800" dirty="0" smtClean="0"/>
            </a:br>
            <a:r>
              <a:rPr lang="ru-RU" sz="2800" b="1" dirty="0" smtClean="0"/>
              <a:t>«Первоклассник»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развитию социально–психологической компетентности учащихся и эффективному взаимодействию с окружающей средой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353" y="28648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Методика Л.А. </a:t>
            </a:r>
            <a:r>
              <a:rPr lang="ru-RU" dirty="0" err="1" smtClean="0"/>
              <a:t>Ясюковой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Методика определения готовности к школе</a:t>
            </a:r>
            <a:endParaRPr lang="ru-RU" dirty="0"/>
          </a:p>
        </p:txBody>
      </p:sp>
      <p:pic>
        <p:nvPicPr>
          <p:cNvPr id="4" name="Содержимое 3" descr="  Групповая диагностика Порядок предъявлении методик • 1. Тест Тулуз-Пьерона;  • 2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934" y="1871003"/>
            <a:ext cx="8820443" cy="460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216</TotalTime>
  <Words>548</Words>
  <Application>Microsoft Office PowerPoint</Application>
  <PresentationFormat>Произвольный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«Проблемы адаптация первоклассников в условиям образовательной организации»</vt:lpstr>
      <vt:lpstr>Проект «Дошкольник» ДДиЮ «Факел»</vt:lpstr>
      <vt:lpstr>Ранняя диагностика рисков школьной дезадаптации детей</vt:lpstr>
      <vt:lpstr>Слайд 4</vt:lpstr>
      <vt:lpstr>«Капитошки» дополнительная общеразвивающая программа для детей 1,5 - 3 лет </vt:lpstr>
      <vt:lpstr>«Умники и Умницы» дополнительная общеразвивающая программа для детей 3-5 лет </vt:lpstr>
      <vt:lpstr>«ПОЧЕМУЧКИ» дополнительная общеразвивающая программа для детей 4-6 лет </vt:lpstr>
      <vt:lpstr>Проект «Первоклассник»  по развитию социально–психологической компетентности учащихся и эффективному взаимодействию с окружающей средой</vt:lpstr>
      <vt:lpstr>Методика Л.А. Ясюковой  Методика определения готовности к школе</vt:lpstr>
      <vt:lpstr>Слайд 10</vt:lpstr>
      <vt:lpstr>Слайд 11</vt:lpstr>
      <vt:lpstr>Слайд 12</vt:lpstr>
      <vt:lpstr>Слайд 13</vt:lpstr>
      <vt:lpstr>Слайд 14</vt:lpstr>
      <vt:lpstr>Слайд 15</vt:lpstr>
      <vt:lpstr>Методика «Психолого-педагогическая оценка готовности к началу школьного обучения» Н.Я. Семаго и М.М. Семаго </vt:lpstr>
      <vt:lpstr>Слайд 17</vt:lpstr>
      <vt:lpstr>Задания:</vt:lpstr>
      <vt:lpstr>Успешная адаптация</vt:lpstr>
      <vt:lpstr>Этапы адаптации (Безруких М.М.)</vt:lpstr>
      <vt:lpstr>Степень адаптации</vt:lpstr>
      <vt:lpstr>Факторы школьной дезадаптации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Ксюша</cp:lastModifiedBy>
  <cp:revision>20</cp:revision>
  <dcterms:created xsi:type="dcterms:W3CDTF">2018-09-25T08:50:30Z</dcterms:created>
  <dcterms:modified xsi:type="dcterms:W3CDTF">2018-09-25T17:57:40Z</dcterms:modified>
</cp:coreProperties>
</file>