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7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E0E"/>
    <a:srgbClr val="928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3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5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4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8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9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7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1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27CB-9BA7-4960-A707-4812DC28EA5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C592-9FB9-4D3C-B630-659EA00C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1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40960" cy="2808312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sz="3600" b="1" cap="all" dirty="0" err="1" smtClean="0">
                <a:solidFill>
                  <a:schemeClr val="accent2">
                    <a:lumMod val="75000"/>
                  </a:schemeClr>
                </a:solidFill>
              </a:rPr>
              <a:t>профориентационные</a:t>
            </a:r>
            <a: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</a:rPr>
              <a:t> направления работы с обучающимися общеобразовательных организаций</a:t>
            </a:r>
            <a:endParaRPr lang="ru-RU" sz="36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7136" y="5373216"/>
            <a:ext cx="6976864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Глазырина Анна Владимировна ведущий инспектор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ЦЗН без казенн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2"/>
            <a:ext cx="4218374" cy="1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Участие в различных школьных проектах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Профессионал агрокомплекса</a:t>
            </a:r>
            <a:r>
              <a:rPr lang="ru-RU" dirty="0" smtClean="0"/>
              <a:t>» в рамках «Летней аграрной школы 2018» (</a:t>
            </a:r>
            <a:r>
              <a:rPr lang="ru-RU" dirty="0" err="1" smtClean="0"/>
              <a:t>Мирненская</a:t>
            </a:r>
            <a:r>
              <a:rPr lang="ru-RU" dirty="0" smtClean="0"/>
              <a:t> СОШ):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«Правовая азбука»;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Знакомство </a:t>
            </a:r>
            <a:r>
              <a:rPr lang="ru-RU" sz="2400" dirty="0"/>
              <a:t>с профессиями </a:t>
            </a:r>
            <a:r>
              <a:rPr lang="ru-RU" sz="2400" dirty="0" smtClean="0"/>
              <a:t>агрокомплекса;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Составление </a:t>
            </a:r>
            <a:r>
              <a:rPr lang="ru-RU" sz="2400" dirty="0" err="1" smtClean="0"/>
              <a:t>профессиограмм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Игра «Путь карьеры»;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Профдиагностическое</a:t>
            </a:r>
            <a:r>
              <a:rPr lang="ru-RU" sz="2400" dirty="0" smtClean="0"/>
              <a:t> тестирование;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Мастер-класс «Я и мои особенности».</a:t>
            </a:r>
            <a:endParaRPr lang="ru-RU" dirty="0" smtClean="0"/>
          </a:p>
          <a:p>
            <a:endParaRPr lang="ru-RU" dirty="0"/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45381"/>
              </p:ext>
            </p:extLst>
          </p:nvPr>
        </p:nvGraphicFramePr>
        <p:xfrm>
          <a:off x="6300192" y="2564904"/>
          <a:ext cx="2668252" cy="37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5667122" imgH="8019837" progId="AcroExch.Document.7">
                  <p:embed/>
                </p:oleObj>
              </mc:Choice>
              <mc:Fallback>
                <p:oleObj name="Acrobat Document" r:id="rId4" imgW="5667122" imgH="801983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2564904"/>
                        <a:ext cx="2668252" cy="37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Индивидуальная работа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Информирование о положении на рынке труда;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Проведение </a:t>
            </a:r>
            <a:r>
              <a:rPr lang="ru-RU" dirty="0" err="1" smtClean="0"/>
              <a:t>профдиагностического</a:t>
            </a:r>
            <a:r>
              <a:rPr lang="ru-RU" dirty="0" smtClean="0"/>
              <a:t> тестирования;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Индивидуальное консультирование по результатам тестирования, ознакомление с возможными видами профессиональной деятельности, а также возможными направлениями прохождения профессионального обучения.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ОГКУ «Центр занятости населения города Томска и Томского района»</a:t>
            </a:r>
          </a:p>
          <a:p>
            <a:pPr marL="0" indent="0" algn="ctr">
              <a:buNone/>
            </a:pPr>
            <a:r>
              <a:rPr lang="ru-RU" b="1" dirty="0"/>
              <a:t>г</a:t>
            </a:r>
            <a:r>
              <a:rPr lang="ru-RU" b="1" dirty="0" smtClean="0"/>
              <a:t>. Томск, ул. Нахимова, 8, </a:t>
            </a:r>
            <a:r>
              <a:rPr lang="ru-RU" b="1" dirty="0" err="1" smtClean="0"/>
              <a:t>каб</a:t>
            </a:r>
            <a:r>
              <a:rPr lang="ru-RU" b="1" dirty="0" smtClean="0"/>
              <a:t>. 514</a:t>
            </a:r>
          </a:p>
          <a:p>
            <a:pPr marL="0" indent="0" algn="ctr">
              <a:buNone/>
            </a:pPr>
            <a:r>
              <a:rPr lang="ru-RU" b="1" dirty="0"/>
              <a:t>т</a:t>
            </a:r>
            <a:r>
              <a:rPr lang="ru-RU" b="1" dirty="0" smtClean="0"/>
              <a:t>. 46-93-44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3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3140968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ЦЗН без казенн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056784" cy="1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Формула успешного выбора профессии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7544" y="1762650"/>
            <a:ext cx="2736304" cy="1296144"/>
            <a:chOff x="1372886" y="4536581"/>
            <a:chExt cx="2736304" cy="1296144"/>
          </a:xfrm>
        </p:grpSpPr>
        <p:sp>
          <p:nvSpPr>
            <p:cNvPr id="21" name="Куб 20"/>
            <p:cNvSpPr/>
            <p:nvPr/>
          </p:nvSpPr>
          <p:spPr>
            <a:xfrm>
              <a:off x="1372886" y="4536581"/>
              <a:ext cx="2736304" cy="1296144"/>
            </a:xfrm>
            <a:prstGeom prst="cube">
              <a:avLst>
                <a:gd name="adj" fmla="val 22149"/>
              </a:avLst>
            </a:pr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63688" y="4888635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Хочу</a:t>
              </a:r>
              <a:endParaRPr lang="ru-RU" dirty="0"/>
            </a:p>
          </p:txBody>
        </p:sp>
      </p:grpSp>
      <p:grpSp>
        <p:nvGrpSpPr>
          <p:cNvPr id="1031" name="Группа 1030"/>
          <p:cNvGrpSpPr/>
          <p:nvPr/>
        </p:nvGrpSpPr>
        <p:grpSpPr>
          <a:xfrm>
            <a:off x="3592529" y="1892258"/>
            <a:ext cx="2054358" cy="995407"/>
            <a:chOff x="3360508" y="2459305"/>
            <a:chExt cx="2054358" cy="995407"/>
          </a:xfr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</a:gradFill>
        </p:grpSpPr>
        <p:sp>
          <p:nvSpPr>
            <p:cNvPr id="40" name="Выгнутая влево стрелка 39"/>
            <p:cNvSpPr/>
            <p:nvPr/>
          </p:nvSpPr>
          <p:spPr>
            <a:xfrm rot="10800000">
              <a:off x="4406754" y="2459305"/>
              <a:ext cx="1008112" cy="927550"/>
            </a:xfrm>
            <a:prstGeom prst="curvedRightArrow">
              <a:avLst>
                <a:gd name="adj1" fmla="val 27672"/>
                <a:gd name="adj2" fmla="val 50000"/>
                <a:gd name="adj3" fmla="val 227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Выгнутая влево стрелка 41"/>
            <p:cNvSpPr/>
            <p:nvPr/>
          </p:nvSpPr>
          <p:spPr>
            <a:xfrm>
              <a:off x="3360508" y="2527162"/>
              <a:ext cx="1008112" cy="927550"/>
            </a:xfrm>
            <a:prstGeom prst="curvedRightArrow">
              <a:avLst>
                <a:gd name="adj1" fmla="val 27672"/>
                <a:gd name="adj2" fmla="val 50000"/>
                <a:gd name="adj3" fmla="val 227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32" name="TextBox 1031"/>
          <p:cNvSpPr txBox="1"/>
          <p:nvPr/>
        </p:nvSpPr>
        <p:spPr>
          <a:xfrm>
            <a:off x="467544" y="3218201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Интересы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Желания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Стремления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клонности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860993" y="442549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Способности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Таланты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Уровень знаний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Состояние здоровья</a:t>
            </a:r>
            <a:endParaRPr lang="ru-RU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956268" y="3094272"/>
            <a:ext cx="308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Востребованность профессий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Ситуация на рынке труда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  <p:grpSp>
        <p:nvGrpSpPr>
          <p:cNvPr id="47" name="Группа 46"/>
          <p:cNvGrpSpPr/>
          <p:nvPr/>
        </p:nvGrpSpPr>
        <p:grpSpPr>
          <a:xfrm>
            <a:off x="5981993" y="1775818"/>
            <a:ext cx="2736304" cy="1296144"/>
            <a:chOff x="1372886" y="4536581"/>
            <a:chExt cx="2736304" cy="1296144"/>
          </a:xfrm>
        </p:grpSpPr>
        <p:sp>
          <p:nvSpPr>
            <p:cNvPr id="48" name="Куб 47"/>
            <p:cNvSpPr/>
            <p:nvPr/>
          </p:nvSpPr>
          <p:spPr>
            <a:xfrm>
              <a:off x="1372886" y="4536581"/>
              <a:ext cx="2736304" cy="1296144"/>
            </a:xfrm>
            <a:prstGeom prst="cube">
              <a:avLst>
                <a:gd name="adj" fmla="val 22149"/>
              </a:avLst>
            </a:pr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63093" y="4821611"/>
              <a:ext cx="1800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Надо</a:t>
              </a:r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077017" y="3114391"/>
            <a:ext cx="2736304" cy="1296144"/>
            <a:chOff x="1372886" y="4536581"/>
            <a:chExt cx="2736304" cy="1296144"/>
          </a:xfrm>
        </p:grpSpPr>
        <p:sp>
          <p:nvSpPr>
            <p:cNvPr id="51" name="Куб 50"/>
            <p:cNvSpPr/>
            <p:nvPr/>
          </p:nvSpPr>
          <p:spPr>
            <a:xfrm>
              <a:off x="1372886" y="4536581"/>
              <a:ext cx="2736304" cy="1296144"/>
            </a:xfrm>
            <a:prstGeom prst="cube">
              <a:avLst>
                <a:gd name="adj" fmla="val 22149"/>
              </a:avLst>
            </a:prstGeom>
            <a:solidFill>
              <a:schemeClr val="accent6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43733" y="4888635"/>
              <a:ext cx="17761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Могу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4" y="-171400"/>
            <a:ext cx="9036496" cy="19302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Формы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профориентационной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работы с обучающимися общеобразовательных организаций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35280" cy="53012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err="1" smtClean="0"/>
              <a:t>Квесты</a:t>
            </a:r>
            <a:r>
              <a:rPr lang="ru-RU" sz="4500" dirty="0" smtClean="0"/>
              <a:t>, викторины, деловые игры;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err="1" smtClean="0"/>
              <a:t>Профдиагностическое</a:t>
            </a:r>
            <a:r>
              <a:rPr lang="ru-RU" sz="4500" dirty="0" smtClean="0"/>
              <a:t> тестирование;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Экскурсии на предприятия;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Встречи с представителями профессий;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Организация стажировок;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Временное трудоустройство;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Просмотр видеороликов об организациях и  профессиях;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Организация встреч с представителями учебных заведений;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500" dirty="0" smtClean="0"/>
              <a:t>Конференции, круглые столы и др.</a:t>
            </a:r>
          </a:p>
        </p:txBody>
      </p:sp>
    </p:spTree>
    <p:extLst>
      <p:ext uri="{BB962C8B-B14F-4D97-AF65-F5344CB8AC3E}">
        <p14:creationId xmlns:p14="http://schemas.microsoft.com/office/powerpoint/2010/main" val="42017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Семинар «Мир профессий и мой дальнейший выбор»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Тестирование;</a:t>
            </a:r>
          </a:p>
          <a:p>
            <a:r>
              <a:rPr lang="ru-RU" dirty="0" smtClean="0"/>
              <a:t>Проективные методики;</a:t>
            </a:r>
          </a:p>
          <a:p>
            <a:r>
              <a:rPr lang="ru-RU" dirty="0" err="1" smtClean="0"/>
              <a:t>Профориентационные</a:t>
            </a:r>
            <a:r>
              <a:rPr lang="ru-RU" dirty="0" smtClean="0"/>
              <a:t> игры.</a:t>
            </a:r>
          </a:p>
        </p:txBody>
      </p:sp>
      <p:pic>
        <p:nvPicPr>
          <p:cNvPr id="1027" name="Picture 3" descr="C:\Users\avg\Documents\2018\ТОИПКРО 01.10.18\p_or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1054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g\Documents\2018\ТОИПКРО 01.10.18\p_or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89628"/>
            <a:ext cx="4122555" cy="27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g\МОЯ\фото\14.11 гимназия 26\DSC_0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27" y="1412776"/>
            <a:ext cx="2836200" cy="18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g\Documents\2018\Для сайта\Советы психолога\6050331c821ef2be30fb945789f11c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" y="1268760"/>
            <a:ext cx="16561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Сведения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22984"/>
            <a:ext cx="7200800" cy="5112568"/>
          </a:xfrm>
        </p:spPr>
        <p:txBody>
          <a:bodyPr>
            <a:normAutofit/>
          </a:bodyPr>
          <a:lstStyle/>
          <a:p>
            <a:r>
              <a:rPr lang="ru-RU" dirty="0"/>
              <a:t>В 2018 году была организована работа с 24 школами города Томска и Томского </a:t>
            </a:r>
            <a:r>
              <a:rPr lang="ru-RU" dirty="0" smtClean="0"/>
              <a:t>района (гимназии №6, 18, 24, лицеи №7,8,51, школы № 14, 50, 25, 38, 43 и др.).</a:t>
            </a:r>
          </a:p>
          <a:p>
            <a:endParaRPr lang="ru-RU" dirty="0" smtClean="0"/>
          </a:p>
          <a:p>
            <a:r>
              <a:rPr lang="ru-RU" dirty="0" smtClean="0"/>
              <a:t>Участие приняло: 965 человек.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«Летняя академия профориентации»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 smtClean="0"/>
              <a:t>«Правовая азбука»;</a:t>
            </a:r>
          </a:p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игра «Дорожный путь карьеры»;</a:t>
            </a:r>
          </a:p>
          <a:p>
            <a:r>
              <a:rPr lang="ru-RU" dirty="0" smtClean="0"/>
              <a:t>Мастер-класс по оказанию  первой медицинской помощи.</a:t>
            </a:r>
            <a:endParaRPr lang="ru-RU" dirty="0"/>
          </a:p>
        </p:txBody>
      </p:sp>
      <p:pic>
        <p:nvPicPr>
          <p:cNvPr id="2053" name="Picture 5" descr="C:\Users\avg\Documents\2018\ТОИПКРО 01.10.18\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2547944" cy="17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vg\Documents\2018\ТОИПКРО 01.10.18\jpg49752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16" y="3866232"/>
            <a:ext cx="2950554" cy="19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vg\Documents\2018\ТОИПКРО 01.10.18\jpg16830575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4" y="3859334"/>
            <a:ext cx="2908113" cy="19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vg\Documents\2018\Для сайта\Советы психолога\6050331c821ef2be30fb945789f11c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1268760"/>
            <a:ext cx="16561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Сведения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31640" y="1745432"/>
            <a:ext cx="7200800" cy="5112568"/>
          </a:xfrm>
        </p:spPr>
        <p:txBody>
          <a:bodyPr>
            <a:normAutofit/>
          </a:bodyPr>
          <a:lstStyle/>
          <a:p>
            <a:r>
              <a:rPr lang="ru-RU" dirty="0"/>
              <a:t>В 2018 году была организована работа </a:t>
            </a:r>
            <a:r>
              <a:rPr lang="ru-RU" dirty="0" smtClean="0"/>
              <a:t>с: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ДООЛ «Лукоморье»;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НУ «Детский санаторий «Космонавт»;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ДООЛ «Пост №1»;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ОГБУ </a:t>
            </a:r>
            <a:r>
              <a:rPr lang="ru-RU" sz="2400" dirty="0" smtClean="0"/>
              <a:t>«</a:t>
            </a:r>
            <a:r>
              <a:rPr lang="ru-RU" sz="2400" dirty="0" err="1" smtClean="0"/>
              <a:t>ЦДиСО</a:t>
            </a:r>
            <a:r>
              <a:rPr lang="ru-RU" sz="2400" dirty="0" smtClean="0"/>
              <a:t> «Здоровье».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r>
              <a:rPr lang="ru-RU" dirty="0" smtClean="0"/>
              <a:t>Участие приняло: 184 человека.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796"/>
            <a:ext cx="8229600" cy="7164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Профориентационные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экскурсии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r>
              <a:rPr lang="ru-RU" dirty="0" smtClean="0"/>
              <a:t>Информирование о видах деятельности;</a:t>
            </a:r>
          </a:p>
          <a:p>
            <a:r>
              <a:rPr lang="ru-RU" dirty="0" smtClean="0"/>
              <a:t>Изучение мира профессий;</a:t>
            </a:r>
          </a:p>
          <a:p>
            <a:r>
              <a:rPr lang="ru-RU" dirty="0" smtClean="0"/>
              <a:t>Информирование о структуре потребностей региона в кадрах;</a:t>
            </a:r>
          </a:p>
          <a:p>
            <a:r>
              <a:rPr lang="ru-RU" dirty="0" smtClean="0"/>
              <a:t>Знакомство с условиями труда конкретных работников.</a:t>
            </a:r>
          </a:p>
          <a:p>
            <a:endParaRPr lang="ru-RU" dirty="0"/>
          </a:p>
        </p:txBody>
      </p:sp>
      <p:pic>
        <p:nvPicPr>
          <p:cNvPr id="3074" name="Picture 2" descr="C:\Users\avg\Documents\2018\ТОИПКРО 01.10.18\m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871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vg\Documents\2018\ТОИПКРО 01.10.18\jpg1776683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9" y="3935985"/>
            <a:ext cx="2892401" cy="1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vg\Documents\Кашеварова\Доки\2017 г\Фото с экскурсии СОШ №4 на Сибкабель 14.03.2017\BDGKoQk16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5985"/>
            <a:ext cx="28758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vg\Documents\2018\Для сайта\Советы психолога\6050331c821ef2be30fb945789f11c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16561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Сведения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7048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рамках всероссийской акции «Неделя без турникетов» в апреле 2018 года приняли участие: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28 предприятий города Томска и Томского </a:t>
            </a:r>
            <a:r>
              <a:rPr lang="ru-RU" smtClean="0"/>
              <a:t>района </a:t>
            </a:r>
            <a:r>
              <a:rPr lang="ru-RU" smtClean="0"/>
              <a:t>(</a:t>
            </a:r>
            <a:r>
              <a:rPr lang="ru-RU" smtClean="0"/>
              <a:t>«</a:t>
            </a:r>
            <a:r>
              <a:rPr lang="ru-RU" sz="2400" smtClean="0"/>
              <a:t>Государственный </a:t>
            </a:r>
            <a:r>
              <a:rPr lang="ru-RU" sz="2400" dirty="0"/>
              <a:t>архив </a:t>
            </a:r>
            <a:r>
              <a:rPr lang="ru-RU" sz="2400"/>
              <a:t>Томской </a:t>
            </a:r>
            <a:r>
              <a:rPr lang="ru-RU" sz="2400" smtClean="0"/>
              <a:t>области», </a:t>
            </a:r>
            <a:r>
              <a:rPr lang="ru-RU" sz="2400" dirty="0" smtClean="0"/>
              <a:t>«Томская генерация», «</a:t>
            </a:r>
            <a:r>
              <a:rPr lang="ru-RU" sz="2400" dirty="0" err="1" smtClean="0"/>
              <a:t>Манотомь</a:t>
            </a:r>
            <a:r>
              <a:rPr lang="ru-RU" sz="2400" dirty="0" smtClean="0"/>
              <a:t>», «</a:t>
            </a:r>
            <a:r>
              <a:rPr lang="ru-RU" sz="2400" dirty="0" err="1" smtClean="0"/>
              <a:t>Артлайф</a:t>
            </a:r>
            <a:r>
              <a:rPr lang="ru-RU" sz="2400" dirty="0" smtClean="0"/>
              <a:t>», «Томские мельницы» и др.) 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1091 участник (школьники и студенты).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 smtClean="0"/>
              <a:t>Организовано </a:t>
            </a:r>
            <a:r>
              <a:rPr lang="ru-RU" b="1" dirty="0"/>
              <a:t>78 </a:t>
            </a:r>
            <a:r>
              <a:rPr lang="ru-RU" b="1" dirty="0" smtClean="0"/>
              <a:t>экскурсий</a:t>
            </a: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414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Acrobat Document</vt:lpstr>
      <vt:lpstr>Основные профориентационные направления работы с обучающимися общеобразовательных организаций</vt:lpstr>
      <vt:lpstr>Формула успешного выбора профессии</vt:lpstr>
      <vt:lpstr>Формы профориентационной работы с обучающимися общеобразовательных организаций:</vt:lpstr>
      <vt:lpstr>Семинар «Мир профессий и мой дальнейший выбор»</vt:lpstr>
      <vt:lpstr>Сведения</vt:lpstr>
      <vt:lpstr>«Летняя академия профориентации»</vt:lpstr>
      <vt:lpstr>Сведения</vt:lpstr>
      <vt:lpstr>Профориентационные экскурсии</vt:lpstr>
      <vt:lpstr>Сведения</vt:lpstr>
      <vt:lpstr>Участие в различных школьных проектах</vt:lpstr>
      <vt:lpstr>Индивидуальная работа</vt:lpstr>
      <vt:lpstr>Спасибо за внимание!</vt:lpstr>
    </vt:vector>
  </TitlesOfParts>
  <Company>ОГКУ "Центр занятости населения города Томска"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формы работы</dc:title>
  <dc:creator>Анна В. Глазырина</dc:creator>
  <cp:lastModifiedBy>Анна В. Глазырина</cp:lastModifiedBy>
  <cp:revision>62</cp:revision>
  <dcterms:created xsi:type="dcterms:W3CDTF">2018-08-08T04:08:57Z</dcterms:created>
  <dcterms:modified xsi:type="dcterms:W3CDTF">2018-09-24T09:07:30Z</dcterms:modified>
</cp:coreProperties>
</file>