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6"/>
  </p:notesMasterIdLst>
  <p:sldIdLst>
    <p:sldId id="267" r:id="rId2"/>
    <p:sldId id="268" r:id="rId3"/>
    <p:sldId id="269" r:id="rId4"/>
    <p:sldId id="271" r:id="rId5"/>
    <p:sldId id="270" r:id="rId6"/>
    <p:sldId id="316" r:id="rId7"/>
    <p:sldId id="317" r:id="rId8"/>
    <p:sldId id="318" r:id="rId9"/>
    <p:sldId id="319" r:id="rId10"/>
    <p:sldId id="300" r:id="rId11"/>
    <p:sldId id="301" r:id="rId12"/>
    <p:sldId id="302" r:id="rId13"/>
    <p:sldId id="303" r:id="rId14"/>
    <p:sldId id="304" r:id="rId15"/>
    <p:sldId id="306" r:id="rId16"/>
    <p:sldId id="312" r:id="rId17"/>
    <p:sldId id="307" r:id="rId18"/>
    <p:sldId id="308" r:id="rId19"/>
    <p:sldId id="309" r:id="rId20"/>
    <p:sldId id="310" r:id="rId21"/>
    <p:sldId id="311" r:id="rId22"/>
    <p:sldId id="276" r:id="rId23"/>
    <p:sldId id="277" r:id="rId24"/>
    <p:sldId id="278" r:id="rId25"/>
    <p:sldId id="280" r:id="rId26"/>
    <p:sldId id="305" r:id="rId27"/>
    <p:sldId id="313" r:id="rId28"/>
    <p:sldId id="314" r:id="rId29"/>
    <p:sldId id="315" r:id="rId30"/>
    <p:sldId id="320" r:id="rId31"/>
    <p:sldId id="321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1" autoAdjust="0"/>
    <p:restoredTop sz="94676" autoAdjust="0"/>
  </p:normalViewPr>
  <p:slideViewPr>
    <p:cSldViewPr>
      <p:cViewPr>
        <p:scale>
          <a:sx n="90" d="100"/>
          <a:sy n="90" d="100"/>
        </p:scale>
        <p:origin x="-17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297FE-EB8A-423D-994A-15FF858A1180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F01BE9-C23A-480D-9B9F-09429BE6B0BE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Лечебное дело, на базе 11 классов, 3 года 10 мес.</a:t>
          </a:r>
          <a:endParaRPr lang="ru-RU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054EB1-4CD1-4EF5-82DD-59666E9AC9FE}" type="parTrans" cxnId="{812D64F5-DC29-4019-A003-44E406494F00}">
      <dgm:prSet/>
      <dgm:spPr/>
      <dgm:t>
        <a:bodyPr/>
        <a:lstStyle/>
        <a:p>
          <a:endParaRPr lang="ru-RU" sz="1800" b="1"/>
        </a:p>
      </dgm:t>
    </dgm:pt>
    <dgm:pt modelId="{A93DA479-36E3-4340-9CFC-FB25B0C39198}" type="sibTrans" cxnId="{812D64F5-DC29-4019-A003-44E406494F00}">
      <dgm:prSet/>
      <dgm:spPr/>
      <dgm:t>
        <a:bodyPr/>
        <a:lstStyle/>
        <a:p>
          <a:endParaRPr lang="ru-RU" sz="1800" b="1"/>
        </a:p>
      </dgm:t>
    </dgm:pt>
    <dgm:pt modelId="{2EAD1402-FBF4-4B52-96C1-FCA9492E601C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Акушерское дело, на базе 11 классов, 2 года 10 мес.</a:t>
          </a:r>
          <a:endParaRPr lang="ru-RU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1F2065-EF82-4D31-8633-8203EE634F28}" type="parTrans" cxnId="{F123F44D-BDFB-41BE-9ECA-A5DFDEDF5A6F}">
      <dgm:prSet/>
      <dgm:spPr/>
      <dgm:t>
        <a:bodyPr/>
        <a:lstStyle/>
        <a:p>
          <a:endParaRPr lang="ru-RU" sz="1800" b="1"/>
        </a:p>
      </dgm:t>
    </dgm:pt>
    <dgm:pt modelId="{B757166A-2D78-48BA-BE55-C520C827FA56}" type="sibTrans" cxnId="{F123F44D-BDFB-41BE-9ECA-A5DFDEDF5A6F}">
      <dgm:prSet/>
      <dgm:spPr/>
      <dgm:t>
        <a:bodyPr/>
        <a:lstStyle/>
        <a:p>
          <a:endParaRPr lang="ru-RU" sz="1800" b="1"/>
        </a:p>
      </dgm:t>
    </dgm:pt>
    <dgm:pt modelId="{97A408CA-2844-4977-A9EA-AE7714359068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Сестринское дело, на базе </a:t>
          </a:r>
          <a:r>
            <a:rPr lang="ru-RU" sz="1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классов</a:t>
          </a:r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(3 года 10 мес.) или 11 классов (2 года 10 мес.)</a:t>
          </a:r>
          <a:endParaRPr lang="ru-RU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F1831B-1067-45A6-9F9B-002B7ECC5B8A}" type="parTrans" cxnId="{D54586EF-0349-4973-AA3B-778FAF4C4C8B}">
      <dgm:prSet/>
      <dgm:spPr/>
      <dgm:t>
        <a:bodyPr/>
        <a:lstStyle/>
        <a:p>
          <a:endParaRPr lang="ru-RU" sz="1800" b="1"/>
        </a:p>
      </dgm:t>
    </dgm:pt>
    <dgm:pt modelId="{79253F0E-196C-4CE2-84E9-3DBF71ECAB16}" type="sibTrans" cxnId="{D54586EF-0349-4973-AA3B-778FAF4C4C8B}">
      <dgm:prSet/>
      <dgm:spPr/>
      <dgm:t>
        <a:bodyPr/>
        <a:lstStyle/>
        <a:p>
          <a:endParaRPr lang="ru-RU" sz="1800" b="1"/>
        </a:p>
      </dgm:t>
    </dgm:pt>
    <dgm:pt modelId="{4D1D22A8-1DA8-49A1-B391-2704009EB76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Фармация, на базе </a:t>
          </a:r>
          <a:r>
            <a:rPr lang="ru-RU" sz="1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классов</a:t>
          </a:r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(3 года 10 мес.) или </a:t>
          </a:r>
          <a:r>
            <a:rPr lang="ru-RU" sz="1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 классов</a:t>
          </a:r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(2 года 10 мес.)</a:t>
          </a:r>
          <a:endParaRPr lang="ru-RU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EF8A2B5-1786-4747-BC72-A33DBBB061E3}" type="parTrans" cxnId="{CB9303EB-B66D-43A2-9EE0-4AA3150235BA}">
      <dgm:prSet/>
      <dgm:spPr/>
      <dgm:t>
        <a:bodyPr/>
        <a:lstStyle/>
        <a:p>
          <a:endParaRPr lang="ru-RU" sz="1800" b="1"/>
        </a:p>
      </dgm:t>
    </dgm:pt>
    <dgm:pt modelId="{72A739E5-BD27-475E-AD3C-4D77E3ADA58C}" type="sibTrans" cxnId="{CB9303EB-B66D-43A2-9EE0-4AA3150235BA}">
      <dgm:prSet/>
      <dgm:spPr/>
      <dgm:t>
        <a:bodyPr/>
        <a:lstStyle/>
        <a:p>
          <a:endParaRPr lang="ru-RU" sz="1800" b="1"/>
        </a:p>
      </dgm:t>
    </dgm:pt>
    <dgm:pt modelId="{C97637DF-0B8A-4F54-8295-8AF1AEB3AFCE}" type="pres">
      <dgm:prSet presAssocID="{396297FE-EB8A-423D-994A-15FF858A11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4BC471-0126-4625-88AF-70A89CAE4E87}" type="pres">
      <dgm:prSet presAssocID="{60F01BE9-C23A-480D-9B9F-09429BE6B0B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7018A-A669-4599-BFAD-C657C3122B37}" type="pres">
      <dgm:prSet presAssocID="{A93DA479-36E3-4340-9CFC-FB25B0C39198}" presName="spacer" presStyleCnt="0"/>
      <dgm:spPr/>
    </dgm:pt>
    <dgm:pt modelId="{F79BD9D9-E096-43BC-AA75-D448CAF32AA9}" type="pres">
      <dgm:prSet presAssocID="{2EAD1402-FBF4-4B52-96C1-FCA9492E601C}" presName="parentText" presStyleLbl="node1" presStyleIdx="1" presStyleCnt="4" custLinFactY="-15719" custLinFactNeighborX="168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6406A-3CFC-4CB0-9C16-60578F8B440F}" type="pres">
      <dgm:prSet presAssocID="{B757166A-2D78-48BA-BE55-C520C827FA56}" presName="spacer" presStyleCnt="0"/>
      <dgm:spPr/>
    </dgm:pt>
    <dgm:pt modelId="{59B17990-F5E0-4136-A751-EF5E5C96468E}" type="pres">
      <dgm:prSet presAssocID="{97A408CA-2844-4977-A9EA-AE7714359068}" presName="parentText" presStyleLbl="node1" presStyleIdx="2" presStyleCnt="4" custLinFactY="-277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F93BA-C523-4DD2-B21D-A2E62C921890}" type="pres">
      <dgm:prSet presAssocID="{79253F0E-196C-4CE2-84E9-3DBF71ECAB16}" presName="spacer" presStyleCnt="0"/>
      <dgm:spPr/>
    </dgm:pt>
    <dgm:pt modelId="{3D676948-65BC-409D-AEF4-314AE55A3235}" type="pres">
      <dgm:prSet presAssocID="{4D1D22A8-1DA8-49A1-B391-2704009EB764}" presName="parentText" presStyleLbl="node1" presStyleIdx="3" presStyleCnt="4" custLinFactY="-439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24D084-4DAF-4F35-BE81-EF9922E6E1B5}" type="presOf" srcId="{2EAD1402-FBF4-4B52-96C1-FCA9492E601C}" destId="{F79BD9D9-E096-43BC-AA75-D448CAF32AA9}" srcOrd="0" destOrd="0" presId="urn:microsoft.com/office/officeart/2005/8/layout/vList2"/>
    <dgm:cxn modelId="{D54586EF-0349-4973-AA3B-778FAF4C4C8B}" srcId="{396297FE-EB8A-423D-994A-15FF858A1180}" destId="{97A408CA-2844-4977-A9EA-AE7714359068}" srcOrd="2" destOrd="0" parTransId="{A7F1831B-1067-45A6-9F9B-002B7ECC5B8A}" sibTransId="{79253F0E-196C-4CE2-84E9-3DBF71ECAB16}"/>
    <dgm:cxn modelId="{16D853D7-677E-4B44-8B6D-E9AAB8428346}" type="presOf" srcId="{4D1D22A8-1DA8-49A1-B391-2704009EB764}" destId="{3D676948-65BC-409D-AEF4-314AE55A3235}" srcOrd="0" destOrd="0" presId="urn:microsoft.com/office/officeart/2005/8/layout/vList2"/>
    <dgm:cxn modelId="{F6AC1A5C-9484-4D75-9EEF-4A61EB2162CD}" type="presOf" srcId="{60F01BE9-C23A-480D-9B9F-09429BE6B0BE}" destId="{8B4BC471-0126-4625-88AF-70A89CAE4E87}" srcOrd="0" destOrd="0" presId="urn:microsoft.com/office/officeart/2005/8/layout/vList2"/>
    <dgm:cxn modelId="{CB9303EB-B66D-43A2-9EE0-4AA3150235BA}" srcId="{396297FE-EB8A-423D-994A-15FF858A1180}" destId="{4D1D22A8-1DA8-49A1-B391-2704009EB764}" srcOrd="3" destOrd="0" parTransId="{1EF8A2B5-1786-4747-BC72-A33DBBB061E3}" sibTransId="{72A739E5-BD27-475E-AD3C-4D77E3ADA58C}"/>
    <dgm:cxn modelId="{812D64F5-DC29-4019-A003-44E406494F00}" srcId="{396297FE-EB8A-423D-994A-15FF858A1180}" destId="{60F01BE9-C23A-480D-9B9F-09429BE6B0BE}" srcOrd="0" destOrd="0" parTransId="{5D054EB1-4CD1-4EF5-82DD-59666E9AC9FE}" sibTransId="{A93DA479-36E3-4340-9CFC-FB25B0C39198}"/>
    <dgm:cxn modelId="{51A9E814-F11F-483C-A2C5-B38AD80B8DB7}" type="presOf" srcId="{97A408CA-2844-4977-A9EA-AE7714359068}" destId="{59B17990-F5E0-4136-A751-EF5E5C96468E}" srcOrd="0" destOrd="0" presId="urn:microsoft.com/office/officeart/2005/8/layout/vList2"/>
    <dgm:cxn modelId="{80C46D5F-5B85-41C0-97AE-67A8FCB25E27}" type="presOf" srcId="{396297FE-EB8A-423D-994A-15FF858A1180}" destId="{C97637DF-0B8A-4F54-8295-8AF1AEB3AFCE}" srcOrd="0" destOrd="0" presId="urn:microsoft.com/office/officeart/2005/8/layout/vList2"/>
    <dgm:cxn modelId="{F123F44D-BDFB-41BE-9ECA-A5DFDEDF5A6F}" srcId="{396297FE-EB8A-423D-994A-15FF858A1180}" destId="{2EAD1402-FBF4-4B52-96C1-FCA9492E601C}" srcOrd="1" destOrd="0" parTransId="{031F2065-EF82-4D31-8633-8203EE634F28}" sibTransId="{B757166A-2D78-48BA-BE55-C520C827FA56}"/>
    <dgm:cxn modelId="{E03B67CD-82EF-4993-A569-B2B6C0D00C7D}" type="presParOf" srcId="{C97637DF-0B8A-4F54-8295-8AF1AEB3AFCE}" destId="{8B4BC471-0126-4625-88AF-70A89CAE4E87}" srcOrd="0" destOrd="0" presId="urn:microsoft.com/office/officeart/2005/8/layout/vList2"/>
    <dgm:cxn modelId="{0C7194C5-06FD-4E8E-A3E6-77F37CCEB4DA}" type="presParOf" srcId="{C97637DF-0B8A-4F54-8295-8AF1AEB3AFCE}" destId="{5A47018A-A669-4599-BFAD-C657C3122B37}" srcOrd="1" destOrd="0" presId="urn:microsoft.com/office/officeart/2005/8/layout/vList2"/>
    <dgm:cxn modelId="{F8CEC44D-9D63-4E0A-A313-B50CF880E600}" type="presParOf" srcId="{C97637DF-0B8A-4F54-8295-8AF1AEB3AFCE}" destId="{F79BD9D9-E096-43BC-AA75-D448CAF32AA9}" srcOrd="2" destOrd="0" presId="urn:microsoft.com/office/officeart/2005/8/layout/vList2"/>
    <dgm:cxn modelId="{CB5C54AD-E26B-4CDA-845A-93A9BC06876B}" type="presParOf" srcId="{C97637DF-0B8A-4F54-8295-8AF1AEB3AFCE}" destId="{D076406A-3CFC-4CB0-9C16-60578F8B440F}" srcOrd="3" destOrd="0" presId="urn:microsoft.com/office/officeart/2005/8/layout/vList2"/>
    <dgm:cxn modelId="{84AF641D-A217-4A23-B2EF-EB4783A7ECAF}" type="presParOf" srcId="{C97637DF-0B8A-4F54-8295-8AF1AEB3AFCE}" destId="{59B17990-F5E0-4136-A751-EF5E5C96468E}" srcOrd="4" destOrd="0" presId="urn:microsoft.com/office/officeart/2005/8/layout/vList2"/>
    <dgm:cxn modelId="{A8650D65-4A45-435E-8379-D9F466A99CF9}" type="presParOf" srcId="{C97637DF-0B8A-4F54-8295-8AF1AEB3AFCE}" destId="{E9BF93BA-C523-4DD2-B21D-A2E62C921890}" srcOrd="5" destOrd="0" presId="urn:microsoft.com/office/officeart/2005/8/layout/vList2"/>
    <dgm:cxn modelId="{774337AE-B813-485B-AB6E-7F1DCC88D61E}" type="presParOf" srcId="{C97637DF-0B8A-4F54-8295-8AF1AEB3AFCE}" destId="{3D676948-65BC-409D-AEF4-314AE55A323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6297FE-EB8A-423D-994A-15FF858A1180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F01BE9-C23A-480D-9B9F-09429BE6B0BE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Лечебное дело, на базе 11 классов  (3 года 10 мес.)</a:t>
          </a:r>
          <a:endParaRPr lang="ru-RU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054EB1-4CD1-4EF5-82DD-59666E9AC9FE}" type="parTrans" cxnId="{812D64F5-DC29-4019-A003-44E406494F00}">
      <dgm:prSet/>
      <dgm:spPr/>
      <dgm:t>
        <a:bodyPr/>
        <a:lstStyle/>
        <a:p>
          <a:endParaRPr lang="ru-RU" sz="1800" b="1"/>
        </a:p>
      </dgm:t>
    </dgm:pt>
    <dgm:pt modelId="{A93DA479-36E3-4340-9CFC-FB25B0C39198}" type="sibTrans" cxnId="{812D64F5-DC29-4019-A003-44E406494F00}">
      <dgm:prSet/>
      <dgm:spPr/>
      <dgm:t>
        <a:bodyPr/>
        <a:lstStyle/>
        <a:p>
          <a:endParaRPr lang="ru-RU" sz="1800" b="1"/>
        </a:p>
      </dgm:t>
    </dgm:pt>
    <dgm:pt modelId="{97A408CA-2844-4977-A9EA-AE7714359068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Сестринское дело, на базе 9 классов (3 года 10 мес.)</a:t>
          </a:r>
          <a:endParaRPr lang="ru-RU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F1831B-1067-45A6-9F9B-002B7ECC5B8A}" type="parTrans" cxnId="{D54586EF-0349-4973-AA3B-778FAF4C4C8B}">
      <dgm:prSet/>
      <dgm:spPr/>
      <dgm:t>
        <a:bodyPr/>
        <a:lstStyle/>
        <a:p>
          <a:endParaRPr lang="ru-RU" sz="1800" b="1"/>
        </a:p>
      </dgm:t>
    </dgm:pt>
    <dgm:pt modelId="{79253F0E-196C-4CE2-84E9-3DBF71ECAB16}" type="sibTrans" cxnId="{D54586EF-0349-4973-AA3B-778FAF4C4C8B}">
      <dgm:prSet/>
      <dgm:spPr/>
      <dgm:t>
        <a:bodyPr/>
        <a:lstStyle/>
        <a:p>
          <a:endParaRPr lang="ru-RU" sz="1800" b="1"/>
        </a:p>
      </dgm:t>
    </dgm:pt>
    <dgm:pt modelId="{C97637DF-0B8A-4F54-8295-8AF1AEB3AFCE}" type="pres">
      <dgm:prSet presAssocID="{396297FE-EB8A-423D-994A-15FF858A11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4BC471-0126-4625-88AF-70A89CAE4E87}" type="pres">
      <dgm:prSet presAssocID="{60F01BE9-C23A-480D-9B9F-09429BE6B0BE}" presName="parentText" presStyleLbl="node1" presStyleIdx="0" presStyleCnt="2" custScaleY="88188" custLinFactY="-30273" custLinFactNeighborX="-54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7018A-A669-4599-BFAD-C657C3122B37}" type="pres">
      <dgm:prSet presAssocID="{A93DA479-36E3-4340-9CFC-FB25B0C39198}" presName="spacer" presStyleCnt="0"/>
      <dgm:spPr/>
    </dgm:pt>
    <dgm:pt modelId="{59B17990-F5E0-4136-A751-EF5E5C96468E}" type="pres">
      <dgm:prSet presAssocID="{97A408CA-2844-4977-A9EA-AE7714359068}" presName="parentText" presStyleLbl="node1" presStyleIdx="1" presStyleCnt="2" custScaleY="94494" custLinFactY="-32976" custLinFactNeighborX="11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2D64F5-DC29-4019-A003-44E406494F00}" srcId="{396297FE-EB8A-423D-994A-15FF858A1180}" destId="{60F01BE9-C23A-480D-9B9F-09429BE6B0BE}" srcOrd="0" destOrd="0" parTransId="{5D054EB1-4CD1-4EF5-82DD-59666E9AC9FE}" sibTransId="{A93DA479-36E3-4340-9CFC-FB25B0C39198}"/>
    <dgm:cxn modelId="{D42DC950-0FF4-492F-BEEA-2EC7C3A1656B}" type="presOf" srcId="{60F01BE9-C23A-480D-9B9F-09429BE6B0BE}" destId="{8B4BC471-0126-4625-88AF-70A89CAE4E87}" srcOrd="0" destOrd="0" presId="urn:microsoft.com/office/officeart/2005/8/layout/vList2"/>
    <dgm:cxn modelId="{9436D534-5034-475C-9D3E-9D689EE7B152}" type="presOf" srcId="{396297FE-EB8A-423D-994A-15FF858A1180}" destId="{C97637DF-0B8A-4F54-8295-8AF1AEB3AFCE}" srcOrd="0" destOrd="0" presId="urn:microsoft.com/office/officeart/2005/8/layout/vList2"/>
    <dgm:cxn modelId="{35AFB69B-4619-4650-A46F-2FAF6A8FAAF9}" type="presOf" srcId="{97A408CA-2844-4977-A9EA-AE7714359068}" destId="{59B17990-F5E0-4136-A751-EF5E5C96468E}" srcOrd="0" destOrd="0" presId="urn:microsoft.com/office/officeart/2005/8/layout/vList2"/>
    <dgm:cxn modelId="{D54586EF-0349-4973-AA3B-778FAF4C4C8B}" srcId="{396297FE-EB8A-423D-994A-15FF858A1180}" destId="{97A408CA-2844-4977-A9EA-AE7714359068}" srcOrd="1" destOrd="0" parTransId="{A7F1831B-1067-45A6-9F9B-002B7ECC5B8A}" sibTransId="{79253F0E-196C-4CE2-84E9-3DBF71ECAB16}"/>
    <dgm:cxn modelId="{21868797-AF22-475B-B6B1-90CDA27F3F3E}" type="presParOf" srcId="{C97637DF-0B8A-4F54-8295-8AF1AEB3AFCE}" destId="{8B4BC471-0126-4625-88AF-70A89CAE4E87}" srcOrd="0" destOrd="0" presId="urn:microsoft.com/office/officeart/2005/8/layout/vList2"/>
    <dgm:cxn modelId="{A5C7E0DE-C855-4C08-8066-193E6FAF5424}" type="presParOf" srcId="{C97637DF-0B8A-4F54-8295-8AF1AEB3AFCE}" destId="{5A47018A-A669-4599-BFAD-C657C3122B37}" srcOrd="1" destOrd="0" presId="urn:microsoft.com/office/officeart/2005/8/layout/vList2"/>
    <dgm:cxn modelId="{05249F65-5EE1-4F0B-9848-1EB9629ADE78}" type="presParOf" srcId="{C97637DF-0B8A-4F54-8295-8AF1AEB3AFCE}" destId="{59B17990-F5E0-4136-A751-EF5E5C96468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BC471-0126-4625-88AF-70A89CAE4E87}">
      <dsp:nvSpPr>
        <dsp:cNvPr id="0" name=""/>
        <dsp:cNvSpPr/>
      </dsp:nvSpPr>
      <dsp:spPr>
        <a:xfrm>
          <a:off x="0" y="31171"/>
          <a:ext cx="5112568" cy="82368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Лечебное дело, на базе 11 классов, 3 года 10 мес.</a:t>
          </a:r>
          <a:endParaRPr lang="ru-RU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209" y="71380"/>
        <a:ext cx="5032150" cy="743262"/>
      </dsp:txXfrm>
    </dsp:sp>
    <dsp:sp modelId="{F79BD9D9-E096-43BC-AA75-D448CAF32AA9}">
      <dsp:nvSpPr>
        <dsp:cNvPr id="0" name=""/>
        <dsp:cNvSpPr/>
      </dsp:nvSpPr>
      <dsp:spPr>
        <a:xfrm>
          <a:off x="0" y="725377"/>
          <a:ext cx="5112568" cy="82368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Акушерское дело, на базе 11 классов, 2 года 10 мес.</a:t>
          </a:r>
          <a:endParaRPr lang="ru-RU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209" y="765586"/>
        <a:ext cx="5032150" cy="743262"/>
      </dsp:txXfrm>
    </dsp:sp>
    <dsp:sp modelId="{59B17990-F5E0-4136-A751-EF5E5C96468E}">
      <dsp:nvSpPr>
        <dsp:cNvPr id="0" name=""/>
        <dsp:cNvSpPr/>
      </dsp:nvSpPr>
      <dsp:spPr>
        <a:xfrm>
          <a:off x="0" y="1576985"/>
          <a:ext cx="5112568" cy="82368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Сестринское дело, на базе </a:t>
          </a:r>
          <a:r>
            <a:rPr lang="ru-RU" sz="1400" b="1" kern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классов</a:t>
          </a: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(3 года 10 мес.) или 11 классов (2 года 10 мес.)</a:t>
          </a:r>
          <a:endParaRPr lang="ru-RU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209" y="1617194"/>
        <a:ext cx="5032150" cy="743262"/>
      </dsp:txXfrm>
    </dsp:sp>
    <dsp:sp modelId="{3D676948-65BC-409D-AEF4-314AE55A3235}">
      <dsp:nvSpPr>
        <dsp:cNvPr id="0" name=""/>
        <dsp:cNvSpPr/>
      </dsp:nvSpPr>
      <dsp:spPr>
        <a:xfrm>
          <a:off x="0" y="2393372"/>
          <a:ext cx="5112568" cy="82368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Фармация, на базе </a:t>
          </a:r>
          <a:r>
            <a:rPr lang="ru-RU" sz="1400" b="1" kern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классов</a:t>
          </a: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(3 года 10 мес.) или </a:t>
          </a:r>
          <a:r>
            <a:rPr lang="ru-RU" sz="1400" b="1" kern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 классов</a:t>
          </a: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(2 года 10 мес.)</a:t>
          </a:r>
          <a:endParaRPr lang="ru-RU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209" y="2433581"/>
        <a:ext cx="5032150" cy="743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BC471-0126-4625-88AF-70A89CAE4E87}">
      <dsp:nvSpPr>
        <dsp:cNvPr id="0" name=""/>
        <dsp:cNvSpPr/>
      </dsp:nvSpPr>
      <dsp:spPr>
        <a:xfrm>
          <a:off x="0" y="0"/>
          <a:ext cx="5472608" cy="1073071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Лечебное дело, на базе 11 классов  (3 года 10 мес.)</a:t>
          </a:r>
          <a:endParaRPr lang="ru-RU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383" y="52383"/>
        <a:ext cx="5367842" cy="968305"/>
      </dsp:txXfrm>
    </dsp:sp>
    <dsp:sp modelId="{59B17990-F5E0-4136-A751-EF5E5C96468E}">
      <dsp:nvSpPr>
        <dsp:cNvPr id="0" name=""/>
        <dsp:cNvSpPr/>
      </dsp:nvSpPr>
      <dsp:spPr>
        <a:xfrm>
          <a:off x="0" y="1227382"/>
          <a:ext cx="5472608" cy="1149802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Сестринское дело, на базе 9 классов (3 года 10 мес.)</a:t>
          </a:r>
          <a:endParaRPr lang="ru-RU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6129" y="1283511"/>
        <a:ext cx="5360350" cy="1037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F139C-C53D-4CB1-AEAC-51F3F0D900AA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0DDAD-59D3-49B4-8EC9-810842B0D6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82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Как правильно оформить презентацию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16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Инфраструктура</a:t>
            </a:r>
            <a:r>
              <a:rPr lang="ru-RU" baseline="0" dirty="0" smtClean="0"/>
              <a:t> колледжа.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C762C-D89C-4CC7-9AC4-9ABA62FB60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Вы видите перечень</a:t>
            </a:r>
            <a:r>
              <a:rPr lang="ru-RU" baseline="0" dirty="0" smtClean="0"/>
              <a:t> реализуемых специальностей- в г Томске 7 из 10 возможных по группе Здравоохранение, а также дополнительное профессиональное образование работающих медиков по всем направления- это более 70 программ ПК </a:t>
            </a:r>
            <a:r>
              <a:rPr lang="ru-RU" baseline="0" dirty="0" err="1" smtClean="0"/>
              <a:t>иПО</a:t>
            </a:r>
            <a:r>
              <a:rPr lang="ru-RU" baseline="0" dirty="0" smtClean="0"/>
              <a:t>, также с 2016 года по получили лицензию на подготовку по программам профессионального обучения, это </a:t>
            </a:r>
            <a:r>
              <a:rPr lang="ru-RU" baseline="0" dirty="0" err="1" smtClean="0"/>
              <a:t>ммс</a:t>
            </a:r>
            <a:r>
              <a:rPr lang="ru-RU" baseline="0" dirty="0" smtClean="0"/>
              <a:t>, санитар. В колледже обучается более 1600 студентов, а также 35000 слушателей.</a:t>
            </a:r>
          </a:p>
          <a:p>
            <a:r>
              <a:rPr lang="ru-RU" baseline="0" dirty="0" smtClean="0"/>
              <a:t> В КФ – 2 основных специальности, а программы повышения квалификации. КФ с 2014, до этого самостоятельное образовательное учреждений, была одна специальное, мы ставку сделали на открытие 2-ой, 2014 получили лицензию.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C762C-D89C-4CC7-9AC4-9ABA62FB60B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5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C762C-D89C-4CC7-9AC4-9ABA62FB60B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85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C762C-D89C-4CC7-9AC4-9ABA62FB60B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96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Трудоустройство</a:t>
            </a:r>
            <a:r>
              <a:rPr lang="ru-RU" baseline="0" dirty="0" smtClean="0"/>
              <a:t> – это важнейший показатель. Высокий процент  трудоустройства, мы здесь работаем с больницами, как г. Томска, так и районов, детей, обучающихся в районах, мы направляет на преддипломную практику и последующим трудоустройством. Но что по  структуре прима, не </a:t>
            </a:r>
            <a:r>
              <a:rPr lang="ru-RU" baseline="0" dirty="0" err="1" smtClean="0"/>
              <a:t>молее</a:t>
            </a:r>
            <a:r>
              <a:rPr lang="ru-RU" baseline="0" dirty="0" smtClean="0"/>
              <a:t> 10- 12 обучается на разных курсах и специальностях. То, единицы возвращаются.  Кто-то отчислился, кто-то в городе и так далее.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C762C-D89C-4CC7-9AC4-9ABA62FB60B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6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</a:t>
            </a:r>
            <a:r>
              <a:rPr lang="ru-RU" baseline="0" dirty="0" smtClean="0"/>
              <a:t> один хороший проект через закон То – Земский фельдшер. Мы </a:t>
            </a:r>
            <a:r>
              <a:rPr lang="ru-RU" baseline="0" dirty="0" err="1" smtClean="0"/>
              <a:t>предмтно</a:t>
            </a:r>
            <a:r>
              <a:rPr lang="ru-RU" baseline="0" dirty="0" smtClean="0"/>
              <a:t> работали с </a:t>
            </a:r>
            <a:r>
              <a:rPr lang="ru-RU" baseline="0" dirty="0" err="1" smtClean="0"/>
              <a:t>фельшерами</a:t>
            </a:r>
            <a:r>
              <a:rPr lang="ru-RU" baseline="0" dirty="0" smtClean="0"/>
              <a:t> выпускниками. Собирали, рассказывали. Есть стимул- есть результат.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C762C-D89C-4CC7-9AC4-9ABA62FB60B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897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8" indent="-285722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9" indent="-22857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45" indent="-22857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00" indent="-22857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56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512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67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23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720F938-3535-4D2E-8E3F-6921604D6CA7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8" indent="-285722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9" indent="-22857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45" indent="-22857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00" indent="-22857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56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512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67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23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A95FD19-EF13-4672-BD2F-E2DFAD82482C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6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tbmc.ru/abiturientu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diagramDrawing" Target="../diagrams/drawing1.xml"/><Relationship Id="rId4" Type="http://schemas.openxmlformats.org/officeDocument/2006/relationships/image" Target="../media/image11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png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490411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bject 7"/>
          <p:cNvSpPr txBox="1">
            <a:spLocks/>
          </p:cNvSpPr>
          <p:nvPr/>
        </p:nvSpPr>
        <p:spPr>
          <a:xfrm>
            <a:off x="3606363" y="2451963"/>
            <a:ext cx="5142101" cy="24171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1386" rIns="0" bIns="0" rtlCol="0" anchor="ctr" anchorCtr="0">
            <a:noAutofit/>
          </a:bodyPr>
          <a:lstStyle/>
          <a:p>
            <a:pPr algn="ctr"/>
            <a:r>
              <a:rPr lang="ru-RU" sz="2600" spc="163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ОГБПОУ «Томский </a:t>
            </a:r>
            <a:r>
              <a:rPr lang="ru-RU" sz="2600" spc="16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базовый медицинский </a:t>
            </a:r>
            <a:r>
              <a:rPr lang="ru-RU" sz="2600" spc="163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колледж»</a:t>
            </a:r>
            <a:endParaRPr lang="ru-RU" sz="2600" spc="163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5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indent="0"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Профессия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«Фельдшер» одна из древнейших и наиболее приближенных к уважаемой профессии врача. Фельдшеры работают в скорой помощи, в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медчастях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здравпунктах в военных формированиях, при аэропортах, морских портах и железнодорожных станциях, в многочисленных небольших населенных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пунктах,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нет врача. Опыт фельдшерской практики может стать необходимым плацдармом для последующего получения высшего медицинского образования и врачебной практики. 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Лечебное дело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3410015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090271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АКУшерское</a:t>
            </a:r>
            <a:r>
              <a:rPr lang="ru-RU" dirty="0" smtClean="0"/>
              <a:t> дело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175311"/>
            <a:ext cx="2215819" cy="18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46" y="116632"/>
            <a:ext cx="1018263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52635"/>
            <a:ext cx="2754625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661102"/>
            <a:ext cx="5896486" cy="4452845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Большое значение</a:t>
            </a:r>
            <a:r>
              <a:rPr lang="ru-RU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в  нашей  стране придается охране материнства и детства. О здоровье ребенка </a:t>
            </a:r>
            <a:r>
              <a:rPr lang="ru-RU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начинают заботиться</a:t>
            </a:r>
            <a:r>
              <a:rPr lang="ru-RU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с  самой  ранней стадии - с периода беременности будущей матери.  И немалая роль в этом принадлежит </a:t>
            </a:r>
            <a:r>
              <a:rPr lang="ru-RU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акушерке, </a:t>
            </a:r>
            <a:r>
              <a:rPr lang="ru-RU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наблюдающей женщину весь период беременности,  а также ребенка раннего детского возраста.  </a:t>
            </a:r>
            <a:endParaRPr lang="ru-RU" sz="29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indent="0">
              <a:buNone/>
            </a:pPr>
            <a:r>
              <a:rPr lang="ru-RU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Акушерки работают </a:t>
            </a:r>
            <a:r>
              <a:rPr lang="ru-RU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родильных домах и женских консультациях.</a:t>
            </a:r>
          </a:p>
          <a:p>
            <a:pPr marL="45720" indent="0">
              <a:buNone/>
            </a:pPr>
            <a:r>
              <a:rPr lang="ru-RU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5720" indent="0">
              <a:buNone/>
            </a:pPr>
            <a:endParaRPr lang="ru-RU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449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95736" y="1719071"/>
            <a:ext cx="6593156" cy="4407408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медсестер и медбратьев является одним из востребованных направлений в современной медицине и оздоровительной сфере. Это универсальный специалист: и медик, и психолог, и организатор. Они работают в операционных,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процедурных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кабинетах, в специализированных клиниках, врачебных кабинетах в поликлиниках и стационарных отделениях больниц. </a:t>
            </a:r>
          </a:p>
          <a:p>
            <a:pPr marL="45720" indent="0">
              <a:buNone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Сестринское дело</a:t>
            </a:r>
            <a:endParaRPr lang="ru-RU" dirty="0"/>
          </a:p>
        </p:txBody>
      </p:sp>
      <p:pic>
        <p:nvPicPr>
          <p:cNvPr id="4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18263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укол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50"/>
          <a:stretch>
            <a:fillRect/>
          </a:stretch>
        </p:blipFill>
        <p:spPr bwMode="auto">
          <a:xfrm>
            <a:off x="166361" y="1628800"/>
            <a:ext cx="1944216" cy="2840275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0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15816" y="1556792"/>
            <a:ext cx="5328592" cy="298833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/>
              <a:t>От греч. </a:t>
            </a:r>
            <a:r>
              <a:rPr lang="ru-RU" sz="2400" dirty="0" err="1"/>
              <a:t>Pharmakeia</a:t>
            </a:r>
            <a:r>
              <a:rPr lang="ru-RU" sz="2400" dirty="0"/>
              <a:t> – научно-практическая отрасль, которая занимается вопросами поиска, получения, исследования, применения, хранения, изготовления и отпуска лекарственных средств. Фармацевт – это специалист в области лекарственных препаратов. Работают на фармацевтических предприятиях, в аптеках.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Фармация</a:t>
            </a:r>
            <a:endParaRPr lang="ru-RU" dirty="0"/>
          </a:p>
        </p:txBody>
      </p:sp>
      <p:pic>
        <p:nvPicPr>
          <p:cNvPr id="4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18263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" y="1412776"/>
            <a:ext cx="302433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99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Учебная аптека ТБМК</a:t>
            </a:r>
            <a:endParaRPr lang="ru-RU" dirty="0"/>
          </a:p>
        </p:txBody>
      </p:sp>
      <p:pic>
        <p:nvPicPr>
          <p:cNvPr id="4" name="Picture 2" descr="R:\Общая\ДИРЕКТОР\от Юрьевой\аптека тбмк\DSC_8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8874"/>
            <a:ext cx="7274246" cy="481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18263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99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1115616" y="620688"/>
            <a:ext cx="6530975" cy="7620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altLang="ru-RU" sz="4400" b="1" dirty="0">
                <a:solidFill>
                  <a:schemeClr val="bg1"/>
                </a:solidFill>
                <a:latin typeface="Monotype Corsiva" pitchFamily="66" charset="0"/>
              </a:rPr>
              <a:t> </a:t>
            </a:r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набора на 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  <a:p>
            <a:pPr algn="ctr" eaLnBrk="1" hangingPunct="1">
              <a:buFontTx/>
              <a:buNone/>
            </a:pPr>
            <a:endParaRPr lang="ru-RU" altLang="ru-RU" sz="31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altLang="ru-RU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12520"/>
              </p:ext>
            </p:extLst>
          </p:nvPr>
        </p:nvGraphicFramePr>
        <p:xfrm>
          <a:off x="179512" y="1628800"/>
          <a:ext cx="8784975" cy="4066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0121"/>
                <a:gridCol w="993084"/>
                <a:gridCol w="880761"/>
                <a:gridCol w="894967"/>
                <a:gridCol w="730289"/>
                <a:gridCol w="967836"/>
                <a:gridCol w="744489"/>
                <a:gridCol w="893388"/>
                <a:gridCol w="670040"/>
              </a:tblGrid>
              <a:tr h="1281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9 классов (очная форма обучения)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(очно-заочная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среднего медицинского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Сестринское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26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Стоматология профилактическая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0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08" y="404664"/>
            <a:ext cx="7934676" cy="1054394"/>
          </a:xfrm>
        </p:spPr>
        <p:txBody>
          <a:bodyPr/>
          <a:lstStyle/>
          <a:p>
            <a:pPr algn="l"/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поданных </a:t>
            </a:r>
            <a:r>
              <a:rPr lang="ru-RU" sz="28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заявлений</a:t>
            </a:r>
            <a:endParaRPr lang="ru-RU" sz="28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683568" y="2420888"/>
            <a:ext cx="5832648" cy="303318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 2" pitchFamily="18" charset="2"/>
              <a:buNone/>
            </a:pPr>
            <a:r>
              <a:rPr lang="ru-RU" sz="4800" dirty="0" smtClean="0"/>
              <a:t>2016 год – </a:t>
            </a:r>
            <a:r>
              <a:rPr lang="ru-RU" sz="4800" dirty="0" smtClean="0">
                <a:solidFill>
                  <a:srgbClr val="FF0000"/>
                </a:solidFill>
              </a:rPr>
              <a:t>1166</a:t>
            </a:r>
          </a:p>
          <a:p>
            <a:pPr marL="45720" indent="0">
              <a:buFont typeface="Wingdings 2" pitchFamily="18" charset="2"/>
              <a:buNone/>
            </a:pPr>
            <a:r>
              <a:rPr lang="ru-RU" sz="4800" dirty="0" smtClean="0"/>
              <a:t>2017 год – </a:t>
            </a:r>
            <a:r>
              <a:rPr lang="ru-RU" sz="4800" dirty="0" smtClean="0">
                <a:solidFill>
                  <a:srgbClr val="FF0000"/>
                </a:solidFill>
              </a:rPr>
              <a:t>1733</a:t>
            </a:r>
          </a:p>
          <a:p>
            <a:pPr marL="45720" indent="0">
              <a:buFont typeface="Wingdings 2" pitchFamily="18" charset="2"/>
              <a:buNone/>
            </a:pPr>
            <a:r>
              <a:rPr lang="ru-RU" sz="4800" dirty="0" smtClean="0"/>
              <a:t>2018 год - </a:t>
            </a:r>
            <a:r>
              <a:rPr lang="ru-RU" sz="4800" dirty="0" smtClean="0">
                <a:solidFill>
                  <a:srgbClr val="FF0000"/>
                </a:solidFill>
              </a:rPr>
              <a:t>1525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251520" y="260648"/>
            <a:ext cx="7395071" cy="11220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altLang="ru-RU" sz="4400" b="1" dirty="0">
                <a:solidFill>
                  <a:schemeClr val="bg1"/>
                </a:solidFill>
                <a:latin typeface="Monotype Corsiva" pitchFamily="66" charset="0"/>
              </a:rPr>
              <a:t> </a:t>
            </a:r>
            <a:r>
              <a:rPr lang="ru-RU" altLang="ru-RU" sz="41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поданных заявлений по специальностям, 2018 год</a:t>
            </a:r>
            <a:endParaRPr lang="ru-RU" sz="41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altLang="ru-RU" sz="41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ru-RU" altLang="ru-RU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788757"/>
              </p:ext>
            </p:extLst>
          </p:nvPr>
        </p:nvGraphicFramePr>
        <p:xfrm>
          <a:off x="179512" y="1628800"/>
          <a:ext cx="8784975" cy="4066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0121"/>
                <a:gridCol w="993084"/>
                <a:gridCol w="880761"/>
                <a:gridCol w="894967"/>
                <a:gridCol w="730289"/>
                <a:gridCol w="967836"/>
                <a:gridCol w="744489"/>
                <a:gridCol w="893388"/>
                <a:gridCol w="670040"/>
              </a:tblGrid>
              <a:tr h="1281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9 классов (очная форма обучения)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(очно-заочная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среднего медицинского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Сестринское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1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26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Стоматология профилактическая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3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Количество поступивших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135351"/>
              </p:ext>
            </p:extLst>
          </p:nvPr>
        </p:nvGraphicFramePr>
        <p:xfrm>
          <a:off x="107505" y="1628800"/>
          <a:ext cx="8856982" cy="439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6597"/>
                <a:gridCol w="1001224"/>
                <a:gridCol w="887980"/>
                <a:gridCol w="902303"/>
                <a:gridCol w="736275"/>
                <a:gridCol w="975769"/>
                <a:gridCol w="750591"/>
                <a:gridCol w="900711"/>
                <a:gridCol w="675532"/>
              </a:tblGrid>
              <a:tr h="13841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9 классов (очная форма обучения)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(очно-заочная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среднего медицинского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7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пвз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Сестринское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67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Стоматология профилактическая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793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5530"/>
            <a:ext cx="8640960" cy="1249254"/>
          </a:xfrm>
        </p:spPr>
        <p:txBody>
          <a:bodyPr anchor="ctr">
            <a:noAutofit/>
          </a:bodyPr>
          <a:lstStyle/>
          <a:p>
            <a:pPr marL="109728" indent="0">
              <a:buNone/>
            </a:pP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подавших заявления в разрезе </a:t>
            </a:r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 Томской области, других областей 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33061"/>
              </p:ext>
            </p:extLst>
          </p:nvPr>
        </p:nvGraphicFramePr>
        <p:xfrm>
          <a:off x="395536" y="1484784"/>
          <a:ext cx="4248470" cy="5213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078"/>
                <a:gridCol w="2286503"/>
                <a:gridCol w="1253889"/>
              </a:tblGrid>
              <a:tr h="45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Регионы/города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Количество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Александровский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Асиновский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26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Бакчарский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Верхнекетский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14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Зырянский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13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Каргасокский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15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г. Кедровый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Кожевниковский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Колпашевский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Кривошеинский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Молчановский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Парабельский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Первомайский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г. Северск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116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г. Стрежевой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Томский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73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г. Томск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409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Тегульдетский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Чаинский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15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Шегарский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41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Из других областей Р.Ф. 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258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6" name="Объект 3"/>
          <p:cNvSpPr txBox="1">
            <a:spLocks/>
          </p:cNvSpPr>
          <p:nvPr/>
        </p:nvSpPr>
        <p:spPr>
          <a:xfrm>
            <a:off x="4932040" y="3212976"/>
            <a:ext cx="3474778" cy="16561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 2" pitchFamily="18" charset="2"/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Всего из Томска и Томской области: 783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55847"/>
            <a:ext cx="7934676" cy="1054394"/>
          </a:xfrm>
        </p:spPr>
        <p:txBody>
          <a:bodyPr/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 колледжа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36600" y="1719263"/>
            <a:ext cx="8407400" cy="4406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Основание Томского </a:t>
            </a:r>
            <a:r>
              <a:rPr lang="ru-RU" sz="2800" dirty="0" err="1" smtClean="0"/>
              <a:t>медколледжа</a:t>
            </a:r>
            <a:r>
              <a:rPr lang="ru-RU" sz="2800" dirty="0" smtClean="0"/>
              <a:t>  </a:t>
            </a:r>
            <a:r>
              <a:rPr lang="ru-RU" sz="2800" dirty="0"/>
              <a:t>отсчитывается с конца XIX века, когда </a:t>
            </a:r>
            <a:r>
              <a:rPr lang="ru-RU" sz="2800" dirty="0" smtClean="0"/>
              <a:t>указом царского </a:t>
            </a:r>
            <a:r>
              <a:rPr lang="ru-RU" sz="2800" dirty="0"/>
              <a:t>Правительства от 30 мая 1878 года в Томске была учреждена </a:t>
            </a:r>
            <a:r>
              <a:rPr lang="ru-RU" sz="2800" dirty="0" smtClean="0"/>
              <a:t>Томская местная повивальная </a:t>
            </a:r>
            <a:r>
              <a:rPr lang="ru-RU" sz="2800" dirty="0"/>
              <a:t>школа. </a:t>
            </a:r>
            <a:r>
              <a:rPr lang="ru-RU" sz="2800" b="1" dirty="0">
                <a:solidFill>
                  <a:schemeClr val="tx2"/>
                </a:solidFill>
              </a:rPr>
              <a:t>Томский </a:t>
            </a:r>
            <a:r>
              <a:rPr lang="ru-RU" sz="2800" b="1" dirty="0" smtClean="0">
                <a:solidFill>
                  <a:schemeClr val="tx2"/>
                </a:solidFill>
              </a:rPr>
              <a:t>базовый медицинский колледж </a:t>
            </a:r>
            <a:r>
              <a:rPr lang="ru-RU" sz="2800" dirty="0" smtClean="0"/>
              <a:t>одно </a:t>
            </a:r>
            <a:r>
              <a:rPr lang="ru-RU" sz="2800" dirty="0"/>
              <a:t>из старейших образовательных учреждений в Сибири, будучи основанным в один год с </a:t>
            </a:r>
            <a:r>
              <a:rPr lang="ru-RU" sz="2800" dirty="0" smtClean="0"/>
              <a:t>ТГУ.</a:t>
            </a:r>
          </a:p>
          <a:p>
            <a:pPr marL="0" indent="0" algn="ctr">
              <a:buNone/>
            </a:pPr>
            <a:r>
              <a:rPr lang="ru-RU" sz="2800" b="1" dirty="0" smtClean="0"/>
              <a:t>Нам 140 лет!</a:t>
            </a:r>
            <a:endParaRPr lang="ru-RU" sz="2800" b="1" dirty="0"/>
          </a:p>
        </p:txBody>
      </p:sp>
      <p:pic>
        <p:nvPicPr>
          <p:cNvPr id="4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57462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7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307702" y="404664"/>
            <a:ext cx="842493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Font typeface="Wingdings 2" pitchFamily="18" charset="2"/>
              <a:buNone/>
            </a:pP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Проходной балл по специальностям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926097"/>
              </p:ext>
            </p:extLst>
          </p:nvPr>
        </p:nvGraphicFramePr>
        <p:xfrm>
          <a:off x="179512" y="2132856"/>
          <a:ext cx="8764799" cy="388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6000"/>
                <a:gridCol w="1169252"/>
                <a:gridCol w="725506"/>
                <a:gridCol w="951218"/>
                <a:gridCol w="740031"/>
                <a:gridCol w="956954"/>
                <a:gridCol w="861998"/>
                <a:gridCol w="885767"/>
                <a:gridCol w="648073"/>
              </a:tblGrid>
              <a:tr h="12621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9 классов (очная форма обучения)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(очно-заочная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среднего медицинского образования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3,324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3,714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Сестринское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4,059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3,923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3,700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3,462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50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Стоматология профилактическая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3,388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7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307702" y="404664"/>
            <a:ext cx="842493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Font typeface="Wingdings 2" pitchFamily="18" charset="2"/>
              <a:buNone/>
            </a:pP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(человек на место)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478373"/>
              </p:ext>
            </p:extLst>
          </p:nvPr>
        </p:nvGraphicFramePr>
        <p:xfrm>
          <a:off x="179512" y="2132856"/>
          <a:ext cx="8764799" cy="388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6000"/>
                <a:gridCol w="1169252"/>
                <a:gridCol w="725506"/>
                <a:gridCol w="951218"/>
                <a:gridCol w="740031"/>
                <a:gridCol w="956954"/>
                <a:gridCol w="861998"/>
                <a:gridCol w="885767"/>
                <a:gridCol w="648073"/>
              </a:tblGrid>
              <a:tr h="12621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9 классов (очная форма обучения)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11 классов (очно-заочная форма обучения)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среднего медицинского образования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в/б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Сестринское дело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50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Стоматология профилактическая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8" marR="9328" marT="93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4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34"/>
          <p:cNvSpPr>
            <a:spLocks noGrp="1"/>
          </p:cNvSpPr>
          <p:nvPr>
            <p:ph type="title"/>
          </p:nvPr>
        </p:nvSpPr>
        <p:spPr>
          <a:xfrm>
            <a:off x="381000" y="682988"/>
            <a:ext cx="8381260" cy="400110"/>
          </a:xfrm>
        </p:spPr>
        <p:txBody>
          <a:bodyPr wrap="square" lIns="0" tIns="0" rIns="0" bIns="0">
            <a:spAutoFit/>
          </a:bodyPr>
          <a:lstStyle/>
          <a:p>
            <a:pPr defTabSz="541782"/>
            <a:r>
              <a:rPr lang="ru-RU" sz="2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Трудоустройство </a:t>
            </a:r>
            <a:r>
              <a:rPr lang="ru-RU" sz="26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выпускников</a:t>
            </a:r>
            <a:endParaRPr lang="ru-RU" sz="26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03600"/>
              </p:ext>
            </p:extLst>
          </p:nvPr>
        </p:nvGraphicFramePr>
        <p:xfrm>
          <a:off x="1691680" y="1772816"/>
          <a:ext cx="5832648" cy="4234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0544"/>
                <a:gridCol w="3232104"/>
              </a:tblGrid>
              <a:tr h="634740">
                <a:tc>
                  <a:txBody>
                    <a:bodyPr/>
                    <a:lstStyle/>
                    <a:p>
                      <a:pPr algn="ctr"/>
                      <a:r>
                        <a:rPr lang="ru-RU" sz="3100" dirty="0" smtClean="0"/>
                        <a:t>Год</a:t>
                      </a:r>
                      <a:endParaRPr lang="ru-RU" sz="31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% трудоустроенных</a:t>
                      </a:r>
                      <a:endParaRPr lang="ru-RU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9992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2013</a:t>
                      </a:r>
                      <a:endParaRPr lang="ru-RU" sz="2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92%</a:t>
                      </a:r>
                      <a:endParaRPr lang="ru-RU" sz="25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  <a:tr h="59992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2014</a:t>
                      </a:r>
                      <a:endParaRPr lang="ru-RU" sz="2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96%</a:t>
                      </a:r>
                      <a:endParaRPr lang="ru-RU" sz="25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  <a:tr h="59992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2015</a:t>
                      </a:r>
                      <a:endParaRPr lang="ru-RU" sz="2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93%</a:t>
                      </a:r>
                      <a:endParaRPr lang="ru-RU" sz="25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  <a:tr h="59992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2016</a:t>
                      </a:r>
                      <a:endParaRPr lang="ru-RU" sz="2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/>
                        <a:t>98%</a:t>
                      </a:r>
                      <a:endParaRPr lang="ru-RU" sz="25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  <a:tr h="599929">
                <a:tc>
                  <a:txBody>
                    <a:bodyPr/>
                    <a:lstStyle/>
                    <a:p>
                      <a:pPr marL="0" marR="0" indent="0" algn="ctr" defTabSz="15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 smtClean="0"/>
                        <a:t>2017</a:t>
                      </a:r>
                      <a:endParaRPr lang="ru-RU" sz="2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urier New" panose="02070309020205020404" pitchFamily="49" charset="0"/>
                        </a:rPr>
                        <a:t>100%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  <a:tr h="599929">
                <a:tc>
                  <a:txBody>
                    <a:bodyPr/>
                    <a:lstStyle/>
                    <a:p>
                      <a:pPr marL="0" marR="0" indent="0" algn="ctr" defTabSz="15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 smtClean="0">
                          <a:latin typeface="+mn-lt"/>
                          <a:cs typeface="Courier New" panose="02070309020205020404" pitchFamily="49" charset="0"/>
                        </a:rPr>
                        <a:t>2018</a:t>
                      </a:r>
                      <a:endParaRPr lang="ru-RU" sz="2300" dirty="0"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>
                          <a:solidFill>
                            <a:srgbClr val="FF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100 %</a:t>
                      </a:r>
                      <a:endParaRPr lang="ru-RU" sz="2500" b="1" dirty="0">
                        <a:solidFill>
                          <a:srgbClr val="FF0000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9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536998"/>
              </p:ext>
            </p:extLst>
          </p:nvPr>
        </p:nvGraphicFramePr>
        <p:xfrm>
          <a:off x="323528" y="1556792"/>
          <a:ext cx="8407108" cy="51845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1777"/>
                <a:gridCol w="2101777"/>
                <a:gridCol w="2101777"/>
                <a:gridCol w="2101777"/>
              </a:tblGrid>
              <a:tr h="426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Выпускники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Выпускники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19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ru-RU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Кожевниковская</a:t>
                      </a: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РБ (ФАП с. Новосергеевка)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Астаханцев</a:t>
                      </a:r>
                      <a:r>
                        <a:rPr lang="ru-RU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Александр Вячеславович</a:t>
                      </a:r>
                    </a:p>
                  </a:txBody>
                  <a:tcPr marL="36978" marR="369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Первомайская РБ (ФАП п.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Францево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Нестерова Анастасия Эдуардовна</a:t>
                      </a:r>
                    </a:p>
                  </a:txBody>
                  <a:tcPr marL="36978" marR="36978" marT="0" marB="0" anchor="ctr"/>
                </a:tc>
              </a:tr>
              <a:tr h="839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ru-RU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Чаинская</a:t>
                      </a: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(ФАП с. </a:t>
                      </a:r>
                      <a:r>
                        <a:rPr lang="ru-RU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Чемондаевка</a:t>
                      </a: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Жуковская Лия Васильевна</a:t>
                      </a:r>
                    </a:p>
                  </a:txBody>
                  <a:tcPr marL="36978" marR="369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Каргасокская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РБ (ФАП п. Восток)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Залогин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Станислав Сергеевич</a:t>
                      </a:r>
                    </a:p>
                  </a:txBody>
                  <a:tcPr marL="36978" marR="36978" marT="0" marB="0" anchor="ctr"/>
                </a:tc>
              </a:tr>
              <a:tr h="839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ru-RU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Парабельская</a:t>
                      </a: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ФАп</a:t>
                      </a: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д. Прокоп)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Фомина Анна Алексеевна</a:t>
                      </a:r>
                    </a:p>
                  </a:txBody>
                  <a:tcPr marL="36978" marR="369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3. Томская РБ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(ФАП с.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Кафтанчиково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Пушкарева Татьяна Александровна</a:t>
                      </a:r>
                    </a:p>
                  </a:txBody>
                  <a:tcPr marL="36978" marR="36978" marT="0" marB="0" anchor="ctr"/>
                </a:tc>
              </a:tr>
              <a:tr h="839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</a:t>
                      </a: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Томская </a:t>
                      </a: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(ФАП с. </a:t>
                      </a:r>
                      <a:r>
                        <a:rPr lang="ru-RU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Нелюбино</a:t>
                      </a:r>
                      <a:r>
                        <a:rPr lang="ru-RU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Шистеров</a:t>
                      </a:r>
                      <a:r>
                        <a:rPr lang="ru-RU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Максим Александрович</a:t>
                      </a:r>
                    </a:p>
                  </a:txBody>
                  <a:tcPr marL="36978" marR="369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Бакчарская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РБ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(ФАП с. Большая Галка)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Попов Павел Олегович</a:t>
                      </a:r>
                    </a:p>
                  </a:txBody>
                  <a:tcPr marL="36978" marR="36978" marT="0" marB="0" anchor="ctr"/>
                </a:tc>
              </a:tr>
              <a:tr h="1119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 год – 4 выпускников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 год – 5 выпускников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Колпашевская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РБ (ФАП д.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Сугот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6978" marR="369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Ельцов Дмитрий Александрович</a:t>
                      </a:r>
                    </a:p>
                  </a:txBody>
                  <a:tcPr marL="36978" marR="36978" marT="0" marB="0" anchor="ctr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«Земский фельдшер»</a:t>
            </a:r>
          </a:p>
        </p:txBody>
      </p:sp>
    </p:spTree>
    <p:extLst>
      <p:ext uri="{BB962C8B-B14F-4D97-AF65-F5344CB8AC3E}">
        <p14:creationId xmlns:p14="http://schemas.microsoft.com/office/powerpoint/2010/main" val="188772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116632"/>
            <a:ext cx="2736304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июня 2016 года ОГБПОУ «ТБМК» был объявлен победителем во Всероссийском конкурсе </a:t>
            </a:r>
          </a:p>
          <a:p>
            <a:pPr marL="0" indent="0"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«Лучший медицинский и 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фармацевтический 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колледж 2015 года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куб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16632"/>
            <a:ext cx="2207843" cy="4358153"/>
          </a:xfrm>
          <a:prstGeom prst="roundRect">
            <a:avLst>
              <a:gd name="adj" fmla="val 16667"/>
            </a:avLst>
          </a:prstGeom>
          <a:noFill/>
          <a:ln w="63500" algn="in">
            <a:solidFill>
              <a:srgbClr val="F2F2F2"/>
            </a:solidFill>
            <a:round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579124"/>
            <a:ext cx="827584" cy="127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519648" y="188640"/>
            <a:ext cx="2952328" cy="3390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 колледж вошел в число лауреатов на звание </a:t>
            </a: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лучших образовательных организаций Российской Федерации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 descr="C:\Users\nesin.ilya\Desktop\pic_1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28" y="3606472"/>
            <a:ext cx="2262139" cy="251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59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03648" y="260649"/>
            <a:ext cx="6120680" cy="764529"/>
          </a:xfrm>
          <a:prstGeom prst="rect">
            <a:avLst/>
          </a:prstGeom>
        </p:spPr>
        <p:txBody>
          <a:bodyPr lIns="91431" tIns="45716" rIns="91431" bIns="45716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ru-RU" sz="2100" b="1" spc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со школами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527" y="877750"/>
            <a:ext cx="8136904" cy="38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2800">
                <a:solidFill>
                  <a:schemeClr val="tx1"/>
                </a:solidFill>
                <a:latin typeface="+mn-lt"/>
              </a:defRPr>
            </a:lvl2pPr>
            <a:lvl3pPr marL="561975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2400">
                <a:solidFill>
                  <a:schemeClr val="tx1"/>
                </a:solidFill>
                <a:latin typeface="+mn-lt"/>
              </a:defRPr>
            </a:lvl3pPr>
            <a:lvl4pPr marL="752475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962025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r>
              <a:rPr lang="ru-RU" sz="2200" b="1" kern="0" dirty="0">
                <a:solidFill>
                  <a:schemeClr val="bg1"/>
                </a:solidFill>
              </a:rPr>
              <a:t>Профессиональная проба «ЮНЫЙ МЕДИК»</a:t>
            </a:r>
            <a:endParaRPr lang="en-US" sz="2200" b="1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1988840"/>
            <a:ext cx="8136904" cy="368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2800">
                <a:solidFill>
                  <a:schemeClr val="tx1"/>
                </a:solidFill>
                <a:latin typeface="+mn-lt"/>
              </a:defRPr>
            </a:lvl2pPr>
            <a:lvl3pPr marL="561975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2400">
                <a:solidFill>
                  <a:schemeClr val="tx1"/>
                </a:solidFill>
                <a:latin typeface="+mn-lt"/>
              </a:defRPr>
            </a:lvl3pPr>
            <a:lvl4pPr marL="752475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962025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r>
              <a:rPr lang="ru-RU" sz="19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школьников </a:t>
            </a:r>
            <a:r>
              <a:rPr lang="ru-RU" sz="19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ru-RU" sz="19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9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классов</a:t>
            </a:r>
          </a:p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endParaRPr lang="ru-RU" sz="19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r>
              <a:rPr lang="ru-RU" sz="19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 и задачи:</a:t>
            </a:r>
          </a:p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r>
              <a:rPr lang="ru-RU" sz="19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результате освоения программы слушатель должен уметь:</a:t>
            </a: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FontTx/>
              <a:buChar char="-"/>
            </a:pPr>
            <a:r>
              <a:rPr lang="ru-RU" sz="19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Осуществлять простые медицинские манипуляции по уходу за взрослым и ребенком;</a:t>
            </a: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FontTx/>
              <a:buChar char="-"/>
            </a:pPr>
            <a:r>
              <a:rPr lang="ru-RU" sz="19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Оказывать первую доврачебную помощь при ушибах, ожогах, ранах, травмах.</a:t>
            </a:r>
          </a:p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endParaRPr lang="ru-RU" sz="19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r>
              <a:rPr lang="ru-RU" sz="19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Школьник, прошедший обучение будет знать:</a:t>
            </a: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FontTx/>
              <a:buChar char="-"/>
            </a:pPr>
            <a:r>
              <a:rPr lang="ru-RU" sz="19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Понятие о здоровье и болезни;</a:t>
            </a: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FontTx/>
              <a:buChar char="-"/>
            </a:pPr>
            <a:r>
              <a:rPr lang="ru-RU" sz="19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Влияние внешней среды и вредных привычек на здоровье;</a:t>
            </a: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FontTx/>
              <a:buChar char="-"/>
            </a:pPr>
            <a:r>
              <a:rPr lang="ru-RU" sz="19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Вопросы полового воспитания;</a:t>
            </a: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FontTx/>
              <a:buChar char="-"/>
            </a:pPr>
            <a:r>
              <a:rPr lang="ru-RU" sz="19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Профилактику заболеваний. </a:t>
            </a: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FontTx/>
              <a:buChar char="-"/>
            </a:pPr>
            <a:endParaRPr lang="ru-RU" sz="19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r>
              <a:rPr lang="ru-RU" sz="19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Аудиторная нагрузка – 36 часов (1-2 раза в неделю, 90 мин.).</a:t>
            </a:r>
          </a:p>
          <a:p>
            <a:pPr marL="0" indent="0">
              <a:lnSpc>
                <a:spcPct val="80000"/>
              </a:lnSpc>
              <a:buClr>
                <a:schemeClr val="accent1">
                  <a:lumMod val="75000"/>
                </a:schemeClr>
              </a:buClr>
              <a:buSzPct val="112000"/>
              <a:buNone/>
            </a:pPr>
            <a:endParaRPr lang="en-US" sz="19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317926"/>
            <a:ext cx="976904" cy="144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8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indent="0">
              <a:buNone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учащихся 10 классов разработаны две специальные программы:</a:t>
            </a:r>
          </a:p>
          <a:p>
            <a:pPr marL="45720" indent="0">
              <a:buNone/>
            </a:pP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«Анатомия»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- 17 часов.</a:t>
            </a:r>
          </a:p>
          <a:p>
            <a:pPr marL="4572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«Химия»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17часов.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Программы дополнительного образования для детей</a:t>
            </a:r>
            <a:endParaRPr lang="ru-RU" dirty="0"/>
          </a:p>
        </p:txBody>
      </p:sp>
      <p:pic>
        <p:nvPicPr>
          <p:cNvPr id="5122" name="Picture 2" descr="C:\Users\nesin.ilya\Desktop\IMG_7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79" y="3140968"/>
            <a:ext cx="302787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381929"/>
            <a:ext cx="1048912" cy="144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68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/>
              <a:t>WorldSkills International (WSI) — международная некоммерческая ассоциация, целью которой является повышение статуса и стандартов профессиональной подготовки и квалификации по всему миру, популяризация рабочих профессий через проведение международных соревнований по всему миру. </a:t>
            </a:r>
            <a:endParaRPr lang="ru-RU" sz="2400" dirty="0" smtClean="0"/>
          </a:p>
          <a:p>
            <a:pPr marL="45720" indent="0">
              <a:buNone/>
            </a:pPr>
            <a:r>
              <a:rPr lang="ru-RU" sz="2400" dirty="0" smtClean="0"/>
              <a:t>Основана </a:t>
            </a:r>
            <a:r>
              <a:rPr lang="ru-RU" sz="2400" dirty="0"/>
              <a:t>в 1953 </a:t>
            </a:r>
            <a:r>
              <a:rPr lang="ru-RU" sz="2400" dirty="0" smtClean="0"/>
              <a:t>году. </a:t>
            </a:r>
          </a:p>
          <a:p>
            <a:pPr marL="45720" indent="0">
              <a:buNone/>
            </a:pPr>
            <a:r>
              <a:rPr lang="ru-RU" sz="2400" dirty="0" smtClean="0"/>
              <a:t>На </a:t>
            </a:r>
            <a:r>
              <a:rPr lang="ru-RU" sz="2400" dirty="0"/>
              <a:t>сегодняшний день в деятельности организации принимают участие 77 стран</a:t>
            </a:r>
            <a:r>
              <a:rPr lang="ru-RU" sz="2400" dirty="0" smtClean="0"/>
              <a:t>.</a:t>
            </a:r>
          </a:p>
          <a:p>
            <a:pPr marL="45720" indent="0">
              <a:buNone/>
            </a:pPr>
            <a:endParaRPr lang="ru-RU" sz="2400" dirty="0"/>
          </a:p>
        </p:txBody>
      </p:sp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ru-RU" altLang="ru-RU" sz="3600" dirty="0"/>
              <a:t>World skills Russia</a:t>
            </a:r>
          </a:p>
        </p:txBody>
      </p:sp>
      <p:pic>
        <p:nvPicPr>
          <p:cNvPr id="5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602" y="2110"/>
            <a:ext cx="2195736" cy="11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2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World skills Russia</a:t>
            </a:r>
            <a:endParaRPr lang="ru-RU" dirty="0"/>
          </a:p>
        </p:txBody>
      </p:sp>
      <p:pic>
        <p:nvPicPr>
          <p:cNvPr id="8194" name="Picture 2" descr="W:\Ответственный секретарь приёмной комиссии\Несын И.Г\ПРЕЗЕНТАЦИИ\Колпашевский филиал\В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637427"/>
            <a:ext cx="7673546" cy="50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2195736" cy="11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2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3012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/>
              <a:t>В </a:t>
            </a:r>
            <a:r>
              <a:rPr lang="ru-RU" sz="2400" b="1" dirty="0" smtClean="0"/>
              <a:t>ноябре 2017 г.</a:t>
            </a:r>
            <a:r>
              <a:rPr lang="ru-RU" sz="2400" dirty="0" smtClean="0"/>
              <a:t> </a:t>
            </a:r>
            <a:r>
              <a:rPr lang="ru-RU" sz="2400" dirty="0"/>
              <a:t>на базе Томского базового медицинского колледжа прошел III региональный чемпионат «Молодые профессионалы» (WorldSkills Russia) по компетенции </a:t>
            </a:r>
            <a:r>
              <a:rPr lang="ru-RU" sz="2400" b="1" dirty="0"/>
              <a:t>«Медицинский и социальный уход</a:t>
            </a:r>
            <a:r>
              <a:rPr lang="ru-RU" sz="2400" b="1" dirty="0" smtClean="0"/>
              <a:t>»</a:t>
            </a:r>
            <a:r>
              <a:rPr lang="ru-RU" sz="2400" dirty="0" smtClean="0"/>
              <a:t>.</a:t>
            </a:r>
          </a:p>
          <a:p>
            <a:pPr marL="45720" indent="0">
              <a:buNone/>
            </a:pPr>
            <a:r>
              <a:rPr lang="ru-RU" sz="2400" b="1" dirty="0" smtClean="0"/>
              <a:t>В апреле 2018 г.</a:t>
            </a:r>
            <a:r>
              <a:rPr lang="ru-RU" sz="2400" dirty="0" smtClean="0"/>
              <a:t> в ОГБПОУ «ТБМК» прошел демонстрационный экзамен, который </a:t>
            </a:r>
            <a:r>
              <a:rPr lang="ru-RU" sz="2400" dirty="0"/>
              <a:t>проводится с целью определения у студентов и выпускников уровня компетенций, позволяющих вести профессиональную деятельность в определенной сфере в соответствии со стандартами </a:t>
            </a:r>
            <a:r>
              <a:rPr lang="en-US" sz="2400" dirty="0"/>
              <a:t>WorldSkills Russia</a:t>
            </a:r>
            <a:r>
              <a:rPr lang="ru-RU" sz="2400" dirty="0" smtClean="0"/>
              <a:t>.</a:t>
            </a:r>
          </a:p>
          <a:p>
            <a:pPr marL="45720" indent="0">
              <a:buNone/>
            </a:pP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World skills Russia</a:t>
            </a:r>
            <a:endParaRPr lang="ru-RU" dirty="0"/>
          </a:p>
        </p:txBody>
      </p:sp>
      <p:pic>
        <p:nvPicPr>
          <p:cNvPr id="4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37"/>
            <a:ext cx="2195736" cy="11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1346824" y="476672"/>
            <a:ext cx="6530975" cy="762000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Tx/>
              <a:buNone/>
            </a:pPr>
            <a:r>
              <a:rPr lang="ru-RU" altLang="ru-RU" sz="4400" b="1" dirty="0">
                <a:solidFill>
                  <a:schemeClr val="bg1"/>
                </a:solidFill>
                <a:latin typeface="Monotype Corsiva" pitchFamily="66" charset="0"/>
              </a:rPr>
              <a:t> </a:t>
            </a:r>
            <a:r>
              <a:rPr lang="ru-RU" altLang="ru-RU" sz="3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Томская </a:t>
            </a:r>
            <a:r>
              <a:rPr lang="ru-RU" altLang="ru-RU" sz="3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местная повивальная школа</a:t>
            </a:r>
            <a:endParaRPr lang="ru-RU" altLang="ru-RU" sz="3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altLang="ru-RU" dirty="0" smtClean="0"/>
          </a:p>
        </p:txBody>
      </p:sp>
      <p:pic>
        <p:nvPicPr>
          <p:cNvPr id="5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10" y="133702"/>
            <a:ext cx="1042316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esin.ilya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37" y="1615783"/>
            <a:ext cx="3847331" cy="35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0791" y="2407691"/>
            <a:ext cx="3657600" cy="114300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>
            <a:lvl1pPr algn="ctr" defTabSz="1542991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0791" y="1615783"/>
            <a:ext cx="4231521" cy="4240468"/>
          </a:xfrm>
          <a:prstGeom prst="rect">
            <a:avLst/>
          </a:prstGeom>
        </p:spPr>
        <p:txBody>
          <a:bodyPr wrap="square" lIns="54178" tIns="27089" rIns="54178" bIns="27089">
            <a:spAutoFit/>
          </a:bodyPr>
          <a:lstStyle/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Была создана для обеспечения сельского населения Томской губернии 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повитухами для родовспоможения.</a:t>
            </a:r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Воспитанницам преподавалась анатомия, физиология, акушерство, оспопрививание и уход за больными. При повивальной школе имелся родильный покой для принятия родов.</a:t>
            </a: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окончанию обучения воспитанницы были обязаны прослужить в Томской губернии полтора года за каждый год содержания. </a:t>
            </a:r>
          </a:p>
          <a:p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Первый выпуск состоялся в </a:t>
            </a:r>
            <a:r>
              <a:rPr lang="ru-RU" sz="17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1880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году.</a:t>
            </a:r>
          </a:p>
        </p:txBody>
      </p:sp>
    </p:spTree>
    <p:extLst>
      <p:ext uri="{BB962C8B-B14F-4D97-AF65-F5344CB8AC3E}">
        <p14:creationId xmlns:p14="http://schemas.microsoft.com/office/powerpoint/2010/main" val="19908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3012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400" b="1" dirty="0" smtClean="0"/>
          </a:p>
          <a:p>
            <a:pPr marL="45720" indent="0">
              <a:buNone/>
            </a:pPr>
            <a:r>
              <a:rPr lang="ru-RU" sz="2400" b="1" dirty="0" smtClean="0"/>
              <a:t>В ноябре 2018 г.</a:t>
            </a:r>
            <a:r>
              <a:rPr lang="ru-RU" sz="2400" dirty="0" smtClean="0"/>
              <a:t> </a:t>
            </a:r>
            <a:r>
              <a:rPr lang="ru-RU" sz="2400" dirty="0"/>
              <a:t>на базе Томского базового медицинского колледжа </a:t>
            </a:r>
            <a:r>
              <a:rPr lang="ru-RU" sz="2400" dirty="0" smtClean="0"/>
              <a:t>пройдёт I</a:t>
            </a:r>
            <a:r>
              <a:rPr lang="en-US" sz="2400" dirty="0" smtClean="0"/>
              <a:t>V</a:t>
            </a:r>
            <a:r>
              <a:rPr lang="ru-RU" sz="2400" dirty="0" smtClean="0"/>
              <a:t> </a:t>
            </a:r>
            <a:r>
              <a:rPr lang="ru-RU" sz="2400" dirty="0"/>
              <a:t>региональный чемпионат «Молодые профессионалы» (WorldSkills Russia) по компетенции </a:t>
            </a:r>
            <a:r>
              <a:rPr lang="ru-RU" sz="2400" b="1" dirty="0"/>
              <a:t>«Медицинский и социальный уход</a:t>
            </a:r>
            <a:r>
              <a:rPr lang="ru-RU" sz="2400" b="1" dirty="0" smtClean="0"/>
              <a:t>»</a:t>
            </a:r>
            <a:r>
              <a:rPr lang="ru-RU" sz="2400" dirty="0" smtClean="0"/>
              <a:t>.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06.11.2018 г. – 09.11.2018 г.</a:t>
            </a:r>
            <a:r>
              <a:rPr lang="ru-RU" sz="2400" dirty="0" smtClean="0"/>
              <a:t> – приглашаем школы на экскурсии.</a:t>
            </a:r>
          </a:p>
          <a:p>
            <a:pPr marL="45720" indent="0">
              <a:buNone/>
            </a:pPr>
            <a:r>
              <a:rPr lang="ru-RU" sz="2400" dirty="0" smtClean="0"/>
              <a:t>Школьники смогут посмотреть как проходит конкурс, посетить демонстрационную площадку и познакомиться с учебными специальностями нашего колледжа.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World skills </a:t>
            </a:r>
            <a:r>
              <a:rPr lang="en-US" dirty="0" smtClean="0"/>
              <a:t>Russia</a:t>
            </a:r>
            <a:r>
              <a:rPr lang="ru-RU" dirty="0" smtClean="0"/>
              <a:t> 2018</a:t>
            </a:r>
            <a:endParaRPr lang="ru-RU" dirty="0"/>
          </a:p>
        </p:txBody>
      </p:sp>
      <p:pic>
        <p:nvPicPr>
          <p:cNvPr id="4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37"/>
            <a:ext cx="2195736" cy="11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1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502229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В дни школьных весенних каникул 2019 года.</a:t>
            </a:r>
          </a:p>
          <a:p>
            <a:pPr marL="45720" indent="0">
              <a:buNone/>
            </a:pPr>
            <a:endParaRPr lang="ru-RU" sz="2400" dirty="0" smtClean="0"/>
          </a:p>
          <a:p>
            <a:pPr marL="45720" indent="0">
              <a:buNone/>
            </a:pPr>
            <a:r>
              <a:rPr lang="ru-RU" sz="2400" dirty="0" smtClean="0"/>
              <a:t>Заявки от школ Томска и районов Томской области принимаются уже прямо сейчас.</a:t>
            </a:r>
          </a:p>
          <a:p>
            <a:pPr marL="45720" indent="0">
              <a:buNone/>
            </a:pPr>
            <a:endParaRPr lang="ru-RU" sz="2400" dirty="0" smtClean="0"/>
          </a:p>
          <a:p>
            <a:pPr marL="45720" indent="0">
              <a:buNone/>
            </a:pPr>
            <a:r>
              <a:rPr lang="ru-RU" sz="2400" dirty="0" smtClean="0"/>
              <a:t>Школьники увидят интересные мастер-классы по всем специальностям и направлениям, смогут принять непосредственное участие.</a:t>
            </a:r>
          </a:p>
          <a:p>
            <a:pPr marL="45720" indent="0">
              <a:buNone/>
            </a:pPr>
            <a:endParaRPr lang="ru-RU" sz="2400" dirty="0" smtClean="0"/>
          </a:p>
          <a:p>
            <a:pPr marL="45720" indent="0">
              <a:buNone/>
            </a:pPr>
            <a:r>
              <a:rPr lang="ru-RU" sz="2400" u="sng" dirty="0" smtClean="0"/>
              <a:t>Контактный телефон: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8-952-154-72-98</a:t>
            </a:r>
          </a:p>
          <a:p>
            <a:pPr marL="4572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nesin.ilya@tbmc.ru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открытых дверей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576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Студенческий совет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295401"/>
            <a:ext cx="3740150" cy="2495550"/>
          </a:xfrm>
          <a:prstGeom prst="rect">
            <a:avLst/>
          </a:prstGeom>
          <a:effectLst>
            <a:outerShdw blurRad="266700" dist="127000" dir="2700000" algn="tl" rotWithShape="0">
              <a:prstClr val="black">
                <a:alpha val="55000"/>
              </a:prstClr>
            </a:outerShdw>
          </a:effectLst>
        </p:spPr>
      </p:pic>
      <p:pic>
        <p:nvPicPr>
          <p:cNvPr id="23557" name="Рисунок 4"/>
          <p:cNvPicPr>
            <a:picLocks noChangeAspect="1"/>
          </p:cNvPicPr>
          <p:nvPr/>
        </p:nvPicPr>
        <p:blipFill>
          <a:blip r:embed="rId4"/>
          <a:srcRect r="17564"/>
          <a:stretch>
            <a:fillRect/>
          </a:stretch>
        </p:blipFill>
        <p:spPr bwMode="auto">
          <a:xfrm>
            <a:off x="4859338" y="1219200"/>
            <a:ext cx="3294062" cy="26479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8825" y="4038601"/>
            <a:ext cx="3849688" cy="2566988"/>
          </a:xfrm>
          <a:prstGeom prst="rect">
            <a:avLst/>
          </a:prstGeom>
          <a:noFill/>
          <a:ln>
            <a:noFill/>
          </a:ln>
          <a:effectLst>
            <a:outerShdw blurRad="266700" dist="1397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38" y="4008439"/>
            <a:ext cx="3914775" cy="2611437"/>
          </a:xfrm>
          <a:prstGeom prst="rect">
            <a:avLst/>
          </a:prstGeom>
          <a:effectLst>
            <a:outerShdw blurRad="304800" dist="1397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53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23528" y="389450"/>
            <a:ext cx="8381260" cy="10543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dirty="0" smtClean="0"/>
              <a:t>Структура студенческого совета</a:t>
            </a:r>
          </a:p>
        </p:txBody>
      </p:sp>
      <p:grpSp>
        <p:nvGrpSpPr>
          <p:cNvPr id="14339" name="Группа 2"/>
          <p:cNvGrpSpPr>
            <a:grpSpLocks/>
          </p:cNvGrpSpPr>
          <p:nvPr/>
        </p:nvGrpSpPr>
        <p:grpSpPr bwMode="auto">
          <a:xfrm>
            <a:off x="206355" y="1740246"/>
            <a:ext cx="5334000" cy="790575"/>
            <a:chOff x="76200" y="1308953"/>
            <a:chExt cx="5334000" cy="792022"/>
          </a:xfrm>
        </p:grpSpPr>
        <p:pic>
          <p:nvPicPr>
            <p:cNvPr id="14352" name="Рисунок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308953"/>
              <a:ext cx="798540" cy="79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3" name="TextBox 1"/>
            <p:cNvSpPr txBox="1">
              <a:spLocks noChangeArrowheads="1"/>
            </p:cNvSpPr>
            <p:nvPr/>
          </p:nvSpPr>
          <p:spPr bwMode="auto">
            <a:xfrm>
              <a:off x="1214120" y="1443354"/>
              <a:ext cx="4196080" cy="58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ru-RU" altLang="ru-RU" sz="3200" dirty="0"/>
                <a:t>культурно-массовый</a:t>
              </a:r>
            </a:p>
          </p:txBody>
        </p:sp>
      </p:grpSp>
      <p:grpSp>
        <p:nvGrpSpPr>
          <p:cNvPr id="14340" name="Группа 3"/>
          <p:cNvGrpSpPr>
            <a:grpSpLocks/>
          </p:cNvGrpSpPr>
          <p:nvPr/>
        </p:nvGrpSpPr>
        <p:grpSpPr bwMode="auto">
          <a:xfrm>
            <a:off x="5236727" y="2595140"/>
            <a:ext cx="3581400" cy="661988"/>
            <a:chOff x="3733800" y="2341927"/>
            <a:chExt cx="3581400" cy="661623"/>
          </a:xfrm>
        </p:grpSpPr>
        <p:pic>
          <p:nvPicPr>
            <p:cNvPr id="14350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6427" y="2341927"/>
              <a:ext cx="668773" cy="661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1" name="TextBox 18"/>
            <p:cNvSpPr txBox="1">
              <a:spLocks noChangeArrowheads="1"/>
            </p:cNvSpPr>
            <p:nvPr/>
          </p:nvSpPr>
          <p:spPr bwMode="auto">
            <a:xfrm>
              <a:off x="3733800" y="2380350"/>
              <a:ext cx="2595880" cy="584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ru-RU" altLang="ru-RU" sz="3200" dirty="0"/>
                <a:t>спортивный</a:t>
              </a:r>
            </a:p>
          </p:txBody>
        </p:sp>
      </p:grpSp>
      <p:grpSp>
        <p:nvGrpSpPr>
          <p:cNvPr id="14341" name="Группа 12"/>
          <p:cNvGrpSpPr>
            <a:grpSpLocks/>
          </p:cNvGrpSpPr>
          <p:nvPr/>
        </p:nvGrpSpPr>
        <p:grpSpPr bwMode="auto">
          <a:xfrm>
            <a:off x="439739" y="5365119"/>
            <a:ext cx="6757987" cy="1066800"/>
            <a:chOff x="76201" y="5549900"/>
            <a:chExt cx="6757292" cy="1066800"/>
          </a:xfrm>
        </p:grpSpPr>
        <p:pic>
          <p:nvPicPr>
            <p:cNvPr id="14348" name="Рисунок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5549900"/>
              <a:ext cx="68094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9" name="TextBox 19"/>
            <p:cNvSpPr txBox="1">
              <a:spLocks noChangeArrowheads="1"/>
            </p:cNvSpPr>
            <p:nvPr/>
          </p:nvSpPr>
          <p:spPr bwMode="auto">
            <a:xfrm>
              <a:off x="1066800" y="5790912"/>
              <a:ext cx="57666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ru-RU" altLang="ru-RU" sz="3200" dirty="0"/>
                <a:t>гражданско-патриотический</a:t>
              </a:r>
            </a:p>
          </p:txBody>
        </p:sp>
      </p:grpSp>
      <p:grpSp>
        <p:nvGrpSpPr>
          <p:cNvPr id="14342" name="Группа 4"/>
          <p:cNvGrpSpPr>
            <a:grpSpLocks/>
          </p:cNvGrpSpPr>
          <p:nvPr/>
        </p:nvGrpSpPr>
        <p:grpSpPr bwMode="auto">
          <a:xfrm>
            <a:off x="439739" y="3728821"/>
            <a:ext cx="5046662" cy="620713"/>
            <a:chOff x="457200" y="3236911"/>
            <a:chExt cx="5046490" cy="620789"/>
          </a:xfrm>
        </p:grpSpPr>
        <p:pic>
          <p:nvPicPr>
            <p:cNvPr id="14346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36911"/>
              <a:ext cx="1051544" cy="620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TextBox 20"/>
            <p:cNvSpPr txBox="1">
              <a:spLocks noChangeArrowheads="1"/>
            </p:cNvSpPr>
            <p:nvPr/>
          </p:nvSpPr>
          <p:spPr bwMode="auto">
            <a:xfrm>
              <a:off x="1828800" y="3236911"/>
              <a:ext cx="3674890" cy="58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ru-RU" altLang="ru-RU" sz="3200" dirty="0"/>
                <a:t>информационный</a:t>
              </a:r>
            </a:p>
          </p:txBody>
        </p:sp>
      </p:grpSp>
      <p:grpSp>
        <p:nvGrpSpPr>
          <p:cNvPr id="14343" name="Группа 11"/>
          <p:cNvGrpSpPr>
            <a:grpSpLocks/>
          </p:cNvGrpSpPr>
          <p:nvPr/>
        </p:nvGrpSpPr>
        <p:grpSpPr bwMode="auto">
          <a:xfrm>
            <a:off x="4534024" y="4313596"/>
            <a:ext cx="4267200" cy="917575"/>
            <a:chOff x="3429000" y="4376738"/>
            <a:chExt cx="4267197" cy="917575"/>
          </a:xfrm>
        </p:grpSpPr>
        <p:pic>
          <p:nvPicPr>
            <p:cNvPr id="14344" name="Рисунок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101" y="4376738"/>
              <a:ext cx="1035096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TextBox 21"/>
            <p:cNvSpPr txBox="1">
              <a:spLocks noChangeArrowheads="1"/>
            </p:cNvSpPr>
            <p:nvPr/>
          </p:nvSpPr>
          <p:spPr bwMode="auto">
            <a:xfrm>
              <a:off x="3429000" y="4543134"/>
              <a:ext cx="29006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ru-RU" altLang="ru-RU" sz="3200" dirty="0"/>
                <a:t>волонтерский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4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F:\презентация тбмк из истории\17.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552950"/>
            <a:ext cx="2971800" cy="1981200"/>
          </a:xfrm>
          <a:prstGeom prst="rect">
            <a:avLst/>
          </a:prstGeom>
          <a:noFill/>
          <a:ln>
            <a:noFill/>
          </a:ln>
          <a:effectLst>
            <a:outerShdw blurRad="317500" dist="139700" dir="2700000" algn="tl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F:\презентация тбмк из истории\igra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50" y="2274888"/>
            <a:ext cx="2787650" cy="185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 b="8704"/>
          <a:stretch>
            <a:fillRect/>
          </a:stretch>
        </p:blipFill>
        <p:spPr>
          <a:xfrm>
            <a:off x="0" y="27638"/>
            <a:ext cx="2509838" cy="170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60123" y="2339975"/>
            <a:ext cx="2957512" cy="197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8" descr="F:\презентация тбмк из истории\2_de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088" y="4795838"/>
            <a:ext cx="2819400" cy="1879600"/>
          </a:xfrm>
          <a:prstGeom prst="rect">
            <a:avLst/>
          </a:prstGeom>
          <a:noFill/>
          <a:ln>
            <a:noFill/>
          </a:ln>
          <a:effectLst>
            <a:outerShdw blurRad="3048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tav\Desktop\фото\СВИПЕР сб\IMG_3694.JPG"/>
          <p:cNvPicPr>
            <a:picLocks noChangeAspect="1" noChangeArrowheads="1"/>
          </p:cNvPicPr>
          <p:nvPr/>
        </p:nvPicPr>
        <p:blipFill rotWithShape="1">
          <a:blip r:embed="rId7"/>
          <a:srcRect t="8692" r="5201" b="3049"/>
          <a:stretch/>
        </p:blipFill>
        <p:spPr bwMode="auto">
          <a:xfrm>
            <a:off x="2584451" y="3270250"/>
            <a:ext cx="3787775" cy="235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Box 1"/>
          <p:cNvSpPr txBox="1">
            <a:spLocks noChangeArrowheads="1"/>
          </p:cNvSpPr>
          <p:nvPr/>
        </p:nvSpPr>
        <p:spPr bwMode="auto">
          <a:xfrm>
            <a:off x="3047999" y="404664"/>
            <a:ext cx="5969635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ru-RU" alt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</a:p>
          <a:p>
            <a:pPr algn="r"/>
            <a:r>
              <a:rPr lang="ru-RU" alt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«Лаборатория С.В.И.П.Е.Р.»</a:t>
            </a:r>
          </a:p>
        </p:txBody>
      </p:sp>
    </p:spTree>
    <p:extLst>
      <p:ext uri="{BB962C8B-B14F-4D97-AF65-F5344CB8AC3E}">
        <p14:creationId xmlns:p14="http://schemas.microsoft.com/office/powerpoint/2010/main" val="5812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3388" y="1981200"/>
            <a:ext cx="3352800" cy="447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686051" y="465138"/>
            <a:ext cx="4905375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3200">
                <a:solidFill>
                  <a:schemeClr val="bg1"/>
                </a:solidFill>
              </a:rPr>
              <a:t>Я – ответственный гражданин своей страны</a:t>
            </a:r>
          </a:p>
        </p:txBody>
      </p:sp>
      <p:pic>
        <p:nvPicPr>
          <p:cNvPr id="1741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8" y="67572"/>
            <a:ext cx="19812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430714"/>
            <a:ext cx="3306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225" y="1801813"/>
            <a:ext cx="3771900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1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8382000" cy="1054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6" name="Picture 3" descr="F:\фотки\zEivlGeMBU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3050"/>
            <a:ext cx="411480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7" descr="https://pp.userapi.com/c626924/v626924535/35018/nhjDCMl1lAk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8438" name="AutoShape 9" descr="https://pp.userapi.com/c626924/v626924535/35018/nhjDCMl1lAk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Прямоугольник 10"/>
          <p:cNvSpPr/>
          <p:nvPr/>
        </p:nvSpPr>
        <p:spPr>
          <a:xfrm rot="20931621">
            <a:off x="-260091" y="1539938"/>
            <a:ext cx="6019800" cy="3416312"/>
          </a:xfrm>
          <a:prstGeom prst="rect">
            <a:avLst/>
          </a:prstGeom>
          <a:noFill/>
        </p:spPr>
        <p:txBody>
          <a:bodyPr lIns="91431" tIns="45716" rIns="91431" bIns="4571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Волонтёрская организация </a:t>
            </a:r>
          </a:p>
          <a:p>
            <a:pPr algn="ctr"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«Достучаться до сердец»</a:t>
            </a:r>
          </a:p>
        </p:txBody>
      </p:sp>
    </p:spTree>
    <p:extLst>
      <p:ext uri="{BB962C8B-B14F-4D97-AF65-F5344CB8AC3E}">
        <p14:creationId xmlns:p14="http://schemas.microsoft.com/office/powerpoint/2010/main" val="34041795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Picture 2" descr="F:\фотки\N2iNZ2N3s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фотки\IMG_4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фотки\cVuLelLH2G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" y="326231"/>
            <a:ext cx="91440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796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ки\N2iNZ2N3s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фотки\IMG_4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51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фотки\N2iNZ2N3s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423663"/>
            <a:ext cx="8676456" cy="595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4702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9543" r="4846" b="21695"/>
          <a:stretch/>
        </p:blipFill>
        <p:spPr bwMode="auto">
          <a:xfrm>
            <a:off x="16797" y="3808461"/>
            <a:ext cx="4531960" cy="300602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1" b="4471"/>
          <a:stretch/>
        </p:blipFill>
        <p:spPr bwMode="auto">
          <a:xfrm>
            <a:off x="5038942" y="0"/>
            <a:ext cx="4105058" cy="383383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X:\Картинки\Tomsk\ТБМК\P10107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9034"/>
          <a:stretch/>
        </p:blipFill>
        <p:spPr bwMode="auto">
          <a:xfrm>
            <a:off x="0" y="-12039"/>
            <a:ext cx="5038942" cy="38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548756" y="3772358"/>
            <a:ext cx="4641177" cy="3042123"/>
            <a:chOff x="9035977" y="5404369"/>
            <a:chExt cx="8773113" cy="4312491"/>
          </a:xfrm>
        </p:grpSpPr>
        <p:pic>
          <p:nvPicPr>
            <p:cNvPr id="2053" name="Picture 5" descr="leb102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" t="14207" r="14220" b="17834"/>
            <a:stretch/>
          </p:blipFill>
          <p:spPr bwMode="auto">
            <a:xfrm>
              <a:off x="9035977" y="5404369"/>
              <a:ext cx="8686287" cy="4312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737515" y="8040786"/>
              <a:ext cx="5071575" cy="545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900" b="1" i="1" spc="8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Подарок от Учредителя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61781" y="4061789"/>
            <a:ext cx="2378112" cy="347095"/>
          </a:xfrm>
          <a:prstGeom prst="rect">
            <a:avLst/>
          </a:prstGeom>
          <a:noFill/>
        </p:spPr>
        <p:txBody>
          <a:bodyPr wrap="none" lIns="54178" tIns="27089" rIns="54178" bIns="27089" rtlCol="0">
            <a:spAutoFit/>
          </a:bodyPr>
          <a:lstStyle/>
          <a:p>
            <a:r>
              <a:rPr lang="ru-RU" sz="1900" b="1" i="1" spc="89" dirty="0" err="1">
                <a:latin typeface="Monotype Corsiva" panose="03010101010201010101" pitchFamily="66" charset="0"/>
              </a:rPr>
              <a:t>Колпашевский</a:t>
            </a:r>
            <a:r>
              <a:rPr lang="ru-RU" sz="1900" b="1" i="1" spc="89" dirty="0">
                <a:latin typeface="Monotype Corsiva" panose="03010101010201010101" pitchFamily="66" charset="0"/>
              </a:rPr>
              <a:t> филиал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17001" y="2408012"/>
            <a:ext cx="1311795" cy="347095"/>
          </a:xfrm>
          <a:prstGeom prst="rect">
            <a:avLst/>
          </a:prstGeom>
          <a:noFill/>
        </p:spPr>
        <p:txBody>
          <a:bodyPr wrap="none" lIns="54178" tIns="27089" rIns="54178" bIns="27089" rtlCol="0">
            <a:spAutoFit/>
          </a:bodyPr>
          <a:lstStyle/>
          <a:p>
            <a:r>
              <a:rPr lang="ru-RU" sz="1900" b="1" i="1" spc="8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Общежитие</a:t>
            </a:r>
          </a:p>
        </p:txBody>
      </p:sp>
    </p:spTree>
    <p:extLst>
      <p:ext uri="{BB962C8B-B14F-4D97-AF65-F5344CB8AC3E}">
        <p14:creationId xmlns:p14="http://schemas.microsoft.com/office/powerpoint/2010/main" val="42831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827584" y="164976"/>
            <a:ext cx="7934676" cy="696889"/>
          </a:xfrm>
        </p:spPr>
        <p:txBody>
          <a:bodyPr/>
          <a:lstStyle/>
          <a:p>
            <a:pPr>
              <a:defRPr/>
            </a:pPr>
            <a:r>
              <a:rPr lang="ru-RU" altLang="ru-RU" sz="3600" dirty="0" err="1">
                <a:latin typeface="Helvetica" pitchFamily="34" charset="0"/>
              </a:rPr>
              <a:t>World</a:t>
            </a:r>
            <a:r>
              <a:rPr lang="ru-RU" altLang="ru-RU" sz="3600" dirty="0">
                <a:latin typeface="Helvetica" pitchFamily="34" charset="0"/>
              </a:rPr>
              <a:t> </a:t>
            </a:r>
            <a:r>
              <a:rPr lang="ru-RU" altLang="ru-RU" sz="3600" dirty="0" err="1">
                <a:latin typeface="Helvetica" pitchFamily="34" charset="0"/>
              </a:rPr>
              <a:t>skills</a:t>
            </a:r>
            <a:r>
              <a:rPr lang="ru-RU" altLang="ru-RU" sz="3600" dirty="0">
                <a:latin typeface="Helvetica" pitchFamily="34" charset="0"/>
              </a:rPr>
              <a:t> </a:t>
            </a:r>
            <a:r>
              <a:rPr lang="ru-RU" altLang="ru-RU" sz="3600" dirty="0" err="1">
                <a:latin typeface="Helvetica" pitchFamily="34" charset="0"/>
              </a:rPr>
              <a:t>Russia</a:t>
            </a:r>
            <a:endParaRPr lang="ru-RU" altLang="ru-RU" sz="3600" dirty="0">
              <a:latin typeface="Helvetica" pitchFamily="34" charset="0"/>
            </a:endParaRPr>
          </a:p>
        </p:txBody>
      </p:sp>
      <p:pic>
        <p:nvPicPr>
          <p:cNvPr id="22531" name="Picture 8" descr="zVJ9CBKvDs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879851"/>
            <a:ext cx="38068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rAbNvT_wF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879850"/>
            <a:ext cx="337661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9"/>
          <a:stretch>
            <a:fillRect/>
          </a:stretch>
        </p:blipFill>
        <p:spPr bwMode="auto">
          <a:xfrm>
            <a:off x="2286001" y="838201"/>
            <a:ext cx="4657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5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временка медсанбат\IMG_6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5"/>
          <a:stretch>
            <a:fillRect/>
          </a:stretch>
        </p:blipFill>
        <p:spPr bwMode="auto">
          <a:xfrm>
            <a:off x="4213226" y="3275014"/>
            <a:ext cx="49307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E:\временка медсанбат\IMG_67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5" r="16367"/>
          <a:stretch>
            <a:fillRect/>
          </a:stretch>
        </p:blipFill>
        <p:spPr bwMode="auto">
          <a:xfrm>
            <a:off x="4572000" y="1"/>
            <a:ext cx="45720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E:\временка медсанбат\IMG_73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0638"/>
            <a:ext cx="47053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E:\временка медсанбат\IMG_68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8855" r="5951"/>
          <a:stretch>
            <a:fillRect/>
          </a:stretch>
        </p:blipFill>
        <p:spPr bwMode="auto">
          <a:xfrm>
            <a:off x="-9525" y="3511600"/>
            <a:ext cx="4484688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5574" y="2934816"/>
            <a:ext cx="6480720" cy="10925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1" tIns="45716" rIns="91431" bIns="45716">
            <a:spAutoFit/>
          </a:bodyPr>
          <a:lstStyle/>
          <a:p>
            <a:pPr algn="ctr">
              <a:defRPr/>
            </a:pPr>
            <a:r>
              <a:rPr lang="ru-RU" sz="6500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«Медсанбат»</a:t>
            </a:r>
          </a:p>
        </p:txBody>
      </p:sp>
    </p:spTree>
    <p:extLst>
      <p:ext uri="{BB962C8B-B14F-4D97-AF65-F5344CB8AC3E}">
        <p14:creationId xmlns:p14="http://schemas.microsoft.com/office/powerpoint/2010/main" val="20445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altLang="ru-RU" sz="4000" dirty="0">
                <a:cs typeface="Times New Roman" pitchFamily="18" charset="0"/>
              </a:rPr>
              <a:t>Проект-реконструкция</a:t>
            </a:r>
            <a:br>
              <a:rPr lang="ru-RU" altLang="ru-RU" sz="4000" dirty="0">
                <a:cs typeface="Times New Roman" pitchFamily="18" charset="0"/>
              </a:rPr>
            </a:br>
            <a:r>
              <a:rPr lang="ru-RU" altLang="ru-RU" sz="4000" dirty="0">
                <a:cs typeface="Times New Roman" pitchFamily="18" charset="0"/>
              </a:rPr>
              <a:t> «Медсанбат»</a:t>
            </a:r>
            <a:endParaRPr lang="ru-RU" altLang="ru-RU" sz="4000" dirty="0"/>
          </a:p>
        </p:txBody>
      </p:sp>
      <p:pic>
        <p:nvPicPr>
          <p:cNvPr id="6" name="Picture 2" descr="C:\Users\tav\Desktop\все подряд\Конкурс фильмов Хорошо быть Томичом 2016\Кто такие волонтёры фильм\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73238"/>
            <a:ext cx="3200400" cy="44910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C:\Users\tav\Desktop\все подряд\Конкурс фильмов Хорошо быть Томичом 2016\Кто такие волонтёры фильм\1.jpg"/>
          <p:cNvPicPr>
            <a:picLocks noChangeAspect="1" noChangeArrowheads="1"/>
          </p:cNvPicPr>
          <p:nvPr/>
        </p:nvPicPr>
        <p:blipFill rotWithShape="1">
          <a:blip r:embed="rId3"/>
          <a:srcRect l="10593" t="14746"/>
          <a:stretch/>
        </p:blipFill>
        <p:spPr bwMode="auto">
          <a:xfrm>
            <a:off x="3641644" y="2348880"/>
            <a:ext cx="5040313" cy="3324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СТУДЕНЧЕСКИЙ СПАСАТЕЛЬНЫЙ </a:t>
            </a:r>
            <a:br>
              <a:rPr lang="ru-RU" dirty="0" smtClean="0"/>
            </a:br>
            <a:r>
              <a:rPr lang="ru-RU" dirty="0" smtClean="0"/>
              <a:t>ОТРЯД МЕДИКОВ</a:t>
            </a:r>
            <a:endParaRPr lang="ru-RU" dirty="0"/>
          </a:p>
        </p:txBody>
      </p:sp>
      <p:pic>
        <p:nvPicPr>
          <p:cNvPr id="27651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6113"/>
            <a:ext cx="3886200" cy="4111625"/>
          </a:xfrm>
        </p:spPr>
      </p:pic>
      <p:pic>
        <p:nvPicPr>
          <p:cNvPr id="2765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567238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957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260648"/>
            <a:ext cx="8661648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Поступить в Томский базовый медицинский колледж: </a:t>
            </a:r>
            <a:r>
              <a:rPr lang="en-US" sz="28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tbmc.ru/</a:t>
            </a:r>
            <a:r>
              <a:rPr lang="en-US" sz="2800" b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abiturientu</a:t>
            </a:r>
            <a:endParaRPr lang="ru-RU" sz="2800" b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2800" b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 для справок: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90-90-21</a:t>
            </a:r>
            <a:endParaRPr lang="ru-RU" sz="2800" b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2800" b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89959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3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34"/>
          <p:cNvSpPr txBox="1">
            <a:spLocks/>
          </p:cNvSpPr>
          <p:nvPr/>
        </p:nvSpPr>
        <p:spPr>
          <a:xfrm>
            <a:off x="269033" y="523176"/>
            <a:ext cx="86375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8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Специальности ОГБПОУ «ТБМК»</a:t>
            </a:r>
            <a:endParaRPr lang="ru-RU" sz="2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78231" y="1739755"/>
            <a:ext cx="3528388" cy="3133500"/>
            <a:chOff x="10166350" y="3963979"/>
            <a:chExt cx="6669633" cy="4442026"/>
          </a:xfrm>
        </p:grpSpPr>
        <p:pic>
          <p:nvPicPr>
            <p:cNvPr id="17" name="Picture 3" descr="Z:\Общая\ДИРЕКТОР\фото\IMG_230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8364" y="6262370"/>
              <a:ext cx="4287619" cy="21436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X:\Фото\Открытые уроки\2012\Старцева\IMG_587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6550" y="3963979"/>
              <a:ext cx="4867034" cy="24333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IMG_754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6" r="3996"/>
            <a:stretch>
              <a:fillRect/>
            </a:stretch>
          </p:blipFill>
          <p:spPr bwMode="auto">
            <a:xfrm>
              <a:off x="10166350" y="5470525"/>
              <a:ext cx="4764029" cy="25903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03537543"/>
              </p:ext>
            </p:extLst>
          </p:nvPr>
        </p:nvGraphicFramePr>
        <p:xfrm>
          <a:off x="179512" y="2068040"/>
          <a:ext cx="5112568" cy="373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1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1018263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20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2313608"/>
            <a:ext cx="4695057" cy="303318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Обеспечение средними медицинскими работниками лечебных учреждений северных районов </a:t>
            </a:r>
            <a:r>
              <a:rPr lang="ru-RU" sz="2800" dirty="0"/>
              <a:t>Томской области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Миссия </a:t>
            </a:r>
            <a:br>
              <a:rPr lang="ru-RU" dirty="0" smtClean="0"/>
            </a:br>
            <a:r>
              <a:rPr lang="ru-RU" dirty="0" smtClean="0"/>
              <a:t>колпашевского филиала</a:t>
            </a:r>
            <a:endParaRPr lang="ru-RU" dirty="0"/>
          </a:p>
        </p:txBody>
      </p:sp>
      <p:pic>
        <p:nvPicPr>
          <p:cNvPr id="5" name="Picture 2" descr="C:\Documents and Settings\Петрова\Рабочий стол\Знай и люби свою профессию\КОНКУРС 2012\P10108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970" y="2204864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729" y="33282"/>
            <a:ext cx="1090271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036" y="4005064"/>
            <a:ext cx="3882429" cy="271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34"/>
          <p:cNvSpPr txBox="1">
            <a:spLocks/>
          </p:cNvSpPr>
          <p:nvPr/>
        </p:nvSpPr>
        <p:spPr>
          <a:xfrm>
            <a:off x="269033" y="523176"/>
            <a:ext cx="863758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8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Учебные специальности</a:t>
            </a:r>
            <a:endParaRPr lang="ru-RU" sz="2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34075499"/>
              </p:ext>
            </p:extLst>
          </p:nvPr>
        </p:nvGraphicFramePr>
        <p:xfrm>
          <a:off x="209041" y="1657648"/>
          <a:ext cx="5472608" cy="3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931" y="4917629"/>
            <a:ext cx="2341185" cy="180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20" y="4021296"/>
            <a:ext cx="3092624" cy="223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3617" y="1628800"/>
            <a:ext cx="3291848" cy="235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660" y="48346"/>
            <a:ext cx="1138340" cy="15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407893" cy="345638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 smtClean="0"/>
              <a:t>Практическое обучение и производственную практику студенты Колпашевского филиала проходят на базе ОГБУЗ «Колпашевская районная больница»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практика</a:t>
            </a:r>
            <a:endParaRPr lang="ru-RU" dirty="0"/>
          </a:p>
        </p:txBody>
      </p:sp>
      <p:pic>
        <p:nvPicPr>
          <p:cNvPr id="4" name="Picture 2" descr="G:\отбор\IMG_12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933056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nesin.ilya\Desktop\Логотип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3" y="116632"/>
            <a:ext cx="1090271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6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Петрова\Рабочий стол\Фотографии\отбор\IMG_12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005616"/>
            <a:ext cx="2724302" cy="204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Заголовок 34"/>
          <p:cNvSpPr>
            <a:spLocks noGrp="1"/>
          </p:cNvSpPr>
          <p:nvPr>
            <p:ph type="title"/>
          </p:nvPr>
        </p:nvSpPr>
        <p:spPr>
          <a:xfrm>
            <a:off x="381000" y="390601"/>
            <a:ext cx="8381260" cy="984885"/>
          </a:xfrm>
        </p:spPr>
        <p:txBody>
          <a:bodyPr wrap="square" lIns="0" tIns="0" rIns="0" bIns="0">
            <a:spAutoFit/>
          </a:bodyPr>
          <a:lstStyle/>
          <a:p>
            <a:pPr algn="l" defTabSz="541782"/>
            <a:r>
              <a:rPr lang="ru-RU" b="1" kern="0" dirty="0">
                <a:ea typeface="Tahoma" panose="020B0604030504040204" pitchFamily="34" charset="0"/>
                <a:cs typeface="Tahoma" panose="020B0604030504040204" pitchFamily="34" charset="0"/>
              </a:rPr>
              <a:t>Трудоустройство </a:t>
            </a:r>
            <a:r>
              <a:rPr lang="ru-RU" b="1" kern="0" dirty="0" smtClean="0">
                <a:ea typeface="Tahoma" panose="020B0604030504040204" pitchFamily="34" charset="0"/>
                <a:cs typeface="Tahoma" panose="020B0604030504040204" pitchFamily="34" charset="0"/>
              </a:rPr>
              <a:t>выпускников филиала</a:t>
            </a:r>
            <a:endParaRPr lang="ru-RU" b="1" kern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697" y="14026"/>
            <a:ext cx="1092304" cy="154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G:\отбор\IMG_144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378926"/>
            <a:ext cx="2736304" cy="2029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Петрова\Рабочий стол\Фотографии\отбор\IMG_145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4653136"/>
            <a:ext cx="2520280" cy="1869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624759"/>
              </p:ext>
            </p:extLst>
          </p:nvPr>
        </p:nvGraphicFramePr>
        <p:xfrm>
          <a:off x="179512" y="1628800"/>
          <a:ext cx="4536504" cy="1579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2645"/>
                <a:gridCol w="2513859"/>
              </a:tblGrid>
              <a:tr h="546564">
                <a:tc>
                  <a:txBody>
                    <a:bodyPr/>
                    <a:lstStyle/>
                    <a:p>
                      <a:pPr algn="ctr"/>
                      <a:r>
                        <a:rPr lang="ru-RU" sz="3100" dirty="0" smtClean="0"/>
                        <a:t>Год</a:t>
                      </a:r>
                      <a:endParaRPr lang="ru-RU" sz="31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%, трудоустроенных</a:t>
                      </a:r>
                      <a:endParaRPr lang="ru-RU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16589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2016</a:t>
                      </a:r>
                      <a:endParaRPr lang="ru-RU" sz="2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100%</a:t>
                      </a:r>
                      <a:endParaRPr lang="ru-RU" sz="2500" b="1" dirty="0">
                        <a:solidFill>
                          <a:srgbClr val="FF0000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  <a:tr h="516589">
                <a:tc>
                  <a:txBody>
                    <a:bodyPr/>
                    <a:lstStyle/>
                    <a:p>
                      <a:pPr marL="0" marR="0" indent="0" algn="ctr" defTabSz="15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 smtClean="0"/>
                        <a:t>2017</a:t>
                      </a:r>
                      <a:endParaRPr lang="ru-RU" sz="2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>
                          <a:solidFill>
                            <a:srgbClr val="FF0000"/>
                          </a:solidFill>
                          <a:latin typeface="+mj-lt"/>
                          <a:cs typeface="Courier New" panose="02070309020205020404" pitchFamily="49" charset="0"/>
                        </a:rPr>
                        <a:t>100%</a:t>
                      </a:r>
                      <a:endParaRPr lang="ru-RU" sz="2500" b="1" dirty="0">
                        <a:solidFill>
                          <a:srgbClr val="FF0000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marL="48374" marR="48374" marT="32252" marB="32252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5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2258</TotalTime>
  <Words>1729</Words>
  <Application>Microsoft Office PowerPoint</Application>
  <PresentationFormat>Экран (4:3)</PresentationFormat>
  <Paragraphs>546</Paragraphs>
  <Slides>44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Сетка</vt:lpstr>
      <vt:lpstr>Презентация PowerPoint</vt:lpstr>
      <vt:lpstr>История колледжа</vt:lpstr>
      <vt:lpstr>Презентация PowerPoint</vt:lpstr>
      <vt:lpstr>Презентация PowerPoint</vt:lpstr>
      <vt:lpstr>Презентация PowerPoint</vt:lpstr>
      <vt:lpstr>Миссия  колпашевского филиала</vt:lpstr>
      <vt:lpstr>Презентация PowerPoint</vt:lpstr>
      <vt:lpstr>практика</vt:lpstr>
      <vt:lpstr>Трудоустройство выпускников филиала</vt:lpstr>
      <vt:lpstr>Лечебное дело</vt:lpstr>
      <vt:lpstr>АКУшерское дело</vt:lpstr>
      <vt:lpstr>Сестринское дело</vt:lpstr>
      <vt:lpstr>Фармация</vt:lpstr>
      <vt:lpstr>Учебная аптека ТБМК</vt:lpstr>
      <vt:lpstr>Презентация PowerPoint</vt:lpstr>
      <vt:lpstr>Количество поданных заявлений</vt:lpstr>
      <vt:lpstr>Презентация PowerPoint</vt:lpstr>
      <vt:lpstr>Количество поступивших</vt:lpstr>
      <vt:lpstr>Презентация PowerPoint</vt:lpstr>
      <vt:lpstr>Презентация PowerPoint</vt:lpstr>
      <vt:lpstr>Презентация PowerPoint</vt:lpstr>
      <vt:lpstr>Трудоустройство выпускников</vt:lpstr>
      <vt:lpstr>Программа «Земский фельдшер»</vt:lpstr>
      <vt:lpstr>Презентация PowerPoint</vt:lpstr>
      <vt:lpstr>Презентация PowerPoint</vt:lpstr>
      <vt:lpstr>Программы дополнительного образования для детей</vt:lpstr>
      <vt:lpstr>World skills Russia</vt:lpstr>
      <vt:lpstr>World skills Russia</vt:lpstr>
      <vt:lpstr>World skills Russia</vt:lpstr>
      <vt:lpstr>World skills Russia 2018</vt:lpstr>
      <vt:lpstr>День открытых дверей</vt:lpstr>
      <vt:lpstr>Студенческий совет</vt:lpstr>
      <vt:lpstr>Структура студенческого совета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World skills Russia</vt:lpstr>
      <vt:lpstr>Презентация PowerPoint</vt:lpstr>
      <vt:lpstr>Проект-реконструкция  «Медсанбат»</vt:lpstr>
      <vt:lpstr>СТУДЕНЧЕСКИЙ СПАСАТЕЛЬНЫЙ  ОТРЯД МЕДИКОВ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Ниджад Шакир оглы. Аманов</dc:creator>
  <cp:lastModifiedBy>Илья Г. Несын</cp:lastModifiedBy>
  <cp:revision>128</cp:revision>
  <dcterms:created xsi:type="dcterms:W3CDTF">2017-05-31T01:50:41Z</dcterms:created>
  <dcterms:modified xsi:type="dcterms:W3CDTF">2018-09-26T05:07:29Z</dcterms:modified>
</cp:coreProperties>
</file>