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sldIdLst>
    <p:sldId id="277" r:id="rId2"/>
    <p:sldId id="256" r:id="rId3"/>
    <p:sldId id="257" r:id="rId4"/>
    <p:sldId id="264" r:id="rId5"/>
    <p:sldId id="270" r:id="rId6"/>
    <p:sldId id="260" r:id="rId7"/>
    <p:sldId id="279" r:id="rId8"/>
    <p:sldId id="273" r:id="rId9"/>
    <p:sldId id="282" r:id="rId10"/>
    <p:sldId id="261" r:id="rId11"/>
    <p:sldId id="266" r:id="rId12"/>
    <p:sldId id="259" r:id="rId13"/>
    <p:sldId id="268" r:id="rId14"/>
    <p:sldId id="274" r:id="rId15"/>
    <p:sldId id="275" r:id="rId16"/>
    <p:sldId id="283" r:id="rId17"/>
    <p:sldId id="284" r:id="rId18"/>
    <p:sldId id="276" r:id="rId19"/>
    <p:sldId id="272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1E0FDB"/>
    <a:srgbClr val="8E0000"/>
    <a:srgbClr val="FFFF66"/>
    <a:srgbClr val="CC0066"/>
    <a:srgbClr val="FFCC00"/>
    <a:srgbClr val="B8005C"/>
    <a:srgbClr val="A9E07C"/>
    <a:srgbClr val="0099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0" autoAdjust="0"/>
    <p:restoredTop sz="94660"/>
  </p:normalViewPr>
  <p:slideViewPr>
    <p:cSldViewPr>
      <p:cViewPr varScale="1">
        <p:scale>
          <a:sx n="59" d="100"/>
          <a:sy n="59" d="100"/>
        </p:scale>
        <p:origin x="21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5C4344-223F-4FAF-9EFB-DC67454E3CC3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D8AAA63-2741-476C-A6B4-E0B7FE4DFA25}">
      <dgm:prSet phldrT="[Текст]" custT="1"/>
      <dgm:spPr/>
      <dgm:t>
        <a:bodyPr/>
        <a:lstStyle/>
        <a:p>
          <a:r>
            <a:rPr lang="ru-RU" sz="2400" dirty="0" smtClean="0"/>
            <a:t>Научные и социальные партнеры программы</a:t>
          </a:r>
          <a:endParaRPr lang="ru-RU" sz="2400" dirty="0"/>
        </a:p>
      </dgm:t>
    </dgm:pt>
    <dgm:pt modelId="{8E36C3FF-834C-4D9F-ADBF-35C60E7F3B2A}" type="parTrans" cxnId="{53544968-E9DE-47CA-B106-8F01270E199C}">
      <dgm:prSet/>
      <dgm:spPr/>
      <dgm:t>
        <a:bodyPr/>
        <a:lstStyle/>
        <a:p>
          <a:endParaRPr lang="ru-RU"/>
        </a:p>
      </dgm:t>
    </dgm:pt>
    <dgm:pt modelId="{5CDAE0A2-B759-4DD2-93C4-113F97E52D13}" type="sibTrans" cxnId="{53544968-E9DE-47CA-B106-8F01270E199C}">
      <dgm:prSet/>
      <dgm:spPr/>
      <dgm:t>
        <a:bodyPr/>
        <a:lstStyle/>
        <a:p>
          <a:endParaRPr lang="ru-RU"/>
        </a:p>
      </dgm:t>
    </dgm:pt>
    <dgm:pt modelId="{4BF7B216-438E-4831-8B8D-0CB11AD904A7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МБОУ «ОШ № 5 города Асино»                                                                                                      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4E358740-A920-47D9-9A6E-771040EA23BB}" type="parTrans" cxnId="{DF434A13-039C-440F-BEC3-65CA10BEFEA5}">
      <dgm:prSet/>
      <dgm:spPr/>
      <dgm:t>
        <a:bodyPr/>
        <a:lstStyle/>
        <a:p>
          <a:endParaRPr lang="ru-RU"/>
        </a:p>
      </dgm:t>
    </dgm:pt>
    <dgm:pt modelId="{183113AB-11F5-48E4-9745-5D67BF9F7713}" type="sibTrans" cxnId="{DF434A13-039C-440F-BEC3-65CA10BEFEA5}">
      <dgm:prSet/>
      <dgm:spPr/>
      <dgm:t>
        <a:bodyPr/>
        <a:lstStyle/>
        <a:p>
          <a:endParaRPr lang="ru-RU"/>
        </a:p>
      </dgm:t>
    </dgm:pt>
    <dgm:pt modelId="{9E14B71A-5A75-4309-A9F1-E570CD878E77}">
      <dgm:prSet phldrT="[Текст]" custT="1"/>
      <dgm:spPr/>
      <dgm:t>
        <a:bodyPr/>
        <a:lstStyle/>
        <a:p>
          <a:r>
            <a:rPr lang="ru-RU" sz="2000" dirty="0" smtClean="0">
              <a:latin typeface="Arial" pitchFamily="34" charset="0"/>
              <a:cs typeface="Arial" pitchFamily="34" charset="0"/>
            </a:rPr>
            <a:t>«Асиновский детский дом»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3559373E-FE2E-47C2-B21F-413AB91AFD94}" type="parTrans" cxnId="{153D0A10-D864-4DB1-88AD-7AC3C76C8930}">
      <dgm:prSet/>
      <dgm:spPr/>
      <dgm:t>
        <a:bodyPr/>
        <a:lstStyle/>
        <a:p>
          <a:endParaRPr lang="ru-RU"/>
        </a:p>
      </dgm:t>
    </dgm:pt>
    <dgm:pt modelId="{4662938F-932A-40FF-8311-220DF1DF6398}" type="sibTrans" cxnId="{153D0A10-D864-4DB1-88AD-7AC3C76C8930}">
      <dgm:prSet/>
      <dgm:spPr/>
      <dgm:t>
        <a:bodyPr/>
        <a:lstStyle/>
        <a:p>
          <a:endParaRPr lang="ru-RU"/>
        </a:p>
      </dgm:t>
    </dgm:pt>
    <dgm:pt modelId="{0F30830A-34CB-4935-BB35-E7DD83CC30CD}">
      <dgm:prSet phldrT="[Текст]" custT="1"/>
      <dgm:spPr/>
      <dgm:t>
        <a:bodyPr/>
        <a:lstStyle/>
        <a:p>
          <a:r>
            <a:rPr lang="ru-RU" sz="2000" dirty="0" smtClean="0">
              <a:latin typeface="Arial" pitchFamily="34" charset="0"/>
              <a:cs typeface="Arial" pitchFamily="34" charset="0"/>
            </a:rPr>
            <a:t>ТОИПКРО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481DA924-843B-404C-84A4-49FDEB8DC90B}" type="parTrans" cxnId="{568DF0A3-CB01-4E19-A00F-7022F6A84D08}">
      <dgm:prSet/>
      <dgm:spPr/>
      <dgm:t>
        <a:bodyPr/>
        <a:lstStyle/>
        <a:p>
          <a:endParaRPr lang="ru-RU"/>
        </a:p>
      </dgm:t>
    </dgm:pt>
    <dgm:pt modelId="{68AF4288-19F4-48AC-AE85-C02176DA5A83}" type="sibTrans" cxnId="{568DF0A3-CB01-4E19-A00F-7022F6A84D08}">
      <dgm:prSet/>
      <dgm:spPr/>
      <dgm:t>
        <a:bodyPr/>
        <a:lstStyle/>
        <a:p>
          <a:endParaRPr lang="ru-RU"/>
        </a:p>
      </dgm:t>
    </dgm:pt>
    <dgm:pt modelId="{BFD5307A-5334-4AAC-9ADF-E812936FDB4E}">
      <dgm:prSet phldrT="[Текст]" custT="1"/>
      <dgm:spPr/>
      <dgm:t>
        <a:bodyPr/>
        <a:lstStyle/>
        <a:p>
          <a:r>
            <a:rPr lang="ru-RU" sz="2000" dirty="0" smtClean="0"/>
            <a:t>МБОУ «ОШ № 5 города Асино»;                                                                                                      </a:t>
          </a:r>
          <a:endParaRPr lang="ru-RU" sz="2000" dirty="0" smtClean="0">
            <a:latin typeface="Arial" pitchFamily="34" charset="0"/>
            <a:cs typeface="Arial" pitchFamily="34" charset="0"/>
          </a:endParaRPr>
        </a:p>
      </dgm:t>
    </dgm:pt>
    <dgm:pt modelId="{335E67F0-71B3-4A67-B16D-0546CD6C81AC}" type="parTrans" cxnId="{3D359C75-AA44-4378-AECB-AFBFA683DFA4}">
      <dgm:prSet/>
      <dgm:spPr/>
      <dgm:t>
        <a:bodyPr/>
        <a:lstStyle/>
        <a:p>
          <a:endParaRPr lang="ru-RU"/>
        </a:p>
      </dgm:t>
    </dgm:pt>
    <dgm:pt modelId="{444FA2A9-9D70-4CB8-9952-87E78E1C50F4}" type="sibTrans" cxnId="{3D359C75-AA44-4378-AECB-AFBFA683DFA4}">
      <dgm:prSet/>
      <dgm:spPr/>
      <dgm:t>
        <a:bodyPr/>
        <a:lstStyle/>
        <a:p>
          <a:endParaRPr lang="ru-RU"/>
        </a:p>
      </dgm:t>
    </dgm:pt>
    <dgm:pt modelId="{98C8EBF9-CA92-4274-B384-2644D71327DD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latin typeface="Arial" pitchFamily="34" charset="0"/>
              <a:cs typeface="Arial" pitchFamily="34" charset="0"/>
            </a:rPr>
            <a:t>ДОУ</a:t>
          </a:r>
          <a:r>
            <a:rPr lang="ru-RU" sz="1600" baseline="0" dirty="0" smtClean="0">
              <a:latin typeface="Arial" pitchFamily="34" charset="0"/>
              <a:cs typeface="Arial" pitchFamily="34" charset="0"/>
            </a:rPr>
            <a:t> г. Асино, ЦТДМ,                            ДЮСШ №1, </a:t>
          </a:r>
          <a:endParaRPr lang="ru-RU" sz="1600" dirty="0" smtClean="0">
            <a:latin typeface="Arial" pitchFamily="34" charset="0"/>
            <a:cs typeface="Arial" pitchFamily="34" charset="0"/>
          </a:endParaRP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aseline="0" dirty="0" smtClean="0">
              <a:latin typeface="Arial" pitchFamily="34" charset="0"/>
              <a:cs typeface="Arial" pitchFamily="34" charset="0"/>
            </a:rPr>
            <a:t>Школа искусств                   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443AD805-305D-426B-9382-C2E152611C65}" type="parTrans" cxnId="{56388BF8-7536-4ABB-AED0-878012BE0C84}">
      <dgm:prSet/>
      <dgm:spPr/>
      <dgm:t>
        <a:bodyPr/>
        <a:lstStyle/>
        <a:p>
          <a:endParaRPr lang="ru-RU"/>
        </a:p>
      </dgm:t>
    </dgm:pt>
    <dgm:pt modelId="{97EBB4C2-9C36-4D85-912C-1E04C9C5D9C7}" type="sibTrans" cxnId="{56388BF8-7536-4ABB-AED0-878012BE0C84}">
      <dgm:prSet/>
      <dgm:spPr/>
      <dgm:t>
        <a:bodyPr/>
        <a:lstStyle/>
        <a:p>
          <a:endParaRPr lang="ru-RU"/>
        </a:p>
      </dgm:t>
    </dgm:pt>
    <dgm:pt modelId="{4B5A1D34-9B4F-473B-88C5-E5BED990D943}">
      <dgm:prSet phldrT="[Текст]" custT="1"/>
      <dgm:spPr/>
      <dgm:t>
        <a:bodyPr/>
        <a:lstStyle/>
        <a:p>
          <a:r>
            <a:rPr lang="ru-RU" sz="2000" dirty="0" smtClean="0">
              <a:latin typeface="Arial" pitchFamily="34" charset="0"/>
              <a:cs typeface="Arial" pitchFamily="34" charset="0"/>
            </a:rPr>
            <a:t>Библиотечно</a:t>
          </a:r>
          <a:r>
            <a:rPr lang="ru-RU" sz="2000" baseline="0" dirty="0" smtClean="0">
              <a:latin typeface="Arial" pitchFamily="34" charset="0"/>
              <a:cs typeface="Arial" pitchFamily="34" charset="0"/>
            </a:rPr>
            <a:t> – эстетический центр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0089EB53-7A40-4CDF-AF3F-4BB2D5457111}" type="parTrans" cxnId="{1124C7E3-D8DC-4F1C-814C-B81AB863C392}">
      <dgm:prSet/>
      <dgm:spPr/>
      <dgm:t>
        <a:bodyPr/>
        <a:lstStyle/>
        <a:p>
          <a:endParaRPr lang="ru-RU"/>
        </a:p>
      </dgm:t>
    </dgm:pt>
    <dgm:pt modelId="{F22DEEA9-661A-45DA-B80B-32829563EB8C}" type="sibTrans" cxnId="{1124C7E3-D8DC-4F1C-814C-B81AB863C392}">
      <dgm:prSet/>
      <dgm:spPr/>
      <dgm:t>
        <a:bodyPr/>
        <a:lstStyle/>
        <a:p>
          <a:endParaRPr lang="ru-RU"/>
        </a:p>
      </dgm:t>
    </dgm:pt>
    <dgm:pt modelId="{78C2269F-6EAE-43BE-A7BF-C5420E4FE3C7}">
      <dgm:prSet/>
      <dgm:spPr/>
      <dgm:t>
        <a:bodyPr/>
        <a:lstStyle/>
        <a:p>
          <a:endParaRPr lang="ru-RU"/>
        </a:p>
      </dgm:t>
    </dgm:pt>
    <dgm:pt modelId="{E19E0E78-2DAC-4F9A-9A39-EFB252178618}" type="parTrans" cxnId="{6543F708-95FD-48A1-BD26-120803E9DE91}">
      <dgm:prSet/>
      <dgm:spPr/>
      <dgm:t>
        <a:bodyPr/>
        <a:lstStyle/>
        <a:p>
          <a:endParaRPr lang="ru-RU"/>
        </a:p>
      </dgm:t>
    </dgm:pt>
    <dgm:pt modelId="{9050D07E-4320-4B58-B5D3-5A37580E13CC}" type="sibTrans" cxnId="{6543F708-95FD-48A1-BD26-120803E9DE91}">
      <dgm:prSet/>
      <dgm:spPr/>
      <dgm:t>
        <a:bodyPr/>
        <a:lstStyle/>
        <a:p>
          <a:endParaRPr lang="ru-RU"/>
        </a:p>
      </dgm:t>
    </dgm:pt>
    <dgm:pt modelId="{E31DFEF4-4833-47A9-8E2F-491471007B52}">
      <dgm:prSet custT="1"/>
      <dgm:spPr/>
      <dgm:t>
        <a:bodyPr/>
        <a:lstStyle/>
        <a:p>
          <a:r>
            <a:rPr lang="ru-RU" sz="1800" dirty="0" smtClean="0"/>
            <a:t>Асиновский техникум промышленной индустрии и сервиса</a:t>
          </a:r>
          <a:endParaRPr lang="ru-RU" sz="1800" dirty="0"/>
        </a:p>
      </dgm:t>
    </dgm:pt>
    <dgm:pt modelId="{8A5D9D26-D8CE-4870-B8C9-5394C016DA92}" type="parTrans" cxnId="{9524FFA8-A6A4-41BB-A5A8-1B088BF62063}">
      <dgm:prSet/>
      <dgm:spPr/>
      <dgm:t>
        <a:bodyPr/>
        <a:lstStyle/>
        <a:p>
          <a:endParaRPr lang="ru-RU"/>
        </a:p>
      </dgm:t>
    </dgm:pt>
    <dgm:pt modelId="{B8ED2B53-A115-4EA6-A0A3-421A065C2D2E}" type="sibTrans" cxnId="{9524FFA8-A6A4-41BB-A5A8-1B088BF62063}">
      <dgm:prSet/>
      <dgm:spPr/>
      <dgm:t>
        <a:bodyPr/>
        <a:lstStyle/>
        <a:p>
          <a:endParaRPr lang="ru-RU"/>
        </a:p>
      </dgm:t>
    </dgm:pt>
    <dgm:pt modelId="{44B8E368-39C4-4A5B-B555-B2D84994E4F1}" type="pres">
      <dgm:prSet presAssocID="{515C4344-223F-4FAF-9EFB-DC67454E3CC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EA72F7-4A3A-455C-8BCA-8050C70EAE2C}" type="pres">
      <dgm:prSet presAssocID="{DD8AAA63-2741-476C-A6B4-E0B7FE4DFA25}" presName="centerShape" presStyleLbl="node0" presStyleIdx="0" presStyleCnt="1" custScaleX="149634" custScaleY="132083" custLinFactNeighborX="770" custLinFactNeighborY="-2539"/>
      <dgm:spPr/>
      <dgm:t>
        <a:bodyPr/>
        <a:lstStyle/>
        <a:p>
          <a:endParaRPr lang="ru-RU"/>
        </a:p>
      </dgm:t>
    </dgm:pt>
    <dgm:pt modelId="{3827ABFC-5F2D-4C7C-9E8F-7D7675D63C63}" type="pres">
      <dgm:prSet presAssocID="{4BF7B216-438E-4831-8B8D-0CB11AD904A7}" presName="node" presStyleLbl="node1" presStyleIdx="0" presStyleCnt="7" custScaleX="237913" custRadScaleRad="95367" custRadScaleInc="183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E914EF-1E1C-4F9D-B462-0C0B7EB09A6B}" type="pres">
      <dgm:prSet presAssocID="{4BF7B216-438E-4831-8B8D-0CB11AD904A7}" presName="dummy" presStyleCnt="0"/>
      <dgm:spPr/>
    </dgm:pt>
    <dgm:pt modelId="{324986C8-6560-49E6-8438-1B8FC7301E4F}" type="pres">
      <dgm:prSet presAssocID="{183113AB-11F5-48E4-9745-5D67BF9F7713}" presName="sibTrans" presStyleLbl="sibTrans2D1" presStyleIdx="0" presStyleCnt="7" custLinFactNeighborX="14807" custLinFactNeighborY="-6389"/>
      <dgm:spPr/>
      <dgm:t>
        <a:bodyPr/>
        <a:lstStyle/>
        <a:p>
          <a:endParaRPr lang="ru-RU"/>
        </a:p>
      </dgm:t>
    </dgm:pt>
    <dgm:pt modelId="{5280DB87-7570-492B-B5F8-DAA16EFE4DE8}" type="pres">
      <dgm:prSet presAssocID="{E31DFEF4-4833-47A9-8E2F-491471007B52}" presName="node" presStyleLbl="node1" presStyleIdx="1" presStyleCnt="7" custScaleX="220984" custScaleY="99999" custRadScaleRad="127119" custRadScaleInc="71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282789-32E6-4609-8668-0B336C6F943D}" type="pres">
      <dgm:prSet presAssocID="{E31DFEF4-4833-47A9-8E2F-491471007B52}" presName="dummy" presStyleCnt="0"/>
      <dgm:spPr/>
    </dgm:pt>
    <dgm:pt modelId="{6F9B5B30-A9F3-4DB6-8BD1-47C2024A322F}" type="pres">
      <dgm:prSet presAssocID="{B8ED2B53-A115-4EA6-A0A3-421A065C2D2E}" presName="sibTrans" presStyleLbl="sibTrans2D1" presStyleIdx="1" presStyleCnt="7" custLinFactNeighborX="17881" custLinFactNeighborY="73"/>
      <dgm:spPr/>
      <dgm:t>
        <a:bodyPr/>
        <a:lstStyle/>
        <a:p>
          <a:endParaRPr lang="ru-RU"/>
        </a:p>
      </dgm:t>
    </dgm:pt>
    <dgm:pt modelId="{37B1FD59-42A8-4AF3-AFC3-FAC85C34037D}" type="pres">
      <dgm:prSet presAssocID="{9E14B71A-5A75-4309-A9F1-E570CD878E77}" presName="node" presStyleLbl="node1" presStyleIdx="2" presStyleCnt="7" custScaleX="287934" custRadScaleRad="115510" custRadScaleInc="129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3B1B1-B4D5-451F-ADE6-1ABF2E2E8C65}" type="pres">
      <dgm:prSet presAssocID="{9E14B71A-5A75-4309-A9F1-E570CD878E77}" presName="dummy" presStyleCnt="0"/>
      <dgm:spPr/>
    </dgm:pt>
    <dgm:pt modelId="{8247E785-779A-4571-B28D-9BCB400236F7}" type="pres">
      <dgm:prSet presAssocID="{4662938F-932A-40FF-8311-220DF1DF6398}" presName="sibTrans" presStyleLbl="sibTrans2D1" presStyleIdx="2" presStyleCnt="7" custLinFactNeighborX="16636" custLinFactNeighborY="2222"/>
      <dgm:spPr/>
      <dgm:t>
        <a:bodyPr/>
        <a:lstStyle/>
        <a:p>
          <a:endParaRPr lang="ru-RU"/>
        </a:p>
      </dgm:t>
    </dgm:pt>
    <dgm:pt modelId="{FAA77FCE-3C79-4C7C-8748-FC15FAD23A27}" type="pres">
      <dgm:prSet presAssocID="{0F30830A-34CB-4935-BB35-E7DD83CC30CD}" presName="node" presStyleLbl="node1" presStyleIdx="3" presStyleCnt="7" custScaleX="194772" custScaleY="78445" custRadScaleRad="122074" custRadScaleInc="-99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F32166-28D8-4F43-8EBB-F535CBA468E7}" type="pres">
      <dgm:prSet presAssocID="{0F30830A-34CB-4935-BB35-E7DD83CC30CD}" presName="dummy" presStyleCnt="0"/>
      <dgm:spPr/>
    </dgm:pt>
    <dgm:pt modelId="{5BCF25D0-8B72-4437-8CDA-407460F8B25B}" type="pres">
      <dgm:prSet presAssocID="{68AF4288-19F4-48AC-AE85-C02176DA5A83}" presName="sibTrans" presStyleLbl="sibTrans2D1" presStyleIdx="3" presStyleCnt="7" custScaleX="150480" custScaleY="118739" custLinFactNeighborX="-3786" custLinFactNeighborY="-2450"/>
      <dgm:spPr/>
      <dgm:t>
        <a:bodyPr/>
        <a:lstStyle/>
        <a:p>
          <a:endParaRPr lang="ru-RU"/>
        </a:p>
      </dgm:t>
    </dgm:pt>
    <dgm:pt modelId="{4F6FF9E2-CFE6-4CBA-854D-6C437A54E608}" type="pres">
      <dgm:prSet presAssocID="{BFD5307A-5334-4AAC-9ADF-E812936FDB4E}" presName="node" presStyleLbl="node1" presStyleIdx="4" presStyleCnt="7" custScaleX="291913" custRadScaleRad="97912" custRadScaleInc="113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4AFD9-94C6-424E-B8D8-27E3543752CF}" type="pres">
      <dgm:prSet presAssocID="{BFD5307A-5334-4AAC-9ADF-E812936FDB4E}" presName="dummy" presStyleCnt="0"/>
      <dgm:spPr/>
    </dgm:pt>
    <dgm:pt modelId="{B9B23A12-4482-45FD-9DB8-537B79A3D626}" type="pres">
      <dgm:prSet presAssocID="{444FA2A9-9D70-4CB8-9952-87E78E1C50F4}" presName="sibTrans" presStyleLbl="sibTrans2D1" presStyleIdx="4" presStyleCnt="7" custLinFactNeighborX="-11653" custLinFactNeighborY="2084"/>
      <dgm:spPr/>
      <dgm:t>
        <a:bodyPr/>
        <a:lstStyle/>
        <a:p>
          <a:endParaRPr lang="ru-RU"/>
        </a:p>
      </dgm:t>
    </dgm:pt>
    <dgm:pt modelId="{002E91C4-FD60-435D-8F0B-46739294D7B3}" type="pres">
      <dgm:prSet presAssocID="{98C8EBF9-CA92-4274-B384-2644D71327DD}" presName="node" presStyleLbl="node1" presStyleIdx="5" presStyleCnt="7" custScaleX="197607" custScaleY="115369" custRadScaleRad="114935" custRadScaleInc="18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E3FF67-C4BB-4AA3-81E5-CF74A8AFE915}" type="pres">
      <dgm:prSet presAssocID="{98C8EBF9-CA92-4274-B384-2644D71327DD}" presName="dummy" presStyleCnt="0"/>
      <dgm:spPr/>
    </dgm:pt>
    <dgm:pt modelId="{5BA753E4-22F3-4E31-9E2F-914C78E949AF}" type="pres">
      <dgm:prSet presAssocID="{97EBB4C2-9C36-4D85-912C-1E04C9C5D9C7}" presName="sibTrans" presStyleLbl="sibTrans2D1" presStyleIdx="5" presStyleCnt="7" custLinFactNeighborX="-8029" custLinFactNeighborY="-515"/>
      <dgm:spPr/>
      <dgm:t>
        <a:bodyPr/>
        <a:lstStyle/>
        <a:p>
          <a:endParaRPr lang="ru-RU"/>
        </a:p>
      </dgm:t>
    </dgm:pt>
    <dgm:pt modelId="{AF09C841-5D4B-4B01-ABB7-0330D5161FB6}" type="pres">
      <dgm:prSet presAssocID="{4B5A1D34-9B4F-473B-88C5-E5BED990D943}" presName="node" presStyleLbl="node1" presStyleIdx="6" presStyleCnt="7" custScaleX="223264" custScaleY="92690" custRadScaleRad="117180" custRadScaleInc="-60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150845-5D87-40C7-B9B4-53DE8E6407EE}" type="pres">
      <dgm:prSet presAssocID="{4B5A1D34-9B4F-473B-88C5-E5BED990D943}" presName="dummy" presStyleCnt="0"/>
      <dgm:spPr/>
    </dgm:pt>
    <dgm:pt modelId="{263E2C16-EDD4-4C6F-AEB5-DD3AC991520E}" type="pres">
      <dgm:prSet presAssocID="{F22DEEA9-661A-45DA-B80B-32829563EB8C}" presName="sibTrans" presStyleLbl="sibTrans2D1" presStyleIdx="6" presStyleCnt="7" custLinFactNeighborX="-9851" custLinFactNeighborY="-6656"/>
      <dgm:spPr/>
      <dgm:t>
        <a:bodyPr/>
        <a:lstStyle/>
        <a:p>
          <a:endParaRPr lang="ru-RU"/>
        </a:p>
      </dgm:t>
    </dgm:pt>
  </dgm:ptLst>
  <dgm:cxnLst>
    <dgm:cxn modelId="{153D0A10-D864-4DB1-88AD-7AC3C76C8930}" srcId="{DD8AAA63-2741-476C-A6B4-E0B7FE4DFA25}" destId="{9E14B71A-5A75-4309-A9F1-E570CD878E77}" srcOrd="2" destOrd="0" parTransId="{3559373E-FE2E-47C2-B21F-413AB91AFD94}" sibTransId="{4662938F-932A-40FF-8311-220DF1DF6398}"/>
    <dgm:cxn modelId="{53544968-E9DE-47CA-B106-8F01270E199C}" srcId="{515C4344-223F-4FAF-9EFB-DC67454E3CC3}" destId="{DD8AAA63-2741-476C-A6B4-E0B7FE4DFA25}" srcOrd="0" destOrd="0" parTransId="{8E36C3FF-834C-4D9F-ADBF-35C60E7F3B2A}" sibTransId="{5CDAE0A2-B759-4DD2-93C4-113F97E52D13}"/>
    <dgm:cxn modelId="{6543F708-95FD-48A1-BD26-120803E9DE91}" srcId="{515C4344-223F-4FAF-9EFB-DC67454E3CC3}" destId="{78C2269F-6EAE-43BE-A7BF-C5420E4FE3C7}" srcOrd="1" destOrd="0" parTransId="{E19E0E78-2DAC-4F9A-9A39-EFB252178618}" sibTransId="{9050D07E-4320-4B58-B5D3-5A37580E13CC}"/>
    <dgm:cxn modelId="{9524FFA8-A6A4-41BB-A5A8-1B088BF62063}" srcId="{DD8AAA63-2741-476C-A6B4-E0B7FE4DFA25}" destId="{E31DFEF4-4833-47A9-8E2F-491471007B52}" srcOrd="1" destOrd="0" parTransId="{8A5D9D26-D8CE-4870-B8C9-5394C016DA92}" sibTransId="{B8ED2B53-A115-4EA6-A0A3-421A065C2D2E}"/>
    <dgm:cxn modelId="{038E4D46-2154-47D6-9D0A-6F5D386392E9}" type="presOf" srcId="{183113AB-11F5-48E4-9745-5D67BF9F7713}" destId="{324986C8-6560-49E6-8438-1B8FC7301E4F}" srcOrd="0" destOrd="0" presId="urn:microsoft.com/office/officeart/2005/8/layout/radial6"/>
    <dgm:cxn modelId="{DF434A13-039C-440F-BEC3-65CA10BEFEA5}" srcId="{DD8AAA63-2741-476C-A6B4-E0B7FE4DFA25}" destId="{4BF7B216-438E-4831-8B8D-0CB11AD904A7}" srcOrd="0" destOrd="0" parTransId="{4E358740-A920-47D9-9A6E-771040EA23BB}" sibTransId="{183113AB-11F5-48E4-9745-5D67BF9F7713}"/>
    <dgm:cxn modelId="{6B80ECA7-F1CB-40D1-BC5A-1DBD254366F4}" type="presOf" srcId="{9E14B71A-5A75-4309-A9F1-E570CD878E77}" destId="{37B1FD59-42A8-4AF3-AFC3-FAC85C34037D}" srcOrd="0" destOrd="0" presId="urn:microsoft.com/office/officeart/2005/8/layout/radial6"/>
    <dgm:cxn modelId="{1124C7E3-D8DC-4F1C-814C-B81AB863C392}" srcId="{DD8AAA63-2741-476C-A6B4-E0B7FE4DFA25}" destId="{4B5A1D34-9B4F-473B-88C5-E5BED990D943}" srcOrd="6" destOrd="0" parTransId="{0089EB53-7A40-4CDF-AF3F-4BB2D5457111}" sibTransId="{F22DEEA9-661A-45DA-B80B-32829563EB8C}"/>
    <dgm:cxn modelId="{519C89AB-F857-4097-8AEB-2476B5D19438}" type="presOf" srcId="{DD8AAA63-2741-476C-A6B4-E0B7FE4DFA25}" destId="{EEEA72F7-4A3A-455C-8BCA-8050C70EAE2C}" srcOrd="0" destOrd="0" presId="urn:microsoft.com/office/officeart/2005/8/layout/radial6"/>
    <dgm:cxn modelId="{1F2CEBBB-B4DB-4B4C-810B-37759625498E}" type="presOf" srcId="{F22DEEA9-661A-45DA-B80B-32829563EB8C}" destId="{263E2C16-EDD4-4C6F-AEB5-DD3AC991520E}" srcOrd="0" destOrd="0" presId="urn:microsoft.com/office/officeart/2005/8/layout/radial6"/>
    <dgm:cxn modelId="{3D359C75-AA44-4378-AECB-AFBFA683DFA4}" srcId="{DD8AAA63-2741-476C-A6B4-E0B7FE4DFA25}" destId="{BFD5307A-5334-4AAC-9ADF-E812936FDB4E}" srcOrd="4" destOrd="0" parTransId="{335E67F0-71B3-4A67-B16D-0546CD6C81AC}" sibTransId="{444FA2A9-9D70-4CB8-9952-87E78E1C50F4}"/>
    <dgm:cxn modelId="{56388BF8-7536-4ABB-AED0-878012BE0C84}" srcId="{DD8AAA63-2741-476C-A6B4-E0B7FE4DFA25}" destId="{98C8EBF9-CA92-4274-B384-2644D71327DD}" srcOrd="5" destOrd="0" parTransId="{443AD805-305D-426B-9382-C2E152611C65}" sibTransId="{97EBB4C2-9C36-4D85-912C-1E04C9C5D9C7}"/>
    <dgm:cxn modelId="{33BDF0EE-AC04-4F64-9B84-79416FA14196}" type="presOf" srcId="{68AF4288-19F4-48AC-AE85-C02176DA5A83}" destId="{5BCF25D0-8B72-4437-8CDA-407460F8B25B}" srcOrd="0" destOrd="0" presId="urn:microsoft.com/office/officeart/2005/8/layout/radial6"/>
    <dgm:cxn modelId="{BF4EBD72-9CEA-4716-9836-AD1781748357}" type="presOf" srcId="{97EBB4C2-9C36-4D85-912C-1E04C9C5D9C7}" destId="{5BA753E4-22F3-4E31-9E2F-914C78E949AF}" srcOrd="0" destOrd="0" presId="urn:microsoft.com/office/officeart/2005/8/layout/radial6"/>
    <dgm:cxn modelId="{2F9C2A91-93C1-43DF-862E-7F5004248710}" type="presOf" srcId="{444FA2A9-9D70-4CB8-9952-87E78E1C50F4}" destId="{B9B23A12-4482-45FD-9DB8-537B79A3D626}" srcOrd="0" destOrd="0" presId="urn:microsoft.com/office/officeart/2005/8/layout/radial6"/>
    <dgm:cxn modelId="{E2291A63-8A6E-4D01-9FCD-A5194BE303B9}" type="presOf" srcId="{BFD5307A-5334-4AAC-9ADF-E812936FDB4E}" destId="{4F6FF9E2-CFE6-4CBA-854D-6C437A54E608}" srcOrd="0" destOrd="0" presId="urn:microsoft.com/office/officeart/2005/8/layout/radial6"/>
    <dgm:cxn modelId="{F4049771-1679-4356-A68B-4932A9DA10D6}" type="presOf" srcId="{4B5A1D34-9B4F-473B-88C5-E5BED990D943}" destId="{AF09C841-5D4B-4B01-ABB7-0330D5161FB6}" srcOrd="0" destOrd="0" presId="urn:microsoft.com/office/officeart/2005/8/layout/radial6"/>
    <dgm:cxn modelId="{E5660B6A-7770-4856-87F9-C48B7CE343D1}" type="presOf" srcId="{4662938F-932A-40FF-8311-220DF1DF6398}" destId="{8247E785-779A-4571-B28D-9BCB400236F7}" srcOrd="0" destOrd="0" presId="urn:microsoft.com/office/officeart/2005/8/layout/radial6"/>
    <dgm:cxn modelId="{28D49340-880E-4BA5-B434-1A77F717545B}" type="presOf" srcId="{515C4344-223F-4FAF-9EFB-DC67454E3CC3}" destId="{44B8E368-39C4-4A5B-B555-B2D84994E4F1}" srcOrd="0" destOrd="0" presId="urn:microsoft.com/office/officeart/2005/8/layout/radial6"/>
    <dgm:cxn modelId="{D6063219-099A-4FC8-8156-6A868274E1C3}" type="presOf" srcId="{98C8EBF9-CA92-4274-B384-2644D71327DD}" destId="{002E91C4-FD60-435D-8F0B-46739294D7B3}" srcOrd="0" destOrd="0" presId="urn:microsoft.com/office/officeart/2005/8/layout/radial6"/>
    <dgm:cxn modelId="{5B0ECED6-C9CF-4E2A-91DD-B964916A3324}" type="presOf" srcId="{4BF7B216-438E-4831-8B8D-0CB11AD904A7}" destId="{3827ABFC-5F2D-4C7C-9E8F-7D7675D63C63}" srcOrd="0" destOrd="0" presId="urn:microsoft.com/office/officeart/2005/8/layout/radial6"/>
    <dgm:cxn modelId="{3F1AA512-8462-411E-A2EB-4F9D7560A308}" type="presOf" srcId="{0F30830A-34CB-4935-BB35-E7DD83CC30CD}" destId="{FAA77FCE-3C79-4C7C-8748-FC15FAD23A27}" srcOrd="0" destOrd="0" presId="urn:microsoft.com/office/officeart/2005/8/layout/radial6"/>
    <dgm:cxn modelId="{2824FEC4-0566-4135-B33C-E2B52B038DFA}" type="presOf" srcId="{B8ED2B53-A115-4EA6-A0A3-421A065C2D2E}" destId="{6F9B5B30-A9F3-4DB6-8BD1-47C2024A322F}" srcOrd="0" destOrd="0" presId="urn:microsoft.com/office/officeart/2005/8/layout/radial6"/>
    <dgm:cxn modelId="{568DF0A3-CB01-4E19-A00F-7022F6A84D08}" srcId="{DD8AAA63-2741-476C-A6B4-E0B7FE4DFA25}" destId="{0F30830A-34CB-4935-BB35-E7DD83CC30CD}" srcOrd="3" destOrd="0" parTransId="{481DA924-843B-404C-84A4-49FDEB8DC90B}" sibTransId="{68AF4288-19F4-48AC-AE85-C02176DA5A83}"/>
    <dgm:cxn modelId="{28AB24E2-66A3-4EE3-8572-FBA17FE0B213}" type="presOf" srcId="{E31DFEF4-4833-47A9-8E2F-491471007B52}" destId="{5280DB87-7570-492B-B5F8-DAA16EFE4DE8}" srcOrd="0" destOrd="0" presId="urn:microsoft.com/office/officeart/2005/8/layout/radial6"/>
    <dgm:cxn modelId="{C7929E06-820A-4F2A-901C-BEB2048BE3A7}" type="presParOf" srcId="{44B8E368-39C4-4A5B-B555-B2D84994E4F1}" destId="{EEEA72F7-4A3A-455C-8BCA-8050C70EAE2C}" srcOrd="0" destOrd="0" presId="urn:microsoft.com/office/officeart/2005/8/layout/radial6"/>
    <dgm:cxn modelId="{86CF7B9A-1581-41A7-8A0F-F7464502EB7F}" type="presParOf" srcId="{44B8E368-39C4-4A5B-B555-B2D84994E4F1}" destId="{3827ABFC-5F2D-4C7C-9E8F-7D7675D63C63}" srcOrd="1" destOrd="0" presId="urn:microsoft.com/office/officeart/2005/8/layout/radial6"/>
    <dgm:cxn modelId="{05F8A44F-A3B1-4114-9E68-D060CDF3908A}" type="presParOf" srcId="{44B8E368-39C4-4A5B-B555-B2D84994E4F1}" destId="{E4E914EF-1E1C-4F9D-B462-0C0B7EB09A6B}" srcOrd="2" destOrd="0" presId="urn:microsoft.com/office/officeart/2005/8/layout/radial6"/>
    <dgm:cxn modelId="{0CB5C777-8838-4BEB-B759-136207A25E0A}" type="presParOf" srcId="{44B8E368-39C4-4A5B-B555-B2D84994E4F1}" destId="{324986C8-6560-49E6-8438-1B8FC7301E4F}" srcOrd="3" destOrd="0" presId="urn:microsoft.com/office/officeart/2005/8/layout/radial6"/>
    <dgm:cxn modelId="{C9062E12-D993-498A-869C-78A462B6814A}" type="presParOf" srcId="{44B8E368-39C4-4A5B-B555-B2D84994E4F1}" destId="{5280DB87-7570-492B-B5F8-DAA16EFE4DE8}" srcOrd="4" destOrd="0" presId="urn:microsoft.com/office/officeart/2005/8/layout/radial6"/>
    <dgm:cxn modelId="{F6B404EF-6D15-4453-97D3-8EEB1064B80D}" type="presParOf" srcId="{44B8E368-39C4-4A5B-B555-B2D84994E4F1}" destId="{99282789-32E6-4609-8668-0B336C6F943D}" srcOrd="5" destOrd="0" presId="urn:microsoft.com/office/officeart/2005/8/layout/radial6"/>
    <dgm:cxn modelId="{17C66D9F-8732-40B0-AD0E-0433C14FBF2F}" type="presParOf" srcId="{44B8E368-39C4-4A5B-B555-B2D84994E4F1}" destId="{6F9B5B30-A9F3-4DB6-8BD1-47C2024A322F}" srcOrd="6" destOrd="0" presId="urn:microsoft.com/office/officeart/2005/8/layout/radial6"/>
    <dgm:cxn modelId="{2D30BD38-4C25-4924-AEE7-52BB763A2727}" type="presParOf" srcId="{44B8E368-39C4-4A5B-B555-B2D84994E4F1}" destId="{37B1FD59-42A8-4AF3-AFC3-FAC85C34037D}" srcOrd="7" destOrd="0" presId="urn:microsoft.com/office/officeart/2005/8/layout/radial6"/>
    <dgm:cxn modelId="{43D6121A-C04E-4DBA-8CF6-B39F7E2F8434}" type="presParOf" srcId="{44B8E368-39C4-4A5B-B555-B2D84994E4F1}" destId="{CD53B1B1-B4D5-451F-ADE6-1ABF2E2E8C65}" srcOrd="8" destOrd="0" presId="urn:microsoft.com/office/officeart/2005/8/layout/radial6"/>
    <dgm:cxn modelId="{840BE819-27C4-4BD1-95AE-9571E77905E5}" type="presParOf" srcId="{44B8E368-39C4-4A5B-B555-B2D84994E4F1}" destId="{8247E785-779A-4571-B28D-9BCB400236F7}" srcOrd="9" destOrd="0" presId="urn:microsoft.com/office/officeart/2005/8/layout/radial6"/>
    <dgm:cxn modelId="{31A237AA-295B-430C-90EE-88D498204853}" type="presParOf" srcId="{44B8E368-39C4-4A5B-B555-B2D84994E4F1}" destId="{FAA77FCE-3C79-4C7C-8748-FC15FAD23A27}" srcOrd="10" destOrd="0" presId="urn:microsoft.com/office/officeart/2005/8/layout/radial6"/>
    <dgm:cxn modelId="{30C370EF-422D-41A1-B376-AB3932CB2EE1}" type="presParOf" srcId="{44B8E368-39C4-4A5B-B555-B2D84994E4F1}" destId="{C4F32166-28D8-4F43-8EBB-F535CBA468E7}" srcOrd="11" destOrd="0" presId="urn:microsoft.com/office/officeart/2005/8/layout/radial6"/>
    <dgm:cxn modelId="{83FA8EEC-519E-4BFB-BAEC-9BE5CBC9ED9C}" type="presParOf" srcId="{44B8E368-39C4-4A5B-B555-B2D84994E4F1}" destId="{5BCF25D0-8B72-4437-8CDA-407460F8B25B}" srcOrd="12" destOrd="0" presId="urn:microsoft.com/office/officeart/2005/8/layout/radial6"/>
    <dgm:cxn modelId="{46E53438-2F9B-49A8-8E53-1E3DC7917259}" type="presParOf" srcId="{44B8E368-39C4-4A5B-B555-B2D84994E4F1}" destId="{4F6FF9E2-CFE6-4CBA-854D-6C437A54E608}" srcOrd="13" destOrd="0" presId="urn:microsoft.com/office/officeart/2005/8/layout/radial6"/>
    <dgm:cxn modelId="{C4DF10CC-A40A-4678-8930-E9891F4BCBE7}" type="presParOf" srcId="{44B8E368-39C4-4A5B-B555-B2D84994E4F1}" destId="{1A24AFD9-94C6-424E-B8D8-27E3543752CF}" srcOrd="14" destOrd="0" presId="urn:microsoft.com/office/officeart/2005/8/layout/radial6"/>
    <dgm:cxn modelId="{D47DE720-D002-476B-933C-7D8186B26C13}" type="presParOf" srcId="{44B8E368-39C4-4A5B-B555-B2D84994E4F1}" destId="{B9B23A12-4482-45FD-9DB8-537B79A3D626}" srcOrd="15" destOrd="0" presId="urn:microsoft.com/office/officeart/2005/8/layout/radial6"/>
    <dgm:cxn modelId="{63598346-D4BA-4479-A772-3F1B7A7DE6DF}" type="presParOf" srcId="{44B8E368-39C4-4A5B-B555-B2D84994E4F1}" destId="{002E91C4-FD60-435D-8F0B-46739294D7B3}" srcOrd="16" destOrd="0" presId="urn:microsoft.com/office/officeart/2005/8/layout/radial6"/>
    <dgm:cxn modelId="{989856D6-F0B7-4A30-B6B8-0F6AB07F7B15}" type="presParOf" srcId="{44B8E368-39C4-4A5B-B555-B2D84994E4F1}" destId="{6EE3FF67-C4BB-4AA3-81E5-CF74A8AFE915}" srcOrd="17" destOrd="0" presId="urn:microsoft.com/office/officeart/2005/8/layout/radial6"/>
    <dgm:cxn modelId="{CA49A0C1-2B1E-4C6F-A6A4-C85056C8E605}" type="presParOf" srcId="{44B8E368-39C4-4A5B-B555-B2D84994E4F1}" destId="{5BA753E4-22F3-4E31-9E2F-914C78E949AF}" srcOrd="18" destOrd="0" presId="urn:microsoft.com/office/officeart/2005/8/layout/radial6"/>
    <dgm:cxn modelId="{F3BA740A-D8FF-4D84-9B8E-1364A23452FC}" type="presParOf" srcId="{44B8E368-39C4-4A5B-B555-B2D84994E4F1}" destId="{AF09C841-5D4B-4B01-ABB7-0330D5161FB6}" srcOrd="19" destOrd="0" presId="urn:microsoft.com/office/officeart/2005/8/layout/radial6"/>
    <dgm:cxn modelId="{7C593982-8933-498F-A9A4-7BC066FA2741}" type="presParOf" srcId="{44B8E368-39C4-4A5B-B555-B2D84994E4F1}" destId="{AC150845-5D87-40C7-B9B4-53DE8E6407EE}" srcOrd="20" destOrd="0" presId="urn:microsoft.com/office/officeart/2005/8/layout/radial6"/>
    <dgm:cxn modelId="{23A6DDE7-D4D9-4520-BF78-14863CEF68B8}" type="presParOf" srcId="{44B8E368-39C4-4A5B-B555-B2D84994E4F1}" destId="{263E2C16-EDD4-4C6F-AEB5-DD3AC991520E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2EC37-942A-4476-887E-5A73EE7F483B}" type="datetimeFigureOut">
              <a:rPr lang="ru-RU" smtClean="0"/>
              <a:pPr/>
              <a:t>01.10.2018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19BFF-6A50-4841-AE88-C07A335604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568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C3B44DA9-9881-43FA-8B8A-AE9FD94F49FE}" type="slidenum">
              <a:rPr kumimoji="1" lang="ru-RU" sz="1200">
                <a:latin typeface="Times New Roman" pitchFamily="18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</a:t>
            </a:fld>
            <a:endParaRPr kumimoji="1" lang="ru-RU" sz="1200">
              <a:latin typeface="Times New Roman" pitchFamily="18" charset="0"/>
            </a:endParaRPr>
          </a:p>
        </p:txBody>
      </p:sp>
      <p:sp>
        <p:nvSpPr>
          <p:cNvPr id="256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560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19666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9302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9C9C0-4F31-4155-B906-990A618732CC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A2412-6F32-4721-91C8-A3CDFFD3F3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C1B78-2040-421C-8C40-DC28551DC071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91E96-E54C-4B7A-B8C1-8A9DA6507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C6818-17B2-45BB-B4E5-455E1915FB5A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6FC7F-D306-4C41-BC68-47860DA085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5863" y="596900"/>
            <a:ext cx="6191250" cy="35798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25E82-1BE4-481E-8A8B-E7195467A9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A3A78-D133-401F-BF86-2D5AAC3E80AB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699D8-0091-4F9F-AF3C-0E7597AC54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D8E00-CFEA-40E4-9FDD-64B906ABA925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8DB32-EF68-4666-AD47-5740D1199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ECCAF-E9E0-4A9C-A560-62C8FC7D45D4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6547A-5F05-4DCD-B2BF-463235AF47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AF87C-D9EC-4832-9DBA-70E1E016C326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69B9A-0436-4EED-9750-F0EEC00A2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8A092-AC2F-4B1F-94C8-DB734D8B9486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A25A1-21DB-4AC7-814E-4B077FF5B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E1541-9E05-4B41-B975-32872092C5A1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8A9A-AD64-4FB4-8DFA-EB9E44FB4C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F32EF-B9B0-4DD3-BBE9-E4550D27B555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47A4F-F142-49BB-B154-493B3BDEA5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823E8-C3B2-4C52-BC2C-41C7D158AC83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EDCF9-6753-44F3-94E5-EAC71F141E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A060DF-D664-4D5E-9BB6-071DB91296F3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E50A31-C63A-4CBB-994E-ED4DC0E711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1" r:id="rId2"/>
    <p:sldLayoutId id="2147483733" r:id="rId3"/>
    <p:sldLayoutId id="2147483730" r:id="rId4"/>
    <p:sldLayoutId id="2147483729" r:id="rId5"/>
    <p:sldLayoutId id="2147483728" r:id="rId6"/>
    <p:sldLayoutId id="2147483727" r:id="rId7"/>
    <p:sldLayoutId id="2147483726" r:id="rId8"/>
    <p:sldLayoutId id="2147483734" r:id="rId9"/>
    <p:sldLayoutId id="2147483725" r:id="rId10"/>
    <p:sldLayoutId id="2147483724" r:id="rId11"/>
    <p:sldLayoutId id="2147483735" r:id="rId12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00ADDC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Relationship Id="rId9" Type="http://schemas.openxmlformats.org/officeDocument/2006/relationships/image" Target="../media/image9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12" Type="http://schemas.openxmlformats.org/officeDocument/2006/relationships/image" Target="../media/image104.jpeg"/><Relationship Id="rId2" Type="http://schemas.openxmlformats.org/officeDocument/2006/relationships/image" Target="../media/image94.jpe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103.jpe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Relationship Id="rId14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10" Type="http://schemas.openxmlformats.org/officeDocument/2006/relationships/image" Target="../media/image125.png"/><Relationship Id="rId4" Type="http://schemas.openxmlformats.org/officeDocument/2006/relationships/image" Target="../media/image119.jpeg"/><Relationship Id="rId9" Type="http://schemas.openxmlformats.org/officeDocument/2006/relationships/image" Target="../media/image1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10" Type="http://schemas.openxmlformats.org/officeDocument/2006/relationships/image" Target="../media/image134.png"/><Relationship Id="rId4" Type="http://schemas.openxmlformats.org/officeDocument/2006/relationships/image" Target="../media/image128.jpeg"/><Relationship Id="rId9" Type="http://schemas.openxmlformats.org/officeDocument/2006/relationships/image" Target="../media/image1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13" Type="http://schemas.openxmlformats.org/officeDocument/2006/relationships/image" Target="../media/image145.gif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12" Type="http://schemas.openxmlformats.org/officeDocument/2006/relationships/image" Target="../media/image39.gif"/><Relationship Id="rId2" Type="http://schemas.openxmlformats.org/officeDocument/2006/relationships/image" Target="../media/image135.jpeg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11" Type="http://schemas.openxmlformats.org/officeDocument/2006/relationships/image" Target="../media/image144.gif"/><Relationship Id="rId5" Type="http://schemas.openxmlformats.org/officeDocument/2006/relationships/image" Target="../media/image138.jpeg"/><Relationship Id="rId15" Type="http://schemas.openxmlformats.org/officeDocument/2006/relationships/image" Target="../media/image147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Relationship Id="rId14" Type="http://schemas.openxmlformats.org/officeDocument/2006/relationships/image" Target="../media/image1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60.png"/><Relationship Id="rId7" Type="http://schemas.openxmlformats.org/officeDocument/2006/relationships/image" Target="../media/image24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9.gif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7.gif"/><Relationship Id="rId5" Type="http://schemas.openxmlformats.org/officeDocument/2006/relationships/image" Target="../media/image31.jpeg"/><Relationship Id="rId10" Type="http://schemas.openxmlformats.org/officeDocument/2006/relationships/image" Target="../media/image36.gif"/><Relationship Id="rId4" Type="http://schemas.openxmlformats.org/officeDocument/2006/relationships/image" Target="../media/image30.jpeg"/><Relationship Id="rId9" Type="http://schemas.openxmlformats.org/officeDocument/2006/relationships/image" Target="../media/image35.gif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18" Type="http://schemas.openxmlformats.org/officeDocument/2006/relationships/image" Target="../media/image5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pn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11" Type="http://schemas.openxmlformats.org/officeDocument/2006/relationships/image" Target="../media/image83.pn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8" name="Rectangle 42"/>
          <p:cNvSpPr>
            <a:spLocks noChangeArrowheads="1"/>
          </p:cNvSpPr>
          <p:nvPr/>
        </p:nvSpPr>
        <p:spPr bwMode="auto">
          <a:xfrm>
            <a:off x="900113" y="5157788"/>
            <a:ext cx="7416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396" tIns="51198" rIns="102396" bIns="51198"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</a:t>
            </a:r>
            <a:endParaRPr lang="ru-RU" sz="4000" b="1" i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139" name="Rectangle 43"/>
          <p:cNvSpPr>
            <a:spLocks noChangeArrowheads="1"/>
          </p:cNvSpPr>
          <p:nvPr/>
        </p:nvSpPr>
        <p:spPr bwMode="auto">
          <a:xfrm>
            <a:off x="414338" y="0"/>
            <a:ext cx="7704137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396" tIns="51198" rIns="102396" bIns="51198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b="1" i="1" dirty="0">
              <a:solidFill>
                <a:srgbClr val="6405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dirty="0">
                <a:effectLst>
                  <a:outerShdw blurRad="38100" dist="38100" dir="2700000" algn="tl">
                    <a:srgbClr val="4E5B6F"/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образовательное учреждение </a:t>
            </a:r>
          </a:p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dirty="0">
                <a:effectLst>
                  <a:outerShdw blurRad="38100" dist="38100" dir="2700000" algn="tl">
                    <a:srgbClr val="4E5B6F"/>
                  </a:outerShdw>
                </a:effectLst>
                <a:latin typeface="Times New Roman" pitchFamily="18" charset="0"/>
                <a:cs typeface="Times New Roman" pitchFamily="18" charset="0"/>
              </a:rPr>
              <a:t> «Общеобразовательная школа № 5</a:t>
            </a:r>
            <a:br>
              <a:rPr lang="ru-RU" dirty="0">
                <a:effectLst>
                  <a:outerShdw blurRad="38100" dist="38100" dir="2700000" algn="tl">
                    <a:srgbClr val="4E5B6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effectLst>
                  <a:outerShdw blurRad="38100" dist="38100" dir="2700000" algn="tl">
                    <a:srgbClr val="4E5B6F"/>
                  </a:outerShdw>
                </a:effectLst>
                <a:latin typeface="Times New Roman" pitchFamily="18" charset="0"/>
                <a:cs typeface="Times New Roman" pitchFamily="18" charset="0"/>
              </a:rPr>
              <a:t>г. Асино» Томской области</a:t>
            </a:r>
          </a:p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300" dirty="0">
                <a:effectLst>
                  <a:outerShdw blurRad="38100" dist="38100" dir="2700000" algn="tl">
                    <a:srgbClr val="4E5B6F"/>
                  </a:outerShdw>
                </a:effectLst>
                <a:latin typeface="Times New Roman" pitchFamily="18" charset="0"/>
                <a:cs typeface="Times New Roman" pitchFamily="18" charset="0"/>
              </a:rPr>
              <a:t>«Группы дошкольного образования»</a:t>
            </a:r>
          </a:p>
        </p:txBody>
      </p:sp>
      <p:sp>
        <p:nvSpPr>
          <p:cNvPr id="4140" name="Rectangle 44"/>
          <p:cNvSpPr>
            <a:spLocks noChangeArrowheads="1"/>
          </p:cNvSpPr>
          <p:nvPr/>
        </p:nvSpPr>
        <p:spPr bwMode="auto">
          <a:xfrm>
            <a:off x="250825" y="2278063"/>
            <a:ext cx="2447925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396" tIns="51198" rIns="102396" bIns="51198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3100" b="1" i="1" dirty="0">
              <a:solidFill>
                <a:srgbClr val="99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3100" b="1" i="1" dirty="0">
              <a:solidFill>
                <a:srgbClr val="99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3100" b="1" i="1" dirty="0">
              <a:solidFill>
                <a:srgbClr val="99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3100" b="1" i="1" dirty="0">
              <a:solidFill>
                <a:srgbClr val="99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125" name="Picture 45" descr="PICT0613"/>
          <p:cNvPicPr>
            <a:picLocks noChangeAspect="1" noChangeArrowheads="1"/>
          </p:cNvPicPr>
          <p:nvPr/>
        </p:nvPicPr>
        <p:blipFill>
          <a:blip r:embed="rId3" cstate="print"/>
          <a:srcRect b="15994"/>
          <a:stretch>
            <a:fillRect/>
          </a:stretch>
        </p:blipFill>
        <p:spPr bwMode="auto">
          <a:xfrm>
            <a:off x="2771775" y="2638425"/>
            <a:ext cx="5976938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3978275" y="1773238"/>
            <a:ext cx="4660900" cy="34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396" tIns="51198" rIns="102396" bIns="51198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600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4E5B6F"/>
                  </a:outerShdw>
                </a:effectLst>
              </a:rPr>
              <a:t>Галина Викторовна </a:t>
            </a:r>
            <a:r>
              <a:rPr lang="ru-RU" sz="1600" i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4E5B6F"/>
                  </a:outerShdw>
                </a:effectLst>
              </a:rPr>
              <a:t>Сенина</a:t>
            </a:r>
            <a:endParaRPr lang="ru-RU" sz="1600" i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4E5B6F"/>
                </a:outerShdw>
              </a:effectLst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23850" y="1917700"/>
            <a:ext cx="2106613" cy="459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396" tIns="51198" rIns="102396" bIns="51198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200" b="1" dirty="0"/>
              <a:t>Общая информация.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200" b="1" dirty="0"/>
              <a:t>•   Полное наименование образовательного учреждения в соответствии с уставом: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200" b="1" i="1" dirty="0"/>
              <a:t>«Группа Дошкольного Образования» </a:t>
            </a:r>
            <a:r>
              <a:rPr lang="ru-RU" sz="1200" b="1" dirty="0"/>
              <a:t>•                          Год основания:                                           3 сентября 2013г.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200" b="1" dirty="0"/>
              <a:t>Лицензия на право осуществления образовательной деятельностью выдана Комитетом по контролю,  надзору и лицензированию в сфере образования в Томской области  (серия70П01  № 0000836; регистрационный № 271-р от 07 марта 2014 года).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200" b="1" dirty="0"/>
              <a:t>•   Режим работы: 10 часов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596336" y="332656"/>
            <a:ext cx="1147787" cy="17777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6" descr="P10201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501008"/>
            <a:ext cx="3384550" cy="2540000"/>
          </a:xfrm>
          <a:prstGeom prst="rect">
            <a:avLst/>
          </a:prstGeom>
          <a:noFill/>
          <a:ln w="57150">
            <a:solidFill>
              <a:srgbClr val="00FFFF"/>
            </a:solidFill>
            <a:prstDash val="sysDot"/>
            <a:miter lim="800000"/>
            <a:headEnd/>
            <a:tailEnd/>
          </a:ln>
        </p:spPr>
      </p:pic>
      <p:pic>
        <p:nvPicPr>
          <p:cNvPr id="18434" name="Picture 7" descr="230371_html_400207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724400"/>
            <a:ext cx="2663825" cy="1768475"/>
          </a:xfrm>
          <a:prstGeom prst="rect">
            <a:avLst/>
          </a:prstGeom>
          <a:noFill/>
          <a:ln w="57150">
            <a:solidFill>
              <a:srgbClr val="D81267"/>
            </a:solidFill>
            <a:prstDash val="sysDot"/>
            <a:miter lim="800000"/>
            <a:headEnd/>
            <a:tailEnd/>
          </a:ln>
        </p:spPr>
      </p:pic>
      <p:pic>
        <p:nvPicPr>
          <p:cNvPr id="18435" name="Picture 8" descr="425996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420938"/>
            <a:ext cx="2663825" cy="1998662"/>
          </a:xfrm>
          <a:prstGeom prst="rect">
            <a:avLst/>
          </a:prstGeom>
          <a:noFill/>
          <a:ln w="57150">
            <a:solidFill>
              <a:srgbClr val="00FFFF"/>
            </a:solidFill>
            <a:prstDash val="sysDot"/>
            <a:miter lim="800000"/>
            <a:headEnd/>
            <a:tailEnd/>
          </a:ln>
        </p:spPr>
      </p:pic>
      <p:pic>
        <p:nvPicPr>
          <p:cNvPr id="18436" name="Picture 9" descr="64178045_1284823621_11"/>
          <p:cNvPicPr>
            <a:picLocks noChangeAspect="1" noChangeArrowheads="1"/>
          </p:cNvPicPr>
          <p:nvPr/>
        </p:nvPicPr>
        <p:blipFill>
          <a:blip r:embed="rId5" cstate="print">
            <a:lum bright="-6000"/>
          </a:blip>
          <a:srcRect/>
          <a:stretch>
            <a:fillRect/>
          </a:stretch>
        </p:blipFill>
        <p:spPr bwMode="auto">
          <a:xfrm>
            <a:off x="2987824" y="5229200"/>
            <a:ext cx="25193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0" descr="DSC02871"/>
          <p:cNvPicPr>
            <a:picLocks noChangeAspect="1" noChangeArrowheads="1"/>
          </p:cNvPicPr>
          <p:nvPr/>
        </p:nvPicPr>
        <p:blipFill>
          <a:blip r:embed="rId6" cstate="print">
            <a:lum bright="6000"/>
          </a:blip>
          <a:srcRect/>
          <a:stretch>
            <a:fillRect/>
          </a:stretch>
        </p:blipFill>
        <p:spPr bwMode="auto">
          <a:xfrm>
            <a:off x="395288" y="260350"/>
            <a:ext cx="2663825" cy="1863725"/>
          </a:xfrm>
          <a:prstGeom prst="rect">
            <a:avLst/>
          </a:prstGeom>
          <a:noFill/>
          <a:ln w="57150">
            <a:solidFill>
              <a:schemeClr val="hlink"/>
            </a:solidFill>
            <a:prstDash val="sysDot"/>
            <a:miter lim="800000"/>
            <a:headEnd/>
            <a:tailEnd/>
          </a:ln>
        </p:spPr>
      </p:pic>
      <p:pic>
        <p:nvPicPr>
          <p:cNvPr id="18438" name="Picture 11" descr="64178057_1284823894_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1412776"/>
            <a:ext cx="1479550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2" descr="1d51a3fe7e8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5445224"/>
            <a:ext cx="13684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3" descr="16330382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288" y="2565400"/>
            <a:ext cx="874712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/>
          </p:cNvSpPr>
          <p:nvPr/>
        </p:nvSpPr>
        <p:spPr bwMode="auto">
          <a:xfrm>
            <a:off x="4500563" y="1196975"/>
            <a:ext cx="41767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FEB80A"/>
              </a:buClr>
              <a:buSzPct val="95000"/>
              <a:buFont typeface="Wingdings 2" pitchFamily="18" charset="2"/>
              <a:buAutoNum type="arabicPeriod"/>
            </a:pPr>
            <a:endParaRPr lang="ru-RU" sz="1600" dirty="0">
              <a:latin typeface="Constant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11960" y="764704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Сотрудничество нашего учреждения  с социальными партнерами позволяет выстраивать единое информационно-образовательное пространство, которое является залогом успешного развития и эффективной социализации ребенка в современном мире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4" name="WordArt 14"/>
          <p:cNvSpPr>
            <a:spLocks noChangeArrowheads="1" noChangeShapeType="1" noTextEdit="1"/>
          </p:cNvSpPr>
          <p:nvPr/>
        </p:nvSpPr>
        <p:spPr bwMode="auto">
          <a:xfrm>
            <a:off x="467544" y="188913"/>
            <a:ext cx="8064896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"</a:t>
            </a:r>
            <a:r>
              <a:rPr lang="ru-RU" sz="3600" dirty="0" smtClean="0">
                <a:solidFill>
                  <a:srgbClr val="FFFF00"/>
                </a:solidFill>
              </a:rPr>
              <a:t>Профориентация – в настоящее время является важным </a:t>
            </a:r>
          </a:p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направлением работы образовательных учреждений </a:t>
            </a:r>
            <a:endParaRPr lang="ru-RU" sz="3600" b="1" i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Bookman Old Style"/>
            </a:endParaRPr>
          </a:p>
        </p:txBody>
      </p:sp>
      <p:pic>
        <p:nvPicPr>
          <p:cNvPr id="20498" name="Picture 18" descr="IMG_66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21343">
            <a:off x="323850" y="1196975"/>
            <a:ext cx="2447925" cy="1836738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ot"/>
            <a:miter lim="800000"/>
            <a:headEnd/>
            <a:tailEnd/>
          </a:ln>
        </p:spPr>
      </p:pic>
      <p:pic>
        <p:nvPicPr>
          <p:cNvPr id="20500" name="Picture 20" descr="DSC054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38918">
            <a:off x="900113" y="2997200"/>
            <a:ext cx="2376487" cy="1782763"/>
          </a:xfrm>
          <a:prstGeom prst="rect">
            <a:avLst/>
          </a:prstGeom>
          <a:noFill/>
          <a:ln w="57150">
            <a:solidFill>
              <a:schemeClr val="hlink"/>
            </a:solidFill>
            <a:prstDash val="sysDot"/>
            <a:miter lim="800000"/>
            <a:headEnd/>
            <a:tailEnd/>
          </a:ln>
        </p:spPr>
      </p:pic>
      <p:pic>
        <p:nvPicPr>
          <p:cNvPr id="20501" name="Picture 21" descr="IMG_66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51086">
            <a:off x="539750" y="4724400"/>
            <a:ext cx="2376488" cy="1782763"/>
          </a:xfrm>
          <a:prstGeom prst="rect">
            <a:avLst/>
          </a:prstGeom>
          <a:noFill/>
          <a:ln w="57150">
            <a:solidFill>
              <a:schemeClr val="accent2"/>
            </a:solidFill>
            <a:prstDash val="sysDot"/>
            <a:miter lim="800000"/>
            <a:headEnd/>
            <a:tailEnd/>
          </a:ln>
        </p:spPr>
      </p:pic>
      <p:pic>
        <p:nvPicPr>
          <p:cNvPr id="20502" name="Picture 22" descr="e89bc465062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2924175"/>
            <a:ext cx="11525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3" name="Picture 23" descr="0_1502c2_d3bf13a6_ori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737380">
            <a:off x="2195513" y="5805488"/>
            <a:ext cx="1223962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4" name="Picture 24" descr="kosmet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5876925"/>
            <a:ext cx="6572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6" name="Picture 26" descr="IMG_663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1052736"/>
            <a:ext cx="2016125" cy="1511300"/>
          </a:xfrm>
          <a:prstGeom prst="rect">
            <a:avLst/>
          </a:prstGeom>
          <a:noFill/>
          <a:ln w="57150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20507" name="Picture 27" descr="IMG_664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467013">
            <a:off x="3022171" y="1128645"/>
            <a:ext cx="2301875" cy="1727200"/>
          </a:xfrm>
          <a:prstGeom prst="rect">
            <a:avLst/>
          </a:prstGeom>
          <a:noFill/>
          <a:ln w="57150">
            <a:solidFill>
              <a:srgbClr val="00CCFF"/>
            </a:solidFill>
            <a:miter lim="800000"/>
            <a:headEnd/>
            <a:tailEnd/>
          </a:ln>
        </p:spPr>
      </p:pic>
      <p:sp>
        <p:nvSpPr>
          <p:cNvPr id="20508" name="WordArt 28"/>
          <p:cNvSpPr>
            <a:spLocks noChangeArrowheads="1" noChangeShapeType="1" noTextEdit="1"/>
          </p:cNvSpPr>
          <p:nvPr/>
        </p:nvSpPr>
        <p:spPr bwMode="auto">
          <a:xfrm>
            <a:off x="5580063" y="2133600"/>
            <a:ext cx="3384550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i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Bookman Old Style"/>
            </a:endParaRPr>
          </a:p>
        </p:txBody>
      </p:sp>
      <p:pic>
        <p:nvPicPr>
          <p:cNvPr id="20509" name="Picture 29" descr="IMG_664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1920" y="2924944"/>
            <a:ext cx="2376488" cy="1782763"/>
          </a:xfrm>
          <a:prstGeom prst="rect">
            <a:avLst/>
          </a:prstGeom>
          <a:noFill/>
          <a:ln w="57150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20510" name="Picture 30" descr="DSC0546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691726">
            <a:off x="6659563" y="2708275"/>
            <a:ext cx="1846262" cy="2460625"/>
          </a:xfrm>
          <a:prstGeom prst="rect">
            <a:avLst/>
          </a:prstGeom>
          <a:noFill/>
          <a:ln w="57150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20511" name="Picture 31" descr="IMG_664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-477537">
            <a:off x="7019925" y="5084763"/>
            <a:ext cx="1800225" cy="1350962"/>
          </a:xfrm>
          <a:prstGeom prst="rect">
            <a:avLst/>
          </a:prstGeom>
          <a:noFill/>
          <a:ln w="57150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20512" name="Picture 32" descr="IMG_664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609850">
            <a:off x="3689820" y="4758921"/>
            <a:ext cx="2159000" cy="1619250"/>
          </a:xfrm>
          <a:prstGeom prst="rect">
            <a:avLst/>
          </a:prstGeom>
          <a:noFill/>
          <a:ln w="57150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20513" name="Picture 33" descr="0_12bad2_a0e0f1ea_ori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56325" y="5805488"/>
            <a:ext cx="10795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4" name="Picture 34" descr="0a757e53c20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63888" y="908720"/>
            <a:ext cx="936625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5" name="Picture 35" descr="0_14c808_558be8ad_ori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172450" y="2565400"/>
            <a:ext cx="792163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000"/>
                            </p:stCondLst>
                            <p:childTnLst>
                              <p:par>
                                <p:cTn id="1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0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4" grpId="0" animBg="1"/>
      <p:bldP spid="2050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9" descr="45439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16632"/>
            <a:ext cx="5635620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555875" y="404813"/>
            <a:ext cx="3313113" cy="358775"/>
          </a:xfrm>
          <a:prstGeom prst="rect">
            <a:avLst/>
          </a:prstGeom>
          <a:solidFill>
            <a:srgbClr val="A9E07C"/>
          </a:solidFill>
          <a:ln w="25400" algn="ctr">
            <a:solidFill>
              <a:srgbClr val="5C9929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1600" b="1" i="1">
                <a:solidFill>
                  <a:srgbClr val="B8005C"/>
                </a:solidFill>
              </a:rPr>
              <a:t>Формы и методы работы</a:t>
            </a:r>
          </a:p>
        </p:txBody>
      </p:sp>
      <p:sp>
        <p:nvSpPr>
          <p:cNvPr id="3" name="Подзаголовок 2"/>
          <p:cNvSpPr>
            <a:spLocks/>
          </p:cNvSpPr>
          <p:nvPr/>
        </p:nvSpPr>
        <p:spPr bwMode="auto">
          <a:xfrm>
            <a:off x="2843213" y="908050"/>
            <a:ext cx="2880915" cy="208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FEB80A"/>
              </a:buClr>
              <a:buSzPct val="95000"/>
              <a:buFontTx/>
              <a:buChar char="-"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Наглядные</a:t>
            </a:r>
          </a:p>
          <a:p>
            <a:pPr>
              <a:spcBef>
                <a:spcPct val="20000"/>
              </a:spcBef>
              <a:buClr>
                <a:srgbClr val="FEB80A"/>
              </a:buClr>
              <a:buSzPct val="95000"/>
              <a:buFontTx/>
              <a:buChar char="-"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Словесные,</a:t>
            </a:r>
          </a:p>
          <a:p>
            <a:pPr>
              <a:spcBef>
                <a:spcPct val="20000"/>
              </a:spcBef>
              <a:buClr>
                <a:srgbClr val="FEB80A"/>
              </a:buClr>
              <a:buSzPct val="95000"/>
              <a:buFontTx/>
              <a:buChar char="-"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Практические</a:t>
            </a:r>
          </a:p>
          <a:p>
            <a:pPr>
              <a:spcBef>
                <a:spcPct val="20000"/>
              </a:spcBef>
              <a:buClr>
                <a:srgbClr val="FEB80A"/>
              </a:buClr>
              <a:buSzPct val="95000"/>
              <a:buFontTx/>
              <a:buChar char="-"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Использование ИКТ </a:t>
            </a:r>
          </a:p>
          <a:p>
            <a:pPr>
              <a:spcBef>
                <a:spcPct val="20000"/>
              </a:spcBef>
              <a:buClr>
                <a:srgbClr val="FEB80A"/>
              </a:buClr>
              <a:buSzPct val="95000"/>
              <a:buFontTx/>
              <a:buChar char="-"/>
            </a:pP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Занятия</a:t>
            </a:r>
            <a:r>
              <a:rPr lang="ru-RU" sz="1200" b="1" i="1" dirty="0">
                <a:latin typeface="Arial" pitchFamily="34" charset="0"/>
                <a:cs typeface="Arial" pitchFamily="34" charset="0"/>
              </a:rPr>
              <a:t>, экскурсии, беседы;</a:t>
            </a:r>
          </a:p>
          <a:p>
            <a:pPr>
              <a:spcBef>
                <a:spcPct val="20000"/>
              </a:spcBef>
              <a:buClr>
                <a:srgbClr val="FEB80A"/>
              </a:buClr>
              <a:buSzPct val="95000"/>
              <a:buFontTx/>
              <a:buChar char="-"/>
            </a:pPr>
            <a:r>
              <a:rPr lang="ru-RU" sz="1200" b="1" i="1" dirty="0">
                <a:latin typeface="Arial" pitchFamily="34" charset="0"/>
                <a:cs typeface="Arial" pitchFamily="34" charset="0"/>
              </a:rPr>
              <a:t>Подбор литературного и иллюстративного материала;</a:t>
            </a:r>
          </a:p>
          <a:p>
            <a:pPr>
              <a:spcBef>
                <a:spcPct val="20000"/>
              </a:spcBef>
              <a:buClr>
                <a:srgbClr val="FEB80A"/>
              </a:buClr>
              <a:buSzPct val="95000"/>
              <a:buFontTx/>
              <a:buChar char="-"/>
            </a:pPr>
            <a:r>
              <a:rPr lang="ru-RU" sz="1200" b="1" i="1" dirty="0">
                <a:latin typeface="Arial" pitchFamily="34" charset="0"/>
                <a:cs typeface="Arial" pitchFamily="34" charset="0"/>
              </a:rPr>
              <a:t>Знакомство с правилами сюжетно-ролевых игр;</a:t>
            </a:r>
          </a:p>
          <a:p>
            <a:pPr>
              <a:spcBef>
                <a:spcPct val="20000"/>
              </a:spcBef>
              <a:buClr>
                <a:srgbClr val="FEB80A"/>
              </a:buClr>
              <a:buSzPct val="95000"/>
              <a:buFontTx/>
              <a:buChar char="-"/>
            </a:pPr>
            <a:r>
              <a:rPr lang="ru-RU" sz="1200" b="1" i="1" dirty="0">
                <a:latin typeface="Arial" pitchFamily="34" charset="0"/>
                <a:cs typeface="Arial" pitchFamily="34" charset="0"/>
              </a:rPr>
              <a:t>Работа с родителями</a:t>
            </a:r>
            <a:r>
              <a:rPr lang="ru-RU" sz="1400" b="1" i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ct val="20000"/>
              </a:spcBef>
              <a:buClr>
                <a:srgbClr val="FEB80A"/>
              </a:buClr>
              <a:buSzPct val="95000"/>
              <a:buFontTx/>
              <a:buChar char="-"/>
            </a:pPr>
            <a:endParaRPr lang="ru-RU" sz="1400" b="1" i="1" dirty="0" smtClean="0">
              <a:solidFill>
                <a:srgbClr val="51DAFF"/>
              </a:solidFill>
            </a:endParaRPr>
          </a:p>
          <a:p>
            <a:pPr>
              <a:spcBef>
                <a:spcPct val="20000"/>
              </a:spcBef>
              <a:buClr>
                <a:srgbClr val="FEB80A"/>
              </a:buClr>
              <a:buSzPct val="95000"/>
              <a:buFontTx/>
              <a:buChar char="-"/>
            </a:pPr>
            <a:r>
              <a:rPr lang="ru-RU" sz="1400" b="1" dirty="0" smtClean="0"/>
              <a:t> </a:t>
            </a:r>
            <a:endParaRPr lang="ru-RU" sz="1400" i="1" dirty="0"/>
          </a:p>
          <a:p>
            <a:pPr>
              <a:spcBef>
                <a:spcPct val="20000"/>
              </a:spcBef>
              <a:buClr>
                <a:srgbClr val="FEB80A"/>
              </a:buClr>
              <a:buSzPct val="95000"/>
              <a:buFont typeface="Wingdings 2" pitchFamily="18" charset="2"/>
              <a:buNone/>
            </a:pPr>
            <a:endParaRPr lang="ru-RU" sz="1400" dirty="0">
              <a:latin typeface="Constantia" pitchFamily="18" charset="0"/>
            </a:endParaRPr>
          </a:p>
        </p:txBody>
      </p:sp>
      <p:pic>
        <p:nvPicPr>
          <p:cNvPr id="17412" name="Picture 13" descr="45439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773238"/>
            <a:ext cx="2047875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7" descr="41063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188913"/>
            <a:ext cx="13557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8" descr="pred1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4581525"/>
            <a:ext cx="2339975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1" descr="IMG_67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396085">
            <a:off x="2484438" y="3500438"/>
            <a:ext cx="3600450" cy="2781300"/>
          </a:xfrm>
          <a:prstGeom prst="rect">
            <a:avLst/>
          </a:prstGeom>
          <a:noFill/>
          <a:ln w="57150">
            <a:solidFill>
              <a:srgbClr val="00CCFF"/>
            </a:solidFill>
            <a:prstDash val="sysDot"/>
            <a:miter lim="800000"/>
            <a:headEnd/>
            <a:tailEnd/>
          </a:ln>
        </p:spPr>
      </p:pic>
      <p:pic>
        <p:nvPicPr>
          <p:cNvPr id="17416" name="Рисунок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293096"/>
            <a:ext cx="2808287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24" descr="0_1526e2_9e4239ad_ori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6375" y="2492375"/>
            <a:ext cx="496888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25" descr="398235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0113" y="2708275"/>
            <a:ext cx="541337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688489" y="3244334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 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2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IMG_66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55917">
            <a:off x="468313" y="333375"/>
            <a:ext cx="2968625" cy="395922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9459" name="Rectangle 4" descr="DSC05059"/>
          <p:cNvSpPr>
            <a:spLocks noChangeArrowheads="1"/>
          </p:cNvSpPr>
          <p:nvPr/>
        </p:nvSpPr>
        <p:spPr bwMode="auto">
          <a:xfrm>
            <a:off x="3348038" y="4581525"/>
            <a:ext cx="2590800" cy="201612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57150">
            <a:solidFill>
              <a:srgbClr val="FFCC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5378" name="Picture 18" descr="IMG_67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4149725"/>
            <a:ext cx="2087563" cy="1565275"/>
          </a:xfrm>
          <a:prstGeom prst="rect">
            <a:avLst/>
          </a:prstGeom>
          <a:noFill/>
          <a:ln w="57150">
            <a:solidFill>
              <a:srgbClr val="00CC00"/>
            </a:solidFill>
            <a:prstDash val="sysDot"/>
            <a:miter lim="800000"/>
            <a:headEnd/>
            <a:tailEnd/>
          </a:ln>
        </p:spPr>
      </p:pic>
      <p:pic>
        <p:nvPicPr>
          <p:cNvPr id="17419" name="Picture 11" descr="IMG_67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3500438"/>
            <a:ext cx="2592388" cy="2001837"/>
          </a:xfrm>
          <a:prstGeom prst="rect">
            <a:avLst/>
          </a:prstGeom>
          <a:noFill/>
          <a:ln w="57150">
            <a:solidFill>
              <a:srgbClr val="00CCFF"/>
            </a:solidFill>
            <a:prstDash val="sysDot"/>
            <a:miter lim="800000"/>
            <a:headEnd/>
            <a:tailEnd/>
          </a:ln>
        </p:spPr>
      </p:pic>
      <p:sp>
        <p:nvSpPr>
          <p:cNvPr id="19460" name="Rectangle 5" descr="DSC05058"/>
          <p:cNvSpPr>
            <a:spLocks noChangeArrowheads="1"/>
          </p:cNvSpPr>
          <p:nvPr/>
        </p:nvSpPr>
        <p:spPr bwMode="auto">
          <a:xfrm>
            <a:off x="6516688" y="2060575"/>
            <a:ext cx="2484437" cy="1800225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57150">
            <a:solidFill>
              <a:srgbClr val="FFCC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1515" name="Picture 11" descr="IMG_673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9925" y="5300663"/>
            <a:ext cx="1944688" cy="1296987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ot"/>
            <a:miter lim="800000"/>
            <a:headEnd/>
            <a:tailEnd/>
          </a:ln>
        </p:spPr>
      </p:pic>
      <p:pic>
        <p:nvPicPr>
          <p:cNvPr id="21517" name="Picture 13" descr="64178047_1284823827_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950" y="260350"/>
            <a:ext cx="1782763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15" descr="64178079_1284824064_2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53400" y="3716338"/>
            <a:ext cx="9906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16" descr="64178053_1284823861_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288" y="5445125"/>
            <a:ext cx="273685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/>
          </p:cNvSpPr>
          <p:nvPr/>
        </p:nvSpPr>
        <p:spPr bwMode="auto">
          <a:xfrm>
            <a:off x="3635375" y="188913"/>
            <a:ext cx="273685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342900" indent="-342900" algn="ctr">
              <a:spcBef>
                <a:spcPct val="20000"/>
              </a:spcBef>
              <a:buClr>
                <a:srgbClr val="FEB80A"/>
              </a:buClr>
              <a:buSzPct val="95000"/>
              <a:buFont typeface="Wingdings 2" pitchFamily="18" charset="2"/>
              <a:buNone/>
            </a:pPr>
            <a:r>
              <a:rPr lang="ru-RU" sz="1600" b="1">
                <a:solidFill>
                  <a:srgbClr val="51DAFF"/>
                </a:solidFill>
              </a:rPr>
              <a:t>Мероприятия</a:t>
            </a:r>
            <a:r>
              <a:rPr lang="ru-RU" sz="1600" b="1">
                <a:solidFill>
                  <a:srgbClr val="51DAFF"/>
                </a:solidFill>
                <a:latin typeface="Constantia" pitchFamily="18" charset="0"/>
              </a:rPr>
              <a:t>:</a:t>
            </a:r>
          </a:p>
          <a:p>
            <a:pPr marL="342900" indent="-342900">
              <a:spcBef>
                <a:spcPct val="20000"/>
              </a:spcBef>
              <a:buClr>
                <a:srgbClr val="FEB80A"/>
              </a:buClr>
              <a:buSzPct val="95000"/>
              <a:buFont typeface="Wingdings 2" pitchFamily="18" charset="2"/>
              <a:buAutoNum type="arabicPeriod"/>
            </a:pPr>
            <a:r>
              <a:rPr lang="ru-RU" sz="1600"/>
              <a:t>Инд. и групповые беседы;</a:t>
            </a:r>
          </a:p>
          <a:p>
            <a:pPr marL="342900" indent="-342900">
              <a:spcBef>
                <a:spcPct val="20000"/>
              </a:spcBef>
              <a:buClr>
                <a:srgbClr val="FEB80A"/>
              </a:buClr>
              <a:buSzPct val="95000"/>
              <a:buFont typeface="Wingdings 2" pitchFamily="18" charset="2"/>
              <a:buAutoNum type="arabicPeriod"/>
            </a:pPr>
            <a:r>
              <a:rPr lang="ru-RU" sz="1600"/>
              <a:t>Использование детской литературы;</a:t>
            </a:r>
          </a:p>
          <a:p>
            <a:pPr marL="342900" indent="-342900">
              <a:spcBef>
                <a:spcPct val="20000"/>
              </a:spcBef>
              <a:buClr>
                <a:srgbClr val="FEB80A"/>
              </a:buClr>
              <a:buSzPct val="95000"/>
              <a:buFont typeface="Wingdings 2" pitchFamily="18" charset="2"/>
              <a:buAutoNum type="arabicPeriod"/>
            </a:pPr>
            <a:r>
              <a:rPr lang="ru-RU" sz="1600"/>
              <a:t>Рассматривание иллюстраций, сюжетных картинок;</a:t>
            </a:r>
          </a:p>
          <a:p>
            <a:pPr marL="342900" indent="-342900">
              <a:spcBef>
                <a:spcPct val="20000"/>
              </a:spcBef>
              <a:buClr>
                <a:srgbClr val="FEB80A"/>
              </a:buClr>
              <a:buSzPct val="95000"/>
              <a:buFont typeface="Wingdings 2" pitchFamily="18" charset="2"/>
              <a:buAutoNum type="arabicPeriod"/>
            </a:pPr>
            <a:r>
              <a:rPr lang="ru-RU" sz="1600"/>
              <a:t>Использование раскрасок.</a:t>
            </a:r>
            <a:endParaRPr lang="ru-RU" sz="16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  <p:bldP spid="19460" grpId="0" animBg="1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0" descr="IMG_66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88913"/>
            <a:ext cx="3097212" cy="2259012"/>
          </a:xfrm>
          <a:prstGeom prst="rect">
            <a:avLst/>
          </a:prstGeom>
          <a:noFill/>
          <a:ln w="19050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23555" name="Picture 9" descr="IMG_67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9467">
            <a:off x="395288" y="1989138"/>
            <a:ext cx="2016125" cy="1512887"/>
          </a:xfrm>
          <a:prstGeom prst="rect">
            <a:avLst/>
          </a:prstGeom>
          <a:noFill/>
          <a:ln w="38100">
            <a:solidFill>
              <a:srgbClr val="00CCFF"/>
            </a:solidFill>
            <a:prstDash val="sysDot"/>
            <a:miter lim="800000"/>
            <a:headEnd/>
            <a:tailEnd/>
          </a:ln>
        </p:spPr>
      </p:pic>
      <p:pic>
        <p:nvPicPr>
          <p:cNvPr id="23556" name="Picture 7" descr="IMG_67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742465">
            <a:off x="755650" y="3357563"/>
            <a:ext cx="2160588" cy="1619250"/>
          </a:xfrm>
          <a:prstGeom prst="rect">
            <a:avLst/>
          </a:prstGeom>
          <a:noFill/>
          <a:ln w="38100">
            <a:solidFill>
              <a:srgbClr val="00CCFF"/>
            </a:solidFill>
            <a:prstDash val="sysDot"/>
            <a:miter lim="800000"/>
            <a:headEnd/>
            <a:tailEnd/>
          </a:ln>
        </p:spPr>
      </p:pic>
      <p:pic>
        <p:nvPicPr>
          <p:cNvPr id="23563" name="Picture 6" descr="IMG_67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86741">
            <a:off x="2124075" y="4724400"/>
            <a:ext cx="2189163" cy="1641475"/>
          </a:xfrm>
          <a:prstGeom prst="rect">
            <a:avLst/>
          </a:prstGeom>
          <a:noFill/>
          <a:ln w="38100">
            <a:solidFill>
              <a:srgbClr val="00CCFF"/>
            </a:solidFill>
            <a:prstDash val="sysDot"/>
            <a:miter lim="800000"/>
            <a:headEnd/>
            <a:tailEnd/>
          </a:ln>
        </p:spPr>
      </p:pic>
      <p:pic>
        <p:nvPicPr>
          <p:cNvPr id="23564" name="Picture 5" descr="IMG_658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60317">
            <a:off x="5435600" y="3141663"/>
            <a:ext cx="2455863" cy="3271837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  <a:miter lim="800000"/>
            <a:headEnd/>
            <a:tailEnd/>
          </a:ln>
        </p:spPr>
      </p:pic>
      <p:pic>
        <p:nvPicPr>
          <p:cNvPr id="23565" name="Picture 13" descr="IMG_669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88913"/>
            <a:ext cx="4248150" cy="3186112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  <a:miter lim="800000"/>
            <a:headEnd/>
            <a:tailEnd/>
          </a:ln>
        </p:spPr>
      </p:pic>
      <p:pic>
        <p:nvPicPr>
          <p:cNvPr id="23566" name="Picture 14" descr="IMG_668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188913"/>
            <a:ext cx="4248150" cy="3186112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  <a:miter lim="800000"/>
            <a:headEnd/>
            <a:tailEnd/>
          </a:ln>
        </p:spPr>
      </p:pic>
      <p:pic>
        <p:nvPicPr>
          <p:cNvPr id="23560" name="Picture 16" descr="0_c47bb_7633251_X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852738"/>
            <a:ext cx="14732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7" descr="0_c47c8_ec216b1_X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08400" y="2349500"/>
            <a:ext cx="1308100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3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9" name="Picture 11" descr="IMG_66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3716338"/>
            <a:ext cx="2665412" cy="1998662"/>
          </a:xfrm>
          <a:prstGeom prst="rect">
            <a:avLst/>
          </a:prstGeom>
          <a:noFill/>
          <a:ln w="38100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22542" name="Picture 14" descr="IMG_66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59634">
            <a:off x="323850" y="4581525"/>
            <a:ext cx="1079500" cy="1439863"/>
          </a:xfrm>
          <a:prstGeom prst="rect">
            <a:avLst/>
          </a:prstGeom>
          <a:noFill/>
          <a:ln w="28575">
            <a:solidFill>
              <a:srgbClr val="00CCFF"/>
            </a:solidFill>
            <a:prstDash val="sysDot"/>
            <a:miter lim="800000"/>
            <a:headEnd/>
            <a:tailEnd/>
          </a:ln>
        </p:spPr>
      </p:pic>
      <p:pic>
        <p:nvPicPr>
          <p:cNvPr id="22543" name="Picture 15" descr="IMG_66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10297">
            <a:off x="1258888" y="5084763"/>
            <a:ext cx="1079500" cy="1441450"/>
          </a:xfrm>
          <a:prstGeom prst="rect">
            <a:avLst/>
          </a:prstGeom>
          <a:noFill/>
          <a:ln w="28575">
            <a:solidFill>
              <a:srgbClr val="00CCFF"/>
            </a:solidFill>
            <a:prstDash val="sysDot"/>
            <a:miter lim="800000"/>
            <a:headEnd/>
            <a:tailEnd/>
          </a:ln>
        </p:spPr>
      </p:pic>
      <p:pic>
        <p:nvPicPr>
          <p:cNvPr id="22541" name="Picture 13" descr="IMG_66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942141">
            <a:off x="3276600" y="4508500"/>
            <a:ext cx="1076325" cy="1511300"/>
          </a:xfrm>
          <a:prstGeom prst="rect">
            <a:avLst/>
          </a:prstGeom>
          <a:noFill/>
          <a:ln w="28575">
            <a:solidFill>
              <a:srgbClr val="00CCFF"/>
            </a:solidFill>
            <a:prstDash val="sysDot"/>
            <a:miter lim="800000"/>
            <a:headEnd/>
            <a:tailEnd/>
          </a:ln>
        </p:spPr>
      </p:pic>
      <p:pic>
        <p:nvPicPr>
          <p:cNvPr id="22540" name="Picture 12" descr="IMG_66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599908">
            <a:off x="2268538" y="5084763"/>
            <a:ext cx="1081087" cy="1441450"/>
          </a:xfrm>
          <a:prstGeom prst="rect">
            <a:avLst/>
          </a:prstGeom>
          <a:noFill/>
          <a:ln w="28575">
            <a:solidFill>
              <a:srgbClr val="00CCFF"/>
            </a:solidFill>
            <a:prstDash val="sysDot"/>
            <a:miter lim="800000"/>
            <a:headEnd/>
            <a:tailEnd/>
          </a:ln>
        </p:spPr>
      </p:pic>
      <p:pic>
        <p:nvPicPr>
          <p:cNvPr id="22544" name="Picture 16" descr="IMG_66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9700" y="188913"/>
            <a:ext cx="2071688" cy="2592387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2546" name="Picture 18" descr="IMG_67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831926">
            <a:off x="7180263" y="1185863"/>
            <a:ext cx="1655762" cy="1241425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  <a:miter lim="800000"/>
            <a:headEnd/>
            <a:tailEnd/>
          </a:ln>
        </p:spPr>
      </p:pic>
      <p:pic>
        <p:nvPicPr>
          <p:cNvPr id="22548" name="Picture 20" descr="IMG_66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920518">
            <a:off x="6650038" y="2698750"/>
            <a:ext cx="2017712" cy="1512888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  <a:miter lim="800000"/>
            <a:headEnd/>
            <a:tailEnd/>
          </a:ln>
        </p:spPr>
      </p:pic>
      <p:pic>
        <p:nvPicPr>
          <p:cNvPr id="24589" name="Picture 13" descr="IMG_659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850" y="260350"/>
            <a:ext cx="4032250" cy="3024188"/>
          </a:xfrm>
          <a:prstGeom prst="rect">
            <a:avLst/>
          </a:prstGeom>
          <a:noFill/>
          <a:ln w="38100">
            <a:solidFill>
              <a:schemeClr val="hlink"/>
            </a:solidFill>
            <a:prstDash val="sysDot"/>
            <a:miter lim="800000"/>
            <a:headEnd/>
            <a:tailEnd/>
          </a:ln>
        </p:spPr>
      </p:pic>
      <p:pic>
        <p:nvPicPr>
          <p:cNvPr id="24590" name="Picture 14" descr="transporta-360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27313" y="2708275"/>
            <a:ext cx="5762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Picture 15" descr="transporta-341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-273110">
            <a:off x="2051050" y="2708275"/>
            <a:ext cx="57626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2" name="Picture 16" descr="transporta-237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47813" y="2781300"/>
            <a:ext cx="504825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4" name="Picture 18" descr="DSC0537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35375" y="2636838"/>
            <a:ext cx="2159000" cy="161925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4596" name="Picture 20" descr="IMG_67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-751729">
            <a:off x="5580063" y="4221163"/>
            <a:ext cx="2378075" cy="1784350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  <a:miter lim="800000"/>
            <a:headEnd/>
            <a:tailEnd/>
          </a:ln>
        </p:spPr>
      </p:pic>
      <p:pic>
        <p:nvPicPr>
          <p:cNvPr id="2" name="Picture 22" descr="b17d8f879d6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732588" y="5805488"/>
            <a:ext cx="2089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20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092280" y="332656"/>
            <a:ext cx="1627212" cy="2520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908720"/>
            <a:ext cx="5040560" cy="1008112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1E0FDB"/>
                </a:solidFill>
              </a:rPr>
              <a:t>Нормативная</a:t>
            </a:r>
            <a:br>
              <a:rPr lang="ru-RU" sz="4800" dirty="0" smtClean="0">
                <a:solidFill>
                  <a:srgbClr val="1E0FDB"/>
                </a:solidFill>
              </a:rPr>
            </a:br>
            <a:r>
              <a:rPr lang="ru-RU" sz="4800" dirty="0" smtClean="0">
                <a:solidFill>
                  <a:srgbClr val="1E0FDB"/>
                </a:solidFill>
              </a:rPr>
              <a:t> база </a:t>
            </a:r>
            <a:endParaRPr lang="ru-RU" sz="4800" dirty="0">
              <a:solidFill>
                <a:srgbClr val="1E0FDB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4983832"/>
          </a:xfrm>
        </p:spPr>
        <p:txBody>
          <a:bodyPr/>
          <a:lstStyle/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Федеральный закон Российской Федерации от  29 декабря 2012 г.                                                    N 273-ФЗ "Об образовании в Российской Федерации Принят                                         Государственной Думой 21 декабря 2012 года Одобрен Советом                                          Федерации 26 декабря 2012 года.</a:t>
            </a:r>
          </a:p>
          <a:p>
            <a:r>
              <a:rPr lang="ru-RU" sz="1600" dirty="0" smtClean="0"/>
              <a:t>Концепция Федеральной целевой программы развития образования на 2016 - 2020 годы, утверждено распоряжением Правительства Российской Федерации от 29 декабря 2014 г. № 2765-р;</a:t>
            </a:r>
          </a:p>
          <a:p>
            <a:r>
              <a:rPr lang="ru-RU" sz="1600" dirty="0" smtClean="0"/>
              <a:t>Программа Российской Федерации "Развитие образования" на 2013-2020 год (утверждено Правительство Российской Федерации распоряжение от 15 мая 2013 г. № 792-р);</a:t>
            </a:r>
          </a:p>
          <a:p>
            <a:r>
              <a:rPr lang="ru-RU" sz="1600" dirty="0" smtClean="0"/>
              <a:t>"Изменения в отраслях социальной сферы, направленные на повышение эффективности образования и науки (Утвержден распоряжением Правительства Российской Федерации от 30 апреля 2014 г. № 722-р);</a:t>
            </a:r>
          </a:p>
          <a:p>
            <a:r>
              <a:rPr lang="ru-RU" sz="1600" dirty="0" smtClean="0"/>
              <a:t>Постановление от 30.11.2015 № 1821 г. Асино «Об утверждении муниципальной программы «Развитие образования Асиновского района»».                                                      «Изменения в отраслях социальной сферы Асиновского района,                                            направленные на повышение эффективности образования и науки».</a:t>
            </a:r>
            <a:endParaRPr lang="ru-RU" sz="1600" b="1" dirty="0" smtClean="0"/>
          </a:p>
          <a:p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95536" y="332656"/>
            <a:ext cx="2356455" cy="1404462"/>
          </a:xfrm>
          <a:prstGeom prst="roundRect">
            <a:avLst>
              <a:gd name="adj" fmla="val 9786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515170"/>
            <a:ext cx="2163317" cy="111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4618856" cy="4032448"/>
          </a:xfrm>
        </p:spPr>
        <p:txBody>
          <a:bodyPr/>
          <a:lstStyle/>
          <a:p>
            <a:r>
              <a:rPr lang="ru-RU" sz="2000" dirty="0" smtClean="0">
                <a:solidFill>
                  <a:srgbClr val="1E0FDB"/>
                </a:solidFill>
              </a:rPr>
              <a:t>В качестве социальных партнеров в рамках действующего законодательства в сфере образования определены родители (законные представители воспитанников), а также непосредственно учителя и ученики «ОШ №5», АтпромИС, сотрудники Библиотечно-эстетический центр г.Асино, ЦТДМ, АЦРБ, «Асиновский детский дом». </a:t>
            </a:r>
            <a:endParaRPr lang="ru-RU" sz="2000" dirty="0">
              <a:solidFill>
                <a:srgbClr val="1E0FDB"/>
              </a:solidFill>
            </a:endParaRPr>
          </a:p>
        </p:txBody>
      </p:sp>
      <p:pic>
        <p:nvPicPr>
          <p:cNvPr id="4" name="Picture 3" descr="H:\100 тыс\по программе фгос\02.26 все дети разны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764704"/>
            <a:ext cx="2952229" cy="22153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4" descr="H:\100 тыс\по программе фгос\DSC045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437112"/>
            <a:ext cx="2784362" cy="20877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2" descr="H:\100 тыс\по программе фгос\03.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429000"/>
            <a:ext cx="297566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653136"/>
            <a:ext cx="3045204" cy="193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115888"/>
            <a:ext cx="2743200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одзаголовок 2"/>
          <p:cNvSpPr>
            <a:spLocks/>
          </p:cNvSpPr>
          <p:nvPr/>
        </p:nvSpPr>
        <p:spPr bwMode="auto">
          <a:xfrm>
            <a:off x="827088" y="1340768"/>
            <a:ext cx="74168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EB80A"/>
              </a:buClr>
              <a:buSzPct val="95000"/>
              <a:buFont typeface="Wingdings 2" pitchFamily="18" charset="2"/>
              <a:buNone/>
            </a:pPr>
            <a:r>
              <a:rPr lang="ru-RU" sz="1600" dirty="0" smtClean="0">
                <a:solidFill>
                  <a:srgbClr val="FFFF00"/>
                </a:solidFill>
                <a:latin typeface="Arial Unicode MS" pitchFamily="34" charset="-128"/>
              </a:rPr>
              <a:t>          Таким </a:t>
            </a:r>
            <a:r>
              <a:rPr lang="ru-RU" sz="1600" dirty="0">
                <a:solidFill>
                  <a:srgbClr val="FFFF00"/>
                </a:solidFill>
                <a:latin typeface="Arial Unicode MS" pitchFamily="34" charset="-128"/>
              </a:rPr>
              <a:t>образом, формирование представлений детей дошкольного возраста о мире профессий — это необходимый процесс, которым, несомненно, управляет педагог, используя в своей деятельности все возможности процесса обучения, учитывая при этом возрастные и психолого-физические особенности дошкольников. </a:t>
            </a:r>
            <a:r>
              <a:rPr lang="ru-RU" sz="1600" dirty="0" smtClean="0">
                <a:solidFill>
                  <a:srgbClr val="FFFF00"/>
                </a:solidFill>
                <a:latin typeface="Arial Unicode MS" pitchFamily="34" charset="-128"/>
              </a:rPr>
              <a:t>                                                                                                                  </a:t>
            </a:r>
            <a:r>
              <a:rPr lang="ru-RU" sz="1600" dirty="0">
                <a:solidFill>
                  <a:srgbClr val="FFFF00"/>
                </a:solidFill>
                <a:latin typeface="Arial Unicode MS" pitchFamily="34" charset="-128"/>
              </a:rPr>
              <a:t> </a:t>
            </a:r>
            <a:r>
              <a:rPr lang="ru-RU" sz="1600" dirty="0" smtClean="0">
                <a:solidFill>
                  <a:srgbClr val="FFFF00"/>
                </a:solidFill>
              </a:rPr>
              <a:t>В этой связи инновационный продукт актуален для дошкольных образовательных организаций города Асино, Асиновского района и может быть использован для повышения качества готовности дошкольников к освоению программ начального общего образования. </a:t>
            </a:r>
            <a:r>
              <a:rPr lang="ru-RU" sz="1400" b="1" dirty="0">
                <a:solidFill>
                  <a:srgbClr val="FFFF00"/>
                </a:solidFill>
                <a:latin typeface="Arial Unicode MS" pitchFamily="34" charset="-128"/>
              </a:rPr>
              <a:t/>
            </a:r>
            <a:br>
              <a:rPr lang="ru-RU" sz="1400" b="1" dirty="0">
                <a:solidFill>
                  <a:srgbClr val="FFFF00"/>
                </a:solidFill>
                <a:latin typeface="Arial Unicode MS" pitchFamily="34" charset="-128"/>
              </a:rPr>
            </a:b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</a:rPr>
              <a:t/>
            </a:r>
            <a:br>
              <a:rPr lang="ru-RU" sz="1600" b="1" dirty="0">
                <a:solidFill>
                  <a:srgbClr val="FFFF00"/>
                </a:solidFill>
                <a:latin typeface="Arial Unicode MS" pitchFamily="34" charset="-128"/>
              </a:rPr>
            </a:br>
            <a:endParaRPr lang="ru-RU" sz="1600" b="1" dirty="0">
              <a:solidFill>
                <a:srgbClr val="FFFF00"/>
              </a:solidFill>
              <a:latin typeface="Arial Unicode MS" pitchFamily="34" charset="-128"/>
            </a:endParaRPr>
          </a:p>
        </p:txBody>
      </p:sp>
      <p:pic>
        <p:nvPicPr>
          <p:cNvPr id="25603" name="Picture 7" descr="ca3e3b5cb5c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43425"/>
            <a:ext cx="91440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 descr="IMG_66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356992"/>
            <a:ext cx="2688298" cy="2016224"/>
          </a:xfrm>
          <a:prstGeom prst="rect">
            <a:avLst/>
          </a:prstGeom>
          <a:noFill/>
          <a:ln w="57150">
            <a:solidFill>
              <a:srgbClr val="00CCFF"/>
            </a:solidFill>
            <a:prstDash val="sysDot"/>
            <a:miter lim="800000"/>
            <a:headEnd/>
            <a:tailEnd/>
          </a:ln>
        </p:spPr>
      </p:pic>
      <p:pic>
        <p:nvPicPr>
          <p:cNvPr id="25609" name="Picture 9" descr="IMG_666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789040"/>
            <a:ext cx="2663825" cy="1998662"/>
          </a:xfrm>
          <a:prstGeom prst="rect">
            <a:avLst/>
          </a:prstGeom>
          <a:noFill/>
          <a:ln w="57150">
            <a:solidFill>
              <a:srgbClr val="00CCFF"/>
            </a:solidFill>
            <a:prstDash val="sysDot"/>
            <a:miter lim="800000"/>
            <a:headEnd/>
            <a:tailEnd/>
          </a:ln>
        </p:spPr>
      </p:pic>
      <p:pic>
        <p:nvPicPr>
          <p:cNvPr id="25610" name="Picture 10" descr="DSC0547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501008"/>
            <a:ext cx="2519363" cy="1890712"/>
          </a:xfrm>
          <a:prstGeom prst="rect">
            <a:avLst/>
          </a:prstGeom>
          <a:noFill/>
          <a:ln w="57150">
            <a:solidFill>
              <a:srgbClr val="00CCFF"/>
            </a:solidFill>
            <a:prstDash val="sysDot"/>
            <a:miter lim="800000"/>
            <a:headEnd/>
            <a:tailEnd/>
          </a:ln>
        </p:spPr>
      </p:pic>
      <p:pic>
        <p:nvPicPr>
          <p:cNvPr id="25611" name="Рисунок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692696"/>
            <a:ext cx="259238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7" name="Picture 17" descr="86540013_Wildlife_Madness_lilibule_ele__28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5085184"/>
            <a:ext cx="39592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8" name="Picture 18" descr="86540013_Wildlife_Madness_lilibule_ele__28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82704" flipH="1">
            <a:off x="4486106" y="5309430"/>
            <a:ext cx="40338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4936" y="1556793"/>
            <a:ext cx="7455495" cy="13681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dirty="0" smtClean="0">
                <a:effectLst/>
              </a:rPr>
              <a:t>Благодарю за внимание.</a:t>
            </a:r>
            <a:endParaRPr lang="ru-RU" sz="5400" dirty="0">
              <a:effectLst/>
            </a:endParaRPr>
          </a:p>
        </p:txBody>
      </p:sp>
      <p:pic>
        <p:nvPicPr>
          <p:cNvPr id="27650" name="Picture 5" descr="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005064"/>
            <a:ext cx="6226302" cy="2159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784" y="3573016"/>
            <a:ext cx="396271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400000"/>
              </a:schemeClr>
            </a:gs>
            <a:gs pos="56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8636" y="2988534"/>
            <a:ext cx="5538449" cy="387381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  <a:endParaRPr lang="ru-RU" sz="4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4653136"/>
            <a:ext cx="1582738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Рисунок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941168"/>
            <a:ext cx="8636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0" descr="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5418137"/>
            <a:ext cx="37798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Рисунок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725144"/>
            <a:ext cx="11303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4" descr="757362026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74651">
            <a:off x="2519399" y="3608647"/>
            <a:ext cx="14398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Рисунок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4653136"/>
            <a:ext cx="2519362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6" descr="284927190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3429000"/>
            <a:ext cx="9429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Рисунок 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3717032"/>
            <a:ext cx="2130526" cy="273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21" descr="2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5616" y="3068960"/>
            <a:ext cx="72072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22" descr="2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35938" y="4293096"/>
            <a:ext cx="1008062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23" descr="2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51050" y="5734050"/>
            <a:ext cx="29527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25" descr="2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11638" y="5876925"/>
            <a:ext cx="13684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Picture 15" descr="477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3528" y="1268760"/>
            <a:ext cx="1224136" cy="80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16" descr="415053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251520" y="1628800"/>
            <a:ext cx="2232917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18" descr="415049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24128" y="3234240"/>
            <a:ext cx="2735461" cy="146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0" name="Picture 19" descr="410621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028384" y="908720"/>
            <a:ext cx="647700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1" name="Picture 15" descr="477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12360" y="332656"/>
            <a:ext cx="790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2" name="Picture 21" descr="2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3438" y="4868863"/>
            <a:ext cx="719137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3" name="Picture 21" descr="2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924944"/>
            <a:ext cx="10080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4" name="Picture 21" descr="2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12088" y="3284538"/>
            <a:ext cx="1008062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5" name="Picture 21" descr="2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7900" y="5661025"/>
            <a:ext cx="1008063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6" name="Picture 21" descr="2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67944" y="4725144"/>
            <a:ext cx="10080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7" name="Picture 21" descr="2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51725" y="5516563"/>
            <a:ext cx="10080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1115616" y="332656"/>
            <a:ext cx="68407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FFFF00"/>
              </a:solidFill>
            </a:endParaRPr>
          </a:p>
          <a:p>
            <a:endParaRPr lang="ru-RU" b="1" dirty="0" smtClean="0">
              <a:solidFill>
                <a:srgbClr val="FFFF00"/>
              </a:solidFill>
            </a:endParaRPr>
          </a:p>
          <a:p>
            <a:endParaRPr lang="ru-RU" b="1" dirty="0" smtClean="0">
              <a:solidFill>
                <a:srgbClr val="FFFF00"/>
              </a:solidFill>
            </a:endParaRPr>
          </a:p>
          <a:p>
            <a:endParaRPr lang="ru-RU" b="1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55776" y="2276873"/>
            <a:ext cx="6336704" cy="1008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C00000"/>
                </a:solidFill>
              </a:rPr>
              <a:t>Из выступления на секции руководителей образовательных организаций в г.Асино с темой «Обновление содержания образования: актуальные вопросы и перспективы в 2017-2018 учебном году» содержательно и профессионально выступила Л.Н.Дударева, кандидат педагогических наук, Заслуженный учитель РФ, заведующая лабораторией профориентации ТОИПКРО 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19672" y="548680"/>
            <a:ext cx="6480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«Основная цель профориентационной работы - это оказание профориентационной поддержки обучающимся в процессе выбора сферы будущей профессиональной деятельности в соответствии со своими возможностями, способностями и учетом требований рынка труда»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1840" y="692697"/>
            <a:ext cx="5760640" cy="3672407"/>
          </a:xfrm>
        </p:spPr>
        <p:txBody>
          <a:bodyPr/>
          <a:lstStyle/>
          <a:p>
            <a:pPr algn="l"/>
            <a:r>
              <a:rPr lang="ru-RU" sz="14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Новизна программы:</a:t>
            </a:r>
            <a:r>
              <a:rPr lang="ru-RU" sz="1400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l"/>
            <a:r>
              <a:rPr lang="ru-RU" sz="1600" b="1" dirty="0" smtClean="0">
                <a:solidFill>
                  <a:srgbClr val="FFFF00"/>
                </a:solidFill>
                <a:latin typeface="+mj-lt"/>
              </a:rPr>
              <a:t>расширение знаний о мире профессий, формирование интереса к трудовой деятельности взрослых.</a:t>
            </a:r>
          </a:p>
          <a:p>
            <a:pPr marR="0" algn="l" eaLnBrk="1" hangingPunct="1">
              <a:lnSpc>
                <a:spcPct val="80000"/>
              </a:lnSpc>
            </a:pPr>
            <a:r>
              <a:rPr lang="ru-RU" sz="1400" b="1" u="sng" dirty="0" smtClean="0">
                <a:solidFill>
                  <a:srgbClr val="D81267"/>
                </a:solidFill>
                <a:latin typeface="Arial Unicode MS" pitchFamily="34" charset="-128"/>
              </a:rPr>
              <a:t>Цель:</a:t>
            </a:r>
            <a:r>
              <a:rPr lang="ru-RU" sz="1200" b="1" dirty="0" smtClean="0">
                <a:solidFill>
                  <a:srgbClr val="A50021"/>
                </a:solidFill>
                <a:latin typeface="Arial Unicode MS" pitchFamily="34" charset="-128"/>
              </a:rPr>
              <a:t> </a:t>
            </a:r>
            <a:endParaRPr lang="ru-RU" sz="1300" b="1" dirty="0" smtClean="0">
              <a:solidFill>
                <a:srgbClr val="A50021"/>
              </a:solidFill>
              <a:latin typeface="Arial Unicode MS" pitchFamily="34" charset="-128"/>
            </a:endParaRPr>
          </a:p>
          <a:p>
            <a:pPr marR="0" algn="l" eaLnBrk="1" hangingPunct="1">
              <a:lnSpc>
                <a:spcPct val="80000"/>
              </a:lnSpc>
            </a:pPr>
            <a:r>
              <a:rPr lang="ru-RU" sz="1500" b="1" dirty="0" smtClean="0">
                <a:solidFill>
                  <a:srgbClr val="FFFF00"/>
                </a:solidFill>
                <a:latin typeface="Arial Unicode MS" pitchFamily="34" charset="-128"/>
              </a:rPr>
              <a:t>Дать детям конкретные знания и представления о труде,  научить ценить его</a:t>
            </a:r>
            <a:r>
              <a:rPr lang="ru-RU" sz="1500" b="1" dirty="0" smtClean="0">
                <a:solidFill>
                  <a:srgbClr val="FFFF00"/>
                </a:solidFill>
                <a:latin typeface="Arial" charset="0"/>
              </a:rPr>
              <a:t>;</a:t>
            </a:r>
            <a:r>
              <a:rPr lang="ru-RU" sz="1500" b="1" dirty="0" smtClean="0">
                <a:solidFill>
                  <a:srgbClr val="FFFF00"/>
                </a:solidFill>
                <a:latin typeface="Arial Unicode MS" pitchFamily="34" charset="-128"/>
              </a:rPr>
              <a:t> возбудить интерес и любовь к труду</a:t>
            </a:r>
            <a:r>
              <a:rPr lang="ru-RU" sz="1500" b="1" dirty="0" smtClean="0">
                <a:solidFill>
                  <a:srgbClr val="FFFF00"/>
                </a:solidFill>
                <a:latin typeface="Arial" charset="0"/>
              </a:rPr>
              <a:t>; познакомить детей с различными профессиями взрослых.</a:t>
            </a:r>
            <a:r>
              <a:rPr lang="ru-RU" sz="15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1500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</a:p>
          <a:p>
            <a:pPr marR="0" algn="l" eaLnBrk="1" hangingPunct="1">
              <a:lnSpc>
                <a:spcPct val="80000"/>
              </a:lnSpc>
              <a:buFontTx/>
              <a:buNone/>
            </a:pPr>
            <a:r>
              <a:rPr lang="ru-RU" sz="1500" b="1" u="sng" dirty="0" smtClean="0">
                <a:solidFill>
                  <a:srgbClr val="D81267"/>
                </a:solidFill>
                <a:latin typeface="Arial Unicode MS" pitchFamily="34" charset="-128"/>
              </a:rPr>
              <a:t>Задач</a:t>
            </a:r>
            <a:r>
              <a:rPr lang="ru-RU" sz="1500" b="1" u="sng" dirty="0" smtClean="0">
                <a:solidFill>
                  <a:srgbClr val="D81267"/>
                </a:solidFill>
                <a:latin typeface="Arial" charset="0"/>
              </a:rPr>
              <a:t>и</a:t>
            </a:r>
            <a:r>
              <a:rPr lang="ru-RU" sz="1500" b="1" u="sng" dirty="0" smtClean="0">
                <a:solidFill>
                  <a:srgbClr val="D81267"/>
                </a:solidFill>
                <a:latin typeface="Arial Unicode MS" pitchFamily="34" charset="-128"/>
              </a:rPr>
              <a:t> :</a:t>
            </a:r>
            <a:r>
              <a:rPr lang="ru-RU" sz="1500" b="1" u="sng" dirty="0" smtClean="0">
                <a:solidFill>
                  <a:srgbClr val="BC105A"/>
                </a:solidFill>
                <a:latin typeface="Arial Unicode MS" pitchFamily="34" charset="-128"/>
              </a:rPr>
              <a:t> </a:t>
            </a:r>
          </a:p>
          <a:p>
            <a:pPr marR="0" algn="l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solidFill>
                  <a:srgbClr val="FFFF00"/>
                </a:solidFill>
                <a:latin typeface="Arial" charset="0"/>
              </a:rPr>
              <a:t>- </a:t>
            </a:r>
            <a:r>
              <a:rPr lang="ru-RU" sz="1400" b="1" dirty="0" smtClean="0">
                <a:solidFill>
                  <a:srgbClr val="FFFF00"/>
                </a:solidFill>
                <a:latin typeface="Arial Unicode MS" pitchFamily="34" charset="-128"/>
              </a:rPr>
              <a:t>расширить  представление у детей о разных видах труда взрослых;</a:t>
            </a:r>
            <a:r>
              <a:rPr lang="ru-RU" sz="1400" dirty="0" smtClean="0">
                <a:solidFill>
                  <a:srgbClr val="FFFF00"/>
                </a:solidFill>
                <a:latin typeface="Arial Unicode MS" pitchFamily="34" charset="-128"/>
              </a:rPr>
              <a:t> </a:t>
            </a:r>
          </a:p>
          <a:p>
            <a:pPr marR="0" algn="l" eaLnBrk="1" hangingPunct="1">
              <a:lnSpc>
                <a:spcPct val="80000"/>
              </a:lnSpc>
              <a:buFontTx/>
              <a:buNone/>
            </a:pPr>
            <a:r>
              <a:rPr lang="ru-RU" sz="1400" b="1" dirty="0" smtClean="0">
                <a:solidFill>
                  <a:srgbClr val="FFFF00"/>
                </a:solidFill>
                <a:latin typeface="Arial Unicode MS" pitchFamily="34" charset="-128"/>
              </a:rPr>
              <a:t>-</a:t>
            </a:r>
            <a:r>
              <a:rPr lang="ru-RU" sz="1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1400" b="1" dirty="0" smtClean="0">
                <a:solidFill>
                  <a:srgbClr val="FFFF00"/>
                </a:solidFill>
                <a:latin typeface="Arial Unicode MS" pitchFamily="34" charset="-128"/>
              </a:rPr>
              <a:t>познакомить детей с трудовыми действиями, совершаемыми взрослыми и результатах их труда; об оборудовании, инструментах, необходимых для работы людям разных профессий;</a:t>
            </a:r>
            <a:r>
              <a:rPr lang="ru-RU" sz="1400" dirty="0" smtClean="0">
                <a:solidFill>
                  <a:srgbClr val="FFFF00"/>
                </a:solidFill>
                <a:latin typeface="Arial Unicode MS" pitchFamily="34" charset="-128"/>
              </a:rPr>
              <a:t> </a:t>
            </a:r>
            <a:endParaRPr lang="ru-RU" sz="1400" b="1" dirty="0" smtClean="0">
              <a:solidFill>
                <a:srgbClr val="FFFF00"/>
              </a:solidFill>
              <a:latin typeface="Arial Unicode MS" pitchFamily="34" charset="-128"/>
            </a:endParaRPr>
          </a:p>
          <a:p>
            <a:pPr marR="0" algn="l">
              <a:lnSpc>
                <a:spcPct val="80000"/>
              </a:lnSpc>
            </a:pPr>
            <a:r>
              <a:rPr lang="ru-RU" sz="1400" b="1" dirty="0" smtClean="0">
                <a:solidFill>
                  <a:srgbClr val="FFFF00"/>
                </a:solidFill>
                <a:latin typeface="Arial Unicode MS" pitchFamily="34" charset="-128"/>
              </a:rPr>
              <a:t>- пробуждать любознательность и интерес к деятельности взрослых;</a:t>
            </a:r>
          </a:p>
          <a:p>
            <a:pPr marR="0" algn="l">
              <a:lnSpc>
                <a:spcPct val="80000"/>
              </a:lnSpc>
            </a:pPr>
            <a:r>
              <a:rPr lang="ru-RU" sz="1400" b="1" dirty="0" smtClean="0">
                <a:solidFill>
                  <a:srgbClr val="FFFF00"/>
                </a:solidFill>
                <a:latin typeface="Arial Unicode MS" pitchFamily="34" charset="-128"/>
              </a:rPr>
              <a:t>- способствовать формировать положительного отношения и уважения к труду взрослых.</a:t>
            </a:r>
          </a:p>
        </p:txBody>
      </p:sp>
      <p:pic>
        <p:nvPicPr>
          <p:cNvPr id="15378" name="Picture 18" descr="IMG_67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3375"/>
            <a:ext cx="2305050" cy="1730375"/>
          </a:xfrm>
          <a:prstGeom prst="rect">
            <a:avLst/>
          </a:prstGeom>
          <a:noFill/>
          <a:ln w="57150">
            <a:solidFill>
              <a:srgbClr val="00CC00"/>
            </a:solidFill>
            <a:prstDash val="sysDot"/>
            <a:miter lim="800000"/>
            <a:headEnd/>
            <a:tailEnd/>
          </a:ln>
        </p:spPr>
      </p:pic>
      <p:pic>
        <p:nvPicPr>
          <p:cNvPr id="15381" name="Picture 21" descr="IMG_67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4941168"/>
            <a:ext cx="2232025" cy="1673225"/>
          </a:xfrm>
          <a:prstGeom prst="rect">
            <a:avLst/>
          </a:prstGeom>
          <a:noFill/>
          <a:ln w="57150">
            <a:solidFill>
              <a:srgbClr val="00CCFF"/>
            </a:solidFill>
            <a:prstDash val="sysDot"/>
            <a:miter lim="800000"/>
            <a:headEnd/>
            <a:tailEnd/>
          </a:ln>
        </p:spPr>
      </p:pic>
      <p:pic>
        <p:nvPicPr>
          <p:cNvPr id="15386" name="Picture 26" descr="IMG_67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492375"/>
            <a:ext cx="2376487" cy="1782763"/>
          </a:xfrm>
          <a:prstGeom prst="rect">
            <a:avLst/>
          </a:prstGeom>
          <a:noFill/>
          <a:ln w="57150">
            <a:solidFill>
              <a:srgbClr val="0099FF"/>
            </a:solidFill>
            <a:prstDash val="sysDot"/>
            <a:miter lim="800000"/>
            <a:headEnd/>
            <a:tailEnd/>
          </a:ln>
        </p:spPr>
      </p:pic>
      <p:pic>
        <p:nvPicPr>
          <p:cNvPr id="15387" name="Picture 27" descr="IMG_67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4652963"/>
            <a:ext cx="2376487" cy="1782762"/>
          </a:xfrm>
          <a:prstGeom prst="rect">
            <a:avLst/>
          </a:prstGeom>
          <a:noFill/>
          <a:ln w="57150">
            <a:solidFill>
              <a:srgbClr val="00CC00"/>
            </a:solidFill>
            <a:prstDash val="sysDot"/>
            <a:miter lim="800000"/>
            <a:headEnd/>
            <a:tailEnd/>
          </a:ln>
        </p:spPr>
      </p:pic>
      <p:pic>
        <p:nvPicPr>
          <p:cNvPr id="15366" name="Рисунок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188913"/>
            <a:ext cx="28098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2" descr="454404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4293096"/>
            <a:ext cx="2005013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13" descr="454396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5301208"/>
            <a:ext cx="70802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14" descr="41063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8144" y="4365104"/>
            <a:ext cx="92551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15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/>
          </p:cNvSpPr>
          <p:nvPr/>
        </p:nvSpPr>
        <p:spPr bwMode="auto">
          <a:xfrm>
            <a:off x="323850" y="1196752"/>
            <a:ext cx="375126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342900" indent="-342900">
              <a:spcBef>
                <a:spcPct val="20000"/>
              </a:spcBef>
              <a:buClr>
                <a:srgbClr val="FEB80A"/>
              </a:buClr>
              <a:buSzPct val="95000"/>
              <a:buFont typeface="Wingdings 2" pitchFamily="18" charset="2"/>
              <a:buNone/>
            </a:pPr>
            <a:endParaRPr lang="ru-RU" sz="1400" b="1" i="1" dirty="0" smtClean="0">
              <a:solidFill>
                <a:srgbClr val="51DAFF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FEB80A"/>
              </a:buClr>
              <a:buSzPct val="95000"/>
              <a:buFont typeface="Wingdings 2" pitchFamily="18" charset="2"/>
              <a:buNone/>
            </a:pPr>
            <a:r>
              <a:rPr lang="ru-RU" sz="1200" b="1" i="1" dirty="0" smtClean="0">
                <a:solidFill>
                  <a:srgbClr val="51DAFF"/>
                </a:solidFill>
              </a:rPr>
              <a:t>Роль </a:t>
            </a:r>
            <a:r>
              <a:rPr lang="ru-RU" sz="1200" b="1" i="1" dirty="0">
                <a:solidFill>
                  <a:srgbClr val="51DAFF"/>
                </a:solidFill>
              </a:rPr>
              <a:t>игры</a:t>
            </a:r>
            <a:r>
              <a:rPr lang="ru-RU" sz="1200" b="1" i="1" dirty="0">
                <a:solidFill>
                  <a:srgbClr val="51DAFF"/>
                </a:solidFill>
                <a:latin typeface="Constantia" pitchFamily="18" charset="0"/>
              </a:rPr>
              <a:t>:</a:t>
            </a:r>
          </a:p>
          <a:p>
            <a:pPr marL="342900" indent="-342900">
              <a:spcBef>
                <a:spcPct val="20000"/>
              </a:spcBef>
              <a:buClr>
                <a:srgbClr val="FEB80A"/>
              </a:buClr>
              <a:buSzPct val="95000"/>
              <a:buFont typeface="Wingdings 2" pitchFamily="18" charset="2"/>
              <a:buAutoNum type="arabicPeriod"/>
            </a:pPr>
            <a:r>
              <a:rPr lang="ru-RU" sz="1200" dirty="0">
                <a:solidFill>
                  <a:srgbClr val="FFFF00"/>
                </a:solidFill>
              </a:rPr>
              <a:t>Развитие эмоциональных впечатлений;</a:t>
            </a:r>
          </a:p>
          <a:p>
            <a:pPr marL="342900" indent="-342900">
              <a:spcBef>
                <a:spcPct val="20000"/>
              </a:spcBef>
              <a:buClr>
                <a:srgbClr val="FEB80A"/>
              </a:buClr>
              <a:buSzPct val="95000"/>
              <a:buFont typeface="Wingdings 2" pitchFamily="18" charset="2"/>
              <a:buAutoNum type="arabicPeriod"/>
            </a:pPr>
            <a:r>
              <a:rPr lang="ru-RU" sz="1200" dirty="0">
                <a:solidFill>
                  <a:srgbClr val="FFFF00"/>
                </a:solidFill>
              </a:rPr>
              <a:t>Познавательного интереса;</a:t>
            </a:r>
          </a:p>
          <a:p>
            <a:pPr marL="342900" indent="-342900">
              <a:spcBef>
                <a:spcPct val="20000"/>
              </a:spcBef>
              <a:buClr>
                <a:srgbClr val="FEB80A"/>
              </a:buClr>
              <a:buSzPct val="95000"/>
              <a:buFont typeface="Wingdings 2" pitchFamily="18" charset="2"/>
              <a:buAutoNum type="arabicPeriod"/>
            </a:pPr>
            <a:r>
              <a:rPr lang="ru-RU" sz="1200" dirty="0">
                <a:solidFill>
                  <a:srgbClr val="FFFF00"/>
                </a:solidFill>
              </a:rPr>
              <a:t>Творческих способностей;</a:t>
            </a:r>
          </a:p>
          <a:p>
            <a:pPr marL="342900" indent="-342900">
              <a:spcBef>
                <a:spcPct val="20000"/>
              </a:spcBef>
              <a:buClr>
                <a:srgbClr val="FEB80A"/>
              </a:buClr>
              <a:buSzPct val="95000"/>
              <a:buFont typeface="Wingdings 2" pitchFamily="18" charset="2"/>
              <a:buAutoNum type="arabicPeriod"/>
            </a:pPr>
            <a:r>
              <a:rPr lang="ru-RU" sz="1200" dirty="0">
                <a:solidFill>
                  <a:srgbClr val="FFFF00"/>
                </a:solidFill>
              </a:rPr>
              <a:t>Речи, памяти, внимания, воображения, восприятия.</a:t>
            </a:r>
            <a:endParaRPr lang="ru-RU" sz="1200" dirty="0">
              <a:solidFill>
                <a:srgbClr val="FFFF00"/>
              </a:solidFill>
              <a:latin typeface="Constantia" pitchFamily="18" charset="0"/>
            </a:endParaRPr>
          </a:p>
        </p:txBody>
      </p:sp>
      <p:pic>
        <p:nvPicPr>
          <p:cNvPr id="19462" name="Picture 6" descr="DSC053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22787">
            <a:off x="6227763" y="4508500"/>
            <a:ext cx="2447925" cy="1836738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9463" name="Picture 7" descr="IMG_66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908720"/>
            <a:ext cx="2447925" cy="1836738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9464" name="Picture 8" descr="DSC0535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450798">
            <a:off x="3968846" y="2117158"/>
            <a:ext cx="2089150" cy="1925638"/>
          </a:xfrm>
          <a:prstGeom prst="rect">
            <a:avLst/>
          </a:prstGeom>
          <a:noFill/>
          <a:ln w="57150" cmpd="thickThin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9465" name="Picture 9" descr="DSC0536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8019" y="2411518"/>
            <a:ext cx="2447925" cy="1836737"/>
          </a:xfrm>
          <a:prstGeom prst="rect">
            <a:avLst/>
          </a:prstGeom>
          <a:noFill/>
          <a:ln w="57150" cmpd="thickThin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9466" name="WordArt 10"/>
          <p:cNvSpPr>
            <a:spLocks noChangeArrowheads="1" noChangeShapeType="1" noTextEdit="1"/>
          </p:cNvSpPr>
          <p:nvPr/>
        </p:nvSpPr>
        <p:spPr bwMode="auto">
          <a:xfrm>
            <a:off x="4355976" y="4797152"/>
            <a:ext cx="1656184" cy="936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72"/>
              </a:avLst>
            </a:prstTxWarp>
          </a:bodyPr>
          <a:lstStyle/>
          <a:p>
            <a:pPr algn="ctr"/>
            <a:r>
              <a:rPr lang="ru-RU" sz="3600" b="1" i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с/р игры</a:t>
            </a:r>
          </a:p>
          <a:p>
            <a:pPr algn="ctr"/>
            <a:r>
              <a:rPr lang="ru-RU" sz="3600" b="1" i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"Шофер",</a:t>
            </a:r>
          </a:p>
          <a:p>
            <a:pPr algn="ctr"/>
            <a:r>
              <a:rPr lang="ru-RU" sz="3600" b="1" i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"Автобус"</a:t>
            </a:r>
          </a:p>
        </p:txBody>
      </p:sp>
      <p:sp>
        <p:nvSpPr>
          <p:cNvPr id="19467" name="WordArt 11"/>
          <p:cNvSpPr>
            <a:spLocks noChangeArrowheads="1" noChangeShapeType="1" noTextEdit="1"/>
          </p:cNvSpPr>
          <p:nvPr/>
        </p:nvSpPr>
        <p:spPr bwMode="auto">
          <a:xfrm>
            <a:off x="2843808" y="3717032"/>
            <a:ext cx="1152128" cy="6480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3984"/>
              </a:avLst>
            </a:prstTxWarp>
          </a:bodyPr>
          <a:lstStyle/>
          <a:p>
            <a:pPr algn="ctr"/>
            <a:r>
              <a:rPr lang="ru-RU" sz="3600" b="1" i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с/р игра</a:t>
            </a:r>
          </a:p>
          <a:p>
            <a:pPr algn="ctr"/>
            <a:r>
              <a:rPr lang="ru-RU" sz="3600" b="1" i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"Повар"</a:t>
            </a:r>
          </a:p>
        </p:txBody>
      </p:sp>
      <p:pic>
        <p:nvPicPr>
          <p:cNvPr id="19468" name="Picture 12" descr="DSC0546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2924175"/>
            <a:ext cx="2376488" cy="1782763"/>
          </a:xfrm>
          <a:prstGeom prst="rect">
            <a:avLst/>
          </a:prstGeom>
          <a:noFill/>
          <a:ln w="57150">
            <a:solidFill>
              <a:schemeClr val="accent2"/>
            </a:solidFill>
            <a:prstDash val="sysDot"/>
            <a:miter lim="800000"/>
            <a:headEnd/>
            <a:tailEnd/>
          </a:ln>
        </p:spPr>
      </p:pic>
      <p:pic>
        <p:nvPicPr>
          <p:cNvPr id="19469" name="Picture 13" descr="DSC0546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813" y="4581525"/>
            <a:ext cx="2519362" cy="1889125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ot"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51520" y="1196752"/>
            <a:ext cx="4464496" cy="288032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1800" dirty="0" smtClean="0"/>
              <a:t>Сюжетно - ролевые игры</a:t>
            </a:r>
            <a:endParaRPr lang="ru-RU" sz="1800" dirty="0"/>
          </a:p>
        </p:txBody>
      </p:sp>
      <p:pic>
        <p:nvPicPr>
          <p:cNvPr id="19471" name="Picture 15" descr="transporta-455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2852936"/>
            <a:ext cx="204788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17" descr="transporta-656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6084888" y="6092825"/>
            <a:ext cx="14382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4" name="Picture 18" descr="transporta-695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96336" y="3933056"/>
            <a:ext cx="12954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5" name="Picture 19" descr="kastrul017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87450" y="573405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6" name="Picture 20" descr="kastrul016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7950" y="4221163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7" name="Picture 21" descr="transporta-341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-694199">
            <a:off x="4819423" y="3590790"/>
            <a:ext cx="93662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8" name="Picture 22" descr="kastrul06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5650" y="4508500"/>
            <a:ext cx="12255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95536" y="260648"/>
            <a:ext cx="80648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 smtClean="0"/>
              <a:t>Основой программы и </a:t>
            </a:r>
            <a:r>
              <a:rPr lang="ru-RU" sz="1400" b="1" u="sng" dirty="0" smtClean="0"/>
              <a:t>одним из методов ознакомления                                                                                                                                        </a:t>
            </a:r>
            <a:r>
              <a:rPr lang="ru-RU" sz="1400" b="1" dirty="0" smtClean="0"/>
              <a:t> дошкольников с профессиями взрослых, в нашем дошкольном учреждении,                                               является метод проектов </a:t>
            </a:r>
            <a:endParaRPr lang="ru-RU" sz="1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10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000"/>
                            </p:stCondLst>
                            <p:childTnLst>
                              <p:par>
                                <p:cTn id="9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000"/>
                            </p:stCondLst>
                            <p:childTnLst>
                              <p:par>
                                <p:cTn id="98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0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1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3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7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8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2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3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4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466" grpId="0" animBg="1"/>
      <p:bldP spid="194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0"/>
            <a:ext cx="6345237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IMG_65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55428">
            <a:off x="474663" y="392113"/>
            <a:ext cx="2951162" cy="2216150"/>
          </a:xfrm>
          <a:prstGeom prst="rect">
            <a:avLst/>
          </a:prstGeom>
          <a:noFill/>
          <a:ln w="38100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22534" name="Picture 6" descr="IMG_65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89245">
            <a:off x="259557" y="1620044"/>
            <a:ext cx="1081087" cy="809625"/>
          </a:xfrm>
          <a:prstGeom prst="rect">
            <a:avLst/>
          </a:prstGeom>
          <a:noFill/>
          <a:ln w="19050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22535" name="Picture 7" descr="IMG_658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1916113"/>
            <a:ext cx="1079500" cy="809625"/>
          </a:xfrm>
          <a:prstGeom prst="rect">
            <a:avLst/>
          </a:prstGeom>
          <a:noFill/>
          <a:ln w="12700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22536" name="Picture 8" descr="IMG_658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867773">
            <a:off x="611188" y="2565400"/>
            <a:ext cx="1081087" cy="811213"/>
          </a:xfrm>
          <a:prstGeom prst="rect">
            <a:avLst/>
          </a:prstGeom>
          <a:noFill/>
          <a:ln w="19050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22537" name="Picture 9" descr="IMG_658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47341">
            <a:off x="3276600" y="2349500"/>
            <a:ext cx="1079500" cy="809625"/>
          </a:xfrm>
          <a:prstGeom prst="rect">
            <a:avLst/>
          </a:prstGeom>
          <a:noFill/>
          <a:ln w="19050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22538" name="Picture 10" descr="IMG_658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413" y="2565400"/>
            <a:ext cx="1008062" cy="719138"/>
          </a:xfrm>
          <a:prstGeom prst="rect">
            <a:avLst/>
          </a:prstGeom>
          <a:noFill/>
          <a:ln w="19050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22548" name="Picture 20" descr="IMG_659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682027">
            <a:off x="2124075" y="3716338"/>
            <a:ext cx="2879725" cy="2160587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2549" name="Picture 21" descr="IMG_669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14387">
            <a:off x="5651500" y="981075"/>
            <a:ext cx="2752725" cy="3671888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2550" name="Picture 22" descr="IMG_659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934153">
            <a:off x="4787900" y="4221163"/>
            <a:ext cx="1152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1" name="Picture 23" descr="IMG_659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92275" y="5300663"/>
            <a:ext cx="1223963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3" name="Picture 25" descr="IMG_659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-1249755">
            <a:off x="2987675" y="5300663"/>
            <a:ext cx="9715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4" name="Picture 26" descr="IMG_659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851275" y="5084763"/>
            <a:ext cx="1223963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5" name="Picture 27" descr="IMG_659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92725" y="5013325"/>
            <a:ext cx="9001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28" descr="0_c47c2_53cf4cce_XL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24750" y="3716338"/>
            <a:ext cx="120491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4" name="Picture 29" descr="3982359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9388" y="4149725"/>
            <a:ext cx="1277937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5" name="Picture 23" descr="0_1526e2_9e4239ad_ori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03575" y="620713"/>
            <a:ext cx="9556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0_c47cd_b5a61aa0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850" y="476250"/>
            <a:ext cx="160337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188" y="476672"/>
            <a:ext cx="4827587" cy="9758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Региональный компонент     Знакомство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с профессиональной  деятельностью взрослых: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0825" y="1700213"/>
            <a:ext cx="1863725" cy="7604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600" b="1" dirty="0">
                <a:solidFill>
                  <a:srgbClr val="0066FF"/>
                </a:solidFill>
                <a:latin typeface="Times New Roman" pitchFamily="18" charset="0"/>
              </a:rPr>
              <a:t>расширение представления о мире взрослых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68538" y="1700213"/>
            <a:ext cx="1863725" cy="7588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600" b="1" dirty="0">
                <a:solidFill>
                  <a:srgbClr val="0066FF"/>
                </a:solidFill>
                <a:latin typeface="Times New Roman" pitchFamily="18" charset="0"/>
              </a:rPr>
              <a:t>формирование уважения к труду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284663" y="1700213"/>
            <a:ext cx="1863725" cy="7588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600" b="1" dirty="0">
                <a:solidFill>
                  <a:srgbClr val="0066FF"/>
                </a:solidFill>
                <a:latin typeface="Times New Roman" pitchFamily="18" charset="0"/>
              </a:rPr>
              <a:t>бережное отношение к вещам </a:t>
            </a:r>
          </a:p>
        </p:txBody>
      </p:sp>
      <p:pic>
        <p:nvPicPr>
          <p:cNvPr id="14345" name="Picture 9" descr="0_c47ba_f7cf1b0a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476250"/>
            <a:ext cx="1276350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>
            <a:cxnSpLocks noChangeShapeType="1"/>
          </p:cNvCxnSpPr>
          <p:nvPr/>
        </p:nvCxnSpPr>
        <p:spPr bwMode="auto">
          <a:xfrm>
            <a:off x="1187450" y="1484313"/>
            <a:ext cx="0" cy="215900"/>
          </a:xfrm>
          <a:prstGeom prst="line">
            <a:avLst/>
          </a:prstGeom>
          <a:noFill/>
          <a:ln w="38100" algn="ctr">
            <a:solidFill>
              <a:srgbClr val="5B9B27"/>
            </a:solidFill>
            <a:round/>
            <a:headEnd/>
            <a:tailEnd/>
          </a:ln>
        </p:spPr>
      </p:cxnSp>
      <p:cxnSp>
        <p:nvCxnSpPr>
          <p:cNvPr id="10" name="Прямая соединительная линия 9"/>
          <p:cNvCxnSpPr>
            <a:cxnSpLocks noChangeShapeType="1"/>
          </p:cNvCxnSpPr>
          <p:nvPr/>
        </p:nvCxnSpPr>
        <p:spPr bwMode="auto">
          <a:xfrm>
            <a:off x="3203575" y="1484313"/>
            <a:ext cx="0" cy="215900"/>
          </a:xfrm>
          <a:prstGeom prst="line">
            <a:avLst/>
          </a:prstGeom>
          <a:noFill/>
          <a:ln w="38100" algn="ctr">
            <a:solidFill>
              <a:srgbClr val="5B9B27"/>
            </a:solidFill>
            <a:round/>
            <a:headEnd/>
            <a:tailEnd/>
          </a:ln>
        </p:spPr>
      </p:cxnSp>
      <p:cxnSp>
        <p:nvCxnSpPr>
          <p:cNvPr id="12" name="Прямая соединительная линия 11"/>
          <p:cNvCxnSpPr>
            <a:cxnSpLocks noChangeShapeType="1"/>
          </p:cNvCxnSpPr>
          <p:nvPr/>
        </p:nvCxnSpPr>
        <p:spPr bwMode="auto">
          <a:xfrm>
            <a:off x="4859338" y="1484313"/>
            <a:ext cx="0" cy="215900"/>
          </a:xfrm>
          <a:prstGeom prst="line">
            <a:avLst/>
          </a:prstGeom>
          <a:noFill/>
          <a:ln w="38100" algn="ctr">
            <a:solidFill>
              <a:srgbClr val="5B9B27"/>
            </a:solidFill>
            <a:round/>
            <a:headEnd/>
            <a:tailEnd/>
          </a:ln>
        </p:spPr>
      </p:cxnSp>
      <p:pic>
        <p:nvPicPr>
          <p:cNvPr id="2" name="Picture 22" descr="ca3e3b5cb5c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84763"/>
            <a:ext cx="9144000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G:\DCIM\101MSDCF\DSC053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636912"/>
            <a:ext cx="2627784" cy="197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G:\DCIM\101MSDCF\DSC053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636912"/>
            <a:ext cx="2805757" cy="2103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 descr="0_c47c8_ec216b1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588224" y="4077072"/>
            <a:ext cx="977573" cy="164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G:\DCIM\101MSDCF\DSC05285.JPG"/>
          <p:cNvPicPr>
            <a:picLocks noChangeAspect="1" noChangeArrowheads="1"/>
          </p:cNvPicPr>
          <p:nvPr/>
        </p:nvPicPr>
        <p:blipFill>
          <a:blip r:embed="rId8" cstate="print"/>
          <a:srcRect t="19237" b="15842"/>
          <a:stretch>
            <a:fillRect/>
          </a:stretch>
        </p:blipFill>
        <p:spPr bwMode="auto">
          <a:xfrm>
            <a:off x="323528" y="2708920"/>
            <a:ext cx="2376959" cy="205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7" descr="0_c47c6_9eebf2ac_X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4149080"/>
            <a:ext cx="1148354" cy="136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3" name="Picture 8" descr="0_c47c5_4c63f22d_X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16812" y="4725144"/>
            <a:ext cx="1627188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 descr="G:\DCIM\101MSDCF\DSC0527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467544" y="4509120"/>
            <a:ext cx="2736304" cy="214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3635896" y="5301208"/>
            <a:ext cx="48965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Одной из приоритетных целей Программы Асиновского района «Развитие образования» является создание в системе дошкольного образования возможностей для современного качественного образования и эффективной социализации детей на малой Родине.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H:\100 тыс\фото профориент\DSC051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789040"/>
            <a:ext cx="1957388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" name="Rectangle 1"/>
          <p:cNvSpPr>
            <a:spLocks noGrp="1" noChangeArrowheads="1"/>
          </p:cNvSpPr>
          <p:nvPr>
            <p:ph type="subTitle"/>
          </p:nvPr>
        </p:nvSpPr>
        <p:spPr>
          <a:xfrm>
            <a:off x="5257800" y="762000"/>
            <a:ext cx="3505200" cy="5638800"/>
          </a:xfrm>
          <a:noFill/>
        </p:spPr>
        <p:txBody>
          <a:bodyPr anchor="t"/>
          <a:lstStyle/>
          <a:p>
            <a:pPr eaLnBrk="1" hangingPunct="1">
              <a:lnSpc>
                <a:spcPct val="100000"/>
              </a:lnSpc>
              <a:spcBef>
                <a:spcPts val="11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dirty="0">
              <a:solidFill>
                <a:srgbClr val="66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100000"/>
              </a:lnSpc>
              <a:spcBef>
                <a:spcPts val="11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b="1" dirty="0">
              <a:solidFill>
                <a:srgbClr val="66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8" name="Прямоугольник 4"/>
          <p:cNvSpPr>
            <a:spLocks noChangeArrowheads="1"/>
          </p:cNvSpPr>
          <p:nvPr/>
        </p:nvSpPr>
        <p:spPr bwMode="auto">
          <a:xfrm>
            <a:off x="755650" y="476250"/>
            <a:ext cx="5688013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endParaRPr lang="ru-RU" sz="2000" b="1" dirty="0" smtClean="0">
              <a:solidFill>
                <a:srgbClr val="320FB1"/>
              </a:solidFill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ru-RU" sz="2000" b="1" dirty="0" smtClean="0">
                <a:solidFill>
                  <a:srgbClr val="1E0FDB"/>
                </a:solidFill>
              </a:rPr>
              <a:t>«</a:t>
            </a:r>
            <a:r>
              <a:rPr lang="ru-RU" sz="2000" b="1" dirty="0">
                <a:solidFill>
                  <a:srgbClr val="1E0FDB"/>
                </a:solidFill>
              </a:rPr>
              <a:t>Организация преемственности в профессиональной ориентации ребенка                       на этапах дошкольного и начального                       общего образования в рамках сетевого взаимодействия по модели                                            «Группы дошкольного образования» – школа – техникум</a:t>
            </a:r>
            <a:r>
              <a:rPr lang="ru-RU" sz="2400" b="1" dirty="0">
                <a:solidFill>
                  <a:srgbClr val="1E0FDB"/>
                </a:solidFill>
              </a:rPr>
              <a:t>”</a:t>
            </a:r>
            <a:endParaRPr lang="ru-RU" sz="2400" i="1" dirty="0">
              <a:solidFill>
                <a:srgbClr val="1E0FDB"/>
              </a:solidFill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2400" b="1" dirty="0">
              <a:solidFill>
                <a:srgbClr val="320FB1"/>
              </a:solidFill>
            </a:endParaRPr>
          </a:p>
        </p:txBody>
      </p:sp>
      <p:pic>
        <p:nvPicPr>
          <p:cNvPr id="6149" name="Picture 5" descr="H:\100 тыс\фото профориент\20170118_1617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806825"/>
            <a:ext cx="3241675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5013325"/>
            <a:ext cx="2035175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8" descr="H:\100 тыс\фото профориент\DSC047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2187575"/>
            <a:ext cx="1920652" cy="144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6" descr="H:\100 тыс\фото профориент\DSC03805.JPG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6732240" y="441891"/>
            <a:ext cx="1919635" cy="143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 descr="G:\DCIM\101MSDCF\DSC0527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2120" y="3789040"/>
            <a:ext cx="316724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5" name="AutoShape 23" descr="e329450dd6a3e5bdf310afbe69bbb801"/>
          <p:cNvSpPr>
            <a:spLocks noChangeArrowheads="1"/>
          </p:cNvSpPr>
          <p:nvPr/>
        </p:nvSpPr>
        <p:spPr bwMode="auto">
          <a:xfrm rot="567740" flipH="1">
            <a:off x="6430665" y="4543375"/>
            <a:ext cx="2315980" cy="1778940"/>
          </a:xfrm>
          <a:prstGeom prst="foldedCorner">
            <a:avLst>
              <a:gd name="adj" fmla="val 12500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28575">
            <a:solidFill>
              <a:srgbClr val="00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816" name="AutoShape 24" descr="7d737cf23a12"/>
          <p:cNvSpPr>
            <a:spLocks noChangeArrowheads="1"/>
          </p:cNvSpPr>
          <p:nvPr/>
        </p:nvSpPr>
        <p:spPr bwMode="auto">
          <a:xfrm rot="607712">
            <a:off x="6120953" y="477012"/>
            <a:ext cx="2620749" cy="1806209"/>
          </a:xfrm>
          <a:prstGeom prst="foldedCorner">
            <a:avLst>
              <a:gd name="adj" fmla="val 1250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28575">
            <a:solidFill>
              <a:srgbClr val="00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817" name="AutoShape 25" descr="i3MHAC2GY"/>
          <p:cNvSpPr>
            <a:spLocks noChangeArrowheads="1"/>
          </p:cNvSpPr>
          <p:nvPr/>
        </p:nvSpPr>
        <p:spPr bwMode="auto">
          <a:xfrm rot="20988644" flipH="1">
            <a:off x="242872" y="4427290"/>
            <a:ext cx="2483077" cy="1702579"/>
          </a:xfrm>
          <a:prstGeom prst="foldedCorner">
            <a:avLst>
              <a:gd name="adj" fmla="val 1250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28575">
            <a:solidFill>
              <a:srgbClr val="00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818" name="AutoShape 26" descr="131"/>
          <p:cNvSpPr>
            <a:spLocks noChangeArrowheads="1"/>
          </p:cNvSpPr>
          <p:nvPr/>
        </p:nvSpPr>
        <p:spPr bwMode="auto">
          <a:xfrm rot="-687411">
            <a:off x="469624" y="496334"/>
            <a:ext cx="2546307" cy="1726469"/>
          </a:xfrm>
          <a:prstGeom prst="foldedCorner">
            <a:avLst>
              <a:gd name="adj" fmla="val 12500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28575">
            <a:solidFill>
              <a:srgbClr val="00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820" name="AutoShape 28" descr="c434a50cce20d524d8f2323318d8b3ba"/>
          <p:cNvSpPr>
            <a:spLocks noChangeArrowheads="1"/>
          </p:cNvSpPr>
          <p:nvPr/>
        </p:nvSpPr>
        <p:spPr bwMode="auto">
          <a:xfrm>
            <a:off x="3131840" y="3501008"/>
            <a:ext cx="2375917" cy="1655192"/>
          </a:xfrm>
          <a:prstGeom prst="foldedCorner">
            <a:avLst>
              <a:gd name="adj" fmla="val 12500"/>
            </a:avLst>
          </a:prstGeom>
          <a:blipFill dpi="0" rotWithShape="1">
            <a:blip r:embed="rId6" cstate="print"/>
            <a:srcRect/>
            <a:stretch>
              <a:fillRect/>
            </a:stretch>
          </a:blipFill>
          <a:ln w="28575">
            <a:solidFill>
              <a:srgbClr val="00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821" name="AutoShape 29" descr="prostoj-recept-podlivy-iz-kuricy"/>
          <p:cNvSpPr>
            <a:spLocks noChangeArrowheads="1"/>
          </p:cNvSpPr>
          <p:nvPr/>
        </p:nvSpPr>
        <p:spPr bwMode="auto">
          <a:xfrm rot="567740">
            <a:off x="303983" y="2478205"/>
            <a:ext cx="2592388" cy="1728788"/>
          </a:xfrm>
          <a:prstGeom prst="foldedCorner">
            <a:avLst>
              <a:gd name="adj" fmla="val 12500"/>
            </a:avLst>
          </a:prstGeom>
          <a:blipFill dpi="0" rotWithShape="1">
            <a:blip r:embed="rId7" cstate="print"/>
            <a:srcRect/>
            <a:stretch>
              <a:fillRect/>
            </a:stretch>
          </a:blipFill>
          <a:ln w="28575">
            <a:solidFill>
              <a:srgbClr val="00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822" name="AutoShape 30" descr="child-doing-laundry-oct11_istock"/>
          <p:cNvSpPr>
            <a:spLocks noChangeArrowheads="1"/>
          </p:cNvSpPr>
          <p:nvPr/>
        </p:nvSpPr>
        <p:spPr bwMode="auto">
          <a:xfrm rot="-479409">
            <a:off x="5826623" y="2521018"/>
            <a:ext cx="2592388" cy="1655763"/>
          </a:xfrm>
          <a:prstGeom prst="foldedCorner">
            <a:avLst>
              <a:gd name="adj" fmla="val 12500"/>
            </a:avLst>
          </a:prstGeom>
          <a:blipFill dpi="0" rotWithShape="1">
            <a:blip r:embed="rId8" cstate="print"/>
            <a:srcRect/>
            <a:stretch>
              <a:fillRect/>
            </a:stretch>
          </a:blipFill>
          <a:ln w="28575">
            <a:solidFill>
              <a:srgbClr val="00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6394" name="Picture 33" descr="3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870575"/>
            <a:ext cx="45720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34" descr="0_69c1d_d2ffa5a3_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1880" y="4437112"/>
            <a:ext cx="2448272" cy="149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36" descr="0_69c1d_d2ffa5a3_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67744" y="4581128"/>
            <a:ext cx="2160587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14" descr="410632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51720" y="5013176"/>
            <a:ext cx="2305050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33" descr="3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5870575"/>
            <a:ext cx="45720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16" descr="41063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0032" y="4653136"/>
            <a:ext cx="15573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3059832" y="1052736"/>
            <a:ext cx="32403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</a:rPr>
              <a:t>Программа «Все работы хороши» предполагает работу учреждения в режиме инновационной деятельности        в течение  3 - х лет (2017 - 2019 гг.)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Первый этап:  </a:t>
            </a:r>
            <a:r>
              <a:rPr lang="ru-RU" sz="1200" b="1" dirty="0" smtClean="0">
                <a:solidFill>
                  <a:srgbClr val="FFFF00"/>
                </a:solidFill>
              </a:rPr>
              <a:t>организационный,</a:t>
            </a:r>
          </a:p>
          <a:p>
            <a:r>
              <a:rPr lang="ru-RU" sz="1200" b="1" dirty="0" smtClean="0">
                <a:solidFill>
                  <a:srgbClr val="FFFF00"/>
                </a:solidFill>
              </a:rPr>
              <a:t>диагностико – прогностический</a:t>
            </a:r>
          </a:p>
          <a:p>
            <a:r>
              <a:rPr lang="ru-RU" sz="1200" b="1" dirty="0" smtClean="0">
                <a:solidFill>
                  <a:srgbClr val="FFFF00"/>
                </a:solidFill>
              </a:rPr>
              <a:t>(январь 2017 – декабрь 2017 гг.);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Второй этап</a:t>
            </a:r>
            <a:r>
              <a:rPr lang="ru-RU" sz="1200" b="1" dirty="0" smtClean="0">
                <a:solidFill>
                  <a:srgbClr val="FFFF00"/>
                </a:solidFill>
              </a:rPr>
              <a:t>: практический этап</a:t>
            </a:r>
          </a:p>
          <a:p>
            <a:r>
              <a:rPr lang="ru-RU" sz="1200" b="1" dirty="0" smtClean="0">
                <a:solidFill>
                  <a:srgbClr val="FFFF00"/>
                </a:solidFill>
              </a:rPr>
              <a:t>(январь 2018 - декабрь 2018 гг.)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Третий этап: </a:t>
            </a:r>
            <a:r>
              <a:rPr lang="ru-RU" sz="1200" b="1" dirty="0" smtClean="0">
                <a:solidFill>
                  <a:srgbClr val="FFFF00"/>
                </a:solidFill>
              </a:rPr>
              <a:t>обобщающий этап</a:t>
            </a:r>
          </a:p>
          <a:p>
            <a:r>
              <a:rPr lang="ru-RU" sz="1200" b="1" dirty="0" smtClean="0">
                <a:solidFill>
                  <a:srgbClr val="FFFF00"/>
                </a:solidFill>
              </a:rPr>
              <a:t>(январь 2019 - декабрь 2019 гг.)</a:t>
            </a:r>
            <a:endParaRPr lang="ru-RU" sz="1200" b="1" dirty="0">
              <a:solidFill>
                <a:srgbClr val="FFFF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332657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Механизмы реализации инновационной программы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5" grpId="0" animBg="1"/>
      <p:bldP spid="33816" grpId="0" animBg="1"/>
      <p:bldP spid="33817" grpId="0" animBg="1"/>
      <p:bldP spid="33818" grpId="0" animBg="1"/>
      <p:bldP spid="33820" grpId="0" animBg="1"/>
      <p:bldP spid="33821" grpId="0" animBg="1"/>
      <p:bldP spid="338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92CD67-0C7D-4BA0-B2B3-11C51B67506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graphicFrame>
        <p:nvGraphicFramePr>
          <p:cNvPr id="3" name="Схема 2"/>
          <p:cNvGraphicFramePr/>
          <p:nvPr/>
        </p:nvGraphicFramePr>
        <p:xfrm>
          <a:off x="428596" y="142852"/>
          <a:ext cx="8501122" cy="5929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2863</TotalTime>
  <Words>800</Words>
  <Application>Microsoft Office PowerPoint</Application>
  <PresentationFormat>Экран (4:3)</PresentationFormat>
  <Paragraphs>99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 Unicode MS</vt:lpstr>
      <vt:lpstr>Arial</vt:lpstr>
      <vt:lpstr>Bookman Old Style</vt:lpstr>
      <vt:lpstr>Calibri</vt:lpstr>
      <vt:lpstr>Constantia</vt:lpstr>
      <vt:lpstr>Times New Roman</vt:lpstr>
      <vt:lpstr>Wingdings 2</vt:lpstr>
      <vt:lpstr>Поток</vt:lpstr>
      <vt:lpstr>Презентация PowerPoint</vt:lpstr>
      <vt:lpstr>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Нормативная  база </vt:lpstr>
      <vt:lpstr>Презентация PowerPoint</vt:lpstr>
      <vt:lpstr>Презентация PowerPoint</vt:lpstr>
      <vt:lpstr>Благодарю за внимание.</vt:lpstr>
    </vt:vector>
  </TitlesOfParts>
  <Company>ЦБ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UO-13</dc:creator>
  <cp:lastModifiedBy>TOIPKRO</cp:lastModifiedBy>
  <cp:revision>150</cp:revision>
  <dcterms:created xsi:type="dcterms:W3CDTF">2016-03-22T03:34:34Z</dcterms:created>
  <dcterms:modified xsi:type="dcterms:W3CDTF">2018-10-01T05:13:01Z</dcterms:modified>
</cp:coreProperties>
</file>