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xlsx" ContentType="application/vnd.openxmlformats-officedocument.spreadsheetml.sheet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charts/chart1.xml" ContentType="application/vnd.openxmlformats-officedocument.drawingml.chart+xml"/>
  <Override PartName="/ppt/charts/style1.xml" ContentType="application/vnd.ms-office.chartstyle+xml"/>
  <Override PartName="/ppt/charts/colors1.xml" ContentType="application/vnd.ms-office.chartcolorstyle+xml"/>
  <Override PartName="/ppt/charts/chart2.xml" ContentType="application/vnd.openxmlformats-officedocument.drawingml.chart+xml"/>
  <Override PartName="/ppt/charts/style2.xml" ContentType="application/vnd.ms-office.chartstyle+xml"/>
  <Override PartName="/ppt/charts/colors2.xml" ContentType="application/vnd.ms-office.chartcolorstyl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96" r:id="rId1"/>
  </p:sldMasterIdLst>
  <p:notesMasterIdLst>
    <p:notesMasterId r:id="rId18"/>
  </p:notesMasterIdLst>
  <p:sldIdLst>
    <p:sldId id="259" r:id="rId2"/>
    <p:sldId id="260" r:id="rId3"/>
    <p:sldId id="294" r:id="rId4"/>
    <p:sldId id="263" r:id="rId5"/>
    <p:sldId id="298" r:id="rId6"/>
    <p:sldId id="299" r:id="rId7"/>
    <p:sldId id="301" r:id="rId8"/>
    <p:sldId id="303" r:id="rId9"/>
    <p:sldId id="304" r:id="rId10"/>
    <p:sldId id="305" r:id="rId11"/>
    <p:sldId id="306" r:id="rId12"/>
    <p:sldId id="307" r:id="rId13"/>
    <p:sldId id="308" r:id="rId14"/>
    <p:sldId id="310" r:id="rId15"/>
    <p:sldId id="311" r:id="rId16"/>
    <p:sldId id="312" r:id="rId17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110" d="100"/>
          <a:sy n="110" d="100"/>
        </p:scale>
        <p:origin x="594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charts/_rels/chart1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1.xlsx"/><Relationship Id="rId2" Type="http://schemas.microsoft.com/office/2011/relationships/chartColorStyle" Target="colors1.xml"/><Relationship Id="rId1" Type="http://schemas.microsoft.com/office/2011/relationships/chartStyle" Target="style1.xml"/></Relationships>
</file>

<file path=ppt/charts/_rels/chart2.xml.rels><?xml version="1.0" encoding="UTF-8" standalone="yes"?>
<Relationships xmlns="http://schemas.openxmlformats.org/package/2006/relationships"><Relationship Id="rId3" Type="http://schemas.openxmlformats.org/officeDocument/2006/relationships/package" Target="../embeddings/_____Microsoft_Excel2.xlsx"/><Relationship Id="rId2" Type="http://schemas.microsoft.com/office/2011/relationships/chartColorStyle" Target="colors2.xml"/><Relationship Id="rId1" Type="http://schemas.microsoft.com/office/2011/relationships/chartStyle" Target="style2.xm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1400" b="1" i="0" u="none" strike="noStrike" baseline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  <a:t>Трудоустройство воспитанников в свободное от учебы время </a:t>
            </a:r>
            <a:br>
              <a:rPr lang="ru-RU" sz="1400" b="1" i="0" u="none" strike="noStrike" baseline="0" dirty="0" smtClean="0">
                <a:solidFill>
                  <a:schemeClr val="accent1">
                    <a:lumMod val="60000"/>
                    <a:lumOff val="40000"/>
                  </a:schemeClr>
                </a:solidFill>
                <a:effectLst/>
              </a:rPr>
            </a:br>
            <a:endParaRPr lang="ru-RU" dirty="0">
              <a:solidFill>
                <a:schemeClr val="accent1">
                  <a:lumMod val="60000"/>
                  <a:lumOff val="40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9509860746573346"/>
          <c:y val="0.16702380952380952"/>
          <c:w val="0.41906222659667541"/>
          <c:h val="0.718392388451443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explosion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0182159521726451"/>
                  <c:y val="-8.858736407949006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13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404217701953926E-2"/>
                  <c:y val="0.1432314710661167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10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>
                <c15:layout/>
              </c:ext>
            </c:extLst>
          </c:dLbls>
          <c:cat>
            <c:numRef>
              <c:f>Лист1!$A$2:$A$5</c:f>
              <c:numCache>
                <c:formatCode>General</c:formatCode>
                <c:ptCount val="4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13</c:v>
                </c:pt>
                <c:pt idx="1">
                  <c:v>10</c:v>
                </c:pt>
                <c:pt idx="2">
                  <c:v>10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ayout>
        <c:manualLayout>
          <c:xMode val="edge"/>
          <c:yMode val="edge"/>
          <c:x val="0.77000801983085443"/>
          <c:y val="0.29581146106736655"/>
          <c:w val="0.22999198016914552"/>
          <c:h val="0.440479940007499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ru-RU"/>
  <c:roundedCorners val="0"/>
  <mc:AlternateContent xmlns:mc="http://schemas.openxmlformats.org/markup-compatibility/2006">
    <mc:Choice xmlns:c14="http://schemas.microsoft.com/office/drawing/2007/8/2/chart" Requires="c14">
      <c14:style val="102"/>
    </mc:Choice>
    <mc:Fallback>
      <c:style val="2"/>
    </mc:Fallback>
  </mc:AlternateContent>
  <c:chart>
    <c:title>
      <c:tx>
        <c:rich>
          <a:bodyPr rot="0" spcFirstLastPara="1" vertOverflow="ellipsis" vert="horz" wrap="square" anchor="ctr" anchorCtr="1"/>
          <a:lstStyle/>
          <a:p>
            <a:pPr>
              <a:defRPr sz="1400" b="0" i="0" u="none" strike="noStrike" kern="1200" spc="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Устройство выпускников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2018 года в </a:t>
            </a:r>
            <a:r>
              <a:rPr lang="ru-RU" sz="2000" dirty="0">
                <a:solidFill>
                  <a:schemeClr val="accent2">
                    <a:lumMod val="75000"/>
                  </a:schemeClr>
                </a:solidFill>
              </a:rPr>
              <a:t>учебные </a:t>
            </a:r>
            <a:r>
              <a:rPr lang="ru-RU" sz="2000" dirty="0" smtClean="0">
                <a:solidFill>
                  <a:schemeClr val="accent2">
                    <a:lumMod val="75000"/>
                  </a:schemeClr>
                </a:solidFill>
              </a:rPr>
              <a:t>заведения</a:t>
            </a:r>
            <a:endParaRPr lang="ru-RU" sz="2000" dirty="0">
              <a:solidFill>
                <a:schemeClr val="accent2">
                  <a:lumMod val="75000"/>
                </a:schemeClr>
              </a:solidFill>
            </a:endParaRPr>
          </a:p>
        </c:rich>
      </c:tx>
      <c:layout/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1400" b="0" i="0" u="none" strike="noStrike" kern="1200" spc="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title>
    <c:autoTitleDeleted val="0"/>
    <c:plotArea>
      <c:layout>
        <c:manualLayout>
          <c:layoutTarget val="inner"/>
          <c:xMode val="edge"/>
          <c:yMode val="edge"/>
          <c:x val="0.29509860746573346"/>
          <c:y val="0.16702380952380952"/>
          <c:w val="0.41906222659667541"/>
          <c:h val="0.7183923884514436"/>
        </c:manualLayout>
      </c:layout>
      <c:pieChart>
        <c:varyColors val="1"/>
        <c:ser>
          <c:idx val="0"/>
          <c:order val="0"/>
          <c:tx>
            <c:strRef>
              <c:f>Лист1!$B$1</c:f>
              <c:strCache>
                <c:ptCount val="1"/>
                <c:pt idx="0">
                  <c:v>Столбец2</c:v>
                </c:pt>
              </c:strCache>
            </c:strRef>
          </c:tx>
          <c:dPt>
            <c:idx val="0"/>
            <c:bubble3D val="0"/>
            <c:spPr>
              <a:solidFill>
                <a:schemeClr val="accent1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1"/>
            <c:bubble3D val="0"/>
            <c:spPr>
              <a:solidFill>
                <a:schemeClr val="accent2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2"/>
            <c:bubble3D val="0"/>
            <c:explosion val="2"/>
            <c:spPr>
              <a:solidFill>
                <a:schemeClr val="accent3"/>
              </a:solidFill>
              <a:ln w="19050">
                <a:solidFill>
                  <a:schemeClr val="lt1"/>
                </a:solidFill>
              </a:ln>
              <a:effectLst/>
            </c:spPr>
          </c:dPt>
          <c:dPt>
            <c:idx val="3"/>
            <c:bubble3D val="0"/>
            <c:spPr>
              <a:solidFill>
                <a:schemeClr val="accent4"/>
              </a:solidFill>
              <a:ln w="19050">
                <a:solidFill>
                  <a:schemeClr val="lt1"/>
                </a:solidFill>
              </a:ln>
              <a:effectLst/>
            </c:spPr>
          </c:dPt>
          <c:dLbls>
            <c:dLbl>
              <c:idx val="0"/>
              <c:layout>
                <c:manualLayout>
                  <c:x val="-0.10182159521726451"/>
                  <c:y val="-8.8587364079490069E-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dLbl>
              <c:idx val="1"/>
              <c:layout>
                <c:manualLayout>
                  <c:x val="7.404217701953926E-2"/>
                  <c:y val="0.14323147106611672"/>
                </c:manualLayout>
              </c:layout>
              <c:tx>
                <c:rich>
                  <a:bodyPr/>
                  <a:lstStyle/>
                  <a:p>
                    <a:r>
                      <a:rPr lang="en-US"/>
                      <a:t>5</a:t>
                    </a:r>
                  </a:p>
                </c:rich>
              </c:tx>
              <c:dLblPos val="bestFit"/>
              <c:showLegendKey val="0"/>
              <c:showVal val="1"/>
              <c:showCatName val="0"/>
              <c:showSerName val="0"/>
              <c:showPercent val="0"/>
              <c:showBubbleSize val="0"/>
              <c:extLst>
                <c:ext xmlns:c15="http://schemas.microsoft.com/office/drawing/2012/chart" uri="{CE6537A1-D6FC-4f65-9D91-7224C49458BB}">
                  <c15:layout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900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dLblPos val="bestFit"/>
            <c:showLegendKey val="0"/>
            <c:showVal val="1"/>
            <c:showCatName val="0"/>
            <c:showSerName val="0"/>
            <c:showPercent val="0"/>
            <c:showBubbleSize val="0"/>
            <c:showLeaderLines val="1"/>
            <c:leaderLines>
              <c:spPr>
                <a:ln w="9525" cap="flat" cmpd="sng" algn="ctr">
                  <a:solidFill>
                    <a:schemeClr val="tx1">
                      <a:lumMod val="35000"/>
                      <a:lumOff val="65000"/>
                    </a:schemeClr>
                  </a:solidFill>
                  <a:round/>
                </a:ln>
                <a:effectLst/>
              </c:spPr>
            </c:leaderLines>
            <c:extLst>
              <c:ext xmlns:c15="http://schemas.microsoft.com/office/drawing/2012/chart" uri="{CE6537A1-D6FC-4f65-9D91-7224C49458BB}"/>
            </c:extLst>
          </c:dLbls>
          <c:cat>
            <c:numRef>
              <c:f>Лист1!$A$2:$A$5</c:f>
              <c:numCache>
                <c:formatCode>0%</c:formatCode>
                <c:ptCount val="4"/>
                <c:pt idx="0">
                  <c:v>0.5</c:v>
                </c:pt>
                <c:pt idx="1">
                  <c:v>0.5</c:v>
                </c:pt>
              </c:numCache>
            </c:numRef>
          </c:cat>
          <c:val>
            <c:numRef>
              <c:f>Лист1!$B$2:$B$5</c:f>
              <c:numCache>
                <c:formatCode>General</c:formatCode>
                <c:ptCount val="4"/>
                <c:pt idx="0">
                  <c:v>50</c:v>
                </c:pt>
                <c:pt idx="1">
                  <c:v>50</c:v>
                </c:pt>
              </c:numCache>
            </c:numRef>
          </c:val>
        </c:ser>
        <c:dLbls>
          <c:dLblPos val="bestFit"/>
          <c:showLegendKey val="0"/>
          <c:showVal val="1"/>
          <c:showCatName val="0"/>
          <c:showSerName val="0"/>
          <c:showPercent val="0"/>
          <c:showBubbleSize val="0"/>
          <c:showLeaderLines val="1"/>
        </c:dLbls>
        <c:firstSliceAng val="0"/>
      </c:pieChart>
      <c:spPr>
        <a:noFill/>
        <a:ln>
          <a:noFill/>
        </a:ln>
        <a:effectLst/>
      </c:spPr>
    </c:plotArea>
    <c:legend>
      <c:legendPos val="r"/>
      <c:legendEntry>
        <c:idx val="2"/>
        <c:delete val="1"/>
      </c:legendEntry>
      <c:legendEntry>
        <c:idx val="3"/>
        <c:delete val="1"/>
      </c:legendEntry>
      <c:layout>
        <c:manualLayout>
          <c:xMode val="edge"/>
          <c:yMode val="edge"/>
          <c:x val="0.77000801983085443"/>
          <c:y val="0.29581146106736655"/>
          <c:w val="0.22999198016914552"/>
          <c:h val="0.44047994000749907"/>
        </c:manualLayout>
      </c:layout>
      <c:overlay val="0"/>
      <c:spPr>
        <a:noFill/>
        <a:ln>
          <a:noFill/>
        </a:ln>
        <a:effectLst/>
      </c:spPr>
      <c:txPr>
        <a:bodyPr rot="0" spcFirstLastPara="1" vertOverflow="ellipsis" vert="horz" wrap="square" anchor="ctr" anchorCtr="1"/>
        <a:lstStyle/>
        <a:p>
          <a:pPr>
            <a:defRPr sz="900" b="0" i="0" u="none" strike="noStrike" kern="1200" baseline="0">
              <a:solidFill>
                <a:schemeClr val="tx1">
                  <a:lumMod val="65000"/>
                  <a:lumOff val="35000"/>
                </a:schemeClr>
              </a:solidFill>
              <a:latin typeface="+mn-lt"/>
              <a:ea typeface="+mn-ea"/>
              <a:cs typeface="+mn-cs"/>
            </a:defRPr>
          </a:pPr>
          <a:endParaRPr lang="ru-RU"/>
        </a:p>
      </c:txPr>
    </c:legend>
    <c:plotVisOnly val="1"/>
    <c:dispBlanksAs val="gap"/>
    <c:showDLblsOverMax val="0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3">
    <c:autoUpdate val="0"/>
  </c:externalData>
</c:chartSpace>
</file>

<file path=ppt/charts/colors1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colors2.xml><?xml version="1.0" encoding="utf-8"?>
<cs:colorStyle xmlns:cs="http://schemas.microsoft.com/office/drawing/2012/chartStyle" xmlns:a="http://schemas.openxmlformats.org/drawingml/2006/main" meth="cycle" id="10">
  <a:schemeClr val="accent1"/>
  <a:schemeClr val="accent2"/>
  <a:schemeClr val="accent3"/>
  <a:schemeClr val="accent4"/>
  <a:schemeClr val="accent5"/>
  <a:schemeClr val="accent6"/>
  <cs:variation/>
  <cs:variation>
    <a:lumMod val="60000"/>
  </cs:variation>
  <cs:variation>
    <a:lumMod val="80000"/>
    <a:lumOff val="20000"/>
  </cs:variation>
  <cs:variation>
    <a:lumMod val="80000"/>
  </cs:variation>
  <cs:variation>
    <a:lumMod val="60000"/>
    <a:lumOff val="40000"/>
  </cs:variation>
  <cs:variation>
    <a:lumMod val="50000"/>
  </cs:variation>
  <cs:variation>
    <a:lumMod val="70000"/>
    <a:lumOff val="30000"/>
  </cs:variation>
  <cs:variation>
    <a:lumMod val="70000"/>
  </cs:variation>
  <cs:variation>
    <a:lumMod val="50000"/>
    <a:lumOff val="50000"/>
  </cs:variation>
</cs:colorStyle>
</file>

<file path=ppt/charts/style1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charts/style2.xml><?xml version="1.0" encoding="utf-8"?>
<cs:chartStyle xmlns:cs="http://schemas.microsoft.com/office/drawing/2012/chartStyle" xmlns:a="http://schemas.openxmlformats.org/drawingml/2006/main" id="251">
  <cs:axisTitle>
    <cs:lnRef idx="0"/>
    <cs:fillRef idx="0"/>
    <cs:effectRef idx="0"/>
    <cs:fontRef idx="minor">
      <a:schemeClr val="tx1">
        <a:lumMod val="65000"/>
        <a:lumOff val="35000"/>
      </a:schemeClr>
    </cs:fontRef>
    <cs:defRPr sz="1000" kern="1200"/>
  </cs:axisTitle>
  <cs:categoryAxis>
    <cs:lnRef idx="0"/>
    <cs:fillRef idx="0"/>
    <cs:effectRef idx="0"/>
    <cs:fontRef idx="minor">
      <a:schemeClr val="tx1">
        <a:lumMod val="65000"/>
        <a:lumOff val="35000"/>
      </a:schemeClr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ategoryAxis>
  <cs:chartArea mods="allowNoFillOverride allowNoLineOverride">
    <cs:lnRef idx="0"/>
    <cs:fillRef idx="0"/>
    <cs:effectRef idx="0"/>
    <cs:fontRef idx="minor">
      <a:schemeClr val="tx1"/>
    </cs:fontRef>
    <cs:spPr>
      <a:solidFill>
        <a:schemeClr val="bg1"/>
      </a:solidFill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chartArea>
  <cs:dataLabel>
    <cs:lnRef idx="0"/>
    <cs:fillRef idx="0"/>
    <cs:effectRef idx="0"/>
    <cs:fontRef idx="minor">
      <a:schemeClr val="tx1">
        <a:lumMod val="75000"/>
        <a:lumOff val="25000"/>
      </a:schemeClr>
    </cs:fontRef>
    <cs:defRPr sz="900" kern="1200"/>
  </cs:dataLabel>
  <cs:dataLabelCallout>
    <cs:lnRef idx="0"/>
    <cs:fillRef idx="0"/>
    <cs:effectRef idx="0"/>
    <cs:fontRef idx="minor">
      <a:schemeClr val="dk1">
        <a:lumMod val="65000"/>
        <a:lumOff val="35000"/>
      </a:schemeClr>
    </cs:fontRef>
    <cs:spPr>
      <a:solidFill>
        <a:schemeClr val="lt1"/>
      </a:solidFill>
      <a:ln>
        <a:solidFill>
          <a:schemeClr val="dk1">
            <a:lumMod val="25000"/>
            <a:lumOff val="75000"/>
          </a:schemeClr>
        </a:solidFill>
      </a:ln>
    </cs:spPr>
    <cs:defRPr sz="900" kern="1200"/>
    <cs:bodyPr rot="0" spcFirstLastPara="1" vertOverflow="clip" horzOverflow="clip" vert="horz" wrap="square" lIns="36576" tIns="18288" rIns="36576" bIns="18288" anchor="ctr" anchorCtr="1">
      <a:spAutoFit/>
    </cs:bodyPr>
  </cs:dataLabelCallout>
  <cs:dataPoint>
    <cs:lnRef idx="0"/>
    <cs:fillRef idx="1">
      <cs:styleClr val="auto"/>
    </cs:fillRef>
    <cs:effectRef idx="0"/>
    <cs:fontRef idx="minor">
      <a:schemeClr val="tx1"/>
    </cs:fontRef>
    <cs:spPr>
      <a:ln w="19050">
        <a:solidFill>
          <a:schemeClr val="lt1"/>
        </a:solidFill>
      </a:ln>
    </cs:spPr>
  </cs:dataPoint>
  <cs:dataPoint3D>
    <cs:lnRef idx="0"/>
    <cs:fillRef idx="1">
      <cs:styleClr val="auto"/>
    </cs:fillRef>
    <cs:effectRef idx="0"/>
    <cs:fontRef idx="minor">
      <a:schemeClr val="tx1"/>
    </cs:fontRef>
    <cs:spPr>
      <a:ln w="25400">
        <a:solidFill>
          <a:schemeClr val="lt1"/>
        </a:solidFill>
      </a:ln>
    </cs:spPr>
  </cs:dataPoint3D>
  <cs:dataPointLine>
    <cs:lnRef idx="0">
      <cs:styleClr val="auto"/>
    </cs:lnRef>
    <cs:fillRef idx="0"/>
    <cs:effectRef idx="0"/>
    <cs:fontRef idx="minor">
      <a:schemeClr val="tx1"/>
    </cs:fontRef>
    <cs:spPr>
      <a:ln w="28575" cap="rnd">
        <a:solidFill>
          <a:schemeClr val="phClr"/>
        </a:solidFill>
        <a:round/>
      </a:ln>
    </cs:spPr>
  </cs:dataPointLine>
  <cs:dataPointMarker>
    <cs:lnRef idx="0">
      <cs:styleClr val="auto"/>
    </cs:lnRef>
    <cs:fillRef idx="1">
      <cs:styleClr val="auto"/>
    </cs:fillRef>
    <cs:effectRef idx="0"/>
    <cs:fontRef idx="minor">
      <a:schemeClr val="tx1"/>
    </cs:fontRef>
    <cs:spPr>
      <a:ln w="9525">
        <a:solidFill>
          <a:schemeClr val="phClr"/>
        </a:solidFill>
      </a:ln>
    </cs:spPr>
  </cs:dataPointMarker>
  <cs:dataPointMarkerLayout symbol="circle" size="5"/>
  <cs:dataPointWireframe>
    <cs:lnRef idx="0">
      <cs:styleClr val="auto"/>
    </cs:lnRef>
    <cs:fillRef idx="0"/>
    <cs:effectRef idx="0"/>
    <cs:fontRef idx="minor">
      <a:schemeClr val="tx1"/>
    </cs:fontRef>
    <cs:spPr>
      <a:ln w="9525" cap="rnd">
        <a:solidFill>
          <a:schemeClr val="phClr"/>
        </a:solidFill>
        <a:round/>
      </a:ln>
    </cs:spPr>
  </cs:dataPointWireframe>
  <cs:dataTable>
    <cs:lnRef idx="0"/>
    <cs:fillRef idx="0"/>
    <cs:effectRef idx="0"/>
    <cs:fontRef idx="minor">
      <a:schemeClr val="tx1">
        <a:lumMod val="65000"/>
        <a:lumOff val="35000"/>
      </a:schemeClr>
    </cs:fontRef>
    <cs:spPr>
      <a:noFill/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  <cs:defRPr sz="900" kern="1200"/>
  </cs:dataTable>
  <cs:downBar>
    <cs:lnRef idx="0"/>
    <cs:fillRef idx="0"/>
    <cs:effectRef idx="0"/>
    <cs:fontRef idx="minor">
      <a:schemeClr val="tx1"/>
    </cs:fontRef>
    <cs:spPr>
      <a:solidFill>
        <a:schemeClr val="dk1">
          <a:lumMod val="75000"/>
          <a:lumOff val="25000"/>
        </a:schemeClr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downBar>
  <cs:drop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dropLine>
  <cs:errorBa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errorBar>
  <cs:floor>
    <cs:lnRef idx="0"/>
    <cs:fillRef idx="0"/>
    <cs:effectRef idx="0"/>
    <cs:fontRef idx="minor">
      <a:schemeClr val="tx1"/>
    </cs:fontRef>
    <cs:spPr>
      <a:noFill/>
      <a:ln>
        <a:noFill/>
      </a:ln>
    </cs:spPr>
  </cs:floor>
  <cs:gridlineMaj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15000"/>
            <a:lumOff val="85000"/>
          </a:schemeClr>
        </a:solidFill>
        <a:round/>
      </a:ln>
    </cs:spPr>
  </cs:gridlineMajor>
  <cs:gridlineMinor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"/>
            <a:lumOff val="95000"/>
          </a:schemeClr>
        </a:solidFill>
        <a:round/>
      </a:ln>
    </cs:spPr>
  </cs:gridlineMinor>
  <cs:hiLo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50000"/>
            <a:lumOff val="50000"/>
          </a:schemeClr>
        </a:solidFill>
        <a:round/>
      </a:ln>
    </cs:spPr>
  </cs:hiLoLine>
  <cs:leader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leaderLine>
  <cs:legend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legend>
  <cs:plotArea mods="allowNoFillOverride allowNoLineOverride">
    <cs:lnRef idx="0"/>
    <cs:fillRef idx="0"/>
    <cs:effectRef idx="0"/>
    <cs:fontRef idx="minor">
      <a:schemeClr val="tx1"/>
    </cs:fontRef>
  </cs:plotArea>
  <cs:plotArea3D mods="allowNoFillOverride allowNoLineOverride">
    <cs:lnRef idx="0"/>
    <cs:fillRef idx="0"/>
    <cs:effectRef idx="0"/>
    <cs:fontRef idx="minor">
      <a:schemeClr val="tx1"/>
    </cs:fontRef>
  </cs:plotArea3D>
  <cs:series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seriesAxis>
  <cs:seriesLine>
    <cs:lnRef idx="0"/>
    <cs:fillRef idx="0"/>
    <cs:effectRef idx="0"/>
    <cs:fontRef idx="minor">
      <a:schemeClr val="tx1"/>
    </cs:fontRef>
    <cs:spPr>
      <a:ln w="9525" cap="flat" cmpd="sng" algn="ctr">
        <a:solidFill>
          <a:schemeClr val="tx1">
            <a:lumMod val="35000"/>
            <a:lumOff val="65000"/>
          </a:schemeClr>
        </a:solidFill>
        <a:round/>
      </a:ln>
    </cs:spPr>
  </cs:seriesLine>
  <cs:title>
    <cs:lnRef idx="0"/>
    <cs:fillRef idx="0"/>
    <cs:effectRef idx="0"/>
    <cs:fontRef idx="minor">
      <a:schemeClr val="tx1">
        <a:lumMod val="65000"/>
        <a:lumOff val="35000"/>
      </a:schemeClr>
    </cs:fontRef>
    <cs:defRPr sz="1400" b="0" kern="1200" spc="0" baseline="0"/>
  </cs:title>
  <cs:trendline>
    <cs:lnRef idx="0">
      <cs:styleClr val="auto"/>
    </cs:lnRef>
    <cs:fillRef idx="0"/>
    <cs:effectRef idx="0"/>
    <cs:fontRef idx="minor">
      <a:schemeClr val="tx1"/>
    </cs:fontRef>
    <cs:spPr>
      <a:ln w="19050" cap="rnd">
        <a:solidFill>
          <a:schemeClr val="phClr"/>
        </a:solidFill>
        <a:prstDash val="sysDot"/>
      </a:ln>
    </cs:spPr>
  </cs:trendline>
  <cs:trendlineLabel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trendlineLabel>
  <cs:upBar>
    <cs:lnRef idx="0"/>
    <cs:fillRef idx="0"/>
    <cs:effectRef idx="0"/>
    <cs:fontRef idx="minor">
      <a:schemeClr val="tx1"/>
    </cs:fontRef>
    <cs:spPr>
      <a:solidFill>
        <a:schemeClr val="lt1"/>
      </a:solidFill>
      <a:ln w="9525" cap="flat" cmpd="sng" algn="ctr">
        <a:solidFill>
          <a:schemeClr val="tx1">
            <a:lumMod val="65000"/>
            <a:lumOff val="35000"/>
          </a:schemeClr>
        </a:solidFill>
        <a:round/>
      </a:ln>
    </cs:spPr>
  </cs:upBar>
  <cs:valueAxis>
    <cs:lnRef idx="0"/>
    <cs:fillRef idx="0"/>
    <cs:effectRef idx="0"/>
    <cs:fontRef idx="minor">
      <a:schemeClr val="tx1">
        <a:lumMod val="65000"/>
        <a:lumOff val="35000"/>
      </a:schemeClr>
    </cs:fontRef>
    <cs:defRPr sz="900" kern="1200"/>
  </cs:valueAxis>
  <cs:wall>
    <cs:lnRef idx="0"/>
    <cs:fillRef idx="0"/>
    <cs:effectRef idx="0"/>
    <cs:fontRef idx="minor">
      <a:schemeClr val="tx1"/>
    </cs:fontRef>
    <cs:spPr>
      <a:noFill/>
      <a:ln>
        <a:noFill/>
      </a:ln>
    </cs:spPr>
  </cs:wall>
</cs:chartStyle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584F2E8-9187-4476-A135-540F54A956ED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AFD51A2-AB2D-4737-8709-610191A4EB51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182235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BAFD51A2-AB2D-4737-8709-610191A4EB51}" type="slidenum">
              <a:rPr lang="ru-RU" smtClean="0"/>
              <a:t>13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336127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4212" y="685799"/>
            <a:ext cx="8001000" cy="2971801"/>
          </a:xfrm>
        </p:spPr>
        <p:txBody>
          <a:bodyPr anchor="b">
            <a:normAutofit/>
          </a:bodyPr>
          <a:lstStyle>
            <a:lvl1pPr algn="l">
              <a:defRPr sz="48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4212" y="3843867"/>
            <a:ext cx="6400800" cy="1947333"/>
          </a:xfrm>
        </p:spPr>
        <p:txBody>
          <a:bodyPr anchor="t">
            <a:normAutofit/>
          </a:bodyPr>
          <a:lstStyle>
            <a:lvl1pPr marL="0" indent="0" algn="l">
              <a:buNone/>
              <a:defRPr sz="21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7D671-2FB3-46BC-9C26-6CF49C01331F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0C80-4C10-4902-95E3-A13706D5289E}" type="slidenum">
              <a:rPr lang="ru-RU" smtClean="0"/>
              <a:t>‹#›</a:t>
            </a:fld>
            <a:endParaRPr lang="ru-RU"/>
          </a:p>
        </p:txBody>
      </p:sp>
      <p:cxnSp>
        <p:nvCxnSpPr>
          <p:cNvPr id="16" name="Straight Connector 15"/>
          <p:cNvCxnSpPr/>
          <p:nvPr/>
        </p:nvCxnSpPr>
        <p:spPr>
          <a:xfrm flipH="1">
            <a:off x="8228012" y="8467"/>
            <a:ext cx="3810000" cy="3810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flipH="1">
            <a:off x="6108170" y="91545"/>
            <a:ext cx="6080655" cy="6080655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flipH="1">
            <a:off x="7235825" y="228600"/>
            <a:ext cx="4953000" cy="4953000"/>
          </a:xfrm>
          <a:prstGeom prst="line">
            <a:avLst/>
          </a:prstGeom>
          <a:ln w="1270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/>
          <p:nvPr/>
        </p:nvCxnSpPr>
        <p:spPr>
          <a:xfrm flipH="1">
            <a:off x="7335837" y="32278"/>
            <a:ext cx="4852989" cy="485298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23" name="Straight Connector 22"/>
          <p:cNvCxnSpPr/>
          <p:nvPr/>
        </p:nvCxnSpPr>
        <p:spPr>
          <a:xfrm flipH="1">
            <a:off x="7845426" y="609601"/>
            <a:ext cx="4343399" cy="4343399"/>
          </a:xfrm>
          <a:prstGeom prst="line">
            <a:avLst/>
          </a:prstGeom>
          <a:ln w="31750">
            <a:solidFill>
              <a:schemeClr val="tx1"/>
            </a:solidFill>
          </a:ln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82050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7" name="Picture Placeholder 2"/>
          <p:cNvSpPr>
            <a:spLocks noGrp="1" noChangeAspect="1"/>
          </p:cNvSpPr>
          <p:nvPr>
            <p:ph type="pic" idx="13"/>
          </p:nvPr>
        </p:nvSpPr>
        <p:spPr>
          <a:xfrm>
            <a:off x="685800" y="533400"/>
            <a:ext cx="10818812" cy="31242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16" name="Text Placeholder 9"/>
          <p:cNvSpPr>
            <a:spLocks noGrp="1"/>
          </p:cNvSpPr>
          <p:nvPr>
            <p:ph type="body" sz="quarter" idx="14"/>
          </p:nvPr>
        </p:nvSpPr>
        <p:spPr>
          <a:xfrm>
            <a:off x="914402" y="3843867"/>
            <a:ext cx="8304210" cy="457200"/>
          </a:xfrm>
        </p:spPr>
        <p:txBody>
          <a:bodyPr anchor="t">
            <a:normAutofit/>
          </a:bodyPr>
          <a:lstStyle>
            <a:lvl1pPr marL="0" indent="0">
              <a:buFontTx/>
              <a:buNone/>
              <a:defRPr sz="16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7D671-2FB3-46BC-9C26-6CF49C01331F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0C80-4C10-4902-95E3-A13706D52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714529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4114800"/>
            <a:ext cx="8535988" cy="18796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7D671-2FB3-46BC-9C26-6CF49C01331F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0C80-4C10-4902-95E3-A13706D52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1704143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685800"/>
            <a:ext cx="9144001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46212" y="3429000"/>
            <a:ext cx="8534400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301067"/>
            <a:ext cx="8534400" cy="1684865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7D671-2FB3-46BC-9C26-6CF49C01331F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0C80-4C10-4902-95E3-A13706D5289E}" type="slidenum">
              <a:rPr lang="ru-RU" smtClean="0"/>
              <a:t>‹#›</a:t>
            </a:fld>
            <a:endParaRPr lang="ru-RU"/>
          </a:p>
        </p:txBody>
      </p:sp>
      <p:sp>
        <p:nvSpPr>
          <p:cNvPr id="14" name="TextBox 13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142012784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2" y="3429000"/>
            <a:ext cx="8534400" cy="16974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5132981"/>
            <a:ext cx="8535990" cy="860400"/>
          </a:xfrm>
        </p:spPr>
        <p:txBody>
          <a:bodyPr anchor="t">
            <a:normAutofit/>
          </a:bodyPr>
          <a:lstStyle>
            <a:lvl1pPr marL="0" indent="0" algn="l">
              <a:buNone/>
              <a:defRPr sz="20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7D671-2FB3-46BC-9C26-6CF49C01331F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0C80-4C10-4902-95E3-A13706D52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270359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685800"/>
            <a:ext cx="9144000" cy="2743200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1" cy="1049866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978400"/>
            <a:ext cx="8534401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7D671-2FB3-46BC-9C26-6CF49C01331F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0C80-4C10-4902-95E3-A13706D5289E}" type="slidenum">
              <a:rPr lang="ru-RU" smtClean="0"/>
              <a:t>‹#›</a:t>
            </a:fld>
            <a:endParaRPr lang="ru-RU"/>
          </a:p>
        </p:txBody>
      </p:sp>
      <p:sp>
        <p:nvSpPr>
          <p:cNvPr id="11" name="TextBox 10"/>
          <p:cNvSpPr txBox="1"/>
          <p:nvPr/>
        </p:nvSpPr>
        <p:spPr>
          <a:xfrm>
            <a:off x="531812" y="812222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2" name="TextBox 11"/>
          <p:cNvSpPr txBox="1"/>
          <p:nvPr/>
        </p:nvSpPr>
        <p:spPr>
          <a:xfrm>
            <a:off x="10285412" y="2768601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val="59651034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10058400" cy="27432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84212" y="3928534"/>
            <a:ext cx="85344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1" y="4766732"/>
            <a:ext cx="8534401" cy="1227667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7D671-2FB3-46BC-9C26-6CF49C01331F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0C80-4C10-4902-95E3-A13706D52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4832143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7D671-2FB3-46BC-9C26-6CF49C01331F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0C80-4C10-4902-95E3-A13706D52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16435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85212" y="685800"/>
            <a:ext cx="2057400" cy="4572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685800"/>
            <a:ext cx="7823200" cy="53086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7D671-2FB3-46BC-9C26-6CF49C01331F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0C80-4C10-4902-95E3-A13706D52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8882734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7D671-2FB3-46BC-9C26-6CF49C01331F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0C80-4C10-4902-95E3-A13706D52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6492433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4211" y="2006600"/>
            <a:ext cx="8534401" cy="2281600"/>
          </a:xfrm>
        </p:spPr>
        <p:txBody>
          <a:bodyPr anchor="b">
            <a:normAutofit/>
          </a:bodyPr>
          <a:lstStyle>
            <a:lvl1pPr algn="l">
              <a:defRPr sz="3600" b="0" cap="all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3" y="4495800"/>
            <a:ext cx="8534400" cy="14986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bg2">
                    <a:lumMod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7D671-2FB3-46BC-9C26-6CF49C01331F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0C80-4C10-4902-95E3-A13706D52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143592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4211" y="685800"/>
            <a:ext cx="4937655" cy="361526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808133" y="685801"/>
            <a:ext cx="4934479" cy="3615266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7D671-2FB3-46BC-9C26-6CF49C01331F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0C80-4C10-4902-95E3-A13706D52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0583935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72080" y="685800"/>
            <a:ext cx="464978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84211" y="1270529"/>
            <a:ext cx="4937655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079066" y="685800"/>
            <a:ext cx="4665134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tx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806545" y="1262062"/>
            <a:ext cx="4929188" cy="3030538"/>
          </a:xfrm>
        </p:spPr>
        <p:txBody>
          <a:bodyPr anchor="t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7D671-2FB3-46BC-9C26-6CF49C01331F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0C80-4C10-4902-95E3-A13706D52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20924029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7D671-2FB3-46BC-9C26-6CF49C01331F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0C80-4C10-4902-95E3-A13706D52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82302710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7D671-2FB3-46BC-9C26-6CF49C01331F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0C80-4C10-4902-95E3-A13706D52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48459216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085012" y="685800"/>
            <a:ext cx="3657600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4212" y="685800"/>
            <a:ext cx="5943601" cy="5308600"/>
          </a:xfrm>
        </p:spPr>
        <p:txBody>
          <a:bodyPr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085012" y="2209799"/>
            <a:ext cx="3657600" cy="2091267"/>
          </a:xfrm>
        </p:spPr>
        <p:txBody>
          <a:bodyPr anchor="t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7D671-2FB3-46BC-9C26-6CF49C01331F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0C80-4C10-4902-95E3-A13706D52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586241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2812" y="1447800"/>
            <a:ext cx="6019800" cy="11430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989012" y="914400"/>
            <a:ext cx="3280974" cy="4572000"/>
          </a:xfrm>
          <a:prstGeom prst="snip2DiagRect">
            <a:avLst>
              <a:gd name="adj1" fmla="val 10815"/>
              <a:gd name="adj2" fmla="val 0"/>
            </a:avLst>
          </a:prstGeom>
          <a:ln w="15875">
            <a:solidFill>
              <a:schemeClr val="tx1">
                <a:alpha val="40000"/>
              </a:schemeClr>
            </a:soli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2812" y="2777066"/>
            <a:ext cx="6021388" cy="2048933"/>
          </a:xfrm>
        </p:spPr>
        <p:txBody>
          <a:bodyPr anchor="t"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57D671-2FB3-46BC-9C26-6CF49C01331F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7190C80-4C10-4902-95E3-A13706D52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34652391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9206969" y="2963333"/>
            <a:ext cx="2981858" cy="3208867"/>
            <a:chOff x="9206969" y="2963333"/>
            <a:chExt cx="2981858" cy="3208867"/>
          </a:xfrm>
        </p:grpSpPr>
        <p:cxnSp>
          <p:nvCxnSpPr>
            <p:cNvPr id="8" name="Straight Connector 7"/>
            <p:cNvCxnSpPr/>
            <p:nvPr/>
          </p:nvCxnSpPr>
          <p:spPr>
            <a:xfrm flipH="1">
              <a:off x="11276012" y="2963333"/>
              <a:ext cx="912814" cy="912812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" name="Straight Connector 8"/>
            <p:cNvCxnSpPr/>
            <p:nvPr/>
          </p:nvCxnSpPr>
          <p:spPr>
            <a:xfrm flipH="1">
              <a:off x="9206969" y="3190344"/>
              <a:ext cx="2981857" cy="2981856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0" name="Straight Connector 9"/>
            <p:cNvCxnSpPr/>
            <p:nvPr/>
          </p:nvCxnSpPr>
          <p:spPr>
            <a:xfrm flipH="1">
              <a:off x="10292292" y="3285067"/>
              <a:ext cx="1896534" cy="1896533"/>
            </a:xfrm>
            <a:prstGeom prst="line">
              <a:avLst/>
            </a:prstGeom>
            <a:ln w="952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0"/>
            <p:cNvCxnSpPr/>
            <p:nvPr/>
          </p:nvCxnSpPr>
          <p:spPr>
            <a:xfrm flipH="1">
              <a:off x="10443103" y="3131080"/>
              <a:ext cx="1745722" cy="174572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Straight Connector 11"/>
            <p:cNvCxnSpPr/>
            <p:nvPr/>
          </p:nvCxnSpPr>
          <p:spPr>
            <a:xfrm flipH="1">
              <a:off x="10918826" y="3683001"/>
              <a:ext cx="1270001" cy="1269999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84212" y="4487332"/>
            <a:ext cx="8534400" cy="1507067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84212" y="685800"/>
            <a:ext cx="8534400" cy="361526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904412" y="6172200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1C57D671-2FB3-46BC-9C26-6CF49C01331F}" type="datetimeFigureOut">
              <a:rPr lang="ru-RU" smtClean="0"/>
              <a:t>01.10.2018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84212" y="6172200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0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363200" y="5578475"/>
            <a:ext cx="1142245" cy="6699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3200" b="0" i="0">
                <a:solidFill>
                  <a:schemeClr val="bg2">
                    <a:lumMod val="50000"/>
                  </a:schemeClr>
                </a:solidFill>
                <a:effectLst/>
                <a:latin typeface="+mn-lt"/>
              </a:defRPr>
            </a:lvl1pPr>
          </a:lstStyle>
          <a:p>
            <a:fld id="{C7190C80-4C10-4902-95E3-A13706D5289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6854912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  <p:sldLayoutId id="2147483708" r:id="rId12"/>
    <p:sldLayoutId id="2147483709" r:id="rId13"/>
    <p:sldLayoutId id="2147483710" r:id="rId14"/>
    <p:sldLayoutId id="2147483711" r:id="rId15"/>
    <p:sldLayoutId id="2147483712" r:id="rId16"/>
    <p:sldLayoutId id="2147483713" r:id="rId17"/>
  </p:sldLayoutIdLst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457200" rtl="0" eaLnBrk="1" latinLnBrk="0" hangingPunct="1">
        <a:spcBef>
          <a:spcPct val="0"/>
        </a:spcBef>
        <a:buNone/>
        <a:defRPr sz="3600" kern="1200" cap="all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20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8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6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80000"/>
        <a:buFont typeface="Wingdings 3" panose="05040102010807070707" pitchFamily="18" charset="2"/>
        <a:buChar char=""/>
        <a:defRPr sz="1400" kern="1200" cap="none">
          <a:solidFill>
            <a:schemeClr val="bg2">
              <a:lumMod val="75000"/>
            </a:schemeClr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chart" Target="../charts/chart2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eg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7" Type="http://schemas.openxmlformats.org/officeDocument/2006/relationships/image" Target="../media/image22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Relationship Id="rId6" Type="http://schemas.openxmlformats.org/officeDocument/2006/relationships/hyperlink" Target="http://asinodd.ru.images.1c-bitrix-cdn.ru/upload/iblock/37c/37c40ef149b045034b3ef67fd8c474bf.jpg?1519746423864228" TargetMode="Externa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31040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097279" y="583474"/>
            <a:ext cx="9135291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dirty="0">
                <a:solidFill>
                  <a:schemeClr val="accent5">
                    <a:lumMod val="75000"/>
                  </a:schemeClr>
                </a:solidFill>
              </a:rPr>
              <a:t>«Центр помощи детям, оставшимся без попечения родителей, Асиновского района»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08137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1250">
        <p15:prstTrans prst="pageCurlDouble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5" descr="C:\Users\ADMIN\Desktop\О.И. к конф.04.04.2018\01.JPG"/>
          <p:cNvPicPr>
            <a:picLocks noChangeAspect="1" noChangeArrowheads="1"/>
          </p:cNvPicPr>
          <p:nvPr/>
        </p:nvPicPr>
        <p:blipFill>
          <a:blip r:embed="rId2" cstate="print">
            <a:extLst/>
          </a:blip>
          <a:srcRect/>
          <a:stretch>
            <a:fillRect/>
          </a:stretch>
        </p:blipFill>
        <p:spPr>
          <a:xfrm>
            <a:off x="7602583" y="1783213"/>
            <a:ext cx="4193883" cy="3259050"/>
          </a:xfrm>
          <a:prstGeom prst="rect">
            <a:avLst/>
          </a:prstGeom>
          <a:effectLst>
            <a:softEdge rad="112500"/>
          </a:effectLst>
          <a:extLst/>
        </p:spPr>
      </p:pic>
      <p:graphicFrame>
        <p:nvGraphicFramePr>
          <p:cNvPr id="3" name="Диаграмма 2"/>
          <p:cNvGraphicFramePr/>
          <p:nvPr>
            <p:extLst>
              <p:ext uri="{D42A27DB-BD31-4B8C-83A1-F6EECF244321}">
                <p14:modId xmlns:p14="http://schemas.microsoft.com/office/powerpoint/2010/main" val="2783168218"/>
              </p:ext>
            </p:extLst>
          </p:nvPr>
        </p:nvGraphicFramePr>
        <p:xfrm>
          <a:off x="557350" y="818606"/>
          <a:ext cx="6705600" cy="530352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</p:spTree>
    <p:extLst>
      <p:ext uri="{BB962C8B-B14F-4D97-AF65-F5344CB8AC3E}">
        <p14:creationId xmlns:p14="http://schemas.microsoft.com/office/powerpoint/2010/main" val="120147248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Диаграмма 1"/>
          <p:cNvGraphicFramePr/>
          <p:nvPr>
            <p:extLst>
              <p:ext uri="{D42A27DB-BD31-4B8C-83A1-F6EECF244321}">
                <p14:modId xmlns:p14="http://schemas.microsoft.com/office/powerpoint/2010/main" val="1523659276"/>
              </p:ext>
            </p:extLst>
          </p:nvPr>
        </p:nvGraphicFramePr>
        <p:xfrm>
          <a:off x="218174" y="0"/>
          <a:ext cx="11973826" cy="618904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</p:spTree>
    <p:extLst>
      <p:ext uri="{BB962C8B-B14F-4D97-AF65-F5344CB8AC3E}">
        <p14:creationId xmlns:p14="http://schemas.microsoft.com/office/powerpoint/2010/main" val="1218189363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>
              <a:rot lat="20999999" lon="0" rev="10799999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72431982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269508"/>
            <a:ext cx="11377159" cy="4790172"/>
          </a:xfrm>
        </p:spPr>
        <p:txBody>
          <a:bodyPr/>
          <a:lstStyle/>
          <a:p>
            <a:pPr algn="ctr"/>
            <a:r>
              <a:rPr lang="ru-RU" b="1" i="1" dirty="0" smtClean="0"/>
              <a:t> </a:t>
            </a: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«Наставник»</a:t>
            </a:r>
            <a:b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</a:br>
            <a:r>
              <a:rPr lang="ru-RU" b="1" i="1" dirty="0" smtClean="0">
                <a:solidFill>
                  <a:schemeClr val="accent6">
                    <a:lumMod val="75000"/>
                  </a:schemeClr>
                </a:solidFill>
              </a:rPr>
              <a:t>цель: помочь ребенку в развитии и нахождении своего места в жизни</a:t>
            </a:r>
            <a:endParaRPr lang="ru-RU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5528594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  <a:scene3d>
            <a:camera prst="orthographicFront">
              <a:rot lat="20999999" lon="0" rev="10799999"/>
            </a:camera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329287770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539931" y="2759586"/>
            <a:ext cx="10990217" cy="27517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  <a:spcAft>
                <a:spcPts val="0"/>
              </a:spcAft>
            </a:pPr>
            <a:r>
              <a:rPr lang="ru-RU" sz="4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Основная цель социализации </a:t>
            </a:r>
            <a:r>
              <a:rPr lang="ru-RU" sz="4000" b="1" i="1" dirty="0" smtClean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выпускника </a:t>
            </a:r>
            <a:r>
              <a:rPr lang="ru-RU" sz="4000" b="1" i="1" dirty="0">
                <a:solidFill>
                  <a:schemeClr val="accent6">
                    <a:lumMod val="75000"/>
                  </a:schemeClr>
                </a:solidFill>
                <a:latin typeface="Times New Roman" panose="02020603050405020304" pitchFamily="18" charset="0"/>
                <a:ea typeface="Calibri" panose="020F0502020204030204" pitchFamily="34" charset="0"/>
                <a:cs typeface="Times New Roman" panose="02020603050405020304" pitchFamily="18" charset="0"/>
              </a:rPr>
              <a:t>состоит в том, чтобы сделать его способным развиваться дальше самостоятельно.</a:t>
            </a:r>
            <a:endParaRPr lang="ru-RU" sz="4000" i="1" dirty="0">
              <a:solidFill>
                <a:schemeClr val="accent6">
                  <a:lumMod val="75000"/>
                </a:schemeClr>
              </a:solidFill>
              <a:effectLst/>
              <a:latin typeface="Times New Roman" panose="02020603050405020304" pitchFamily="18" charset="0"/>
              <a:ea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00977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 idx="4294967295"/>
          </p:nvPr>
        </p:nvSpPr>
        <p:spPr>
          <a:xfrm>
            <a:off x="1524000" y="2405065"/>
            <a:ext cx="8198893" cy="1646237"/>
          </a:xfrm>
        </p:spPr>
        <p:txBody>
          <a:bodyPr>
            <a:normAutofit fontScale="90000"/>
          </a:bodyPr>
          <a:lstStyle/>
          <a:p>
            <a:pPr marL="320040" indent="-320040" algn="ctr">
              <a:buClr>
                <a:schemeClr val="accent6">
                  <a:lumMod val="75000"/>
                </a:schemeClr>
              </a:buClr>
              <a:defRPr/>
            </a:pPr>
            <a:r>
              <a:rPr lang="ru-RU" sz="5400" b="1" i="1" dirty="0" smtClean="0"/>
              <a:t>*</a:t>
            </a:r>
            <a:r>
              <a:rPr lang="ru-RU" sz="5400" b="1" i="1" dirty="0" smtClean="0">
                <a:solidFill>
                  <a:schemeClr val="accent6">
                    <a:lumMod val="75000"/>
                  </a:schemeClr>
                </a:solidFill>
              </a:rPr>
              <a:t>Спасибо </a:t>
            </a:r>
            <a:r>
              <a:rPr lang="ru-RU" sz="5400" b="1" i="1" dirty="0">
                <a:solidFill>
                  <a:schemeClr val="accent6">
                    <a:lumMod val="75000"/>
                  </a:schemeClr>
                </a:solidFill>
              </a:rPr>
              <a:t>за внимание!</a:t>
            </a:r>
            <a:endParaRPr lang="ru-RU" sz="5400" b="1" i="1" dirty="0">
              <a:solidFill>
                <a:schemeClr val="accent6">
                  <a:lumMod val="75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90050491"/>
      </p:ext>
    </p:extLst>
  </p:cSld>
  <p:clrMapOvr>
    <a:masterClrMapping/>
  </p:clrMapOvr>
  <p:transition spd="slow">
    <p:push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1999" cy="685800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332411" y="853440"/>
            <a:ext cx="99887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b="1" i="1" dirty="0" err="1" smtClean="0">
                <a:solidFill>
                  <a:schemeClr val="accent6">
                    <a:lumMod val="50000"/>
                  </a:schemeClr>
                </a:solidFill>
              </a:rPr>
              <a:t>Постинтернатное</a:t>
            </a:r>
            <a:r>
              <a:rPr lang="ru-RU" sz="4000" b="1" i="1" dirty="0" smtClean="0">
                <a:solidFill>
                  <a:schemeClr val="accent6">
                    <a:lumMod val="50000"/>
                  </a:schemeClr>
                </a:solidFill>
              </a:rPr>
              <a:t> сопровождение детей-сирот и детей, оставшихся без попечения родителей в ОГКУ «Центр </a:t>
            </a:r>
            <a:r>
              <a:rPr lang="ru-RU" sz="4000" b="1" i="1" dirty="0">
                <a:solidFill>
                  <a:schemeClr val="accent6">
                    <a:lumMod val="50000"/>
                  </a:schemeClr>
                </a:solidFill>
              </a:rPr>
              <a:t>помощи детям, оставшимся без попечения родителей, Асиновского района»</a:t>
            </a:r>
            <a:endParaRPr lang="ru-RU" sz="4000" b="1" i="1" dirty="0">
              <a:solidFill>
                <a:schemeClr val="accent6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8469562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60960" y="0"/>
            <a:ext cx="12192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4786254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60960"/>
            <a:ext cx="12191999" cy="6875417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2438399" y="1071154"/>
            <a:ext cx="734132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4000" dirty="0" smtClean="0">
                <a:solidFill>
                  <a:schemeClr val="accent5">
                    <a:lumMod val="75000"/>
                  </a:schemeClr>
                </a:solidFill>
              </a:rPr>
              <a:t>Выпускники - 2018</a:t>
            </a:r>
            <a:endParaRPr lang="ru-RU" sz="4000" dirty="0">
              <a:solidFill>
                <a:schemeClr val="accent5">
                  <a:lumMod val="75000"/>
                </a:schemeClr>
              </a:solidFill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048000" y="357051"/>
            <a:ext cx="9144000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Как хорошо когда у человека 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есть возможность выбрать себе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профессию не по необходимости, 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		а сообразуясь с душевными</a:t>
            </a:r>
            <a:endParaRPr lang="ru-RU" dirty="0">
              <a:solidFill>
                <a:schemeClr val="accent5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i="1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склонностями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.»</a:t>
            </a:r>
          </a:p>
          <a:p>
            <a:pPr lvl="0" algn="r" fontAlgn="base">
              <a:spcBef>
                <a:spcPct val="0"/>
              </a:spcBef>
              <a:spcAft>
                <a:spcPct val="0"/>
              </a:spcAft>
            </a:pP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err="1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Апшерони</a:t>
            </a:r>
            <a:r>
              <a:rPr lang="ru-RU" dirty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 А.</a:t>
            </a:r>
          </a:p>
        </p:txBody>
      </p:sp>
    </p:spTree>
    <p:extLst>
      <p:ext uri="{BB962C8B-B14F-4D97-AF65-F5344CB8AC3E}">
        <p14:creationId xmlns:p14="http://schemas.microsoft.com/office/powerpoint/2010/main" val="3008828055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1" y="1071154"/>
            <a:ext cx="11220405" cy="4032069"/>
          </a:xfrm>
        </p:spPr>
        <p:txBody>
          <a:bodyPr/>
          <a:lstStyle/>
          <a:p>
            <a:pPr algn="ctr"/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 smtClean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dirty="0">
                <a:solidFill>
                  <a:schemeClr val="accent5">
                    <a:lumMod val="75000"/>
                  </a:schemeClr>
                </a:solidFill>
              </a:rPr>
              <a:t/>
            </a:r>
            <a:br>
              <a:rPr lang="ru-RU" dirty="0">
                <a:solidFill>
                  <a:schemeClr val="accent5">
                    <a:lumMod val="75000"/>
                  </a:schemeClr>
                </a:solidFill>
              </a:rPr>
            </a:br>
            <a:r>
              <a:rPr lang="ru-RU" sz="2000" i="1" dirty="0" smtClean="0">
                <a:ln w="3175" cmpd="sng">
                  <a:solidFill>
                    <a:schemeClr val="accent5">
                      <a:lumMod val="75000"/>
                    </a:schemeClr>
                  </a:solidFill>
                </a:ln>
                <a:solidFill>
                  <a:schemeClr val="accent6">
                    <a:lumMod val="75000"/>
                  </a:schemeClr>
                </a:solidFill>
              </a:rPr>
              <a:t>цель: осуществление помощи воспитанникам в определении осознанного выбора профессии</a:t>
            </a:r>
            <a:endParaRPr lang="ru-RU" sz="2000" i="1" dirty="0">
              <a:ln w="3175" cmpd="sng">
                <a:solidFill>
                  <a:schemeClr val="accent5">
                    <a:lumMod val="75000"/>
                  </a:schemeClr>
                </a:solidFill>
              </a:ln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1205879" y="2967335"/>
            <a:ext cx="978024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ru-RU" sz="5400" b="1" cap="none" spc="0" dirty="0" smtClean="0">
                <a:ln w="12700">
                  <a:solidFill>
                    <a:schemeClr val="accent5"/>
                  </a:solidFill>
                  <a:prstDash val="solid"/>
                </a:ln>
                <a:pattFill prst="ltDnDiag">
                  <a:fgClr>
                    <a:schemeClr val="accent5">
                      <a:lumMod val="60000"/>
                      <a:lumOff val="40000"/>
                    </a:schemeClr>
                  </a:fgClr>
                  <a:bgClr>
                    <a:schemeClr val="bg1"/>
                  </a:bgClr>
                </a:pattFill>
                <a:effectLst/>
              </a:rPr>
              <a:t>«Самостоятельный выбор»</a:t>
            </a:r>
            <a:endParaRPr lang="ru-RU" sz="5400" b="1" cap="none" spc="0" dirty="0">
              <a:ln w="12700">
                <a:solidFill>
                  <a:schemeClr val="accent5"/>
                </a:solidFill>
                <a:prstDash val="solid"/>
              </a:ln>
              <a:pattFill prst="ltDnDiag">
                <a:fgClr>
                  <a:schemeClr val="accent5">
                    <a:lumMod val="60000"/>
                    <a:lumOff val="40000"/>
                  </a:schemeClr>
                </a:fgClr>
                <a:bgClr>
                  <a:schemeClr val="bg1"/>
                </a:bgClr>
              </a:patt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1964463588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C:\Users\ADMIN\Desktop\фото\SAM_7012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>
          <a:xfrm>
            <a:off x="1388202" y="96043"/>
            <a:ext cx="4213225" cy="3159125"/>
          </a:xfrm>
          <a:prstGeom prst="rect">
            <a:avLst/>
          </a:prstGeom>
        </p:spPr>
      </p:pic>
      <p:pic>
        <p:nvPicPr>
          <p:cNvPr id="3" name="Picture 3" descr="C:\Users\ADMIN\Desktop\фото\SAM_7007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925763" y="3456646"/>
            <a:ext cx="4284662" cy="321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5" descr="C:\Users\ADMIN\Desktop\фото\SAM_6982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64030" y="138906"/>
            <a:ext cx="4156075" cy="3116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4" descr="C:\Users\ADMIN\Desktop\фото\SAM_699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5935528" y="3456646"/>
            <a:ext cx="4271963" cy="3203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2256086257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3" descr="C:\Users\ADMIN\Desktop\фото\SAM_7004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656139" y="115888"/>
            <a:ext cx="2636837" cy="197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7" name="Picture 4" descr="C:\Users\ADMIN\Desktop\фото\SAM_7006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93851" y="2328863"/>
            <a:ext cx="2843213" cy="213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8" name="Picture 5" descr="C:\Users\ADMIN\Desktop\фото\SAM_7008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9127332" y="161925"/>
            <a:ext cx="2514600" cy="1887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89" name="Picture 6" descr="C:\Users\ADMIN\Desktop\фото\SAM_7013.JPG"/>
          <p:cNvPicPr>
            <a:picLocks noGrp="1" noChangeAspect="1" noChangeArrowheads="1"/>
          </p:cNvPicPr>
          <p:nvPr>
            <p:ph sz="quarter" idx="4294967295"/>
          </p:nvPr>
        </p:nvPicPr>
        <p:blipFill>
          <a:blip r:embed="rId5"/>
          <a:srcRect/>
          <a:stretch>
            <a:fillRect/>
          </a:stretch>
        </p:blipFill>
        <p:spPr>
          <a:xfrm>
            <a:off x="296273" y="0"/>
            <a:ext cx="2894013" cy="2171700"/>
          </a:xfrm>
          <a:prstGeom prst="rect">
            <a:avLst/>
          </a:prstGeom>
        </p:spPr>
      </p:pic>
      <p:pic>
        <p:nvPicPr>
          <p:cNvPr id="16390" name="Picture 7" descr="C:\Users\ADMIN\Desktop\фото\SAM_6989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248649" y="4543425"/>
            <a:ext cx="2941637" cy="220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1" name="Picture 8" descr="C:\Users\ADMIN\Desktop\фото\SAM_6991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4662648" y="2328863"/>
            <a:ext cx="2557463" cy="191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2" name="Picture 9" descr="C:\Users\ADMIN\Desktop\фото\SAM_6998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689476" y="4543425"/>
            <a:ext cx="2881313" cy="2160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3" name="Picture 10" descr="C:\Users\ADMIN\Desktop\фото\SAM_7002.JPG"/>
          <p:cNvPicPr>
            <a:picLocks noChangeAspect="1" noChangeArrowheads="1"/>
          </p:cNvPicPr>
          <p:nvPr/>
        </p:nvPicPr>
        <p:blipFill>
          <a:blip r:embed="rId9"/>
          <a:srcRect/>
          <a:stretch>
            <a:fillRect/>
          </a:stretch>
        </p:blipFill>
        <p:spPr bwMode="auto">
          <a:xfrm>
            <a:off x="9017000" y="4462463"/>
            <a:ext cx="2735263" cy="2051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6394" name="Picture 11" descr="C:\Users\ADMIN\Desktop\фото\SAM_7003.JPG"/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7608889" y="2249488"/>
            <a:ext cx="2587625" cy="194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570122162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C:\Users\ADMIN\Desktop\Фото для Пичуевой\aa2b8708e8b08a49d18536fb7906e042[1].jpg"/>
          <p:cNvPicPr>
            <a:picLocks noChangeAspect="1" noChangeArrowheads="1"/>
          </p:cNvPicPr>
          <p:nvPr/>
        </p:nvPicPr>
        <p:blipFill>
          <a:blip r:embed="rId2">
            <a:extLst/>
          </a:blip>
          <a:srcRect/>
          <a:stretch>
            <a:fillRect/>
          </a:stretch>
        </p:blipFill>
        <p:spPr bwMode="auto">
          <a:xfrm>
            <a:off x="1775520" y="836712"/>
            <a:ext cx="4007074" cy="301198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099" name="Picture 3" descr="C:\Users\ADMIN\Desktop\Фото для Пичуевой\c6cc52da9847c2dbcec6bee48be6d7ca[1].jpg"/>
          <p:cNvPicPr>
            <a:picLocks noChangeAspect="1" noChangeArrowheads="1"/>
          </p:cNvPicPr>
          <p:nvPr/>
        </p:nvPicPr>
        <p:blipFill>
          <a:blip r:embed="rId3" cstate="print">
            <a:extLst/>
          </a:blip>
          <a:srcRect/>
          <a:stretch>
            <a:fillRect/>
          </a:stretch>
        </p:blipFill>
        <p:spPr bwMode="auto">
          <a:xfrm>
            <a:off x="7752184" y="4437113"/>
            <a:ext cx="2329682" cy="2179309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100" name="Picture 4" descr="C:\Users\ADMIN\Desktop\Фото для Пичуевой\17dfd942fd3fb7284d1c3a5dcb814c4f[1].jpg"/>
          <p:cNvPicPr>
            <a:picLocks noChangeAspect="1" noChangeArrowheads="1"/>
          </p:cNvPicPr>
          <p:nvPr/>
        </p:nvPicPr>
        <p:blipFill>
          <a:blip r:embed="rId4">
            <a:extLst/>
          </a:blip>
          <a:srcRect/>
          <a:stretch>
            <a:fillRect/>
          </a:stretch>
        </p:blipFill>
        <p:spPr bwMode="auto">
          <a:xfrm>
            <a:off x="6312024" y="809364"/>
            <a:ext cx="3769842" cy="3011984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/>
          </a:blip>
          <a:srcRect/>
          <a:stretch>
            <a:fillRect/>
          </a:stretch>
        </p:blipFill>
        <p:spPr bwMode="auto">
          <a:xfrm>
            <a:off x="2135561" y="4365105"/>
            <a:ext cx="2951163" cy="2378075"/>
          </a:xfrm>
          <a:prstGeom prst="rect">
            <a:avLst/>
          </a:prstGeom>
          <a:ln>
            <a:noFill/>
          </a:ln>
          <a:effectLst>
            <a:softEdge rad="112500"/>
          </a:effectLst>
          <a:extLst/>
        </p:spPr>
      </p:pic>
      <p:pic>
        <p:nvPicPr>
          <p:cNvPr id="6" name="Рисунок 5" descr="http://asinodd.ru.images.1c-bitrix-cdn.ru/upload/iblock/37c/37c40ef149b045034b3ef67fd8c474bf.jpg?1519746423864228">
            <a:hlinkClick r:id="rId6"/>
          </p:cNvPr>
          <p:cNvPicPr/>
          <p:nvPr/>
        </p:nvPicPr>
        <p:blipFill>
          <a:blip r:embed="rId7" cstate="print">
            <a:extLst/>
          </a:blip>
          <a:srcRect/>
          <a:stretch>
            <a:fillRect/>
          </a:stretch>
        </p:blipFill>
        <p:spPr bwMode="auto">
          <a:xfrm>
            <a:off x="5240925" y="4225406"/>
            <a:ext cx="1907598" cy="23780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524351616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05689" y="720633"/>
            <a:ext cx="5146767" cy="3860075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50148" y="2168434"/>
            <a:ext cx="5201920" cy="3901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96464272"/>
      </p:ext>
    </p:extLst>
  </p:cSld>
  <p:clrMapOvr>
    <a:masterClrMapping/>
  </p:clrMapOvr>
  <mc:AlternateContent xmlns:mc="http://schemas.openxmlformats.org/markup-compatibility/2006" xmlns:p15="http://schemas.microsoft.com/office/powerpoint/2012/main">
    <mc:Choice Requires="p15">
      <p:transition xmlns:p14="http://schemas.microsoft.com/office/powerpoint/2010/main" spd="slow" p14:dur="1250">
        <p15:prstTrans prst="pageCurlDouble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ектор">
  <a:themeElements>
    <a:clrScheme name="Сектор">
      <a:dk1>
        <a:sysClr val="windowText" lastClr="000000"/>
      </a:dk1>
      <a:lt1>
        <a:sysClr val="window" lastClr="FFFFFF"/>
      </a:lt1>
      <a:dk2>
        <a:srgbClr val="146194"/>
      </a:dk2>
      <a:lt2>
        <a:srgbClr val="76DBF4"/>
      </a:lt2>
      <a:accent1>
        <a:srgbClr val="052F61"/>
      </a:accent1>
      <a:accent2>
        <a:srgbClr val="A50E82"/>
      </a:accent2>
      <a:accent3>
        <a:srgbClr val="14967C"/>
      </a:accent3>
      <a:accent4>
        <a:srgbClr val="6A9E1F"/>
      </a:accent4>
      <a:accent5>
        <a:srgbClr val="E87D37"/>
      </a:accent5>
      <a:accent6>
        <a:srgbClr val="C62324"/>
      </a:accent6>
      <a:hlink>
        <a:srgbClr val="0D2E46"/>
      </a:hlink>
      <a:folHlink>
        <a:srgbClr val="356A95"/>
      </a:folHlink>
    </a:clrScheme>
    <a:fontScheme name="Сектор">
      <a:maj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メイリオ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ектор">
      <a:fillStyleLst>
        <a:solidFill>
          <a:schemeClr val="phClr"/>
        </a:solidFill>
        <a:gradFill rotWithShape="1">
          <a:gsLst>
            <a:gs pos="0">
              <a:schemeClr val="phClr">
                <a:tint val="62000"/>
                <a:hueMod val="94000"/>
                <a:satMod val="140000"/>
                <a:lumMod val="110000"/>
              </a:schemeClr>
            </a:gs>
            <a:gs pos="100000">
              <a:schemeClr val="phClr">
                <a:tint val="84000"/>
                <a:satMod val="16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hueMod val="94000"/>
                <a:satMod val="130000"/>
                <a:lumMod val="128000"/>
              </a:schemeClr>
            </a:gs>
            <a:gs pos="100000">
              <a:schemeClr val="phClr">
                <a:shade val="94000"/>
                <a:lumMod val="88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>
              <a:tint val="76000"/>
              <a:alpha val="60000"/>
              <a:hueMod val="94000"/>
            </a:schemeClr>
          </a:solidFill>
          <a:prstDash val="solid"/>
        </a:ln>
        <a:ln w="15875" cap="rnd" cmpd="sng" algn="ctr">
          <a:solidFill>
            <a:schemeClr val="phClr">
              <a:hueMod val="94000"/>
            </a:schemeClr>
          </a:solidFill>
          <a:prstDash val="solid"/>
        </a:ln>
        <a:ln w="2857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25400" dist="12700" dir="13500000">
              <a:srgbClr val="000000">
                <a:alpha val="4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46000"/>
              </a:srgbClr>
            </a:outerShdw>
          </a:effectLst>
          <a:scene3d>
            <a:camera prst="orthographicFront">
              <a:rot lat="0" lon="0" rev="0"/>
            </a:camera>
            <a:lightRig rig="threePt" dir="t"/>
          </a:scene3d>
          <a:sp3d prstMaterial="plastic">
            <a:bevelT w="25400" h="25400"/>
          </a:sp3d>
        </a:effectStyle>
      </a:effectStyleLst>
      <a:bgFillStyleLst>
        <a:solidFill>
          <a:schemeClr val="phClr"/>
        </a:solidFill>
        <a:gradFill rotWithShape="1">
          <a:gsLst>
            <a:gs pos="1000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lin ang="6120000" scaled="1"/>
        </a:gradFill>
        <a:gradFill rotWithShape="1">
          <a:gsLst>
            <a:gs pos="0">
              <a:schemeClr val="phClr">
                <a:tint val="97000"/>
                <a:hueMod val="92000"/>
                <a:satMod val="169000"/>
                <a:lumMod val="164000"/>
              </a:schemeClr>
            </a:gs>
            <a:gs pos="100000">
              <a:schemeClr val="phClr">
                <a:shade val="96000"/>
                <a:satMod val="120000"/>
                <a:lumMod val="90000"/>
              </a:schemeClr>
            </a:gs>
          </a:gsLst>
          <a:path path="circle">
            <a:fillToRect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Slice" id="{0507925B-6AC9-4358-8E18-C330545D08F8}" vid="{13FEC7C6-62A9-40C4-99D2-581AACACAA2F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Slice</Template>
  <TotalTime>1494</TotalTime>
  <Words>105</Words>
  <Application>Microsoft Office PowerPoint</Application>
  <PresentationFormat>Широкоэкранный</PresentationFormat>
  <Paragraphs>21</Paragraphs>
  <Slides>16</Slides>
  <Notes>1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4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21" baseType="lpstr">
      <vt:lpstr>Calibri</vt:lpstr>
      <vt:lpstr>Century Gothic</vt:lpstr>
      <vt:lpstr>Times New Roman</vt:lpstr>
      <vt:lpstr>Wingdings 3</vt:lpstr>
      <vt:lpstr>Сектор</vt:lpstr>
      <vt:lpstr>Презентация PowerPoint</vt:lpstr>
      <vt:lpstr>Презентация PowerPoint</vt:lpstr>
      <vt:lpstr>Презентация PowerPoint</vt:lpstr>
      <vt:lpstr>Презентация PowerPoint</vt:lpstr>
      <vt:lpstr>    цель: осуществление помощи воспитанникам в определении осознанного выбора профессии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 «Наставник» цель: помочь ребенку в развитии и нахождении своего места в жизни</vt:lpstr>
      <vt:lpstr>Презентация PowerPoint</vt:lpstr>
      <vt:lpstr>Презентация PowerPoint</vt:lpstr>
      <vt:lpstr>*Спасибо за внимание!</vt:lpstr>
    </vt:vector>
  </TitlesOfParts>
  <Company>SPecialiST RePack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ЗАЩИТНИКИ ОТЕЧЕСТВА</dc:title>
  <dc:creator>user</dc:creator>
  <cp:lastModifiedBy>user</cp:lastModifiedBy>
  <cp:revision>64</cp:revision>
  <dcterms:created xsi:type="dcterms:W3CDTF">2018-02-15T01:27:52Z</dcterms:created>
  <dcterms:modified xsi:type="dcterms:W3CDTF">2018-10-01T01:18:10Z</dcterms:modified>
</cp:coreProperties>
</file>