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45"/>
  </p:notesMasterIdLst>
  <p:handoutMasterIdLst>
    <p:handoutMasterId r:id="rId146"/>
  </p:handoutMasterIdLst>
  <p:sldIdLst>
    <p:sldId id="275" r:id="rId2"/>
    <p:sldId id="278" r:id="rId3"/>
    <p:sldId id="276" r:id="rId4"/>
    <p:sldId id="279" r:id="rId5"/>
    <p:sldId id="280" r:id="rId6"/>
    <p:sldId id="274" r:id="rId7"/>
    <p:sldId id="271" r:id="rId8"/>
    <p:sldId id="258" r:id="rId9"/>
    <p:sldId id="260" r:id="rId10"/>
    <p:sldId id="261" r:id="rId11"/>
    <p:sldId id="262" r:id="rId12"/>
    <p:sldId id="263" r:id="rId13"/>
    <p:sldId id="264" r:id="rId14"/>
    <p:sldId id="265" r:id="rId15"/>
    <p:sldId id="266" r:id="rId16"/>
    <p:sldId id="267" r:id="rId17"/>
    <p:sldId id="268" r:id="rId18"/>
    <p:sldId id="269" r:id="rId19"/>
    <p:sldId id="270" r:id="rId20"/>
    <p:sldId id="383" r:id="rId21"/>
    <p:sldId id="384" r:id="rId22"/>
    <p:sldId id="385" r:id="rId23"/>
    <p:sldId id="282" r:id="rId24"/>
    <p:sldId id="281" r:id="rId25"/>
    <p:sldId id="334" r:id="rId26"/>
    <p:sldId id="386" r:id="rId27"/>
    <p:sldId id="283" r:id="rId28"/>
    <p:sldId id="387" r:id="rId29"/>
    <p:sldId id="284" r:id="rId30"/>
    <p:sldId id="285" r:id="rId31"/>
    <p:sldId id="286" r:id="rId32"/>
    <p:sldId id="288" r:id="rId33"/>
    <p:sldId id="287" r:id="rId34"/>
    <p:sldId id="289" r:id="rId35"/>
    <p:sldId id="290" r:id="rId36"/>
    <p:sldId id="292" r:id="rId37"/>
    <p:sldId id="291" r:id="rId38"/>
    <p:sldId id="293" r:id="rId39"/>
    <p:sldId id="294" r:id="rId40"/>
    <p:sldId id="295" r:id="rId41"/>
    <p:sldId id="296" r:id="rId42"/>
    <p:sldId id="335" r:id="rId43"/>
    <p:sldId id="336" r:id="rId44"/>
    <p:sldId id="337" r:id="rId45"/>
    <p:sldId id="302" r:id="rId46"/>
    <p:sldId id="303" r:id="rId47"/>
    <p:sldId id="304" r:id="rId48"/>
    <p:sldId id="306" r:id="rId49"/>
    <p:sldId id="307" r:id="rId50"/>
    <p:sldId id="308" r:id="rId51"/>
    <p:sldId id="309" r:id="rId52"/>
    <p:sldId id="310" r:id="rId53"/>
    <p:sldId id="388" r:id="rId54"/>
    <p:sldId id="389" r:id="rId55"/>
    <p:sldId id="390" r:id="rId56"/>
    <p:sldId id="391" r:id="rId57"/>
    <p:sldId id="392" r:id="rId58"/>
    <p:sldId id="393" r:id="rId59"/>
    <p:sldId id="394" r:id="rId60"/>
    <p:sldId id="395" r:id="rId61"/>
    <p:sldId id="396" r:id="rId62"/>
    <p:sldId id="397" r:id="rId63"/>
    <p:sldId id="398" r:id="rId64"/>
    <p:sldId id="399" r:id="rId65"/>
    <p:sldId id="400" r:id="rId66"/>
    <p:sldId id="401" r:id="rId67"/>
    <p:sldId id="402" r:id="rId68"/>
    <p:sldId id="403" r:id="rId69"/>
    <p:sldId id="404" r:id="rId70"/>
    <p:sldId id="405" r:id="rId71"/>
    <p:sldId id="406" r:id="rId72"/>
    <p:sldId id="407" r:id="rId73"/>
    <p:sldId id="408" r:id="rId74"/>
    <p:sldId id="409" r:id="rId75"/>
    <p:sldId id="410" r:id="rId76"/>
    <p:sldId id="411" r:id="rId77"/>
    <p:sldId id="412" r:id="rId78"/>
    <p:sldId id="413" r:id="rId79"/>
    <p:sldId id="414" r:id="rId80"/>
    <p:sldId id="415" r:id="rId81"/>
    <p:sldId id="416" r:id="rId82"/>
    <p:sldId id="417" r:id="rId83"/>
    <p:sldId id="418" r:id="rId84"/>
    <p:sldId id="419" r:id="rId85"/>
    <p:sldId id="420" r:id="rId86"/>
    <p:sldId id="421" r:id="rId87"/>
    <p:sldId id="422" r:id="rId88"/>
    <p:sldId id="423" r:id="rId89"/>
    <p:sldId id="424" r:id="rId90"/>
    <p:sldId id="425" r:id="rId91"/>
    <p:sldId id="426" r:id="rId92"/>
    <p:sldId id="427" r:id="rId93"/>
    <p:sldId id="428" r:id="rId94"/>
    <p:sldId id="429" r:id="rId95"/>
    <p:sldId id="430" r:id="rId96"/>
    <p:sldId id="431" r:id="rId97"/>
    <p:sldId id="432" r:id="rId98"/>
    <p:sldId id="433" r:id="rId99"/>
    <p:sldId id="434" r:id="rId100"/>
    <p:sldId id="435" r:id="rId101"/>
    <p:sldId id="436" r:id="rId102"/>
    <p:sldId id="437" r:id="rId103"/>
    <p:sldId id="438" r:id="rId104"/>
    <p:sldId id="327" r:id="rId105"/>
    <p:sldId id="370" r:id="rId106"/>
    <p:sldId id="371" r:id="rId107"/>
    <p:sldId id="330" r:id="rId108"/>
    <p:sldId id="372" r:id="rId109"/>
    <p:sldId id="373" r:id="rId110"/>
    <p:sldId id="374" r:id="rId111"/>
    <p:sldId id="375" r:id="rId112"/>
    <p:sldId id="329" r:id="rId113"/>
    <p:sldId id="376" r:id="rId114"/>
    <p:sldId id="380" r:id="rId115"/>
    <p:sldId id="381" r:id="rId116"/>
    <p:sldId id="379" r:id="rId117"/>
    <p:sldId id="382" r:id="rId118"/>
    <p:sldId id="377" r:id="rId119"/>
    <p:sldId id="338" r:id="rId120"/>
    <p:sldId id="341" r:id="rId121"/>
    <p:sldId id="344" r:id="rId122"/>
    <p:sldId id="345" r:id="rId123"/>
    <p:sldId id="346" r:id="rId124"/>
    <p:sldId id="351" r:id="rId125"/>
    <p:sldId id="347" r:id="rId126"/>
    <p:sldId id="348" r:id="rId127"/>
    <p:sldId id="350" r:id="rId128"/>
    <p:sldId id="352" r:id="rId129"/>
    <p:sldId id="354" r:id="rId130"/>
    <p:sldId id="355" r:id="rId131"/>
    <p:sldId id="356" r:id="rId132"/>
    <p:sldId id="357" r:id="rId133"/>
    <p:sldId id="358" r:id="rId134"/>
    <p:sldId id="359" r:id="rId135"/>
    <p:sldId id="361" r:id="rId136"/>
    <p:sldId id="362" r:id="rId137"/>
    <p:sldId id="363" r:id="rId138"/>
    <p:sldId id="366" r:id="rId139"/>
    <p:sldId id="364" r:id="rId140"/>
    <p:sldId id="365" r:id="rId141"/>
    <p:sldId id="368" r:id="rId142"/>
    <p:sldId id="439" r:id="rId143"/>
    <p:sldId id="369" r:id="rId144"/>
  </p:sldIdLst>
  <p:sldSz cx="9144000" cy="6858000" type="screen4x3"/>
  <p:notesSz cx="6797675" cy="992822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9" autoAdjust="0"/>
  </p:normalViewPr>
  <p:slideViewPr>
    <p:cSldViewPr>
      <p:cViewPr varScale="1">
        <p:scale>
          <a:sx n="84" d="100"/>
          <a:sy n="84" d="100"/>
        </p:scale>
        <p:origin x="-1238"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iagrams/_rels/data2.xml.rels><?xml version="1.0" encoding="UTF-8" standalone="yes"?>
<Relationships xmlns="http://schemas.openxmlformats.org/package/2006/relationships"><Relationship Id="rId1" Type="http://schemas.openxmlformats.org/officeDocument/2006/relationships/hyperlink" Target="http://coko.tomsk.ru/cpnew/"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3D1717-359D-40CC-B044-7561B744AC66}"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ru-RU"/>
        </a:p>
      </dgm:t>
    </dgm:pt>
    <dgm:pt modelId="{B957A874-518A-4B29-B85C-7966C6719F66}">
      <dgm:prSet phldrT="[Текст]" custT="1"/>
      <dgm:spPr>
        <a:solidFill>
          <a:schemeClr val="accent6">
            <a:lumMod val="40000"/>
            <a:lumOff val="60000"/>
          </a:schemeClr>
        </a:solidFill>
        <a:scene3d>
          <a:camera prst="orthographicFront"/>
          <a:lightRig rig="threePt" dir="t"/>
        </a:scene3d>
        <a:sp3d>
          <a:bevelT w="158750" h="114300" prst="artDeco"/>
          <a:bevelB w="152400" h="114300" prst="artDeco"/>
        </a:sp3d>
      </dgm:spPr>
      <dgm:t>
        <a:bodyPr/>
        <a:lstStyle/>
        <a:p>
          <a:r>
            <a:rPr lang="ru-RU" sz="2400" dirty="0" smtClean="0">
              <a:solidFill>
                <a:schemeClr val="tx1"/>
              </a:solidFill>
            </a:rPr>
            <a:t>Аттестуемый педагогический работник</a:t>
          </a:r>
          <a:endParaRPr lang="ru-RU" sz="2400" dirty="0">
            <a:solidFill>
              <a:schemeClr val="tx1"/>
            </a:solidFill>
          </a:endParaRPr>
        </a:p>
      </dgm:t>
    </dgm:pt>
    <dgm:pt modelId="{7C2694F2-20AF-4211-B7E9-172BC3B0D221}" type="parTrans" cxnId="{0BA908E2-B147-48B5-BEBA-EC2DB60F13BB}">
      <dgm:prSet/>
      <dgm:spPr/>
      <dgm:t>
        <a:bodyPr/>
        <a:lstStyle/>
        <a:p>
          <a:endParaRPr lang="ru-RU" sz="2400"/>
        </a:p>
      </dgm:t>
    </dgm:pt>
    <dgm:pt modelId="{6A27A007-15C8-4EB4-AB6D-B0D13A577C9B}" type="sibTrans" cxnId="{0BA908E2-B147-48B5-BEBA-EC2DB60F13BB}">
      <dgm:prSet/>
      <dgm:spPr/>
      <dgm:t>
        <a:bodyPr/>
        <a:lstStyle/>
        <a:p>
          <a:endParaRPr lang="ru-RU" sz="2400"/>
        </a:p>
      </dgm:t>
    </dgm:pt>
    <dgm:pt modelId="{8930A898-7EB2-4ADE-B2DB-FFC202BD80A9}">
      <dgm:prSet phldrT="[Текст]" custT="1"/>
      <dgm:spPr>
        <a:solidFill>
          <a:schemeClr val="accent3">
            <a:lumMod val="75000"/>
          </a:schemeClr>
        </a:solidFill>
        <a:scene3d>
          <a:camera prst="orthographicFront"/>
          <a:lightRig rig="threePt" dir="t"/>
        </a:scene3d>
        <a:sp3d>
          <a:bevelT w="158750" h="114300" prst="artDeco"/>
          <a:bevelB w="152400" h="114300" prst="artDeco"/>
        </a:sp3d>
      </dgm:spPr>
      <dgm:t>
        <a:bodyPr/>
        <a:lstStyle/>
        <a:p>
          <a:r>
            <a:rPr lang="ru-RU" sz="2400" dirty="0" smtClean="0"/>
            <a:t>Муниципальный координатор</a:t>
          </a:r>
          <a:endParaRPr lang="ru-RU" sz="2400" dirty="0"/>
        </a:p>
      </dgm:t>
    </dgm:pt>
    <dgm:pt modelId="{B4CBD723-466E-458D-9611-8E04F744FFED}" type="parTrans" cxnId="{88A13174-2994-4D82-9B66-03272F306693}">
      <dgm:prSet/>
      <dgm:spPr/>
      <dgm:t>
        <a:bodyPr/>
        <a:lstStyle/>
        <a:p>
          <a:endParaRPr lang="ru-RU" sz="2400"/>
        </a:p>
      </dgm:t>
    </dgm:pt>
    <dgm:pt modelId="{41BED508-8D3F-4B30-9056-81836F28428F}" type="sibTrans" cxnId="{88A13174-2994-4D82-9B66-03272F306693}">
      <dgm:prSet/>
      <dgm:spPr/>
      <dgm:t>
        <a:bodyPr/>
        <a:lstStyle/>
        <a:p>
          <a:endParaRPr lang="ru-RU" sz="2400"/>
        </a:p>
      </dgm:t>
    </dgm:pt>
    <dgm:pt modelId="{BD01C573-0FA0-44D6-9966-D907FCEDC615}">
      <dgm:prSet phldrT="[Текст]" custT="1"/>
      <dgm:spPr>
        <a:solidFill>
          <a:schemeClr val="tx2">
            <a:lumMod val="60000"/>
            <a:lumOff val="40000"/>
          </a:schemeClr>
        </a:solidFill>
        <a:scene3d>
          <a:camera prst="orthographicFront"/>
          <a:lightRig rig="threePt" dir="t"/>
        </a:scene3d>
        <a:sp3d>
          <a:bevelT w="158750" h="114300" prst="artDeco"/>
          <a:bevelB w="152400" h="114300" prst="artDeco"/>
        </a:sp3d>
      </dgm:spPr>
      <dgm:t>
        <a:bodyPr/>
        <a:lstStyle/>
        <a:p>
          <a:r>
            <a:rPr lang="ru-RU" sz="2400" dirty="0" smtClean="0"/>
            <a:t>Специалист центра аттестации</a:t>
          </a:r>
          <a:endParaRPr lang="ru-RU" sz="2400" dirty="0"/>
        </a:p>
      </dgm:t>
    </dgm:pt>
    <dgm:pt modelId="{2E6B0A56-F198-4486-BB8A-F904DE44C314}" type="parTrans" cxnId="{18FD3F80-7B71-49CC-B8DD-4AAC4F046139}">
      <dgm:prSet/>
      <dgm:spPr/>
      <dgm:t>
        <a:bodyPr/>
        <a:lstStyle/>
        <a:p>
          <a:endParaRPr lang="ru-RU" sz="2400"/>
        </a:p>
      </dgm:t>
    </dgm:pt>
    <dgm:pt modelId="{9ABEFA9A-6DFD-48BE-B3CE-6C9F081B95D4}" type="sibTrans" cxnId="{18FD3F80-7B71-49CC-B8DD-4AAC4F046139}">
      <dgm:prSet/>
      <dgm:spPr/>
      <dgm:t>
        <a:bodyPr/>
        <a:lstStyle/>
        <a:p>
          <a:endParaRPr lang="ru-RU" sz="2400"/>
        </a:p>
      </dgm:t>
    </dgm:pt>
    <dgm:pt modelId="{C4DAA528-D8F6-4DA6-9A09-9E4C03CE4054}">
      <dgm:prSet custT="1"/>
      <dgm:spPr>
        <a:solidFill>
          <a:schemeClr val="accent2">
            <a:lumMod val="75000"/>
          </a:schemeClr>
        </a:solidFill>
        <a:scene3d>
          <a:camera prst="orthographicFront"/>
          <a:lightRig rig="threePt" dir="t"/>
        </a:scene3d>
        <a:sp3d>
          <a:bevelT w="158750" h="114300" prst="artDeco"/>
          <a:bevelB w="152400" h="114300" prst="artDeco"/>
        </a:sp3d>
      </dgm:spPr>
      <dgm:t>
        <a:bodyPr/>
        <a:lstStyle/>
        <a:p>
          <a:r>
            <a:rPr lang="ru-RU" sz="3600" b="1" dirty="0" smtClean="0"/>
            <a:t>Координатор в ОО</a:t>
          </a:r>
          <a:endParaRPr lang="ru-RU" sz="3600" b="1" dirty="0"/>
        </a:p>
      </dgm:t>
    </dgm:pt>
    <dgm:pt modelId="{48092776-AAC6-42B0-8140-E22C1E5FCFAE}" type="parTrans" cxnId="{A8199F21-BB85-4CF4-9165-A67728EB4668}">
      <dgm:prSet/>
      <dgm:spPr/>
      <dgm:t>
        <a:bodyPr/>
        <a:lstStyle/>
        <a:p>
          <a:endParaRPr lang="ru-RU" sz="2400"/>
        </a:p>
      </dgm:t>
    </dgm:pt>
    <dgm:pt modelId="{09F7881D-0395-49DB-BF0C-5043BFB3CED4}" type="sibTrans" cxnId="{A8199F21-BB85-4CF4-9165-A67728EB4668}">
      <dgm:prSet/>
      <dgm:spPr/>
      <dgm:t>
        <a:bodyPr/>
        <a:lstStyle/>
        <a:p>
          <a:endParaRPr lang="ru-RU" sz="2400"/>
        </a:p>
      </dgm:t>
    </dgm:pt>
    <dgm:pt modelId="{1E188CC3-2CBA-4E6B-BC58-9CFB8E812DE8}" type="pres">
      <dgm:prSet presAssocID="{3B3D1717-359D-40CC-B044-7561B744AC66}" presName="rootnode" presStyleCnt="0">
        <dgm:presLayoutVars>
          <dgm:chMax/>
          <dgm:chPref/>
          <dgm:dir/>
          <dgm:animLvl val="lvl"/>
        </dgm:presLayoutVars>
      </dgm:prSet>
      <dgm:spPr/>
      <dgm:t>
        <a:bodyPr/>
        <a:lstStyle/>
        <a:p>
          <a:endParaRPr lang="ru-RU"/>
        </a:p>
      </dgm:t>
    </dgm:pt>
    <dgm:pt modelId="{BF3ACFBF-5C15-4C02-A0F4-ED7AFD1939F0}" type="pres">
      <dgm:prSet presAssocID="{B957A874-518A-4B29-B85C-7966C6719F66}" presName="composite" presStyleCnt="0"/>
      <dgm:spPr/>
    </dgm:pt>
    <dgm:pt modelId="{2A301835-1F95-4A42-9A0E-38809EB0DAD5}" type="pres">
      <dgm:prSet presAssocID="{B957A874-518A-4B29-B85C-7966C6719F66}" presName="bentUpArrow1" presStyleLbl="alignImgPlace1" presStyleIdx="0" presStyleCnt="3" custLinFactNeighborX="-92628" custLinFactNeighborY="-29058"/>
      <dgm:spPr/>
    </dgm:pt>
    <dgm:pt modelId="{661C0F5C-E992-4AF6-A44C-50815D29F540}" type="pres">
      <dgm:prSet presAssocID="{B957A874-518A-4B29-B85C-7966C6719F66}" presName="ParentText" presStyleLbl="node1" presStyleIdx="0" presStyleCnt="4" custScaleX="221697" custScaleY="124743" custLinFactNeighborX="-5180" custLinFactNeighborY="-41928">
        <dgm:presLayoutVars>
          <dgm:chMax val="1"/>
          <dgm:chPref val="1"/>
          <dgm:bulletEnabled val="1"/>
        </dgm:presLayoutVars>
      </dgm:prSet>
      <dgm:spPr/>
      <dgm:t>
        <a:bodyPr/>
        <a:lstStyle/>
        <a:p>
          <a:endParaRPr lang="ru-RU"/>
        </a:p>
      </dgm:t>
    </dgm:pt>
    <dgm:pt modelId="{B0088E7F-F476-49D5-87A1-0649308843BC}" type="pres">
      <dgm:prSet presAssocID="{B957A874-518A-4B29-B85C-7966C6719F66}" presName="ChildText" presStyleLbl="revTx" presStyleIdx="0" presStyleCnt="3">
        <dgm:presLayoutVars>
          <dgm:chMax val="0"/>
          <dgm:chPref val="0"/>
          <dgm:bulletEnabled val="1"/>
        </dgm:presLayoutVars>
      </dgm:prSet>
      <dgm:spPr/>
      <dgm:t>
        <a:bodyPr/>
        <a:lstStyle/>
        <a:p>
          <a:endParaRPr lang="ru-RU"/>
        </a:p>
      </dgm:t>
    </dgm:pt>
    <dgm:pt modelId="{0EC5D281-2D5E-44DD-A060-C90E29F46A07}" type="pres">
      <dgm:prSet presAssocID="{6A27A007-15C8-4EB4-AB6D-B0D13A577C9B}" presName="sibTrans" presStyleCnt="0"/>
      <dgm:spPr/>
    </dgm:pt>
    <dgm:pt modelId="{28D79E8B-15AB-4764-9AAC-C27A379F7296}" type="pres">
      <dgm:prSet presAssocID="{C4DAA528-D8F6-4DA6-9A09-9E4C03CE4054}" presName="composite" presStyleCnt="0"/>
      <dgm:spPr/>
    </dgm:pt>
    <dgm:pt modelId="{CC094681-02B5-4CE5-AAE6-77D6D15C2C0D}" type="pres">
      <dgm:prSet presAssocID="{C4DAA528-D8F6-4DA6-9A09-9E4C03CE4054}" presName="bentUpArrow1" presStyleLbl="alignImgPlace1" presStyleIdx="1" presStyleCnt="3" custLinFactX="-79509" custLinFactNeighborX="-100000" custLinFactNeighborY="-11981"/>
      <dgm:spPr/>
    </dgm:pt>
    <dgm:pt modelId="{AAAE1AE9-4E13-42C4-92F0-BC5BFD6B3CFB}" type="pres">
      <dgm:prSet presAssocID="{C4DAA528-D8F6-4DA6-9A09-9E4C03CE4054}" presName="ParentText" presStyleLbl="node1" presStyleIdx="1" presStyleCnt="4" custScaleX="269216" custScaleY="131476" custLinFactNeighborX="-34340" custLinFactNeighborY="-15073">
        <dgm:presLayoutVars>
          <dgm:chMax val="1"/>
          <dgm:chPref val="1"/>
          <dgm:bulletEnabled val="1"/>
        </dgm:presLayoutVars>
      </dgm:prSet>
      <dgm:spPr/>
      <dgm:t>
        <a:bodyPr/>
        <a:lstStyle/>
        <a:p>
          <a:endParaRPr lang="ru-RU"/>
        </a:p>
      </dgm:t>
    </dgm:pt>
    <dgm:pt modelId="{07DB2604-349D-498C-B445-E818FE300A30}" type="pres">
      <dgm:prSet presAssocID="{C4DAA528-D8F6-4DA6-9A09-9E4C03CE4054}" presName="ChildText" presStyleLbl="revTx" presStyleIdx="1" presStyleCnt="3">
        <dgm:presLayoutVars>
          <dgm:chMax val="0"/>
          <dgm:chPref val="0"/>
          <dgm:bulletEnabled val="1"/>
        </dgm:presLayoutVars>
      </dgm:prSet>
      <dgm:spPr/>
    </dgm:pt>
    <dgm:pt modelId="{AE4FF666-2975-4C13-9100-A87B4A45AE58}" type="pres">
      <dgm:prSet presAssocID="{09F7881D-0395-49DB-BF0C-5043BFB3CED4}" presName="sibTrans" presStyleCnt="0"/>
      <dgm:spPr/>
    </dgm:pt>
    <dgm:pt modelId="{559C0325-1ADD-444A-AE5E-EE6334EC2A03}" type="pres">
      <dgm:prSet presAssocID="{8930A898-7EB2-4ADE-B2DB-FFC202BD80A9}" presName="composite" presStyleCnt="0"/>
      <dgm:spPr/>
    </dgm:pt>
    <dgm:pt modelId="{5CA4D3F8-7DC6-4320-A5A1-B7C143F0A189}" type="pres">
      <dgm:prSet presAssocID="{8930A898-7EB2-4ADE-B2DB-FFC202BD80A9}" presName="bentUpArrow1" presStyleLbl="alignImgPlace1" presStyleIdx="2" presStyleCnt="3" custLinFactX="-29336" custLinFactNeighborX="-100000" custLinFactNeighborY="-9325"/>
      <dgm:spPr/>
    </dgm:pt>
    <dgm:pt modelId="{246C6C3B-D490-4041-8C7C-4B345AD705AA}" type="pres">
      <dgm:prSet presAssocID="{8930A898-7EB2-4ADE-B2DB-FFC202BD80A9}" presName="ParentText" presStyleLbl="node1" presStyleIdx="2" presStyleCnt="4" custScaleX="203160" custLinFactNeighborX="-73617" custLinFactNeighborY="-894">
        <dgm:presLayoutVars>
          <dgm:chMax val="1"/>
          <dgm:chPref val="1"/>
          <dgm:bulletEnabled val="1"/>
        </dgm:presLayoutVars>
      </dgm:prSet>
      <dgm:spPr/>
      <dgm:t>
        <a:bodyPr/>
        <a:lstStyle/>
        <a:p>
          <a:endParaRPr lang="ru-RU"/>
        </a:p>
      </dgm:t>
    </dgm:pt>
    <dgm:pt modelId="{F602F214-6FC5-4D9D-8EF7-DFC32EE8AA9E}" type="pres">
      <dgm:prSet presAssocID="{8930A898-7EB2-4ADE-B2DB-FFC202BD80A9}" presName="ChildText" presStyleLbl="revTx" presStyleIdx="2" presStyleCnt="3">
        <dgm:presLayoutVars>
          <dgm:chMax val="0"/>
          <dgm:chPref val="0"/>
          <dgm:bulletEnabled val="1"/>
        </dgm:presLayoutVars>
      </dgm:prSet>
      <dgm:spPr/>
      <dgm:t>
        <a:bodyPr/>
        <a:lstStyle/>
        <a:p>
          <a:endParaRPr lang="ru-RU"/>
        </a:p>
      </dgm:t>
    </dgm:pt>
    <dgm:pt modelId="{8326B457-1FBA-4C6C-9548-946EF893AF2D}" type="pres">
      <dgm:prSet presAssocID="{41BED508-8D3F-4B30-9056-81836F28428F}" presName="sibTrans" presStyleCnt="0"/>
      <dgm:spPr/>
    </dgm:pt>
    <dgm:pt modelId="{22AFCF7E-B5E0-4A1E-8018-0966D54161BA}" type="pres">
      <dgm:prSet presAssocID="{BD01C573-0FA0-44D6-9966-D907FCEDC615}" presName="composite" presStyleCnt="0"/>
      <dgm:spPr/>
    </dgm:pt>
    <dgm:pt modelId="{CBAE1E77-EC85-425B-BA3B-F8EFF8CA26E2}" type="pres">
      <dgm:prSet presAssocID="{BD01C573-0FA0-44D6-9966-D907FCEDC615}" presName="ParentText" presStyleLbl="node1" presStyleIdx="3" presStyleCnt="4" custScaleX="213705" custLinFactNeighborX="-71332" custLinFactNeighborY="-5999">
        <dgm:presLayoutVars>
          <dgm:chMax val="1"/>
          <dgm:chPref val="1"/>
          <dgm:bulletEnabled val="1"/>
        </dgm:presLayoutVars>
      </dgm:prSet>
      <dgm:spPr/>
      <dgm:t>
        <a:bodyPr/>
        <a:lstStyle/>
        <a:p>
          <a:endParaRPr lang="ru-RU"/>
        </a:p>
      </dgm:t>
    </dgm:pt>
  </dgm:ptLst>
  <dgm:cxnLst>
    <dgm:cxn modelId="{E6EDA053-C1BB-4FE8-AA09-97071ACF794E}" type="presOf" srcId="{B957A874-518A-4B29-B85C-7966C6719F66}" destId="{661C0F5C-E992-4AF6-A44C-50815D29F540}" srcOrd="0" destOrd="0" presId="urn:microsoft.com/office/officeart/2005/8/layout/StepDownProcess"/>
    <dgm:cxn modelId="{A8199F21-BB85-4CF4-9165-A67728EB4668}" srcId="{3B3D1717-359D-40CC-B044-7561B744AC66}" destId="{C4DAA528-D8F6-4DA6-9A09-9E4C03CE4054}" srcOrd="1" destOrd="0" parTransId="{48092776-AAC6-42B0-8140-E22C1E5FCFAE}" sibTransId="{09F7881D-0395-49DB-BF0C-5043BFB3CED4}"/>
    <dgm:cxn modelId="{62F9991A-16DD-467A-BDCF-03F1E3808B58}" type="presOf" srcId="{BD01C573-0FA0-44D6-9966-D907FCEDC615}" destId="{CBAE1E77-EC85-425B-BA3B-F8EFF8CA26E2}" srcOrd="0" destOrd="0" presId="urn:microsoft.com/office/officeart/2005/8/layout/StepDownProcess"/>
    <dgm:cxn modelId="{FFDE2C2D-6182-482F-A1E7-FB7FAD8A4BE1}" type="presOf" srcId="{C4DAA528-D8F6-4DA6-9A09-9E4C03CE4054}" destId="{AAAE1AE9-4E13-42C4-92F0-BC5BFD6B3CFB}" srcOrd="0" destOrd="0" presId="urn:microsoft.com/office/officeart/2005/8/layout/StepDownProcess"/>
    <dgm:cxn modelId="{18FD3F80-7B71-49CC-B8DD-4AAC4F046139}" srcId="{3B3D1717-359D-40CC-B044-7561B744AC66}" destId="{BD01C573-0FA0-44D6-9966-D907FCEDC615}" srcOrd="3" destOrd="0" parTransId="{2E6B0A56-F198-4486-BB8A-F904DE44C314}" sibTransId="{9ABEFA9A-6DFD-48BE-B3CE-6C9F081B95D4}"/>
    <dgm:cxn modelId="{88A13174-2994-4D82-9B66-03272F306693}" srcId="{3B3D1717-359D-40CC-B044-7561B744AC66}" destId="{8930A898-7EB2-4ADE-B2DB-FFC202BD80A9}" srcOrd="2" destOrd="0" parTransId="{B4CBD723-466E-458D-9611-8E04F744FFED}" sibTransId="{41BED508-8D3F-4B30-9056-81836F28428F}"/>
    <dgm:cxn modelId="{D1922292-6A91-4A36-8CA5-FD8B8056AD32}" type="presOf" srcId="{3B3D1717-359D-40CC-B044-7561B744AC66}" destId="{1E188CC3-2CBA-4E6B-BC58-9CFB8E812DE8}" srcOrd="0" destOrd="0" presId="urn:microsoft.com/office/officeart/2005/8/layout/StepDownProcess"/>
    <dgm:cxn modelId="{ABED039F-71F9-4CF6-9A9E-AEB252CDB5A8}" type="presOf" srcId="{8930A898-7EB2-4ADE-B2DB-FFC202BD80A9}" destId="{246C6C3B-D490-4041-8C7C-4B345AD705AA}" srcOrd="0" destOrd="0" presId="urn:microsoft.com/office/officeart/2005/8/layout/StepDownProcess"/>
    <dgm:cxn modelId="{0BA908E2-B147-48B5-BEBA-EC2DB60F13BB}" srcId="{3B3D1717-359D-40CC-B044-7561B744AC66}" destId="{B957A874-518A-4B29-B85C-7966C6719F66}" srcOrd="0" destOrd="0" parTransId="{7C2694F2-20AF-4211-B7E9-172BC3B0D221}" sibTransId="{6A27A007-15C8-4EB4-AB6D-B0D13A577C9B}"/>
    <dgm:cxn modelId="{D8B7F6C3-9A73-4FEC-A66E-E919D4CF5225}" type="presParOf" srcId="{1E188CC3-2CBA-4E6B-BC58-9CFB8E812DE8}" destId="{BF3ACFBF-5C15-4C02-A0F4-ED7AFD1939F0}" srcOrd="0" destOrd="0" presId="urn:microsoft.com/office/officeart/2005/8/layout/StepDownProcess"/>
    <dgm:cxn modelId="{7C563B26-7536-4BB7-A19C-B3FB005EF2E2}" type="presParOf" srcId="{BF3ACFBF-5C15-4C02-A0F4-ED7AFD1939F0}" destId="{2A301835-1F95-4A42-9A0E-38809EB0DAD5}" srcOrd="0" destOrd="0" presId="urn:microsoft.com/office/officeart/2005/8/layout/StepDownProcess"/>
    <dgm:cxn modelId="{568CDD7A-C739-4B09-A752-F18D14F4DD94}" type="presParOf" srcId="{BF3ACFBF-5C15-4C02-A0F4-ED7AFD1939F0}" destId="{661C0F5C-E992-4AF6-A44C-50815D29F540}" srcOrd="1" destOrd="0" presId="urn:microsoft.com/office/officeart/2005/8/layout/StepDownProcess"/>
    <dgm:cxn modelId="{92FC32DF-AC8A-4F4A-A693-3C89691D7CD4}" type="presParOf" srcId="{BF3ACFBF-5C15-4C02-A0F4-ED7AFD1939F0}" destId="{B0088E7F-F476-49D5-87A1-0649308843BC}" srcOrd="2" destOrd="0" presId="urn:microsoft.com/office/officeart/2005/8/layout/StepDownProcess"/>
    <dgm:cxn modelId="{52123252-FBF6-4909-8432-092B4615F445}" type="presParOf" srcId="{1E188CC3-2CBA-4E6B-BC58-9CFB8E812DE8}" destId="{0EC5D281-2D5E-44DD-A060-C90E29F46A07}" srcOrd="1" destOrd="0" presId="urn:microsoft.com/office/officeart/2005/8/layout/StepDownProcess"/>
    <dgm:cxn modelId="{B48317E8-700A-4FD3-81DB-F857F7DFF978}" type="presParOf" srcId="{1E188CC3-2CBA-4E6B-BC58-9CFB8E812DE8}" destId="{28D79E8B-15AB-4764-9AAC-C27A379F7296}" srcOrd="2" destOrd="0" presId="urn:microsoft.com/office/officeart/2005/8/layout/StepDownProcess"/>
    <dgm:cxn modelId="{09FCEFA3-6680-4849-ABB7-40420FE1FDB2}" type="presParOf" srcId="{28D79E8B-15AB-4764-9AAC-C27A379F7296}" destId="{CC094681-02B5-4CE5-AAE6-77D6D15C2C0D}" srcOrd="0" destOrd="0" presId="urn:microsoft.com/office/officeart/2005/8/layout/StepDownProcess"/>
    <dgm:cxn modelId="{727BD513-486D-4E91-AA26-ED6D3D33DBCD}" type="presParOf" srcId="{28D79E8B-15AB-4764-9AAC-C27A379F7296}" destId="{AAAE1AE9-4E13-42C4-92F0-BC5BFD6B3CFB}" srcOrd="1" destOrd="0" presId="urn:microsoft.com/office/officeart/2005/8/layout/StepDownProcess"/>
    <dgm:cxn modelId="{51B08BCC-FF9C-4C64-9B48-58142D583615}" type="presParOf" srcId="{28D79E8B-15AB-4764-9AAC-C27A379F7296}" destId="{07DB2604-349D-498C-B445-E818FE300A30}" srcOrd="2" destOrd="0" presId="urn:microsoft.com/office/officeart/2005/8/layout/StepDownProcess"/>
    <dgm:cxn modelId="{8B1B306D-1333-4068-826D-0BCE88E5D83B}" type="presParOf" srcId="{1E188CC3-2CBA-4E6B-BC58-9CFB8E812DE8}" destId="{AE4FF666-2975-4C13-9100-A87B4A45AE58}" srcOrd="3" destOrd="0" presId="urn:microsoft.com/office/officeart/2005/8/layout/StepDownProcess"/>
    <dgm:cxn modelId="{9CBF6FD4-9E12-4EB2-93E6-F9E9773E2548}" type="presParOf" srcId="{1E188CC3-2CBA-4E6B-BC58-9CFB8E812DE8}" destId="{559C0325-1ADD-444A-AE5E-EE6334EC2A03}" srcOrd="4" destOrd="0" presId="urn:microsoft.com/office/officeart/2005/8/layout/StepDownProcess"/>
    <dgm:cxn modelId="{B21BEEB1-2109-4535-BD92-9DAD9BEAA0CF}" type="presParOf" srcId="{559C0325-1ADD-444A-AE5E-EE6334EC2A03}" destId="{5CA4D3F8-7DC6-4320-A5A1-B7C143F0A189}" srcOrd="0" destOrd="0" presId="urn:microsoft.com/office/officeart/2005/8/layout/StepDownProcess"/>
    <dgm:cxn modelId="{2E10B222-3D29-4C25-8581-505CB424B6DD}" type="presParOf" srcId="{559C0325-1ADD-444A-AE5E-EE6334EC2A03}" destId="{246C6C3B-D490-4041-8C7C-4B345AD705AA}" srcOrd="1" destOrd="0" presId="urn:microsoft.com/office/officeart/2005/8/layout/StepDownProcess"/>
    <dgm:cxn modelId="{D60169A0-71D3-4ECE-B7A8-FD2AD108B62E}" type="presParOf" srcId="{559C0325-1ADD-444A-AE5E-EE6334EC2A03}" destId="{F602F214-6FC5-4D9D-8EF7-DFC32EE8AA9E}" srcOrd="2" destOrd="0" presId="urn:microsoft.com/office/officeart/2005/8/layout/StepDownProcess"/>
    <dgm:cxn modelId="{B7A138C1-DEE8-4F6C-B4E6-55C3CA0ED6BC}" type="presParOf" srcId="{1E188CC3-2CBA-4E6B-BC58-9CFB8E812DE8}" destId="{8326B457-1FBA-4C6C-9548-946EF893AF2D}" srcOrd="5" destOrd="0" presId="urn:microsoft.com/office/officeart/2005/8/layout/StepDownProcess"/>
    <dgm:cxn modelId="{07A1F0B3-FA45-409A-AFF4-7D07E3980577}" type="presParOf" srcId="{1E188CC3-2CBA-4E6B-BC58-9CFB8E812DE8}" destId="{22AFCF7E-B5E0-4A1E-8018-0966D54161BA}" srcOrd="6" destOrd="0" presId="urn:microsoft.com/office/officeart/2005/8/layout/StepDownProcess"/>
    <dgm:cxn modelId="{4DDCFA0A-A38B-4231-9ACE-984080D131D1}" type="presParOf" srcId="{22AFCF7E-B5E0-4A1E-8018-0966D54161BA}" destId="{CBAE1E77-EC85-425B-BA3B-F8EFF8CA26E2}" srcOrd="0"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F70373-08A3-44F9-9E61-4DE9064917F4}"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ru-RU"/>
        </a:p>
      </dgm:t>
    </dgm:pt>
    <dgm:pt modelId="{AC0B64B0-BC14-4E9B-8914-5C9074313C8B}">
      <dgm:prSet phldrT="[Текст]" custT="1"/>
      <dgm:spPr>
        <a:solidFill>
          <a:schemeClr val="accent1">
            <a:lumMod val="20000"/>
            <a:lumOff val="80000"/>
          </a:schemeClr>
        </a:solidFill>
        <a:scene3d>
          <a:camera prst="orthographicFront"/>
          <a:lightRig rig="threePt" dir="t"/>
        </a:scene3d>
        <a:sp3d>
          <a:bevelT w="120650" h="101600" prst="angle"/>
        </a:sp3d>
      </dgm:spPr>
      <dgm:t>
        <a:bodyPr/>
        <a:lstStyle/>
        <a:p>
          <a:r>
            <a:rPr lang="ru-RU" sz="3200" b="1" dirty="0" smtClean="0">
              <a:solidFill>
                <a:schemeClr val="tx1"/>
              </a:solidFill>
            </a:rPr>
            <a:t>Координатор по аттестации представляет</a:t>
          </a:r>
          <a:endParaRPr lang="ru-RU" sz="3200" b="1" dirty="0">
            <a:solidFill>
              <a:schemeClr val="tx1"/>
            </a:solidFill>
          </a:endParaRPr>
        </a:p>
      </dgm:t>
    </dgm:pt>
    <dgm:pt modelId="{DE8CA5C4-2DF1-4F78-8E2E-4D3CC9198D5C}" type="parTrans" cxnId="{0FB84D51-FFA7-4280-BC73-76B25FEBFE02}">
      <dgm:prSet/>
      <dgm:spPr/>
      <dgm:t>
        <a:bodyPr/>
        <a:lstStyle/>
        <a:p>
          <a:endParaRPr lang="ru-RU"/>
        </a:p>
      </dgm:t>
    </dgm:pt>
    <dgm:pt modelId="{60C2947A-7E62-43F2-9B3C-D3F7FF60D3A2}" type="sibTrans" cxnId="{0FB84D51-FFA7-4280-BC73-76B25FEBFE02}">
      <dgm:prSet/>
      <dgm:spPr/>
      <dgm:t>
        <a:bodyPr/>
        <a:lstStyle/>
        <a:p>
          <a:endParaRPr lang="ru-RU"/>
        </a:p>
      </dgm:t>
    </dgm:pt>
    <dgm:pt modelId="{E5DCEA25-2160-4DDB-B88C-A9E4695F4E42}">
      <dgm:prSet phldrT="[Текст]" custT="1"/>
      <dgm:spPr>
        <a:solidFill>
          <a:schemeClr val="accent5">
            <a:lumMod val="20000"/>
            <a:lumOff val="80000"/>
          </a:schemeClr>
        </a:solidFill>
        <a:scene3d>
          <a:camera prst="orthographicFront"/>
          <a:lightRig rig="threePt" dir="t"/>
        </a:scene3d>
        <a:sp3d>
          <a:bevelT w="133350" h="88900" prst="artDeco"/>
          <a:bevelB w="133350" prst="artDeco"/>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2400" dirty="0" smtClean="0">
              <a:latin typeface="Times New Roman"/>
              <a:ea typeface="Times New Roman"/>
            </a:rPr>
            <a:t>аттестационные материалы</a:t>
          </a:r>
          <a:endParaRPr lang="ru-RU" sz="2400" dirty="0" smtClean="0"/>
        </a:p>
        <a:p>
          <a:pPr algn="ctr" defTabSz="800100">
            <a:lnSpc>
              <a:spcPct val="90000"/>
            </a:lnSpc>
            <a:spcBef>
              <a:spcPct val="0"/>
            </a:spcBef>
            <a:spcAft>
              <a:spcPct val="35000"/>
            </a:spcAft>
          </a:pPr>
          <a:r>
            <a:rPr lang="ru-RU" sz="2400" dirty="0" smtClean="0">
              <a:latin typeface="Times New Roman"/>
              <a:ea typeface="Times New Roman"/>
            </a:rPr>
            <a:t>только в электронном виде на электронный сервис Центра аттестации ТОИПКО по ссылке  </a:t>
          </a:r>
          <a:r>
            <a:rPr lang="en-US" sz="2400" dirty="0" smtClean="0">
              <a:latin typeface="Times New Roman"/>
              <a:hlinkClick xmlns:r="http://schemas.openxmlformats.org/officeDocument/2006/relationships" r:id="rId1"/>
            </a:rPr>
            <a:t>http://coko.tomsk.ru/cpnew/</a:t>
          </a:r>
          <a:r>
            <a:rPr lang="ru-RU" sz="2400" dirty="0" smtClean="0">
              <a:latin typeface="Times New Roman"/>
            </a:rPr>
            <a:t> </a:t>
          </a:r>
          <a:endParaRPr lang="ru-RU" sz="2400" dirty="0"/>
        </a:p>
      </dgm:t>
    </dgm:pt>
    <dgm:pt modelId="{943C5CA5-F937-4DCF-8888-FD9758BAB65B}" type="parTrans" cxnId="{A1959FDF-9E24-4817-9F0E-9D3881D727A7}">
      <dgm:prSet/>
      <dgm:spPr/>
      <dgm:t>
        <a:bodyPr/>
        <a:lstStyle/>
        <a:p>
          <a:endParaRPr lang="ru-RU"/>
        </a:p>
      </dgm:t>
    </dgm:pt>
    <dgm:pt modelId="{8B290DD4-A5F4-4CB0-8490-222A178C1F06}" type="sibTrans" cxnId="{A1959FDF-9E24-4817-9F0E-9D3881D727A7}">
      <dgm:prSet/>
      <dgm:spPr/>
      <dgm:t>
        <a:bodyPr/>
        <a:lstStyle/>
        <a:p>
          <a:endParaRPr lang="ru-RU"/>
        </a:p>
      </dgm:t>
    </dgm:pt>
    <dgm:pt modelId="{F8A4EFF7-7E45-4A9E-AF32-14A0DBB0794F}">
      <dgm:prSet phldrT="[Текст]"/>
      <dgm:spPr>
        <a:solidFill>
          <a:schemeClr val="accent6">
            <a:lumMod val="40000"/>
            <a:lumOff val="60000"/>
          </a:schemeClr>
        </a:solidFill>
        <a:scene3d>
          <a:camera prst="orthographicFront"/>
          <a:lightRig rig="threePt" dir="t"/>
        </a:scene3d>
        <a:sp3d>
          <a:bevelT w="133350" h="88900" prst="artDeco"/>
          <a:bevelB w="133350" prst="artDeco"/>
        </a:sp3d>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1800" dirty="0" smtClean="0">
              <a:solidFill>
                <a:prstClr val="black"/>
              </a:solidFill>
              <a:latin typeface="Times New Roman"/>
              <a:ea typeface="Times New Roman"/>
            </a:rPr>
            <a:t>(занятий, мероприятий) по ссылкам, указанным в личном кабинете</a:t>
          </a:r>
          <a:endParaRPr lang="ru-RU" dirty="0" smtClean="0"/>
        </a:p>
        <a:p>
          <a:pPr algn="ctr" defTabSz="1022350">
            <a:lnSpc>
              <a:spcPct val="90000"/>
            </a:lnSpc>
            <a:spcBef>
              <a:spcPct val="0"/>
            </a:spcBef>
            <a:spcAft>
              <a:spcPct val="35000"/>
            </a:spcAft>
          </a:pPr>
          <a:endParaRPr lang="ru-RU" dirty="0"/>
        </a:p>
      </dgm:t>
    </dgm:pt>
    <dgm:pt modelId="{CEF4785F-442F-48DE-8D9D-659F0D59B3AC}" type="parTrans" cxnId="{54278B69-0E48-4DD2-907B-B99351564C32}">
      <dgm:prSet/>
      <dgm:spPr/>
      <dgm:t>
        <a:bodyPr/>
        <a:lstStyle/>
        <a:p>
          <a:endParaRPr lang="ru-RU"/>
        </a:p>
      </dgm:t>
    </dgm:pt>
    <dgm:pt modelId="{6077419D-70FE-4BB4-87A1-65C8942260C5}" type="sibTrans" cxnId="{54278B69-0E48-4DD2-907B-B99351564C32}">
      <dgm:prSet/>
      <dgm:spPr/>
      <dgm:t>
        <a:bodyPr/>
        <a:lstStyle/>
        <a:p>
          <a:endParaRPr lang="ru-RU"/>
        </a:p>
      </dgm:t>
    </dgm:pt>
    <dgm:pt modelId="{A5AD7575-FFF6-4208-B0BF-5BC4B4B3749C}">
      <dgm:prSet phldrT="[Текст]" custT="1"/>
      <dgm:spPr>
        <a:solidFill>
          <a:schemeClr val="accent5">
            <a:lumMod val="40000"/>
            <a:lumOff val="60000"/>
          </a:schemeClr>
        </a:solidFill>
        <a:scene3d>
          <a:camera prst="orthographicFront"/>
          <a:lightRig rig="threePt" dir="t"/>
        </a:scene3d>
        <a:sp3d>
          <a:bevelT w="120650" h="101600" prst="angle"/>
        </a:sp3d>
      </dgm:spPr>
      <dgm:t>
        <a:bodyPr/>
        <a:lstStyle/>
        <a:p>
          <a:pPr algn="ctr"/>
          <a:r>
            <a:rPr lang="ru-RU" sz="2000" b="1" dirty="0" smtClean="0">
              <a:solidFill>
                <a:schemeClr val="tx1"/>
              </a:solidFill>
              <a:latin typeface="Times New Roman"/>
              <a:ea typeface="Times New Roman"/>
            </a:rPr>
            <a:t>материалы и ссылки на видео</a:t>
          </a:r>
          <a:endParaRPr lang="ru-RU" sz="2000" b="1" dirty="0">
            <a:solidFill>
              <a:schemeClr val="tx1"/>
            </a:solidFill>
          </a:endParaRPr>
        </a:p>
      </dgm:t>
    </dgm:pt>
    <dgm:pt modelId="{DFC31390-AC08-42AD-BC06-7CDAAA7359E1}" type="parTrans" cxnId="{907CB0E2-4245-4FC8-8215-CBFBE1F6FD51}">
      <dgm:prSet/>
      <dgm:spPr/>
      <dgm:t>
        <a:bodyPr/>
        <a:lstStyle/>
        <a:p>
          <a:endParaRPr lang="ru-RU"/>
        </a:p>
      </dgm:t>
    </dgm:pt>
    <dgm:pt modelId="{8E0E9658-D4A1-4231-898E-11969330F858}" type="sibTrans" cxnId="{907CB0E2-4245-4FC8-8215-CBFBE1F6FD51}">
      <dgm:prSet/>
      <dgm:spPr/>
      <dgm:t>
        <a:bodyPr/>
        <a:lstStyle/>
        <a:p>
          <a:endParaRPr lang="ru-RU"/>
        </a:p>
      </dgm:t>
    </dgm:pt>
    <dgm:pt modelId="{CA25B7B5-98AD-4F53-AD87-C67724920F99}">
      <dgm:prSet phldrT="[Текст]" custT="1"/>
      <dgm:spPr>
        <a:solidFill>
          <a:schemeClr val="accent5">
            <a:lumMod val="40000"/>
            <a:lumOff val="60000"/>
          </a:schemeClr>
        </a:solidFill>
        <a:scene3d>
          <a:camera prst="orthographicFront"/>
          <a:lightRig rig="threePt" dir="t"/>
        </a:scene3d>
        <a:sp3d>
          <a:bevelT w="133350" h="88900" prst="artDeco"/>
          <a:bevelB w="133350" prst="artDeco"/>
        </a:sp3d>
      </dgm:spPr>
      <dgm:t>
        <a:bodyPr/>
        <a:lstStyle/>
        <a:p>
          <a:pPr algn="ctr"/>
          <a:r>
            <a:rPr lang="ru-RU" sz="2400" dirty="0" smtClean="0">
              <a:solidFill>
                <a:schemeClr val="tx1"/>
              </a:solidFill>
              <a:latin typeface="Times New Roman"/>
              <a:ea typeface="Times New Roman"/>
            </a:rPr>
            <a:t>должны быть размещены на электронном сервисе </a:t>
          </a:r>
          <a:r>
            <a:rPr lang="ru-RU" sz="2400" b="1" dirty="0" smtClean="0">
              <a:solidFill>
                <a:schemeClr val="tx1"/>
              </a:solidFill>
              <a:latin typeface="Times New Roman"/>
              <a:ea typeface="Times New Roman"/>
            </a:rPr>
            <a:t>не позднее даты начала аттестации </a:t>
          </a:r>
          <a:r>
            <a:rPr lang="ru-RU" sz="2400" dirty="0" smtClean="0">
              <a:solidFill>
                <a:schemeClr val="tx1"/>
              </a:solidFill>
              <a:latin typeface="Times New Roman"/>
              <a:ea typeface="Times New Roman"/>
            </a:rPr>
            <a:t>педагога, указанной в графике аттестации</a:t>
          </a:r>
          <a:endParaRPr lang="ru-RU" sz="2400" dirty="0">
            <a:solidFill>
              <a:schemeClr val="tx1"/>
            </a:solidFill>
          </a:endParaRPr>
        </a:p>
      </dgm:t>
    </dgm:pt>
    <dgm:pt modelId="{30CA5857-23CD-41C0-B3BB-B799705B5002}" type="parTrans" cxnId="{74B1D6C0-E140-4D39-A1A3-AB42087BA3C1}">
      <dgm:prSet/>
      <dgm:spPr/>
      <dgm:t>
        <a:bodyPr/>
        <a:lstStyle/>
        <a:p>
          <a:endParaRPr lang="ru-RU"/>
        </a:p>
      </dgm:t>
    </dgm:pt>
    <dgm:pt modelId="{44C25F82-5790-4F56-BCAF-E1F292C013A0}" type="sibTrans" cxnId="{74B1D6C0-E140-4D39-A1A3-AB42087BA3C1}">
      <dgm:prSet/>
      <dgm:spPr/>
      <dgm:t>
        <a:bodyPr/>
        <a:lstStyle/>
        <a:p>
          <a:endParaRPr lang="ru-RU"/>
        </a:p>
      </dgm:t>
    </dgm:pt>
    <dgm:pt modelId="{D98600E4-88D9-44DF-B8CF-8E346E9D8DBE}">
      <dgm:prSet phldrT="[Текст]" custT="1"/>
      <dgm:spPr>
        <a:solidFill>
          <a:schemeClr val="accent6">
            <a:lumMod val="40000"/>
            <a:lumOff val="60000"/>
          </a:schemeClr>
        </a:solidFill>
        <a:scene3d>
          <a:camera prst="orthographicFront"/>
          <a:lightRig rig="threePt" dir="t"/>
        </a:scene3d>
        <a:sp3d>
          <a:bevelT w="120650" h="101600" prst="angle"/>
        </a:sp3d>
      </dgm:spPr>
      <dgm:t>
        <a:bodyPr/>
        <a:lstStyle/>
        <a:p>
          <a:pPr algn="l"/>
          <a:r>
            <a:rPr lang="ru-RU" sz="2400" b="1" u="none" dirty="0" smtClean="0">
              <a:solidFill>
                <a:prstClr val="black"/>
              </a:solidFill>
              <a:latin typeface="Times New Roman"/>
              <a:ea typeface="Times New Roman"/>
            </a:rPr>
            <a:t>запись двух уроков </a:t>
          </a:r>
          <a:endParaRPr lang="ru-RU" sz="2400" b="1" u="none" dirty="0"/>
        </a:p>
      </dgm:t>
    </dgm:pt>
    <dgm:pt modelId="{A4181240-35EF-421B-8116-22D173575765}" type="sibTrans" cxnId="{CFCAFAD7-CE90-403A-94D8-D3930DD63694}">
      <dgm:prSet/>
      <dgm:spPr/>
      <dgm:t>
        <a:bodyPr/>
        <a:lstStyle/>
        <a:p>
          <a:endParaRPr lang="ru-RU"/>
        </a:p>
      </dgm:t>
    </dgm:pt>
    <dgm:pt modelId="{C4707353-BBAE-4129-BE9E-1FA8232AFB46}" type="parTrans" cxnId="{CFCAFAD7-CE90-403A-94D8-D3930DD63694}">
      <dgm:prSet/>
      <dgm:spPr/>
      <dgm:t>
        <a:bodyPr/>
        <a:lstStyle/>
        <a:p>
          <a:endParaRPr lang="ru-RU"/>
        </a:p>
      </dgm:t>
    </dgm:pt>
    <dgm:pt modelId="{635F2BF2-6C95-4F7A-BB3C-71DB12CD329B}" type="pres">
      <dgm:prSet presAssocID="{77F70373-08A3-44F9-9E61-4DE9064917F4}" presName="Name0" presStyleCnt="0">
        <dgm:presLayoutVars>
          <dgm:chMax val="5"/>
          <dgm:chPref val="5"/>
          <dgm:dir/>
          <dgm:animLvl val="lvl"/>
        </dgm:presLayoutVars>
      </dgm:prSet>
      <dgm:spPr/>
      <dgm:t>
        <a:bodyPr/>
        <a:lstStyle/>
        <a:p>
          <a:endParaRPr lang="ru-RU"/>
        </a:p>
      </dgm:t>
    </dgm:pt>
    <dgm:pt modelId="{94F43C91-728E-430E-B0B7-0510BD787BA9}" type="pres">
      <dgm:prSet presAssocID="{AC0B64B0-BC14-4E9B-8914-5C9074313C8B}" presName="parentText1" presStyleLbl="node1" presStyleIdx="0" presStyleCnt="3" custScaleY="163306" custLinFactNeighborX="1593" custLinFactNeighborY="-29539">
        <dgm:presLayoutVars>
          <dgm:chMax/>
          <dgm:chPref val="3"/>
          <dgm:bulletEnabled val="1"/>
        </dgm:presLayoutVars>
      </dgm:prSet>
      <dgm:spPr/>
      <dgm:t>
        <a:bodyPr/>
        <a:lstStyle/>
        <a:p>
          <a:endParaRPr lang="ru-RU"/>
        </a:p>
      </dgm:t>
    </dgm:pt>
    <dgm:pt modelId="{3B3D88E2-0B00-42A2-89E5-927F6D2AC5DD}" type="pres">
      <dgm:prSet presAssocID="{AC0B64B0-BC14-4E9B-8914-5C9074313C8B}" presName="childText1" presStyleLbl="solidAlignAcc1" presStyleIdx="0" presStyleCnt="3" custScaleY="153740" custLinFactNeighborX="-2992" custLinFactNeighborY="20053">
        <dgm:presLayoutVars>
          <dgm:chMax val="0"/>
          <dgm:chPref val="0"/>
          <dgm:bulletEnabled val="1"/>
        </dgm:presLayoutVars>
      </dgm:prSet>
      <dgm:spPr/>
      <dgm:t>
        <a:bodyPr/>
        <a:lstStyle/>
        <a:p>
          <a:endParaRPr lang="ru-RU"/>
        </a:p>
      </dgm:t>
    </dgm:pt>
    <dgm:pt modelId="{C477A924-A098-4480-B18A-10D0E5077A03}" type="pres">
      <dgm:prSet presAssocID="{D98600E4-88D9-44DF-B8CF-8E346E9D8DBE}" presName="parentText2" presStyleLbl="node1" presStyleIdx="1" presStyleCnt="3" custScaleX="96814" custLinFactNeighborX="2311" custLinFactNeighborY="10506">
        <dgm:presLayoutVars>
          <dgm:chMax/>
          <dgm:chPref val="3"/>
          <dgm:bulletEnabled val="1"/>
        </dgm:presLayoutVars>
      </dgm:prSet>
      <dgm:spPr/>
      <dgm:t>
        <a:bodyPr/>
        <a:lstStyle/>
        <a:p>
          <a:endParaRPr lang="ru-RU"/>
        </a:p>
      </dgm:t>
    </dgm:pt>
    <dgm:pt modelId="{87668983-FE1D-4EA1-ADEC-525F334B42D6}" type="pres">
      <dgm:prSet presAssocID="{D98600E4-88D9-44DF-B8CF-8E346E9D8DBE}" presName="childText2" presStyleLbl="solidAlignAcc1" presStyleIdx="1" presStyleCnt="3" custScaleX="89836" custScaleY="113610" custLinFactNeighborX="-1943" custLinFactNeighborY="31232">
        <dgm:presLayoutVars>
          <dgm:chMax val="0"/>
          <dgm:chPref val="0"/>
          <dgm:bulletEnabled val="1"/>
        </dgm:presLayoutVars>
      </dgm:prSet>
      <dgm:spPr/>
      <dgm:t>
        <a:bodyPr/>
        <a:lstStyle/>
        <a:p>
          <a:endParaRPr lang="ru-RU"/>
        </a:p>
      </dgm:t>
    </dgm:pt>
    <dgm:pt modelId="{4AED3FE6-F403-4D1A-ADEF-A0E431B46C13}" type="pres">
      <dgm:prSet presAssocID="{A5AD7575-FFF6-4208-B0BF-5BC4B4B3749C}" presName="parentText3" presStyleLbl="node1" presStyleIdx="2" presStyleCnt="3" custScaleX="110883" custScaleY="130206" custLinFactNeighborX="2533" custLinFactNeighborY="34724">
        <dgm:presLayoutVars>
          <dgm:chMax/>
          <dgm:chPref val="3"/>
          <dgm:bulletEnabled val="1"/>
        </dgm:presLayoutVars>
      </dgm:prSet>
      <dgm:spPr/>
      <dgm:t>
        <a:bodyPr/>
        <a:lstStyle/>
        <a:p>
          <a:endParaRPr lang="ru-RU"/>
        </a:p>
      </dgm:t>
    </dgm:pt>
    <dgm:pt modelId="{9880C5CF-7A10-499A-8A11-A0A9916FABC4}" type="pres">
      <dgm:prSet presAssocID="{A5AD7575-FFF6-4208-B0BF-5BC4B4B3749C}" presName="childText3" presStyleLbl="solidAlignAcc1" presStyleIdx="2" presStyleCnt="3" custScaleX="120898" custScaleY="107698" custLinFactNeighborX="7004" custLinFactNeighborY="30397">
        <dgm:presLayoutVars>
          <dgm:chMax val="0"/>
          <dgm:chPref val="0"/>
          <dgm:bulletEnabled val="1"/>
        </dgm:presLayoutVars>
      </dgm:prSet>
      <dgm:spPr/>
      <dgm:t>
        <a:bodyPr/>
        <a:lstStyle/>
        <a:p>
          <a:endParaRPr lang="ru-RU"/>
        </a:p>
      </dgm:t>
    </dgm:pt>
  </dgm:ptLst>
  <dgm:cxnLst>
    <dgm:cxn modelId="{3E2642E6-A3B7-4D31-9C4D-5A8844481AC8}" type="presOf" srcId="{E5DCEA25-2160-4DDB-B88C-A9E4695F4E42}" destId="{3B3D88E2-0B00-42A2-89E5-927F6D2AC5DD}" srcOrd="0" destOrd="0" presId="urn:microsoft.com/office/officeart/2009/3/layout/IncreasingArrowsProcess"/>
    <dgm:cxn modelId="{54278B69-0E48-4DD2-907B-B99351564C32}" srcId="{D98600E4-88D9-44DF-B8CF-8E346E9D8DBE}" destId="{F8A4EFF7-7E45-4A9E-AF32-14A0DBB0794F}" srcOrd="0" destOrd="0" parTransId="{CEF4785F-442F-48DE-8D9D-659F0D59B3AC}" sibTransId="{6077419D-70FE-4BB4-87A1-65C8942260C5}"/>
    <dgm:cxn modelId="{CFCAFAD7-CE90-403A-94D8-D3930DD63694}" srcId="{77F70373-08A3-44F9-9E61-4DE9064917F4}" destId="{D98600E4-88D9-44DF-B8CF-8E346E9D8DBE}" srcOrd="1" destOrd="0" parTransId="{C4707353-BBAE-4129-BE9E-1FA8232AFB46}" sibTransId="{A4181240-35EF-421B-8116-22D173575765}"/>
    <dgm:cxn modelId="{74B1D6C0-E140-4D39-A1A3-AB42087BA3C1}" srcId="{A5AD7575-FFF6-4208-B0BF-5BC4B4B3749C}" destId="{CA25B7B5-98AD-4F53-AD87-C67724920F99}" srcOrd="0" destOrd="0" parTransId="{30CA5857-23CD-41C0-B3BB-B799705B5002}" sibTransId="{44C25F82-5790-4F56-BCAF-E1F292C013A0}"/>
    <dgm:cxn modelId="{0FB84D51-FFA7-4280-BC73-76B25FEBFE02}" srcId="{77F70373-08A3-44F9-9E61-4DE9064917F4}" destId="{AC0B64B0-BC14-4E9B-8914-5C9074313C8B}" srcOrd="0" destOrd="0" parTransId="{DE8CA5C4-2DF1-4F78-8E2E-4D3CC9198D5C}" sibTransId="{60C2947A-7E62-43F2-9B3C-D3F7FF60D3A2}"/>
    <dgm:cxn modelId="{53B97003-971F-4F1C-9ABC-6A8F74CA1E2F}" type="presOf" srcId="{D98600E4-88D9-44DF-B8CF-8E346E9D8DBE}" destId="{C477A924-A098-4480-B18A-10D0E5077A03}" srcOrd="0" destOrd="0" presId="urn:microsoft.com/office/officeart/2009/3/layout/IncreasingArrowsProcess"/>
    <dgm:cxn modelId="{BBEA516E-6173-4C26-AFC6-09FAAE7A58A3}" type="presOf" srcId="{F8A4EFF7-7E45-4A9E-AF32-14A0DBB0794F}" destId="{87668983-FE1D-4EA1-ADEC-525F334B42D6}" srcOrd="0" destOrd="0" presId="urn:microsoft.com/office/officeart/2009/3/layout/IncreasingArrowsProcess"/>
    <dgm:cxn modelId="{04FF348F-3CFD-4F0F-859C-3DF37F3558E4}" type="presOf" srcId="{AC0B64B0-BC14-4E9B-8914-5C9074313C8B}" destId="{94F43C91-728E-430E-B0B7-0510BD787BA9}" srcOrd="0" destOrd="0" presId="urn:microsoft.com/office/officeart/2009/3/layout/IncreasingArrowsProcess"/>
    <dgm:cxn modelId="{907CB0E2-4245-4FC8-8215-CBFBE1F6FD51}" srcId="{77F70373-08A3-44F9-9E61-4DE9064917F4}" destId="{A5AD7575-FFF6-4208-B0BF-5BC4B4B3749C}" srcOrd="2" destOrd="0" parTransId="{DFC31390-AC08-42AD-BC06-7CDAAA7359E1}" sibTransId="{8E0E9658-D4A1-4231-898E-11969330F858}"/>
    <dgm:cxn modelId="{A1959FDF-9E24-4817-9F0E-9D3881D727A7}" srcId="{AC0B64B0-BC14-4E9B-8914-5C9074313C8B}" destId="{E5DCEA25-2160-4DDB-B88C-A9E4695F4E42}" srcOrd="0" destOrd="0" parTransId="{943C5CA5-F937-4DCF-8888-FD9758BAB65B}" sibTransId="{8B290DD4-A5F4-4CB0-8490-222A178C1F06}"/>
    <dgm:cxn modelId="{A315D284-307D-4D38-9DD9-19D45519B559}" type="presOf" srcId="{A5AD7575-FFF6-4208-B0BF-5BC4B4B3749C}" destId="{4AED3FE6-F403-4D1A-ADEF-A0E431B46C13}" srcOrd="0" destOrd="0" presId="urn:microsoft.com/office/officeart/2009/3/layout/IncreasingArrowsProcess"/>
    <dgm:cxn modelId="{E979AB80-2EF3-40D6-83E7-85DD6896FF89}" type="presOf" srcId="{77F70373-08A3-44F9-9E61-4DE9064917F4}" destId="{635F2BF2-6C95-4F7A-BB3C-71DB12CD329B}" srcOrd="0" destOrd="0" presId="urn:microsoft.com/office/officeart/2009/3/layout/IncreasingArrowsProcess"/>
    <dgm:cxn modelId="{30D134FB-C308-4E5E-A230-197729259EE8}" type="presOf" srcId="{CA25B7B5-98AD-4F53-AD87-C67724920F99}" destId="{9880C5CF-7A10-499A-8A11-A0A9916FABC4}" srcOrd="0" destOrd="0" presId="urn:microsoft.com/office/officeart/2009/3/layout/IncreasingArrowsProcess"/>
    <dgm:cxn modelId="{4DE171E8-0E64-4CDC-8C15-887F19BDDA55}" type="presParOf" srcId="{635F2BF2-6C95-4F7A-BB3C-71DB12CD329B}" destId="{94F43C91-728E-430E-B0B7-0510BD787BA9}" srcOrd="0" destOrd="0" presId="urn:microsoft.com/office/officeart/2009/3/layout/IncreasingArrowsProcess"/>
    <dgm:cxn modelId="{8AFE8C6F-6D66-42A4-95B3-97FA17818DA7}" type="presParOf" srcId="{635F2BF2-6C95-4F7A-BB3C-71DB12CD329B}" destId="{3B3D88E2-0B00-42A2-89E5-927F6D2AC5DD}" srcOrd="1" destOrd="0" presId="urn:microsoft.com/office/officeart/2009/3/layout/IncreasingArrowsProcess"/>
    <dgm:cxn modelId="{402F4C44-2F31-49AB-B3F7-4458404C7A0B}" type="presParOf" srcId="{635F2BF2-6C95-4F7A-BB3C-71DB12CD329B}" destId="{C477A924-A098-4480-B18A-10D0E5077A03}" srcOrd="2" destOrd="0" presId="urn:microsoft.com/office/officeart/2009/3/layout/IncreasingArrowsProcess"/>
    <dgm:cxn modelId="{CF3AB668-4877-4368-8820-025F52ECF132}" type="presParOf" srcId="{635F2BF2-6C95-4F7A-BB3C-71DB12CD329B}" destId="{87668983-FE1D-4EA1-ADEC-525F334B42D6}" srcOrd="3" destOrd="0" presId="urn:microsoft.com/office/officeart/2009/3/layout/IncreasingArrowsProcess"/>
    <dgm:cxn modelId="{2DFE376C-526C-42C6-94D3-95172882D4D3}" type="presParOf" srcId="{635F2BF2-6C95-4F7A-BB3C-71DB12CD329B}" destId="{4AED3FE6-F403-4D1A-ADEF-A0E431B46C13}" srcOrd="4" destOrd="0" presId="urn:microsoft.com/office/officeart/2009/3/layout/IncreasingArrowsProcess"/>
    <dgm:cxn modelId="{4E15070A-D3D2-4A36-B01E-CACEF1947592}" type="presParOf" srcId="{635F2BF2-6C95-4F7A-BB3C-71DB12CD329B}" destId="{9880C5CF-7A10-499A-8A11-A0A9916FABC4}" srcOrd="5"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5A15CD-91AE-4D8D-9281-EB064FE4716E}"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ru-RU"/>
        </a:p>
      </dgm:t>
    </dgm:pt>
    <dgm:pt modelId="{81E93A7C-13E9-4E90-905A-D4D32E22613C}">
      <dgm:prSet phldrT="[Текст]" custT="1"/>
      <dgm:spPr>
        <a:solidFill>
          <a:schemeClr val="accent6">
            <a:lumMod val="50000"/>
          </a:schemeClr>
        </a:solidFill>
        <a:scene3d>
          <a:camera prst="orthographicFront"/>
          <a:lightRig rig="threePt" dir="t"/>
        </a:scene3d>
        <a:sp3d>
          <a:bevelT w="101600" h="101600" prst="relaxedInset"/>
          <a:bevelB w="107950" prst="relaxedInset"/>
        </a:sp3d>
      </dgm:spPr>
      <dgm:t>
        <a:bodyPr/>
        <a:lstStyle/>
        <a:p>
          <a:r>
            <a:rPr lang="ru-RU" sz="1800" b="1" dirty="0" smtClean="0">
              <a:solidFill>
                <a:schemeClr val="bg1"/>
              </a:solidFill>
            </a:rPr>
            <a:t>Апробация новой модели аттестации </a:t>
          </a:r>
        </a:p>
        <a:p>
          <a:r>
            <a:rPr lang="ru-RU" sz="1800" b="1" dirty="0" smtClean="0">
              <a:solidFill>
                <a:schemeClr val="bg1"/>
              </a:solidFill>
            </a:rPr>
            <a:t>(2016-июнь 2020 г.)</a:t>
          </a:r>
          <a:endParaRPr lang="ru-RU" sz="1800" b="1" dirty="0">
            <a:solidFill>
              <a:schemeClr val="bg1"/>
            </a:solidFill>
          </a:endParaRPr>
        </a:p>
      </dgm:t>
    </dgm:pt>
    <dgm:pt modelId="{757FC7A3-0467-43CF-AEB1-EFC1C8F1B1F6}" type="parTrans" cxnId="{7B57AE5B-73C4-47F8-9E54-143750FACB24}">
      <dgm:prSet/>
      <dgm:spPr/>
      <dgm:t>
        <a:bodyPr/>
        <a:lstStyle/>
        <a:p>
          <a:endParaRPr lang="ru-RU" sz="1800"/>
        </a:p>
      </dgm:t>
    </dgm:pt>
    <dgm:pt modelId="{6E277F7E-C911-4EE5-B5AA-B4EB1661112A}" type="sibTrans" cxnId="{7B57AE5B-73C4-47F8-9E54-143750FACB24}">
      <dgm:prSet/>
      <dgm:spPr/>
      <dgm:t>
        <a:bodyPr/>
        <a:lstStyle/>
        <a:p>
          <a:endParaRPr lang="ru-RU" sz="1800"/>
        </a:p>
      </dgm:t>
    </dgm:pt>
    <dgm:pt modelId="{0E11F4AC-F11D-42EC-B1BD-CB2B5B5CAFE3}">
      <dgm:prSet phldrT="[Текст]" custT="1"/>
      <dgm:spPr>
        <a:solidFill>
          <a:schemeClr val="accent6">
            <a:lumMod val="20000"/>
            <a:lumOff val="80000"/>
            <a:alpha val="90000"/>
          </a:schemeClr>
        </a:solidFill>
      </dgm:spPr>
      <dgm:t>
        <a:bodyPr/>
        <a:lstStyle/>
        <a:p>
          <a:r>
            <a:rPr lang="ru-RU" sz="1800" dirty="0" smtClean="0"/>
            <a:t>Информирование педагогической общественности;</a:t>
          </a:r>
          <a:endParaRPr lang="ru-RU" sz="1800" dirty="0"/>
        </a:p>
      </dgm:t>
    </dgm:pt>
    <dgm:pt modelId="{A0C65164-99BC-46B0-91FD-3E436F19301A}" type="parTrans" cxnId="{A9E1B3DF-16F7-4E64-8DA1-3B3B6FAC4F80}">
      <dgm:prSet/>
      <dgm:spPr/>
      <dgm:t>
        <a:bodyPr/>
        <a:lstStyle/>
        <a:p>
          <a:endParaRPr lang="ru-RU" sz="1800"/>
        </a:p>
      </dgm:t>
    </dgm:pt>
    <dgm:pt modelId="{D3E34DB3-7778-4F0B-AFB0-125B3811854C}" type="sibTrans" cxnId="{A9E1B3DF-16F7-4E64-8DA1-3B3B6FAC4F80}">
      <dgm:prSet/>
      <dgm:spPr/>
      <dgm:t>
        <a:bodyPr/>
        <a:lstStyle/>
        <a:p>
          <a:endParaRPr lang="ru-RU" sz="1800"/>
        </a:p>
      </dgm:t>
    </dgm:pt>
    <dgm:pt modelId="{0FAB2C70-0573-4125-96B0-5FCC930924C6}">
      <dgm:prSet phldrT="[Текст]" custT="1"/>
      <dgm:spPr>
        <a:solidFill>
          <a:schemeClr val="accent5">
            <a:lumMod val="75000"/>
          </a:schemeClr>
        </a:solidFill>
        <a:scene3d>
          <a:camera prst="orthographicFront"/>
          <a:lightRig rig="threePt" dir="t"/>
        </a:scene3d>
        <a:sp3d>
          <a:bevelT w="101600" h="101600" prst="relaxedInset"/>
          <a:bevelB w="107950" prst="relaxedInset"/>
        </a:sp3d>
      </dgm:spPr>
      <dgm:t>
        <a:bodyPr/>
        <a:lstStyle/>
        <a:p>
          <a:r>
            <a:rPr lang="ru-RU" sz="2000" b="1" dirty="0" smtClean="0">
              <a:solidFill>
                <a:schemeClr val="bg1"/>
              </a:solidFill>
            </a:rPr>
            <a:t>ЕФОМ</a:t>
          </a:r>
        </a:p>
        <a:p>
          <a:r>
            <a:rPr lang="ru-RU" sz="2000" b="1" dirty="0" smtClean="0">
              <a:solidFill>
                <a:schemeClr val="bg1"/>
              </a:solidFill>
            </a:rPr>
            <a:t>2017- июнь 2020 г.</a:t>
          </a:r>
          <a:endParaRPr lang="ru-RU" sz="2000" b="1" dirty="0">
            <a:solidFill>
              <a:schemeClr val="bg1"/>
            </a:solidFill>
          </a:endParaRPr>
        </a:p>
      </dgm:t>
    </dgm:pt>
    <dgm:pt modelId="{22E1ABCB-9B70-4E02-BE33-AF3A5A32B100}" type="parTrans" cxnId="{167F06B1-5947-47C7-9026-E1B934D9C9F6}">
      <dgm:prSet/>
      <dgm:spPr/>
      <dgm:t>
        <a:bodyPr/>
        <a:lstStyle/>
        <a:p>
          <a:endParaRPr lang="ru-RU" sz="1800"/>
        </a:p>
      </dgm:t>
    </dgm:pt>
    <dgm:pt modelId="{BCC2A60C-B74E-4D75-AE58-6E70E86C1025}" type="sibTrans" cxnId="{167F06B1-5947-47C7-9026-E1B934D9C9F6}">
      <dgm:prSet/>
      <dgm:spPr/>
      <dgm:t>
        <a:bodyPr/>
        <a:lstStyle/>
        <a:p>
          <a:endParaRPr lang="ru-RU" sz="1800"/>
        </a:p>
      </dgm:t>
    </dgm:pt>
    <dgm:pt modelId="{4A71F6DA-DD7F-4CCC-8BA9-3D0063D7C061}">
      <dgm:prSet phldrT="[Текст]" custT="1"/>
      <dgm:spPr>
        <a:solidFill>
          <a:schemeClr val="accent5">
            <a:lumMod val="20000"/>
            <a:lumOff val="80000"/>
            <a:alpha val="90000"/>
          </a:schemeClr>
        </a:solidFill>
      </dgm:spPr>
      <dgm:t>
        <a:bodyPr/>
        <a:lstStyle/>
        <a:p>
          <a:r>
            <a:rPr lang="ru-RU" sz="1800" dirty="0" smtClean="0"/>
            <a:t>Разработка ЕФОМ (с учетом ПС и ФГОС);</a:t>
          </a:r>
          <a:endParaRPr lang="ru-RU" sz="1800" dirty="0"/>
        </a:p>
      </dgm:t>
    </dgm:pt>
    <dgm:pt modelId="{75590F9F-AA72-4429-A6C4-83741496F350}" type="parTrans" cxnId="{7835716D-B0A1-4313-BB3B-C87C7180DB9A}">
      <dgm:prSet/>
      <dgm:spPr/>
      <dgm:t>
        <a:bodyPr/>
        <a:lstStyle/>
        <a:p>
          <a:endParaRPr lang="ru-RU" sz="1800"/>
        </a:p>
      </dgm:t>
    </dgm:pt>
    <dgm:pt modelId="{95076ED1-B8F7-4197-A200-31D997AA00F4}" type="sibTrans" cxnId="{7835716D-B0A1-4313-BB3B-C87C7180DB9A}">
      <dgm:prSet/>
      <dgm:spPr/>
      <dgm:t>
        <a:bodyPr/>
        <a:lstStyle/>
        <a:p>
          <a:endParaRPr lang="ru-RU" sz="1800"/>
        </a:p>
      </dgm:t>
    </dgm:pt>
    <dgm:pt modelId="{BD429B20-6060-4B5F-9AA4-4C8D8D4884C1}">
      <dgm:prSet phldrT="[Текст]" custT="1"/>
      <dgm:spPr>
        <a:solidFill>
          <a:schemeClr val="accent5">
            <a:lumMod val="20000"/>
            <a:lumOff val="80000"/>
            <a:alpha val="90000"/>
          </a:schemeClr>
        </a:solidFill>
      </dgm:spPr>
      <dgm:t>
        <a:bodyPr/>
        <a:lstStyle/>
        <a:p>
          <a:r>
            <a:rPr lang="ru-RU" sz="1800" dirty="0" smtClean="0"/>
            <a:t>Апробация ЕФОМ (предметная, методическая, психолого-педагогическая и коммуникативная компетенция);</a:t>
          </a:r>
          <a:endParaRPr lang="ru-RU" sz="1800" dirty="0"/>
        </a:p>
      </dgm:t>
    </dgm:pt>
    <dgm:pt modelId="{B9A9F50B-3E28-4218-8C1E-33D7F0975D15}" type="parTrans" cxnId="{D9659987-BD79-4383-B78D-7D8EA52DC432}">
      <dgm:prSet/>
      <dgm:spPr/>
      <dgm:t>
        <a:bodyPr/>
        <a:lstStyle/>
        <a:p>
          <a:endParaRPr lang="ru-RU" sz="1800"/>
        </a:p>
      </dgm:t>
    </dgm:pt>
    <dgm:pt modelId="{2944DD35-683F-40F1-B128-7C61EAE95D43}" type="sibTrans" cxnId="{D9659987-BD79-4383-B78D-7D8EA52DC432}">
      <dgm:prSet/>
      <dgm:spPr/>
      <dgm:t>
        <a:bodyPr/>
        <a:lstStyle/>
        <a:p>
          <a:endParaRPr lang="ru-RU" sz="1800"/>
        </a:p>
      </dgm:t>
    </dgm:pt>
    <dgm:pt modelId="{4F5DBCED-34F2-408F-8BA4-87D583DFC95D}">
      <dgm:prSet phldrT="[Текст]" custT="1"/>
      <dgm:spPr>
        <a:solidFill>
          <a:schemeClr val="accent2">
            <a:lumMod val="75000"/>
          </a:schemeClr>
        </a:solidFill>
        <a:scene3d>
          <a:camera prst="orthographicFront"/>
          <a:lightRig rig="threePt" dir="t"/>
        </a:scene3d>
        <a:sp3d>
          <a:bevelT w="101600" h="101600" prst="relaxedInset"/>
          <a:bevelB w="107950" prst="relaxedInset"/>
        </a:sp3d>
      </dgm:spPr>
      <dgm:t>
        <a:bodyPr/>
        <a:lstStyle/>
        <a:p>
          <a:r>
            <a:rPr lang="ru-RU" sz="1800" b="1" dirty="0" smtClean="0"/>
            <a:t>Определения уровня квалификации учителей </a:t>
          </a:r>
        </a:p>
        <a:p>
          <a:r>
            <a:rPr lang="ru-RU" sz="1800" b="1" dirty="0" smtClean="0"/>
            <a:t>2016- сентябрь  2020 г.</a:t>
          </a:r>
          <a:endParaRPr lang="ru-RU" sz="1800" b="1" dirty="0"/>
        </a:p>
      </dgm:t>
    </dgm:pt>
    <dgm:pt modelId="{6E4E889F-1AFA-4726-AF73-5A7790235AB2}" type="parTrans" cxnId="{9622EEB9-597D-42D4-A893-77F6BF90AEB8}">
      <dgm:prSet/>
      <dgm:spPr/>
      <dgm:t>
        <a:bodyPr/>
        <a:lstStyle/>
        <a:p>
          <a:endParaRPr lang="ru-RU" sz="1800"/>
        </a:p>
      </dgm:t>
    </dgm:pt>
    <dgm:pt modelId="{66521C1D-6007-4A1E-BE65-BA9BC8AD8C75}" type="sibTrans" cxnId="{9622EEB9-597D-42D4-A893-77F6BF90AEB8}">
      <dgm:prSet/>
      <dgm:spPr/>
      <dgm:t>
        <a:bodyPr/>
        <a:lstStyle/>
        <a:p>
          <a:endParaRPr lang="ru-RU" sz="1800"/>
        </a:p>
      </dgm:t>
    </dgm:pt>
    <dgm:pt modelId="{42C202BE-F0AA-43C0-A83C-054BCA0A16E4}">
      <dgm:prSet phldrT="[Текст]" custT="1"/>
      <dgm:spPr>
        <a:solidFill>
          <a:schemeClr val="accent2">
            <a:lumMod val="20000"/>
            <a:lumOff val="80000"/>
            <a:alpha val="90000"/>
          </a:schemeClr>
        </a:solidFill>
      </dgm:spPr>
      <dgm:t>
        <a:bodyPr/>
        <a:lstStyle/>
        <a:p>
          <a:r>
            <a:rPr lang="ru-RU" sz="1800" dirty="0" smtClean="0"/>
            <a:t>Определение дефицитов учителей;</a:t>
          </a:r>
          <a:endParaRPr lang="ru-RU" sz="1800" dirty="0"/>
        </a:p>
      </dgm:t>
    </dgm:pt>
    <dgm:pt modelId="{5FBA825E-0B6A-475C-BEC8-62FE17F6D69A}" type="parTrans" cxnId="{0E677AB3-CB35-4FAF-B621-48F9ADABAD34}">
      <dgm:prSet/>
      <dgm:spPr/>
      <dgm:t>
        <a:bodyPr/>
        <a:lstStyle/>
        <a:p>
          <a:endParaRPr lang="ru-RU" sz="1800"/>
        </a:p>
      </dgm:t>
    </dgm:pt>
    <dgm:pt modelId="{B41B1A98-A9A9-4733-82AD-C5B244848D11}" type="sibTrans" cxnId="{0E677AB3-CB35-4FAF-B621-48F9ADABAD34}">
      <dgm:prSet/>
      <dgm:spPr/>
      <dgm:t>
        <a:bodyPr/>
        <a:lstStyle/>
        <a:p>
          <a:endParaRPr lang="ru-RU" sz="1800"/>
        </a:p>
      </dgm:t>
    </dgm:pt>
    <dgm:pt modelId="{58D0A08A-5076-41B9-A3BE-6D8606DE742A}">
      <dgm:prSet phldrT="[Текст]" custT="1"/>
      <dgm:spPr>
        <a:solidFill>
          <a:schemeClr val="accent2">
            <a:lumMod val="20000"/>
            <a:lumOff val="80000"/>
            <a:alpha val="90000"/>
          </a:schemeClr>
        </a:solidFill>
      </dgm:spPr>
      <dgm:t>
        <a:bodyPr/>
        <a:lstStyle/>
        <a:p>
          <a:r>
            <a:rPr lang="ru-RU" sz="1800" dirty="0" smtClean="0"/>
            <a:t>Ранжирование компетенций по уровню владения ими;</a:t>
          </a:r>
          <a:endParaRPr lang="ru-RU" sz="1800" dirty="0"/>
        </a:p>
      </dgm:t>
    </dgm:pt>
    <dgm:pt modelId="{FEB4928B-92DD-408F-90A4-9CE71D83D5AA}" type="parTrans" cxnId="{15C64D8B-BDF0-4BF4-ACAE-BE45E909033B}">
      <dgm:prSet/>
      <dgm:spPr/>
      <dgm:t>
        <a:bodyPr/>
        <a:lstStyle/>
        <a:p>
          <a:endParaRPr lang="ru-RU" sz="1800"/>
        </a:p>
      </dgm:t>
    </dgm:pt>
    <dgm:pt modelId="{2FF26743-8C8C-438B-A0FB-39571D08F02C}" type="sibTrans" cxnId="{15C64D8B-BDF0-4BF4-ACAE-BE45E909033B}">
      <dgm:prSet/>
      <dgm:spPr/>
      <dgm:t>
        <a:bodyPr/>
        <a:lstStyle/>
        <a:p>
          <a:endParaRPr lang="ru-RU" sz="1800"/>
        </a:p>
      </dgm:t>
    </dgm:pt>
    <dgm:pt modelId="{8CD0568D-2D49-4499-AF78-A752FE33312E}">
      <dgm:prSet phldrT="[Текст]" custT="1"/>
      <dgm:spPr>
        <a:solidFill>
          <a:schemeClr val="accent6">
            <a:lumMod val="20000"/>
            <a:lumOff val="80000"/>
            <a:alpha val="90000"/>
          </a:schemeClr>
        </a:solidFill>
      </dgm:spPr>
      <dgm:t>
        <a:bodyPr/>
        <a:lstStyle/>
        <a:p>
          <a:r>
            <a:rPr lang="ru-RU" sz="1800" dirty="0" smtClean="0"/>
            <a:t>Формирование списка субъектов РФ </a:t>
          </a:r>
          <a:r>
            <a:rPr lang="ru-RU" sz="1800" b="1" dirty="0" smtClean="0">
              <a:solidFill>
                <a:schemeClr val="accent1">
                  <a:lumMod val="75000"/>
                </a:schemeClr>
              </a:solidFill>
            </a:rPr>
            <a:t>(…. , Томская область, ….);</a:t>
          </a:r>
          <a:endParaRPr lang="ru-RU" sz="1800" dirty="0"/>
        </a:p>
      </dgm:t>
    </dgm:pt>
    <dgm:pt modelId="{DF15FD64-A19F-4903-9370-46C6CA68C573}" type="parTrans" cxnId="{8B9C3265-42FF-4086-9E7E-BBFC1A679F65}">
      <dgm:prSet/>
      <dgm:spPr/>
      <dgm:t>
        <a:bodyPr/>
        <a:lstStyle/>
        <a:p>
          <a:endParaRPr lang="ru-RU" sz="1800"/>
        </a:p>
      </dgm:t>
    </dgm:pt>
    <dgm:pt modelId="{E19CF935-4E45-4B69-B775-1B34006FC5BC}" type="sibTrans" cxnId="{8B9C3265-42FF-4086-9E7E-BBFC1A679F65}">
      <dgm:prSet/>
      <dgm:spPr/>
      <dgm:t>
        <a:bodyPr/>
        <a:lstStyle/>
        <a:p>
          <a:endParaRPr lang="ru-RU" sz="1800"/>
        </a:p>
      </dgm:t>
    </dgm:pt>
    <dgm:pt modelId="{7CD1821C-1D80-47DC-96DB-6C96D97DD78F}">
      <dgm:prSet phldrT="[Текст]" custT="1"/>
      <dgm:spPr>
        <a:solidFill>
          <a:schemeClr val="accent6">
            <a:lumMod val="20000"/>
            <a:lumOff val="80000"/>
            <a:alpha val="90000"/>
          </a:schemeClr>
        </a:solidFill>
      </dgm:spPr>
      <dgm:t>
        <a:bodyPr/>
        <a:lstStyle/>
        <a:p>
          <a:r>
            <a:rPr lang="ru-RU" sz="1800" dirty="0" smtClean="0"/>
            <a:t>Формирование корпуса экспертов;</a:t>
          </a:r>
          <a:endParaRPr lang="ru-RU" sz="1800" dirty="0"/>
        </a:p>
      </dgm:t>
    </dgm:pt>
    <dgm:pt modelId="{03F36B6B-BD7F-4D69-88B9-0F0BDAEC221E}" type="parTrans" cxnId="{E95B69BA-C90A-4CA1-9F1B-9A27C5144D85}">
      <dgm:prSet/>
      <dgm:spPr/>
      <dgm:t>
        <a:bodyPr/>
        <a:lstStyle/>
        <a:p>
          <a:endParaRPr lang="ru-RU" sz="1800"/>
        </a:p>
      </dgm:t>
    </dgm:pt>
    <dgm:pt modelId="{7EC5DE40-3D18-4E6C-84C6-772FB12C03CB}" type="sibTrans" cxnId="{E95B69BA-C90A-4CA1-9F1B-9A27C5144D85}">
      <dgm:prSet/>
      <dgm:spPr/>
      <dgm:t>
        <a:bodyPr/>
        <a:lstStyle/>
        <a:p>
          <a:endParaRPr lang="ru-RU" sz="1800"/>
        </a:p>
      </dgm:t>
    </dgm:pt>
    <dgm:pt modelId="{870089EE-FF21-4F7A-8385-DD1834AECA4C}">
      <dgm:prSet phldrT="[Текст]" custT="1"/>
      <dgm:spPr>
        <a:solidFill>
          <a:schemeClr val="accent5">
            <a:lumMod val="20000"/>
            <a:lumOff val="80000"/>
            <a:alpha val="90000"/>
          </a:schemeClr>
        </a:solidFill>
      </dgm:spPr>
      <dgm:t>
        <a:bodyPr/>
        <a:lstStyle/>
        <a:p>
          <a:r>
            <a:rPr lang="ru-RU" sz="1800" dirty="0" smtClean="0"/>
            <a:t>Учет мнений выпускников.</a:t>
          </a:r>
          <a:endParaRPr lang="ru-RU" sz="1800" dirty="0"/>
        </a:p>
      </dgm:t>
    </dgm:pt>
    <dgm:pt modelId="{13DBC10D-06D9-4823-A9C3-77EC52833990}" type="parTrans" cxnId="{F902382B-4275-455C-AA29-77FBC4A79A2F}">
      <dgm:prSet/>
      <dgm:spPr/>
      <dgm:t>
        <a:bodyPr/>
        <a:lstStyle/>
        <a:p>
          <a:endParaRPr lang="ru-RU" sz="1800"/>
        </a:p>
      </dgm:t>
    </dgm:pt>
    <dgm:pt modelId="{90FCB0E5-0B6C-46EF-9DE4-A264F9432BAC}" type="sibTrans" cxnId="{F902382B-4275-455C-AA29-77FBC4A79A2F}">
      <dgm:prSet/>
      <dgm:spPr/>
      <dgm:t>
        <a:bodyPr/>
        <a:lstStyle/>
        <a:p>
          <a:endParaRPr lang="ru-RU" sz="1800"/>
        </a:p>
      </dgm:t>
    </dgm:pt>
    <dgm:pt modelId="{7AF9701D-E03A-476D-B08E-02E382D9F6AA}">
      <dgm:prSet phldrT="[Текст]" custT="1"/>
      <dgm:spPr>
        <a:solidFill>
          <a:schemeClr val="accent2">
            <a:lumMod val="20000"/>
            <a:lumOff val="80000"/>
            <a:alpha val="90000"/>
          </a:schemeClr>
        </a:solidFill>
      </dgm:spPr>
      <dgm:t>
        <a:bodyPr/>
        <a:lstStyle/>
        <a:p>
          <a:r>
            <a:rPr lang="ru-RU" sz="1800" dirty="0" smtClean="0"/>
            <a:t>Внесение изменения в номенклатуру должностей (учитель);</a:t>
          </a:r>
          <a:endParaRPr lang="ru-RU" sz="1800" dirty="0"/>
        </a:p>
      </dgm:t>
    </dgm:pt>
    <dgm:pt modelId="{74389377-290C-436C-88C3-37E82F4DED74}" type="parTrans" cxnId="{4E1EFFAF-74B4-467F-83ED-2AE0C97BBCB7}">
      <dgm:prSet/>
      <dgm:spPr/>
      <dgm:t>
        <a:bodyPr/>
        <a:lstStyle/>
        <a:p>
          <a:endParaRPr lang="ru-RU" sz="1800"/>
        </a:p>
      </dgm:t>
    </dgm:pt>
    <dgm:pt modelId="{1D6E0B9E-ABCB-4510-8219-62BAC399AC2E}" type="sibTrans" cxnId="{4E1EFFAF-74B4-467F-83ED-2AE0C97BBCB7}">
      <dgm:prSet/>
      <dgm:spPr/>
      <dgm:t>
        <a:bodyPr/>
        <a:lstStyle/>
        <a:p>
          <a:endParaRPr lang="ru-RU" sz="1800"/>
        </a:p>
      </dgm:t>
    </dgm:pt>
    <dgm:pt modelId="{1DEB1672-2D9C-48FB-A076-D031DF814A7A}">
      <dgm:prSet phldrT="[Текст]" custT="1"/>
      <dgm:spPr>
        <a:solidFill>
          <a:schemeClr val="accent2">
            <a:lumMod val="20000"/>
            <a:lumOff val="80000"/>
            <a:alpha val="90000"/>
          </a:schemeClr>
        </a:solidFill>
      </dgm:spPr>
      <dgm:t>
        <a:bodyPr/>
        <a:lstStyle/>
        <a:p>
          <a:r>
            <a:rPr lang="ru-RU" sz="1800" dirty="0" smtClean="0"/>
            <a:t>Внесение изменений в ст. 49 (аттестация) и ст. 98 (инф. системы) от 29.12.2012 г. № 273-ФЗ.</a:t>
          </a:r>
          <a:endParaRPr lang="ru-RU" sz="1800" dirty="0"/>
        </a:p>
      </dgm:t>
    </dgm:pt>
    <dgm:pt modelId="{E6335608-715C-4205-AFD2-7AD0FE70C1D6}" type="parTrans" cxnId="{391BFBBE-C213-477E-8912-F8A86AE977EA}">
      <dgm:prSet/>
      <dgm:spPr/>
      <dgm:t>
        <a:bodyPr/>
        <a:lstStyle/>
        <a:p>
          <a:endParaRPr lang="ru-RU" sz="1800"/>
        </a:p>
      </dgm:t>
    </dgm:pt>
    <dgm:pt modelId="{BDCE8C1C-FD5F-404E-8BA2-D55EB4EBD3CB}" type="sibTrans" cxnId="{391BFBBE-C213-477E-8912-F8A86AE977EA}">
      <dgm:prSet/>
      <dgm:spPr/>
      <dgm:t>
        <a:bodyPr/>
        <a:lstStyle/>
        <a:p>
          <a:endParaRPr lang="ru-RU" sz="1800"/>
        </a:p>
      </dgm:t>
    </dgm:pt>
    <dgm:pt modelId="{4D56B0C2-60B9-4403-97FC-1025043AA7FE}">
      <dgm:prSet phldrT="[Текст]" custT="1"/>
      <dgm:spPr>
        <a:solidFill>
          <a:schemeClr val="accent2">
            <a:lumMod val="20000"/>
            <a:lumOff val="80000"/>
            <a:alpha val="90000"/>
          </a:schemeClr>
        </a:solidFill>
      </dgm:spPr>
      <dgm:t>
        <a:bodyPr/>
        <a:lstStyle/>
        <a:p>
          <a:endParaRPr lang="ru-RU" sz="1800" dirty="0"/>
        </a:p>
      </dgm:t>
    </dgm:pt>
    <dgm:pt modelId="{8A2FE43B-62EE-413C-9EED-86EC8E32E5C8}" type="parTrans" cxnId="{5B49E022-E406-48A0-A53B-D5A99D91F878}">
      <dgm:prSet/>
      <dgm:spPr/>
      <dgm:t>
        <a:bodyPr/>
        <a:lstStyle/>
        <a:p>
          <a:endParaRPr lang="ru-RU" sz="1800"/>
        </a:p>
      </dgm:t>
    </dgm:pt>
    <dgm:pt modelId="{0DB76B4D-C3BA-49ED-BB46-D09784AA252D}" type="sibTrans" cxnId="{5B49E022-E406-48A0-A53B-D5A99D91F878}">
      <dgm:prSet/>
      <dgm:spPr/>
      <dgm:t>
        <a:bodyPr/>
        <a:lstStyle/>
        <a:p>
          <a:endParaRPr lang="ru-RU" sz="1800"/>
        </a:p>
      </dgm:t>
    </dgm:pt>
    <dgm:pt modelId="{51FF3E1E-AA0E-465D-883C-9E5C3F23209D}">
      <dgm:prSet phldrT="[Текст]" custT="1"/>
      <dgm:spPr>
        <a:solidFill>
          <a:schemeClr val="accent6">
            <a:lumMod val="20000"/>
            <a:lumOff val="80000"/>
            <a:alpha val="90000"/>
          </a:schemeClr>
        </a:solidFill>
      </dgm:spPr>
      <dgm:t>
        <a:bodyPr/>
        <a:lstStyle/>
        <a:p>
          <a:r>
            <a:rPr lang="ru-RU" sz="1800" dirty="0" smtClean="0"/>
            <a:t>Разработка  методических рекомендаций;</a:t>
          </a:r>
          <a:endParaRPr lang="ru-RU" sz="1800" dirty="0"/>
        </a:p>
      </dgm:t>
    </dgm:pt>
    <dgm:pt modelId="{BC0E6E7B-4443-4C27-9A59-A6CBDFA98F8D}" type="parTrans" cxnId="{F6C60F17-F95B-49A3-814F-E494E8FD5831}">
      <dgm:prSet/>
      <dgm:spPr/>
      <dgm:t>
        <a:bodyPr/>
        <a:lstStyle/>
        <a:p>
          <a:endParaRPr lang="ru-RU" sz="1800"/>
        </a:p>
      </dgm:t>
    </dgm:pt>
    <dgm:pt modelId="{DB356CDB-4315-4E32-A2E9-5E037338010C}" type="sibTrans" cxnId="{F6C60F17-F95B-49A3-814F-E494E8FD5831}">
      <dgm:prSet/>
      <dgm:spPr/>
      <dgm:t>
        <a:bodyPr/>
        <a:lstStyle/>
        <a:p>
          <a:endParaRPr lang="ru-RU" sz="1800"/>
        </a:p>
      </dgm:t>
    </dgm:pt>
    <dgm:pt modelId="{BE7439ED-BB40-4A56-80A4-0A03C75BF344}">
      <dgm:prSet phldrT="[Текст]" custT="1"/>
      <dgm:spPr>
        <a:solidFill>
          <a:schemeClr val="accent6">
            <a:lumMod val="20000"/>
            <a:lumOff val="80000"/>
            <a:alpha val="90000"/>
          </a:schemeClr>
        </a:solidFill>
      </dgm:spPr>
      <dgm:t>
        <a:bodyPr/>
        <a:lstStyle/>
        <a:p>
          <a:r>
            <a:rPr lang="ru-RU" sz="1800" dirty="0" smtClean="0"/>
            <a:t>Внесение изменений в ПС.</a:t>
          </a:r>
          <a:endParaRPr lang="ru-RU" sz="1800" dirty="0"/>
        </a:p>
      </dgm:t>
    </dgm:pt>
    <dgm:pt modelId="{8C9E8309-E1B8-44EC-8127-4D602B9776EA}" type="parTrans" cxnId="{E4D26D7F-E287-4D11-8D04-20A27299CBF0}">
      <dgm:prSet/>
      <dgm:spPr/>
      <dgm:t>
        <a:bodyPr/>
        <a:lstStyle/>
        <a:p>
          <a:endParaRPr lang="ru-RU"/>
        </a:p>
      </dgm:t>
    </dgm:pt>
    <dgm:pt modelId="{F8B122F5-AA87-4C4B-88D1-90F51658B07E}" type="sibTrans" cxnId="{E4D26D7F-E287-4D11-8D04-20A27299CBF0}">
      <dgm:prSet/>
      <dgm:spPr/>
      <dgm:t>
        <a:bodyPr/>
        <a:lstStyle/>
        <a:p>
          <a:endParaRPr lang="ru-RU"/>
        </a:p>
      </dgm:t>
    </dgm:pt>
    <dgm:pt modelId="{F07F1A82-C1FB-4E43-91F9-B800DEEB5FC4}" type="pres">
      <dgm:prSet presAssocID="{EC5A15CD-91AE-4D8D-9281-EB064FE4716E}" presName="Name0" presStyleCnt="0">
        <dgm:presLayoutVars>
          <dgm:dir/>
          <dgm:animLvl val="lvl"/>
          <dgm:resizeHandles val="exact"/>
        </dgm:presLayoutVars>
      </dgm:prSet>
      <dgm:spPr/>
      <dgm:t>
        <a:bodyPr/>
        <a:lstStyle/>
        <a:p>
          <a:endParaRPr lang="ru-RU"/>
        </a:p>
      </dgm:t>
    </dgm:pt>
    <dgm:pt modelId="{58FCDD4E-B844-4DA4-926B-2848333F7A56}" type="pres">
      <dgm:prSet presAssocID="{EC5A15CD-91AE-4D8D-9281-EB064FE4716E}" presName="tSp" presStyleCnt="0"/>
      <dgm:spPr/>
    </dgm:pt>
    <dgm:pt modelId="{6FB6F423-DE91-45E6-8986-9A09B651AC22}" type="pres">
      <dgm:prSet presAssocID="{EC5A15CD-91AE-4D8D-9281-EB064FE4716E}" presName="bSp" presStyleCnt="0"/>
      <dgm:spPr/>
    </dgm:pt>
    <dgm:pt modelId="{559A5BF2-2AA6-450D-928F-A61B3D9D27C8}" type="pres">
      <dgm:prSet presAssocID="{EC5A15CD-91AE-4D8D-9281-EB064FE4716E}" presName="process" presStyleCnt="0"/>
      <dgm:spPr/>
    </dgm:pt>
    <dgm:pt modelId="{EEB40BE4-EDD3-4B40-9D58-D51DF624EB6D}" type="pres">
      <dgm:prSet presAssocID="{81E93A7C-13E9-4E90-905A-D4D32E22613C}" presName="composite1" presStyleCnt="0"/>
      <dgm:spPr/>
    </dgm:pt>
    <dgm:pt modelId="{7480E027-7AC9-4BF5-81D4-EF114CBFBA9D}" type="pres">
      <dgm:prSet presAssocID="{81E93A7C-13E9-4E90-905A-D4D32E22613C}" presName="dummyNode1" presStyleLbl="node1" presStyleIdx="0" presStyleCnt="3"/>
      <dgm:spPr/>
    </dgm:pt>
    <dgm:pt modelId="{0E02C73A-3B3B-4CC1-91C0-DCE0CEE03F59}" type="pres">
      <dgm:prSet presAssocID="{81E93A7C-13E9-4E90-905A-D4D32E22613C}" presName="childNode1" presStyleLbl="bgAcc1" presStyleIdx="0" presStyleCnt="3" custScaleX="178463" custScaleY="384930" custLinFactNeighborX="7453" custLinFactNeighborY="-48295">
        <dgm:presLayoutVars>
          <dgm:bulletEnabled val="1"/>
        </dgm:presLayoutVars>
      </dgm:prSet>
      <dgm:spPr/>
      <dgm:t>
        <a:bodyPr/>
        <a:lstStyle/>
        <a:p>
          <a:endParaRPr lang="ru-RU"/>
        </a:p>
      </dgm:t>
    </dgm:pt>
    <dgm:pt modelId="{6BB619D2-8F14-46AE-8E24-C0E497AF2CDD}" type="pres">
      <dgm:prSet presAssocID="{81E93A7C-13E9-4E90-905A-D4D32E22613C}" presName="childNode1tx" presStyleLbl="bgAcc1" presStyleIdx="0" presStyleCnt="3">
        <dgm:presLayoutVars>
          <dgm:bulletEnabled val="1"/>
        </dgm:presLayoutVars>
      </dgm:prSet>
      <dgm:spPr/>
      <dgm:t>
        <a:bodyPr/>
        <a:lstStyle/>
        <a:p>
          <a:endParaRPr lang="ru-RU"/>
        </a:p>
      </dgm:t>
    </dgm:pt>
    <dgm:pt modelId="{FFBED2A1-A418-46AC-8345-FA454517ACC8}" type="pres">
      <dgm:prSet presAssocID="{81E93A7C-13E9-4E90-905A-D4D32E22613C}" presName="parentNode1" presStyleLbl="node1" presStyleIdx="0" presStyleCnt="3" custScaleX="191504" custScaleY="206900" custLinFactY="100000" custLinFactNeighborX="-9343" custLinFactNeighborY="135670">
        <dgm:presLayoutVars>
          <dgm:chMax val="1"/>
          <dgm:bulletEnabled val="1"/>
        </dgm:presLayoutVars>
      </dgm:prSet>
      <dgm:spPr/>
      <dgm:t>
        <a:bodyPr/>
        <a:lstStyle/>
        <a:p>
          <a:endParaRPr lang="ru-RU"/>
        </a:p>
      </dgm:t>
    </dgm:pt>
    <dgm:pt modelId="{6308C657-270F-4C01-9742-2ADD80859C54}" type="pres">
      <dgm:prSet presAssocID="{81E93A7C-13E9-4E90-905A-D4D32E22613C}" presName="connSite1" presStyleCnt="0"/>
      <dgm:spPr/>
    </dgm:pt>
    <dgm:pt modelId="{4D08E427-7F8F-425E-B57D-F3A810F8AEE7}" type="pres">
      <dgm:prSet presAssocID="{6E277F7E-C911-4EE5-B5AA-B4EB1661112A}" presName="Name9" presStyleLbl="sibTrans2D1" presStyleIdx="0" presStyleCnt="2" custLinFactNeighborX="1085" custLinFactNeighborY="3473"/>
      <dgm:spPr/>
      <dgm:t>
        <a:bodyPr/>
        <a:lstStyle/>
        <a:p>
          <a:endParaRPr lang="ru-RU"/>
        </a:p>
      </dgm:t>
    </dgm:pt>
    <dgm:pt modelId="{FF68B941-6025-47E1-8E71-5A0CB396AACB}" type="pres">
      <dgm:prSet presAssocID="{0FAB2C70-0573-4125-96B0-5FCC930924C6}" presName="composite2" presStyleCnt="0"/>
      <dgm:spPr/>
    </dgm:pt>
    <dgm:pt modelId="{62C0A8EE-A658-40D7-B821-26F5E81B77C7}" type="pres">
      <dgm:prSet presAssocID="{0FAB2C70-0573-4125-96B0-5FCC930924C6}" presName="dummyNode2" presStyleLbl="node1" presStyleIdx="0" presStyleCnt="3"/>
      <dgm:spPr/>
    </dgm:pt>
    <dgm:pt modelId="{21E74A5D-9815-4D04-BE68-8719B0189A55}" type="pres">
      <dgm:prSet presAssocID="{0FAB2C70-0573-4125-96B0-5FCC930924C6}" presName="childNode2" presStyleLbl="bgAcc1" presStyleIdx="1" presStyleCnt="3" custScaleX="219080" custScaleY="317839" custLinFactNeighborX="-4246" custLinFactNeighborY="-11456">
        <dgm:presLayoutVars>
          <dgm:bulletEnabled val="1"/>
        </dgm:presLayoutVars>
      </dgm:prSet>
      <dgm:spPr/>
      <dgm:t>
        <a:bodyPr/>
        <a:lstStyle/>
        <a:p>
          <a:endParaRPr lang="ru-RU"/>
        </a:p>
      </dgm:t>
    </dgm:pt>
    <dgm:pt modelId="{FD71D64E-547E-4493-8CC3-8FF49C95710C}" type="pres">
      <dgm:prSet presAssocID="{0FAB2C70-0573-4125-96B0-5FCC930924C6}" presName="childNode2tx" presStyleLbl="bgAcc1" presStyleIdx="1" presStyleCnt="3">
        <dgm:presLayoutVars>
          <dgm:bulletEnabled val="1"/>
        </dgm:presLayoutVars>
      </dgm:prSet>
      <dgm:spPr/>
      <dgm:t>
        <a:bodyPr/>
        <a:lstStyle/>
        <a:p>
          <a:endParaRPr lang="ru-RU"/>
        </a:p>
      </dgm:t>
    </dgm:pt>
    <dgm:pt modelId="{A56A8EB3-CEE8-4668-AB83-12C26D64BBB0}" type="pres">
      <dgm:prSet presAssocID="{0FAB2C70-0573-4125-96B0-5FCC930924C6}" presName="parentNode2" presStyleLbl="node1" presStyleIdx="1" presStyleCnt="3" custScaleX="186272" custScaleY="195688" custLinFactY="-100000" custLinFactNeighborX="-13235" custLinFactNeighborY="-124880">
        <dgm:presLayoutVars>
          <dgm:chMax val="0"/>
          <dgm:bulletEnabled val="1"/>
        </dgm:presLayoutVars>
      </dgm:prSet>
      <dgm:spPr/>
      <dgm:t>
        <a:bodyPr/>
        <a:lstStyle/>
        <a:p>
          <a:endParaRPr lang="ru-RU"/>
        </a:p>
      </dgm:t>
    </dgm:pt>
    <dgm:pt modelId="{1ACD9184-CA6E-4127-9E8E-C65E808341D8}" type="pres">
      <dgm:prSet presAssocID="{0FAB2C70-0573-4125-96B0-5FCC930924C6}" presName="connSite2" presStyleCnt="0"/>
      <dgm:spPr/>
    </dgm:pt>
    <dgm:pt modelId="{B5E2B897-CA34-42D4-BE78-F9ADF40E3FAD}" type="pres">
      <dgm:prSet presAssocID="{BCC2A60C-B74E-4D75-AE58-6E70E86C1025}" presName="Name18" presStyleLbl="sibTrans2D1" presStyleIdx="1" presStyleCnt="2"/>
      <dgm:spPr/>
      <dgm:t>
        <a:bodyPr/>
        <a:lstStyle/>
        <a:p>
          <a:endParaRPr lang="ru-RU"/>
        </a:p>
      </dgm:t>
    </dgm:pt>
    <dgm:pt modelId="{F8E07A66-4D32-4467-B58B-E01F5FA67CC3}" type="pres">
      <dgm:prSet presAssocID="{4F5DBCED-34F2-408F-8BA4-87D583DFC95D}" presName="composite1" presStyleCnt="0"/>
      <dgm:spPr/>
    </dgm:pt>
    <dgm:pt modelId="{DEB34F53-9E7C-4BFA-8291-CD0AA23A6F01}" type="pres">
      <dgm:prSet presAssocID="{4F5DBCED-34F2-408F-8BA4-87D583DFC95D}" presName="dummyNode1" presStyleLbl="node1" presStyleIdx="1" presStyleCnt="3"/>
      <dgm:spPr/>
    </dgm:pt>
    <dgm:pt modelId="{C52878DE-8DD2-44CE-B301-1497EC124270}" type="pres">
      <dgm:prSet presAssocID="{4F5DBCED-34F2-408F-8BA4-87D583DFC95D}" presName="childNode1" presStyleLbl="bgAcc1" presStyleIdx="2" presStyleCnt="3" custScaleX="188373" custScaleY="387889" custLinFactNeighborX="7862" custLinFactNeighborY="-40720">
        <dgm:presLayoutVars>
          <dgm:bulletEnabled val="1"/>
        </dgm:presLayoutVars>
      </dgm:prSet>
      <dgm:spPr/>
      <dgm:t>
        <a:bodyPr/>
        <a:lstStyle/>
        <a:p>
          <a:endParaRPr lang="ru-RU"/>
        </a:p>
      </dgm:t>
    </dgm:pt>
    <dgm:pt modelId="{E110BB07-3C8E-45EC-B4DB-F75A931C45FE}" type="pres">
      <dgm:prSet presAssocID="{4F5DBCED-34F2-408F-8BA4-87D583DFC95D}" presName="childNode1tx" presStyleLbl="bgAcc1" presStyleIdx="2" presStyleCnt="3">
        <dgm:presLayoutVars>
          <dgm:bulletEnabled val="1"/>
        </dgm:presLayoutVars>
      </dgm:prSet>
      <dgm:spPr/>
      <dgm:t>
        <a:bodyPr/>
        <a:lstStyle/>
        <a:p>
          <a:endParaRPr lang="ru-RU"/>
        </a:p>
      </dgm:t>
    </dgm:pt>
    <dgm:pt modelId="{9F156D25-A38B-4349-8914-3AD881BB6C00}" type="pres">
      <dgm:prSet presAssocID="{4F5DBCED-34F2-408F-8BA4-87D583DFC95D}" presName="parentNode1" presStyleLbl="node1" presStyleIdx="2" presStyleCnt="3" custScaleX="191465" custScaleY="248347" custLinFactY="100000" custLinFactNeighborX="-6320" custLinFactNeighborY="199060">
        <dgm:presLayoutVars>
          <dgm:chMax val="1"/>
          <dgm:bulletEnabled val="1"/>
        </dgm:presLayoutVars>
      </dgm:prSet>
      <dgm:spPr/>
      <dgm:t>
        <a:bodyPr/>
        <a:lstStyle/>
        <a:p>
          <a:endParaRPr lang="ru-RU"/>
        </a:p>
      </dgm:t>
    </dgm:pt>
    <dgm:pt modelId="{79797EC5-935D-4ED3-A1D3-B5DB480126E2}" type="pres">
      <dgm:prSet presAssocID="{4F5DBCED-34F2-408F-8BA4-87D583DFC95D}" presName="connSite1" presStyleCnt="0"/>
      <dgm:spPr/>
    </dgm:pt>
  </dgm:ptLst>
  <dgm:cxnLst>
    <dgm:cxn modelId="{7B57AE5B-73C4-47F8-9E54-143750FACB24}" srcId="{EC5A15CD-91AE-4D8D-9281-EB064FE4716E}" destId="{81E93A7C-13E9-4E90-905A-D4D32E22613C}" srcOrd="0" destOrd="0" parTransId="{757FC7A3-0467-43CF-AEB1-EFC1C8F1B1F6}" sibTransId="{6E277F7E-C911-4EE5-B5AA-B4EB1661112A}"/>
    <dgm:cxn modelId="{5579218C-67A4-4CFB-8BA6-7109B6D668E0}" type="presOf" srcId="{1DEB1672-2D9C-48FB-A076-D031DF814A7A}" destId="{E110BB07-3C8E-45EC-B4DB-F75A931C45FE}" srcOrd="1" destOrd="3" presId="urn:microsoft.com/office/officeart/2005/8/layout/hProcess4"/>
    <dgm:cxn modelId="{E9414A40-C92F-4893-94A4-863EAFCDD847}" type="presOf" srcId="{8CD0568D-2D49-4499-AF78-A752FE33312E}" destId="{6BB619D2-8F14-46AE-8E24-C0E497AF2CDD}" srcOrd="1" destOrd="0" presId="urn:microsoft.com/office/officeart/2005/8/layout/hProcess4"/>
    <dgm:cxn modelId="{6340FC26-A4B6-4EB5-A550-0431EC21A8FE}" type="presOf" srcId="{BE7439ED-BB40-4A56-80A4-0A03C75BF344}" destId="{6BB619D2-8F14-46AE-8E24-C0E497AF2CDD}" srcOrd="1" destOrd="4" presId="urn:microsoft.com/office/officeart/2005/8/layout/hProcess4"/>
    <dgm:cxn modelId="{C8A14968-B4B2-4F90-8264-97F625776C4C}" type="presOf" srcId="{4A71F6DA-DD7F-4CCC-8BA9-3D0063D7C061}" destId="{21E74A5D-9815-4D04-BE68-8719B0189A55}" srcOrd="0" destOrd="0" presId="urn:microsoft.com/office/officeart/2005/8/layout/hProcess4"/>
    <dgm:cxn modelId="{5B49E022-E406-48A0-A53B-D5A99D91F878}" srcId="{4F5DBCED-34F2-408F-8BA4-87D583DFC95D}" destId="{4D56B0C2-60B9-4403-97FC-1025043AA7FE}" srcOrd="4" destOrd="0" parTransId="{8A2FE43B-62EE-413C-9EED-86EC8E32E5C8}" sibTransId="{0DB76B4D-C3BA-49ED-BB46-D09784AA252D}"/>
    <dgm:cxn modelId="{FEB019FF-C559-4A8B-BF90-863DA7EE7B5E}" type="presOf" srcId="{4D56B0C2-60B9-4403-97FC-1025043AA7FE}" destId="{E110BB07-3C8E-45EC-B4DB-F75A931C45FE}" srcOrd="1" destOrd="4" presId="urn:microsoft.com/office/officeart/2005/8/layout/hProcess4"/>
    <dgm:cxn modelId="{A9E1B3DF-16F7-4E64-8DA1-3B3B6FAC4F80}" srcId="{81E93A7C-13E9-4E90-905A-D4D32E22613C}" destId="{0E11F4AC-F11D-42EC-B1BD-CB2B5B5CAFE3}" srcOrd="1" destOrd="0" parTransId="{A0C65164-99BC-46B0-91FD-3E436F19301A}" sibTransId="{D3E34DB3-7778-4F0B-AFB0-125B3811854C}"/>
    <dgm:cxn modelId="{C838BDA9-9CD2-464B-8486-C05670548926}" type="presOf" srcId="{870089EE-FF21-4F7A-8385-DD1834AECA4C}" destId="{FD71D64E-547E-4493-8CC3-8FF49C95710C}" srcOrd="1" destOrd="2" presId="urn:microsoft.com/office/officeart/2005/8/layout/hProcess4"/>
    <dgm:cxn modelId="{2831847F-A96A-4976-91D4-88F70B35BC0E}" type="presOf" srcId="{BE7439ED-BB40-4A56-80A4-0A03C75BF344}" destId="{0E02C73A-3B3B-4CC1-91C0-DCE0CEE03F59}" srcOrd="0" destOrd="4" presId="urn:microsoft.com/office/officeart/2005/8/layout/hProcess4"/>
    <dgm:cxn modelId="{32C8E970-842A-4111-905D-FCC07C7509D5}" type="presOf" srcId="{7AF9701D-E03A-476D-B08E-02E382D9F6AA}" destId="{E110BB07-3C8E-45EC-B4DB-F75A931C45FE}" srcOrd="1" destOrd="2" presId="urn:microsoft.com/office/officeart/2005/8/layout/hProcess4"/>
    <dgm:cxn modelId="{F80D484B-A6D3-4ACC-8B3D-A71FE831A4DB}" type="presOf" srcId="{7AF9701D-E03A-476D-B08E-02E382D9F6AA}" destId="{C52878DE-8DD2-44CE-B301-1497EC124270}" srcOrd="0" destOrd="2" presId="urn:microsoft.com/office/officeart/2005/8/layout/hProcess4"/>
    <dgm:cxn modelId="{DE8C3517-BB20-4370-9657-8454BCEBF4B8}" type="presOf" srcId="{BD429B20-6060-4B5F-9AA4-4C8D8D4884C1}" destId="{21E74A5D-9815-4D04-BE68-8719B0189A55}" srcOrd="0" destOrd="1" presId="urn:microsoft.com/office/officeart/2005/8/layout/hProcess4"/>
    <dgm:cxn modelId="{9622EEB9-597D-42D4-A893-77F6BF90AEB8}" srcId="{EC5A15CD-91AE-4D8D-9281-EB064FE4716E}" destId="{4F5DBCED-34F2-408F-8BA4-87D583DFC95D}" srcOrd="2" destOrd="0" parTransId="{6E4E889F-1AFA-4726-AF73-5A7790235AB2}" sibTransId="{66521C1D-6007-4A1E-BE65-BA9BC8AD8C75}"/>
    <dgm:cxn modelId="{4387F5D9-B60C-4FE5-9B96-EF74477C7C0C}" type="presOf" srcId="{BD429B20-6060-4B5F-9AA4-4C8D8D4884C1}" destId="{FD71D64E-547E-4493-8CC3-8FF49C95710C}" srcOrd="1" destOrd="1" presId="urn:microsoft.com/office/officeart/2005/8/layout/hProcess4"/>
    <dgm:cxn modelId="{E9A0DAEE-26C7-40AA-A6AE-D3C337D1CCE2}" type="presOf" srcId="{0E11F4AC-F11D-42EC-B1BD-CB2B5B5CAFE3}" destId="{6BB619D2-8F14-46AE-8E24-C0E497AF2CDD}" srcOrd="1" destOrd="1" presId="urn:microsoft.com/office/officeart/2005/8/layout/hProcess4"/>
    <dgm:cxn modelId="{0E677AB3-CB35-4FAF-B621-48F9ADABAD34}" srcId="{4F5DBCED-34F2-408F-8BA4-87D583DFC95D}" destId="{42C202BE-F0AA-43C0-A83C-054BCA0A16E4}" srcOrd="0" destOrd="0" parTransId="{5FBA825E-0B6A-475C-BEC8-62FE17F6D69A}" sibTransId="{B41B1A98-A9A9-4733-82AD-C5B244848D11}"/>
    <dgm:cxn modelId="{15C64D8B-BDF0-4BF4-ACAE-BE45E909033B}" srcId="{4F5DBCED-34F2-408F-8BA4-87D583DFC95D}" destId="{58D0A08A-5076-41B9-A3BE-6D8606DE742A}" srcOrd="1" destOrd="0" parTransId="{FEB4928B-92DD-408F-90A4-9CE71D83D5AA}" sibTransId="{2FF26743-8C8C-438B-A0FB-39571D08F02C}"/>
    <dgm:cxn modelId="{4E1EFFAF-74B4-467F-83ED-2AE0C97BBCB7}" srcId="{4F5DBCED-34F2-408F-8BA4-87D583DFC95D}" destId="{7AF9701D-E03A-476D-B08E-02E382D9F6AA}" srcOrd="2" destOrd="0" parTransId="{74389377-290C-436C-88C3-37E82F4DED74}" sibTransId="{1D6E0B9E-ABCB-4510-8219-62BAC399AC2E}"/>
    <dgm:cxn modelId="{1E7FCE34-6C58-4AB4-AE26-2F332408217D}" type="presOf" srcId="{58D0A08A-5076-41B9-A3BE-6D8606DE742A}" destId="{E110BB07-3C8E-45EC-B4DB-F75A931C45FE}" srcOrd="1" destOrd="1" presId="urn:microsoft.com/office/officeart/2005/8/layout/hProcess4"/>
    <dgm:cxn modelId="{DC442311-D4DD-421D-B2D0-13D77B8E9C27}" type="presOf" srcId="{4A71F6DA-DD7F-4CCC-8BA9-3D0063D7C061}" destId="{FD71D64E-547E-4493-8CC3-8FF49C95710C}" srcOrd="1" destOrd="0" presId="urn:microsoft.com/office/officeart/2005/8/layout/hProcess4"/>
    <dgm:cxn modelId="{7835716D-B0A1-4313-BB3B-C87C7180DB9A}" srcId="{0FAB2C70-0573-4125-96B0-5FCC930924C6}" destId="{4A71F6DA-DD7F-4CCC-8BA9-3D0063D7C061}" srcOrd="0" destOrd="0" parTransId="{75590F9F-AA72-4429-A6C4-83741496F350}" sibTransId="{95076ED1-B8F7-4197-A200-31D997AA00F4}"/>
    <dgm:cxn modelId="{F6C60F17-F95B-49A3-814F-E494E8FD5831}" srcId="{81E93A7C-13E9-4E90-905A-D4D32E22613C}" destId="{51FF3E1E-AA0E-465D-883C-9E5C3F23209D}" srcOrd="3" destOrd="0" parTransId="{BC0E6E7B-4443-4C27-9A59-A6CBDFA98F8D}" sibTransId="{DB356CDB-4315-4E32-A2E9-5E037338010C}"/>
    <dgm:cxn modelId="{38A2272E-FE5F-4C5A-B289-B5CA60A50BC8}" type="presOf" srcId="{4F5DBCED-34F2-408F-8BA4-87D583DFC95D}" destId="{9F156D25-A38B-4349-8914-3AD881BB6C00}" srcOrd="0" destOrd="0" presId="urn:microsoft.com/office/officeart/2005/8/layout/hProcess4"/>
    <dgm:cxn modelId="{48780E78-18EE-41C7-A97B-1A093DB60F5A}" type="presOf" srcId="{81E93A7C-13E9-4E90-905A-D4D32E22613C}" destId="{FFBED2A1-A418-46AC-8345-FA454517ACC8}" srcOrd="0" destOrd="0" presId="urn:microsoft.com/office/officeart/2005/8/layout/hProcess4"/>
    <dgm:cxn modelId="{8B9C3265-42FF-4086-9E7E-BBFC1A679F65}" srcId="{81E93A7C-13E9-4E90-905A-D4D32E22613C}" destId="{8CD0568D-2D49-4499-AF78-A752FE33312E}" srcOrd="0" destOrd="0" parTransId="{DF15FD64-A19F-4903-9370-46C6CA68C573}" sibTransId="{E19CF935-4E45-4B69-B775-1B34006FC5BC}"/>
    <dgm:cxn modelId="{5CD40ABD-1A6E-4027-B2BA-8C1394D9C7A7}" type="presOf" srcId="{EC5A15CD-91AE-4D8D-9281-EB064FE4716E}" destId="{F07F1A82-C1FB-4E43-91F9-B800DEEB5FC4}" srcOrd="0" destOrd="0" presId="urn:microsoft.com/office/officeart/2005/8/layout/hProcess4"/>
    <dgm:cxn modelId="{9A9B763F-326E-481F-83C3-6DC8DA0CA00E}" type="presOf" srcId="{58D0A08A-5076-41B9-A3BE-6D8606DE742A}" destId="{C52878DE-8DD2-44CE-B301-1497EC124270}" srcOrd="0" destOrd="1" presId="urn:microsoft.com/office/officeart/2005/8/layout/hProcess4"/>
    <dgm:cxn modelId="{D9659987-BD79-4383-B78D-7D8EA52DC432}" srcId="{0FAB2C70-0573-4125-96B0-5FCC930924C6}" destId="{BD429B20-6060-4B5F-9AA4-4C8D8D4884C1}" srcOrd="1" destOrd="0" parTransId="{B9A9F50B-3E28-4218-8C1E-33D7F0975D15}" sibTransId="{2944DD35-683F-40F1-B128-7C61EAE95D43}"/>
    <dgm:cxn modelId="{7C6F6A75-8920-49DC-AA64-7C34302B3B75}" type="presOf" srcId="{51FF3E1E-AA0E-465D-883C-9E5C3F23209D}" destId="{6BB619D2-8F14-46AE-8E24-C0E497AF2CDD}" srcOrd="1" destOrd="3" presId="urn:microsoft.com/office/officeart/2005/8/layout/hProcess4"/>
    <dgm:cxn modelId="{69CA40EA-1F83-4A68-9E51-A2E2A2D1F523}" type="presOf" srcId="{1DEB1672-2D9C-48FB-A076-D031DF814A7A}" destId="{C52878DE-8DD2-44CE-B301-1497EC124270}" srcOrd="0" destOrd="3" presId="urn:microsoft.com/office/officeart/2005/8/layout/hProcess4"/>
    <dgm:cxn modelId="{587DA062-4E9D-4EE2-A0D8-29611FF33DBC}" type="presOf" srcId="{51FF3E1E-AA0E-465D-883C-9E5C3F23209D}" destId="{0E02C73A-3B3B-4CC1-91C0-DCE0CEE03F59}" srcOrd="0" destOrd="3" presId="urn:microsoft.com/office/officeart/2005/8/layout/hProcess4"/>
    <dgm:cxn modelId="{CF444382-ECC1-4BFF-A016-929B7B16ACC0}" type="presOf" srcId="{42C202BE-F0AA-43C0-A83C-054BCA0A16E4}" destId="{C52878DE-8DD2-44CE-B301-1497EC124270}" srcOrd="0" destOrd="0" presId="urn:microsoft.com/office/officeart/2005/8/layout/hProcess4"/>
    <dgm:cxn modelId="{761635B7-EA4C-4707-90A6-6DAEFB471975}" type="presOf" srcId="{BCC2A60C-B74E-4D75-AE58-6E70E86C1025}" destId="{B5E2B897-CA34-42D4-BE78-F9ADF40E3FAD}" srcOrd="0" destOrd="0" presId="urn:microsoft.com/office/officeart/2005/8/layout/hProcess4"/>
    <dgm:cxn modelId="{F902382B-4275-455C-AA29-77FBC4A79A2F}" srcId="{0FAB2C70-0573-4125-96B0-5FCC930924C6}" destId="{870089EE-FF21-4F7A-8385-DD1834AECA4C}" srcOrd="2" destOrd="0" parTransId="{13DBC10D-06D9-4823-A9C3-77EC52833990}" sibTransId="{90FCB0E5-0B6C-46EF-9DE4-A264F9432BAC}"/>
    <dgm:cxn modelId="{80F7D246-3A7E-4F45-B2FF-AA4FF62180E2}" type="presOf" srcId="{870089EE-FF21-4F7A-8385-DD1834AECA4C}" destId="{21E74A5D-9815-4D04-BE68-8719B0189A55}" srcOrd="0" destOrd="2" presId="urn:microsoft.com/office/officeart/2005/8/layout/hProcess4"/>
    <dgm:cxn modelId="{167F06B1-5947-47C7-9026-E1B934D9C9F6}" srcId="{EC5A15CD-91AE-4D8D-9281-EB064FE4716E}" destId="{0FAB2C70-0573-4125-96B0-5FCC930924C6}" srcOrd="1" destOrd="0" parTransId="{22E1ABCB-9B70-4E02-BE33-AF3A5A32B100}" sibTransId="{BCC2A60C-B74E-4D75-AE58-6E70E86C1025}"/>
    <dgm:cxn modelId="{E4D26D7F-E287-4D11-8D04-20A27299CBF0}" srcId="{81E93A7C-13E9-4E90-905A-D4D32E22613C}" destId="{BE7439ED-BB40-4A56-80A4-0A03C75BF344}" srcOrd="4" destOrd="0" parTransId="{8C9E8309-E1B8-44EC-8127-4D602B9776EA}" sibTransId="{F8B122F5-AA87-4C4B-88D1-90F51658B07E}"/>
    <dgm:cxn modelId="{13B69AE0-4698-4FBC-B9E6-484C57C5E8C0}" type="presOf" srcId="{6E277F7E-C911-4EE5-B5AA-B4EB1661112A}" destId="{4D08E427-7F8F-425E-B57D-F3A810F8AEE7}" srcOrd="0" destOrd="0" presId="urn:microsoft.com/office/officeart/2005/8/layout/hProcess4"/>
    <dgm:cxn modelId="{E10D15BC-A99B-4910-97ED-E1A00780A4E4}" type="presOf" srcId="{4D56B0C2-60B9-4403-97FC-1025043AA7FE}" destId="{C52878DE-8DD2-44CE-B301-1497EC124270}" srcOrd="0" destOrd="4" presId="urn:microsoft.com/office/officeart/2005/8/layout/hProcess4"/>
    <dgm:cxn modelId="{8E20EE34-0188-49F1-9FAA-A427DFA7C606}" type="presOf" srcId="{0E11F4AC-F11D-42EC-B1BD-CB2B5B5CAFE3}" destId="{0E02C73A-3B3B-4CC1-91C0-DCE0CEE03F59}" srcOrd="0" destOrd="1" presId="urn:microsoft.com/office/officeart/2005/8/layout/hProcess4"/>
    <dgm:cxn modelId="{F424623C-2607-448E-BE5A-3B4B02553EDB}" type="presOf" srcId="{8CD0568D-2D49-4499-AF78-A752FE33312E}" destId="{0E02C73A-3B3B-4CC1-91C0-DCE0CEE03F59}" srcOrd="0" destOrd="0" presId="urn:microsoft.com/office/officeart/2005/8/layout/hProcess4"/>
    <dgm:cxn modelId="{391BFBBE-C213-477E-8912-F8A86AE977EA}" srcId="{4F5DBCED-34F2-408F-8BA4-87D583DFC95D}" destId="{1DEB1672-2D9C-48FB-A076-D031DF814A7A}" srcOrd="3" destOrd="0" parTransId="{E6335608-715C-4205-AFD2-7AD0FE70C1D6}" sibTransId="{BDCE8C1C-FD5F-404E-8BA2-D55EB4EBD3CB}"/>
    <dgm:cxn modelId="{70DB1650-B344-41B1-B811-20BB0D633191}" type="presOf" srcId="{7CD1821C-1D80-47DC-96DB-6C96D97DD78F}" destId="{0E02C73A-3B3B-4CC1-91C0-DCE0CEE03F59}" srcOrd="0" destOrd="2" presId="urn:microsoft.com/office/officeart/2005/8/layout/hProcess4"/>
    <dgm:cxn modelId="{DCFC3F84-C5C6-47EB-8C8F-56508A9B963C}" type="presOf" srcId="{7CD1821C-1D80-47DC-96DB-6C96D97DD78F}" destId="{6BB619D2-8F14-46AE-8E24-C0E497AF2CDD}" srcOrd="1" destOrd="2" presId="urn:microsoft.com/office/officeart/2005/8/layout/hProcess4"/>
    <dgm:cxn modelId="{DC4086BB-4D40-48BD-A621-A2C547BB46CF}" type="presOf" srcId="{42C202BE-F0AA-43C0-A83C-054BCA0A16E4}" destId="{E110BB07-3C8E-45EC-B4DB-F75A931C45FE}" srcOrd="1" destOrd="0" presId="urn:microsoft.com/office/officeart/2005/8/layout/hProcess4"/>
    <dgm:cxn modelId="{DB1CA033-36D0-4EF7-8EB9-C2693FA0452A}" type="presOf" srcId="{0FAB2C70-0573-4125-96B0-5FCC930924C6}" destId="{A56A8EB3-CEE8-4668-AB83-12C26D64BBB0}" srcOrd="0" destOrd="0" presId="urn:microsoft.com/office/officeart/2005/8/layout/hProcess4"/>
    <dgm:cxn modelId="{E95B69BA-C90A-4CA1-9F1B-9A27C5144D85}" srcId="{81E93A7C-13E9-4E90-905A-D4D32E22613C}" destId="{7CD1821C-1D80-47DC-96DB-6C96D97DD78F}" srcOrd="2" destOrd="0" parTransId="{03F36B6B-BD7F-4D69-88B9-0F0BDAEC221E}" sibTransId="{7EC5DE40-3D18-4E6C-84C6-772FB12C03CB}"/>
    <dgm:cxn modelId="{560EF075-231F-4DD6-ADE7-33943E5F6222}" type="presParOf" srcId="{F07F1A82-C1FB-4E43-91F9-B800DEEB5FC4}" destId="{58FCDD4E-B844-4DA4-926B-2848333F7A56}" srcOrd="0" destOrd="0" presId="urn:microsoft.com/office/officeart/2005/8/layout/hProcess4"/>
    <dgm:cxn modelId="{C35704A7-8DE7-4540-B076-385B6490A618}" type="presParOf" srcId="{F07F1A82-C1FB-4E43-91F9-B800DEEB5FC4}" destId="{6FB6F423-DE91-45E6-8986-9A09B651AC22}" srcOrd="1" destOrd="0" presId="urn:microsoft.com/office/officeart/2005/8/layout/hProcess4"/>
    <dgm:cxn modelId="{47C275B7-06A1-4C6D-A549-7AEC43899FA6}" type="presParOf" srcId="{F07F1A82-C1FB-4E43-91F9-B800DEEB5FC4}" destId="{559A5BF2-2AA6-450D-928F-A61B3D9D27C8}" srcOrd="2" destOrd="0" presId="urn:microsoft.com/office/officeart/2005/8/layout/hProcess4"/>
    <dgm:cxn modelId="{63520512-BB03-4FFB-AE51-560F3A37D4AD}" type="presParOf" srcId="{559A5BF2-2AA6-450D-928F-A61B3D9D27C8}" destId="{EEB40BE4-EDD3-4B40-9D58-D51DF624EB6D}" srcOrd="0" destOrd="0" presId="urn:microsoft.com/office/officeart/2005/8/layout/hProcess4"/>
    <dgm:cxn modelId="{D359376F-CCEE-4EF2-B9A0-91096A7676C3}" type="presParOf" srcId="{EEB40BE4-EDD3-4B40-9D58-D51DF624EB6D}" destId="{7480E027-7AC9-4BF5-81D4-EF114CBFBA9D}" srcOrd="0" destOrd="0" presId="urn:microsoft.com/office/officeart/2005/8/layout/hProcess4"/>
    <dgm:cxn modelId="{C69023D3-8A9B-438B-971C-3D01388796DB}" type="presParOf" srcId="{EEB40BE4-EDD3-4B40-9D58-D51DF624EB6D}" destId="{0E02C73A-3B3B-4CC1-91C0-DCE0CEE03F59}" srcOrd="1" destOrd="0" presId="urn:microsoft.com/office/officeart/2005/8/layout/hProcess4"/>
    <dgm:cxn modelId="{7C701A7C-CBFE-4936-BD52-8297BDEAE0E2}" type="presParOf" srcId="{EEB40BE4-EDD3-4B40-9D58-D51DF624EB6D}" destId="{6BB619D2-8F14-46AE-8E24-C0E497AF2CDD}" srcOrd="2" destOrd="0" presId="urn:microsoft.com/office/officeart/2005/8/layout/hProcess4"/>
    <dgm:cxn modelId="{C1A7E0BF-1368-485B-88EE-2E9549C1C6AD}" type="presParOf" srcId="{EEB40BE4-EDD3-4B40-9D58-D51DF624EB6D}" destId="{FFBED2A1-A418-46AC-8345-FA454517ACC8}" srcOrd="3" destOrd="0" presId="urn:microsoft.com/office/officeart/2005/8/layout/hProcess4"/>
    <dgm:cxn modelId="{C5720D6A-376D-4AF4-942D-9F06BC7C3387}" type="presParOf" srcId="{EEB40BE4-EDD3-4B40-9D58-D51DF624EB6D}" destId="{6308C657-270F-4C01-9742-2ADD80859C54}" srcOrd="4" destOrd="0" presId="urn:microsoft.com/office/officeart/2005/8/layout/hProcess4"/>
    <dgm:cxn modelId="{75DA9A8D-C906-46C6-A295-F8AB5CFAC2D0}" type="presParOf" srcId="{559A5BF2-2AA6-450D-928F-A61B3D9D27C8}" destId="{4D08E427-7F8F-425E-B57D-F3A810F8AEE7}" srcOrd="1" destOrd="0" presId="urn:microsoft.com/office/officeart/2005/8/layout/hProcess4"/>
    <dgm:cxn modelId="{7A1EC586-CF65-422C-85A2-44DCCE4C069E}" type="presParOf" srcId="{559A5BF2-2AA6-450D-928F-A61B3D9D27C8}" destId="{FF68B941-6025-47E1-8E71-5A0CB396AACB}" srcOrd="2" destOrd="0" presId="urn:microsoft.com/office/officeart/2005/8/layout/hProcess4"/>
    <dgm:cxn modelId="{9BFAD166-883E-4C98-BD29-FD86F8136BC4}" type="presParOf" srcId="{FF68B941-6025-47E1-8E71-5A0CB396AACB}" destId="{62C0A8EE-A658-40D7-B821-26F5E81B77C7}" srcOrd="0" destOrd="0" presId="urn:microsoft.com/office/officeart/2005/8/layout/hProcess4"/>
    <dgm:cxn modelId="{609AF20F-9A7D-4028-8EBA-0D845AE67C3C}" type="presParOf" srcId="{FF68B941-6025-47E1-8E71-5A0CB396AACB}" destId="{21E74A5D-9815-4D04-BE68-8719B0189A55}" srcOrd="1" destOrd="0" presId="urn:microsoft.com/office/officeart/2005/8/layout/hProcess4"/>
    <dgm:cxn modelId="{A4865C4C-EDC2-435C-BDB3-6D95640E8265}" type="presParOf" srcId="{FF68B941-6025-47E1-8E71-5A0CB396AACB}" destId="{FD71D64E-547E-4493-8CC3-8FF49C95710C}" srcOrd="2" destOrd="0" presId="urn:microsoft.com/office/officeart/2005/8/layout/hProcess4"/>
    <dgm:cxn modelId="{A3E97BB4-CB13-454D-9908-9E9B71B73CC7}" type="presParOf" srcId="{FF68B941-6025-47E1-8E71-5A0CB396AACB}" destId="{A56A8EB3-CEE8-4668-AB83-12C26D64BBB0}" srcOrd="3" destOrd="0" presId="urn:microsoft.com/office/officeart/2005/8/layout/hProcess4"/>
    <dgm:cxn modelId="{5DD57398-A109-45C3-BD2F-2487404FB03A}" type="presParOf" srcId="{FF68B941-6025-47E1-8E71-5A0CB396AACB}" destId="{1ACD9184-CA6E-4127-9E8E-C65E808341D8}" srcOrd="4" destOrd="0" presId="urn:microsoft.com/office/officeart/2005/8/layout/hProcess4"/>
    <dgm:cxn modelId="{B383B983-A776-4E34-B429-9EE5AF0EC935}" type="presParOf" srcId="{559A5BF2-2AA6-450D-928F-A61B3D9D27C8}" destId="{B5E2B897-CA34-42D4-BE78-F9ADF40E3FAD}" srcOrd="3" destOrd="0" presId="urn:microsoft.com/office/officeart/2005/8/layout/hProcess4"/>
    <dgm:cxn modelId="{45B75678-94CD-45E7-ABA4-1C096F26B3DC}" type="presParOf" srcId="{559A5BF2-2AA6-450D-928F-A61B3D9D27C8}" destId="{F8E07A66-4D32-4467-B58B-E01F5FA67CC3}" srcOrd="4" destOrd="0" presId="urn:microsoft.com/office/officeart/2005/8/layout/hProcess4"/>
    <dgm:cxn modelId="{02957956-4CCD-46F3-BA0E-3232C81F4372}" type="presParOf" srcId="{F8E07A66-4D32-4467-B58B-E01F5FA67CC3}" destId="{DEB34F53-9E7C-4BFA-8291-CD0AA23A6F01}" srcOrd="0" destOrd="0" presId="urn:microsoft.com/office/officeart/2005/8/layout/hProcess4"/>
    <dgm:cxn modelId="{BB7EAA16-0D58-40AF-BB10-D9E711918C1A}" type="presParOf" srcId="{F8E07A66-4D32-4467-B58B-E01F5FA67CC3}" destId="{C52878DE-8DD2-44CE-B301-1497EC124270}" srcOrd="1" destOrd="0" presId="urn:microsoft.com/office/officeart/2005/8/layout/hProcess4"/>
    <dgm:cxn modelId="{9AF267BD-81FC-4868-84C3-BD66F434AF97}" type="presParOf" srcId="{F8E07A66-4D32-4467-B58B-E01F5FA67CC3}" destId="{E110BB07-3C8E-45EC-B4DB-F75A931C45FE}" srcOrd="2" destOrd="0" presId="urn:microsoft.com/office/officeart/2005/8/layout/hProcess4"/>
    <dgm:cxn modelId="{C0C3325D-3E81-4B25-AB00-335C97278E3D}" type="presParOf" srcId="{F8E07A66-4D32-4467-B58B-E01F5FA67CC3}" destId="{9F156D25-A38B-4349-8914-3AD881BB6C00}" srcOrd="3" destOrd="0" presId="urn:microsoft.com/office/officeart/2005/8/layout/hProcess4"/>
    <dgm:cxn modelId="{1E3A104E-B7EB-4651-B39D-DB559A4962D5}" type="presParOf" srcId="{F8E07A66-4D32-4467-B58B-E01F5FA67CC3}" destId="{79797EC5-935D-4ED3-A1D3-B5DB480126E2}" srcOrd="4" destOrd="0" presId="urn:microsoft.com/office/officeart/2005/8/layout/h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2C73A-3B3B-4CC1-91C0-DCE0CEE03F59}">
      <dsp:nvSpPr>
        <dsp:cNvPr id="0" name=""/>
        <dsp:cNvSpPr/>
      </dsp:nvSpPr>
      <dsp:spPr>
        <a:xfrm>
          <a:off x="107848" y="9829"/>
          <a:ext cx="2547384" cy="4531811"/>
        </a:xfrm>
        <a:prstGeom prst="roundRect">
          <a:avLst>
            <a:gd name="adj" fmla="val 10000"/>
          </a:avLst>
        </a:prstGeom>
        <a:solidFill>
          <a:schemeClr val="accent6">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ru-RU" sz="1800" kern="1200" dirty="0" smtClean="0"/>
            <a:t>Формирование списка субъектов РФ </a:t>
          </a:r>
          <a:r>
            <a:rPr lang="ru-RU" sz="1800" b="1" kern="1200" dirty="0" smtClean="0">
              <a:solidFill>
                <a:schemeClr val="accent1">
                  <a:lumMod val="75000"/>
                </a:schemeClr>
              </a:solidFill>
            </a:rPr>
            <a:t>(…. , Томская область, ….);</a:t>
          </a:r>
          <a:endParaRPr lang="ru-RU" sz="1800" kern="1200" dirty="0"/>
        </a:p>
        <a:p>
          <a:pPr marL="171450" lvl="1" indent="-171450" algn="l" defTabSz="800100">
            <a:lnSpc>
              <a:spcPct val="90000"/>
            </a:lnSpc>
            <a:spcBef>
              <a:spcPct val="0"/>
            </a:spcBef>
            <a:spcAft>
              <a:spcPct val="15000"/>
            </a:spcAft>
            <a:buChar char="••"/>
          </a:pPr>
          <a:r>
            <a:rPr lang="ru-RU" sz="1800" kern="1200" dirty="0" smtClean="0"/>
            <a:t>Информирование педагогической общественности;</a:t>
          </a:r>
          <a:endParaRPr lang="ru-RU" sz="1800" kern="1200" dirty="0"/>
        </a:p>
        <a:p>
          <a:pPr marL="171450" lvl="1" indent="-171450" algn="l" defTabSz="800100">
            <a:lnSpc>
              <a:spcPct val="90000"/>
            </a:lnSpc>
            <a:spcBef>
              <a:spcPct val="0"/>
            </a:spcBef>
            <a:spcAft>
              <a:spcPct val="15000"/>
            </a:spcAft>
            <a:buChar char="••"/>
          </a:pPr>
          <a:r>
            <a:rPr lang="ru-RU" sz="1800" kern="1200" dirty="0" smtClean="0"/>
            <a:t>Формирование корпуса экспертов;</a:t>
          </a:r>
          <a:endParaRPr lang="ru-RU" sz="1800" kern="1200" dirty="0"/>
        </a:p>
        <a:p>
          <a:pPr marL="171450" lvl="1" indent="-171450" algn="l" defTabSz="800100">
            <a:lnSpc>
              <a:spcPct val="90000"/>
            </a:lnSpc>
            <a:spcBef>
              <a:spcPct val="0"/>
            </a:spcBef>
            <a:spcAft>
              <a:spcPct val="15000"/>
            </a:spcAft>
            <a:buChar char="••"/>
          </a:pPr>
          <a:r>
            <a:rPr lang="ru-RU" sz="1800" kern="1200" dirty="0" smtClean="0"/>
            <a:t>Разработка  методических рекомендаций;</a:t>
          </a:r>
          <a:endParaRPr lang="ru-RU" sz="1800" kern="1200" dirty="0"/>
        </a:p>
        <a:p>
          <a:pPr marL="171450" lvl="1" indent="-171450" algn="l" defTabSz="800100">
            <a:lnSpc>
              <a:spcPct val="90000"/>
            </a:lnSpc>
            <a:spcBef>
              <a:spcPct val="0"/>
            </a:spcBef>
            <a:spcAft>
              <a:spcPct val="15000"/>
            </a:spcAft>
            <a:buChar char="••"/>
          </a:pPr>
          <a:r>
            <a:rPr lang="ru-RU" sz="1800" kern="1200" dirty="0" smtClean="0"/>
            <a:t>Внесение изменений в ПС.</a:t>
          </a:r>
          <a:endParaRPr lang="ru-RU" sz="1800" kern="1200" dirty="0"/>
        </a:p>
      </dsp:txBody>
      <dsp:txXfrm>
        <a:off x="182458" y="84439"/>
        <a:ext cx="2398164" cy="3411489"/>
      </dsp:txXfrm>
    </dsp:sp>
    <dsp:sp modelId="{4D08E427-7F8F-425E-B57D-F3A810F8AEE7}">
      <dsp:nvSpPr>
        <dsp:cNvPr id="0" name=""/>
        <dsp:cNvSpPr/>
      </dsp:nvSpPr>
      <dsp:spPr>
        <a:xfrm>
          <a:off x="496553" y="1863336"/>
          <a:ext cx="3699528" cy="3699528"/>
        </a:xfrm>
        <a:prstGeom prst="leftCircularArrow">
          <a:avLst>
            <a:gd name="adj1" fmla="val 1083"/>
            <a:gd name="adj2" fmla="val 127103"/>
            <a:gd name="adj3" fmla="val 96805"/>
            <a:gd name="adj4" fmla="val 7218681"/>
            <a:gd name="adj5" fmla="val 126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BED2A1-A418-46AC-8345-FA454517ACC8}">
      <dsp:nvSpPr>
        <dsp:cNvPr id="0" name=""/>
        <dsp:cNvSpPr/>
      </dsp:nvSpPr>
      <dsp:spPr>
        <a:xfrm>
          <a:off x="179609" y="4100099"/>
          <a:ext cx="2429805" cy="1043935"/>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01600" h="101600" prst="relaxedInset"/>
          <a:bevelB w="107950"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bg1"/>
              </a:solidFill>
            </a:rPr>
            <a:t>Апробация новой модели аттестации </a:t>
          </a:r>
        </a:p>
        <a:p>
          <a:pPr lvl="0" algn="ctr" defTabSz="800100">
            <a:lnSpc>
              <a:spcPct val="90000"/>
            </a:lnSpc>
            <a:spcBef>
              <a:spcPct val="0"/>
            </a:spcBef>
            <a:spcAft>
              <a:spcPct val="35000"/>
            </a:spcAft>
          </a:pPr>
          <a:r>
            <a:rPr lang="ru-RU" sz="1800" b="1" kern="1200" dirty="0" smtClean="0">
              <a:solidFill>
                <a:schemeClr val="bg1"/>
              </a:solidFill>
            </a:rPr>
            <a:t>(2016-июнь 2020 г.)</a:t>
          </a:r>
          <a:endParaRPr lang="ru-RU" sz="1800" b="1" kern="1200" dirty="0">
            <a:solidFill>
              <a:schemeClr val="bg1"/>
            </a:solidFill>
          </a:endParaRPr>
        </a:p>
      </dsp:txBody>
      <dsp:txXfrm>
        <a:off x="210185" y="4130675"/>
        <a:ext cx="2368653" cy="982783"/>
      </dsp:txXfrm>
    </dsp:sp>
    <dsp:sp modelId="{21E74A5D-9815-4D04-BE68-8719B0189A55}">
      <dsp:nvSpPr>
        <dsp:cNvPr id="0" name=""/>
        <dsp:cNvSpPr/>
      </dsp:nvSpPr>
      <dsp:spPr>
        <a:xfrm>
          <a:off x="2858158" y="838471"/>
          <a:ext cx="3127151" cy="3741943"/>
        </a:xfrm>
        <a:prstGeom prst="roundRect">
          <a:avLst>
            <a:gd name="adj" fmla="val 10000"/>
          </a:avLst>
        </a:prstGeom>
        <a:solidFill>
          <a:schemeClr val="accent5">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ru-RU" sz="1800" kern="1200" dirty="0" smtClean="0"/>
            <a:t>Разработка ЕФОМ (с учетом ПС и ФГОС);</a:t>
          </a:r>
          <a:endParaRPr lang="ru-RU" sz="1800" kern="1200" dirty="0"/>
        </a:p>
        <a:p>
          <a:pPr marL="171450" lvl="1" indent="-171450" algn="l" defTabSz="800100">
            <a:lnSpc>
              <a:spcPct val="90000"/>
            </a:lnSpc>
            <a:spcBef>
              <a:spcPct val="0"/>
            </a:spcBef>
            <a:spcAft>
              <a:spcPct val="15000"/>
            </a:spcAft>
            <a:buChar char="••"/>
          </a:pPr>
          <a:r>
            <a:rPr lang="ru-RU" sz="1800" kern="1200" dirty="0" smtClean="0"/>
            <a:t>Апробация ЕФОМ (предметная, методическая, психолого-педагогическая и коммуникативная компетенция);</a:t>
          </a:r>
          <a:endParaRPr lang="ru-RU" sz="1800" kern="1200" dirty="0"/>
        </a:p>
        <a:p>
          <a:pPr marL="171450" lvl="1" indent="-171450" algn="l" defTabSz="800100">
            <a:lnSpc>
              <a:spcPct val="90000"/>
            </a:lnSpc>
            <a:spcBef>
              <a:spcPct val="0"/>
            </a:spcBef>
            <a:spcAft>
              <a:spcPct val="15000"/>
            </a:spcAft>
            <a:buChar char="••"/>
          </a:pPr>
          <a:r>
            <a:rPr lang="ru-RU" sz="1800" kern="1200" dirty="0" smtClean="0"/>
            <a:t>Учет мнений выпускников.</a:t>
          </a:r>
          <a:endParaRPr lang="ru-RU" sz="1800" kern="1200" dirty="0"/>
        </a:p>
      </dsp:txBody>
      <dsp:txXfrm>
        <a:off x="2944271" y="1726429"/>
        <a:ext cx="2954925" cy="2767872"/>
      </dsp:txXfrm>
    </dsp:sp>
    <dsp:sp modelId="{B5E2B897-CA34-42D4-BE78-F9ADF40E3FAD}">
      <dsp:nvSpPr>
        <dsp:cNvPr id="0" name=""/>
        <dsp:cNvSpPr/>
      </dsp:nvSpPr>
      <dsp:spPr>
        <a:xfrm>
          <a:off x="3965352" y="78793"/>
          <a:ext cx="3666229" cy="3666229"/>
        </a:xfrm>
        <a:prstGeom prst="circularArrow">
          <a:avLst>
            <a:gd name="adj1" fmla="val 1093"/>
            <a:gd name="adj2" fmla="val 128285"/>
            <a:gd name="adj3" fmla="val 20672896"/>
            <a:gd name="adj4" fmla="val 13552203"/>
            <a:gd name="adj5" fmla="val 127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6A8EB3-CEE8-4668-AB83-12C26D64BBB0}">
      <dsp:nvSpPr>
        <dsp:cNvPr id="0" name=""/>
        <dsp:cNvSpPr/>
      </dsp:nvSpPr>
      <dsp:spPr>
        <a:xfrm>
          <a:off x="3370605" y="627324"/>
          <a:ext cx="2363422" cy="987364"/>
        </a:xfrm>
        <a:prstGeom prst="roundRect">
          <a:avLst>
            <a:gd name="adj" fmla="val 10000"/>
          </a:avLst>
        </a:prstGeom>
        <a:solidFill>
          <a:schemeClr val="accent5">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01600" h="101600" prst="relaxedInset"/>
          <a:bevelB w="107950"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bg1"/>
              </a:solidFill>
            </a:rPr>
            <a:t>ЕФОМ</a:t>
          </a:r>
        </a:p>
        <a:p>
          <a:pPr lvl="0" algn="ctr" defTabSz="889000">
            <a:lnSpc>
              <a:spcPct val="90000"/>
            </a:lnSpc>
            <a:spcBef>
              <a:spcPct val="0"/>
            </a:spcBef>
            <a:spcAft>
              <a:spcPct val="35000"/>
            </a:spcAft>
          </a:pPr>
          <a:r>
            <a:rPr lang="ru-RU" sz="2000" b="1" kern="1200" dirty="0" smtClean="0">
              <a:solidFill>
                <a:schemeClr val="bg1"/>
              </a:solidFill>
            </a:rPr>
            <a:t>2017- июнь 2020 г.</a:t>
          </a:r>
          <a:endParaRPr lang="ru-RU" sz="2000" b="1" kern="1200" dirty="0">
            <a:solidFill>
              <a:schemeClr val="bg1"/>
            </a:solidFill>
          </a:endParaRPr>
        </a:p>
      </dsp:txBody>
      <dsp:txXfrm>
        <a:off x="3399524" y="656243"/>
        <a:ext cx="2305584" cy="929526"/>
      </dsp:txXfrm>
    </dsp:sp>
    <dsp:sp modelId="{C52878DE-8DD2-44CE-B301-1497EC124270}">
      <dsp:nvSpPr>
        <dsp:cNvPr id="0" name=""/>
        <dsp:cNvSpPr/>
      </dsp:nvSpPr>
      <dsp:spPr>
        <a:xfrm>
          <a:off x="6346324" y="81592"/>
          <a:ext cx="2688839" cy="4566648"/>
        </a:xfrm>
        <a:prstGeom prst="roundRect">
          <a:avLst>
            <a:gd name="adj" fmla="val 10000"/>
          </a:avLst>
        </a:prstGeom>
        <a:solidFill>
          <a:schemeClr val="accent2">
            <a:lumMod val="20000"/>
            <a:lumOff val="8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ru-RU" sz="1800" kern="1200" dirty="0" smtClean="0"/>
            <a:t>Определение дефицитов учителей;</a:t>
          </a:r>
          <a:endParaRPr lang="ru-RU" sz="1800" kern="1200" dirty="0"/>
        </a:p>
        <a:p>
          <a:pPr marL="171450" lvl="1" indent="-171450" algn="l" defTabSz="800100">
            <a:lnSpc>
              <a:spcPct val="90000"/>
            </a:lnSpc>
            <a:spcBef>
              <a:spcPct val="0"/>
            </a:spcBef>
            <a:spcAft>
              <a:spcPct val="15000"/>
            </a:spcAft>
            <a:buChar char="••"/>
          </a:pPr>
          <a:r>
            <a:rPr lang="ru-RU" sz="1800" kern="1200" dirty="0" smtClean="0"/>
            <a:t>Ранжирование компетенций по уровню владения ими;</a:t>
          </a:r>
          <a:endParaRPr lang="ru-RU" sz="1800" kern="1200" dirty="0"/>
        </a:p>
        <a:p>
          <a:pPr marL="171450" lvl="1" indent="-171450" algn="l" defTabSz="800100">
            <a:lnSpc>
              <a:spcPct val="90000"/>
            </a:lnSpc>
            <a:spcBef>
              <a:spcPct val="0"/>
            </a:spcBef>
            <a:spcAft>
              <a:spcPct val="15000"/>
            </a:spcAft>
            <a:buChar char="••"/>
          </a:pPr>
          <a:r>
            <a:rPr lang="ru-RU" sz="1800" kern="1200" dirty="0" smtClean="0"/>
            <a:t>Внесение изменения в номенклатуру должностей (учитель);</a:t>
          </a:r>
          <a:endParaRPr lang="ru-RU" sz="1800" kern="1200" dirty="0"/>
        </a:p>
        <a:p>
          <a:pPr marL="171450" lvl="1" indent="-171450" algn="l" defTabSz="800100">
            <a:lnSpc>
              <a:spcPct val="90000"/>
            </a:lnSpc>
            <a:spcBef>
              <a:spcPct val="0"/>
            </a:spcBef>
            <a:spcAft>
              <a:spcPct val="15000"/>
            </a:spcAft>
            <a:buChar char="••"/>
          </a:pPr>
          <a:r>
            <a:rPr lang="ru-RU" sz="1800" kern="1200" dirty="0" smtClean="0"/>
            <a:t>Внесение изменений в ст. 49 (аттестация) и ст. 98 (инф. системы) от 29.12.2012 г. № 273-ФЗ.</a:t>
          </a:r>
          <a:endParaRPr lang="ru-RU" sz="1800" kern="1200" dirty="0"/>
        </a:p>
        <a:p>
          <a:pPr marL="171450" lvl="1" indent="-171450" algn="l" defTabSz="800100">
            <a:lnSpc>
              <a:spcPct val="90000"/>
            </a:lnSpc>
            <a:spcBef>
              <a:spcPct val="0"/>
            </a:spcBef>
            <a:spcAft>
              <a:spcPct val="15000"/>
            </a:spcAft>
            <a:buChar char="••"/>
          </a:pPr>
          <a:endParaRPr lang="ru-RU" sz="1800" kern="1200" dirty="0"/>
        </a:p>
      </dsp:txBody>
      <dsp:txXfrm>
        <a:off x="6425077" y="160345"/>
        <a:ext cx="2531333" cy="3430574"/>
      </dsp:txXfrm>
    </dsp:sp>
    <dsp:sp modelId="{9F156D25-A38B-4349-8914-3AD881BB6C00}">
      <dsp:nvSpPr>
        <dsp:cNvPr id="0" name=""/>
        <dsp:cNvSpPr/>
      </dsp:nvSpPr>
      <dsp:spPr>
        <a:xfrm>
          <a:off x="6524200" y="4315378"/>
          <a:ext cx="2429310" cy="1253060"/>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w="101600" h="101600" prst="relaxedInset"/>
          <a:bevelB w="107950" prst="relaxedInset"/>
        </a:sp3d>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ru-RU" sz="1800" b="1" kern="1200" dirty="0" smtClean="0"/>
            <a:t>Определения уровня квалификации учителей </a:t>
          </a:r>
        </a:p>
        <a:p>
          <a:pPr lvl="0" algn="ctr" defTabSz="800100">
            <a:lnSpc>
              <a:spcPct val="90000"/>
            </a:lnSpc>
            <a:spcBef>
              <a:spcPct val="0"/>
            </a:spcBef>
            <a:spcAft>
              <a:spcPct val="35000"/>
            </a:spcAft>
          </a:pPr>
          <a:r>
            <a:rPr lang="ru-RU" sz="1800" b="1" kern="1200" dirty="0" smtClean="0"/>
            <a:t>2016- сентябрь  2020 г.</a:t>
          </a:r>
          <a:endParaRPr lang="ru-RU" sz="1800" b="1" kern="1200" dirty="0"/>
        </a:p>
      </dsp:txBody>
      <dsp:txXfrm>
        <a:off x="6560901" y="4352079"/>
        <a:ext cx="2355908" cy="1179658"/>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6261AD4E-BB96-466D-A8E2-B70A6308BFB7}" type="datetimeFigureOut">
              <a:rPr lang="ru-RU" smtClean="0"/>
              <a:t>02.10.2018</a:t>
            </a:fld>
            <a:endParaRPr lang="ru-RU"/>
          </a:p>
        </p:txBody>
      </p:sp>
      <p:sp>
        <p:nvSpPr>
          <p:cNvPr id="4" name="Нижний колонтитул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37D9D69C-42B5-407A-B6C6-3D442815EBD3}" type="slidenum">
              <a:rPr lang="ru-RU" smtClean="0"/>
              <a:t>‹#›</a:t>
            </a:fld>
            <a:endParaRPr lang="ru-RU"/>
          </a:p>
        </p:txBody>
      </p:sp>
    </p:spTree>
    <p:extLst>
      <p:ext uri="{BB962C8B-B14F-4D97-AF65-F5344CB8AC3E}">
        <p14:creationId xmlns:p14="http://schemas.microsoft.com/office/powerpoint/2010/main" val="1565981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422D9574-C409-4E25-BAC8-C4452B7BF775}" type="datetimeFigureOut">
              <a:rPr lang="ru-RU" smtClean="0"/>
              <a:t>02.10.2018</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C830E1C7-1ED4-4D41-8773-C527150BB94D}" type="slidenum">
              <a:rPr lang="ru-RU" smtClean="0"/>
              <a:t>‹#›</a:t>
            </a:fld>
            <a:endParaRPr lang="ru-RU"/>
          </a:p>
        </p:txBody>
      </p:sp>
    </p:spTree>
    <p:extLst>
      <p:ext uri="{BB962C8B-B14F-4D97-AF65-F5344CB8AC3E}">
        <p14:creationId xmlns:p14="http://schemas.microsoft.com/office/powerpoint/2010/main" val="3736997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3" Type="http://schemas.openxmlformats.org/officeDocument/2006/relationships/hyperlink" Target="https://www.zakonrf.info/zakon-ob-obrazovanii-v-rf/" TargetMode="External"/><Relationship Id="rId7" Type="http://schemas.openxmlformats.org/officeDocument/2006/relationships/hyperlink" Target="https://www.zakonrf.info/zakon-ob-obrazovanii-v-rf/98/" TargetMode="External"/><Relationship Id="rId2" Type="http://schemas.openxmlformats.org/officeDocument/2006/relationships/slide" Target="../slides/slide123.xml"/><Relationship Id="rId1" Type="http://schemas.openxmlformats.org/officeDocument/2006/relationships/notesMaster" Target="../notesMasters/notesMaster1.xml"/><Relationship Id="rId6" Type="http://schemas.openxmlformats.org/officeDocument/2006/relationships/hyperlink" Target="https://www.zakonrf.info/zakon-ob-obrazovanii-v-rf/gl12/" TargetMode="External"/><Relationship Id="rId5" Type="http://schemas.openxmlformats.org/officeDocument/2006/relationships/hyperlink" Target="https://www.zakonrf.info/zakon-ob-obrazovanii-v-rf/49/" TargetMode="External"/><Relationship Id="rId4" Type="http://schemas.openxmlformats.org/officeDocument/2006/relationships/hyperlink" Target="https://www.zakonrf.info/zakon-ob-obrazovanii-v-rf/gl5/" TargetMode="Externa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2</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12</a:t>
            </a:fld>
            <a:endParaRPr lang="ru-RU"/>
          </a:p>
        </p:txBody>
      </p:sp>
    </p:spTree>
    <p:extLst>
      <p:ext uri="{BB962C8B-B14F-4D97-AF65-F5344CB8AC3E}">
        <p14:creationId xmlns:p14="http://schemas.microsoft.com/office/powerpoint/2010/main" val="10326302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Особенностью новой системы являются следующие составляющие: Аттестация, действовавшая ранее, позволяла лишь выявить уровень соответствия квалификации. Новый же метод позволит учителю любого уровня продемонстрировать свои знания и опыт. То есть, если специалист чувствует в себе силы и стремится к профессиональному и карьерному росту, то он может занять более высокую ступень вне зависимости от стажа работы; Внедрение нормативно-правовой базы в систему учительского роста, что даст возможность упорядочить критерии оценки профессионализма, привести их к общему знаменателю; Система учительского роста предусматривает использование различных методов стимулирования педагогов к повышению уровня квалификации. Е. Ямбург, Президент Ассоциации «Педагог XXI века», заслуженный учитель РФ, академик РАО: «Звание «народного» российский учитель обычно получает перед смертью».</a:t>
            </a:r>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126</a:t>
            </a:fld>
            <a:endParaRPr lang="ru-RU">
              <a:solidFill>
                <a:prstClr val="black"/>
              </a:solidFill>
            </a:endParaRPr>
          </a:p>
        </p:txBody>
      </p:sp>
    </p:spTree>
    <p:extLst>
      <p:ext uri="{BB962C8B-B14F-4D97-AF65-F5344CB8AC3E}">
        <p14:creationId xmlns:p14="http://schemas.microsoft.com/office/powerpoint/2010/main" val="295523345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Разберемся подробнее.</a:t>
            </a:r>
          </a:p>
          <a:p>
            <a:r>
              <a:rPr lang="ru-RU" sz="1200" kern="1200" dirty="0" smtClean="0">
                <a:solidFill>
                  <a:schemeClr val="tx1"/>
                </a:solidFill>
                <a:effectLst/>
                <a:latin typeface="+mn-lt"/>
                <a:ea typeface="+mn-ea"/>
                <a:cs typeface="+mn-cs"/>
              </a:rPr>
              <a:t>Проект модели аттестации на сегодняшний день включает:</a:t>
            </a:r>
          </a:p>
          <a:p>
            <a:r>
              <a:rPr lang="ru-RU" sz="1200" kern="1200" dirty="0" smtClean="0">
                <a:solidFill>
                  <a:schemeClr val="tx1"/>
                </a:solidFill>
                <a:effectLst/>
                <a:latin typeface="+mn-lt"/>
                <a:ea typeface="+mn-ea"/>
                <a:cs typeface="+mn-cs"/>
              </a:rPr>
              <a:t>- независимую оценку квалификации педагога на основе использования ЕФОМ (единых федеральных оценочных материалов);</a:t>
            </a:r>
          </a:p>
          <a:p>
            <a:r>
              <a:rPr lang="ru-RU" sz="1200" kern="1200" dirty="0" smtClean="0">
                <a:solidFill>
                  <a:schemeClr val="tx1"/>
                </a:solidFill>
                <a:effectLst/>
                <a:latin typeface="+mn-lt"/>
                <a:ea typeface="+mn-ea"/>
                <a:cs typeface="+mn-cs"/>
              </a:rPr>
              <a:t>- анализ </a:t>
            </a:r>
            <a:r>
              <a:rPr lang="ru-RU" sz="1200" kern="1200" dirty="0" err="1" smtClean="0">
                <a:solidFill>
                  <a:schemeClr val="tx1"/>
                </a:solidFill>
                <a:effectLst/>
                <a:latin typeface="+mn-lt"/>
                <a:ea typeface="+mn-ea"/>
                <a:cs typeface="+mn-cs"/>
              </a:rPr>
              <a:t>контекстуализированных</a:t>
            </a:r>
            <a:r>
              <a:rPr lang="ru-RU" sz="1200" kern="1200" dirty="0" smtClean="0">
                <a:solidFill>
                  <a:schemeClr val="tx1"/>
                </a:solidFill>
                <a:effectLst/>
                <a:latin typeface="+mn-lt"/>
                <a:ea typeface="+mn-ea"/>
                <a:cs typeface="+mn-cs"/>
              </a:rPr>
              <a:t> условий профессиональной деятельности (справка работодателя);</a:t>
            </a:r>
          </a:p>
          <a:p>
            <a:r>
              <a:rPr lang="ru-RU" sz="1200" kern="1200" dirty="0" smtClean="0">
                <a:solidFill>
                  <a:schemeClr val="tx1"/>
                </a:solidFill>
                <a:effectLst/>
                <a:latin typeface="+mn-lt"/>
                <a:ea typeface="+mn-ea"/>
                <a:cs typeface="+mn-cs"/>
              </a:rPr>
              <a:t>- анализ образовательных результатов деятельности учителя;</a:t>
            </a:r>
          </a:p>
          <a:p>
            <a:r>
              <a:rPr lang="ru-RU" sz="1200" kern="1200" dirty="0" smtClean="0">
                <a:solidFill>
                  <a:schemeClr val="tx1"/>
                </a:solidFill>
                <a:effectLst/>
                <a:latin typeface="+mn-lt"/>
                <a:ea typeface="+mn-ea"/>
                <a:cs typeface="+mn-cs"/>
              </a:rPr>
              <a:t>- учет мнения выпускников общеобразовательных организаций.</a:t>
            </a:r>
          </a:p>
          <a:p>
            <a:r>
              <a:rPr lang="ru-RU" sz="1200" kern="1200" dirty="0" smtClean="0">
                <a:solidFill>
                  <a:schemeClr val="tx1"/>
                </a:solidFill>
                <a:effectLst/>
                <a:latin typeface="+mn-lt"/>
                <a:ea typeface="+mn-ea"/>
                <a:cs typeface="+mn-cs"/>
              </a:rPr>
              <a:t>	Каждый из этих элементов приносит педагогу определенное количество баллов. Например, оценка квалификации учителя (ЕФОМ) – 60 баллов и оценка профессиональных, деловых качеств, результатов профессиональной деятельности учителя – 40 баллов. Причем 40 баллов складываются из оценки образовательных результатов обучающихся (от 0 до 25 баллов), справки работодателя (от 0 до 10 баллов) и учета мнения выпускников (от 1 до 5 баллов). В итоге учитель может получить максимум 100 баллов. Чем не ЕГЭ для педагога?</a:t>
            </a:r>
          </a:p>
          <a:p>
            <a:r>
              <a:rPr lang="ru-RU" sz="1200" kern="1200" dirty="0" smtClean="0">
                <a:solidFill>
                  <a:schemeClr val="tx1"/>
                </a:solidFill>
                <a:effectLst/>
                <a:latin typeface="+mn-lt"/>
                <a:ea typeface="+mn-ea"/>
                <a:cs typeface="+mn-cs"/>
              </a:rPr>
              <a:t> 	ЕФОМ (единые федеральные оценочные материалы) включают в себя:</a:t>
            </a:r>
          </a:p>
          <a:p>
            <a:r>
              <a:rPr lang="ru-RU" sz="1200" kern="1200" dirty="0" smtClean="0">
                <a:solidFill>
                  <a:schemeClr val="tx1"/>
                </a:solidFill>
                <a:effectLst/>
                <a:latin typeface="+mn-lt"/>
                <a:ea typeface="+mn-ea"/>
                <a:cs typeface="+mn-cs"/>
              </a:rPr>
              <a:t>1. Предметные компетенции (выполнение диагностической работы по предмету).</a:t>
            </a:r>
          </a:p>
          <a:p>
            <a:r>
              <a:rPr lang="ru-RU" sz="1200" kern="1200" dirty="0" smtClean="0">
                <a:solidFill>
                  <a:schemeClr val="tx1"/>
                </a:solidFill>
                <a:effectLst/>
                <a:latin typeface="+mn-lt"/>
                <a:ea typeface="+mn-ea"/>
                <a:cs typeface="+mn-cs"/>
              </a:rPr>
              <a:t>2. Методические компетенции.</a:t>
            </a:r>
          </a:p>
          <a:p>
            <a:r>
              <a:rPr lang="ru-RU" sz="1200" kern="1200" dirty="0" smtClean="0">
                <a:solidFill>
                  <a:schemeClr val="tx1"/>
                </a:solidFill>
                <a:effectLst/>
                <a:latin typeface="+mn-lt"/>
                <a:ea typeface="+mn-ea"/>
                <a:cs typeface="+mn-cs"/>
              </a:rPr>
              <a:t>3. Психолого-педагогические компетенции (оценка индивидуализации обучения, оценка формирования универсальных учебных действий обучающихся).</a:t>
            </a:r>
          </a:p>
          <a:p>
            <a:r>
              <a:rPr lang="ru-RU" sz="1200" kern="1200" dirty="0" smtClean="0">
                <a:solidFill>
                  <a:schemeClr val="tx1"/>
                </a:solidFill>
                <a:effectLst/>
                <a:latin typeface="+mn-lt"/>
                <a:ea typeface="+mn-ea"/>
                <a:cs typeface="+mn-cs"/>
              </a:rPr>
              <a:t>4. Коммуникативные компетенции (оценка воспитательных аспектов педагогической деятельности, оценка создания мотивирующей образовательной среды).</a:t>
            </a:r>
          </a:p>
          <a:p>
            <a:r>
              <a:rPr lang="ru-RU" sz="1200" kern="1200" dirty="0" smtClean="0">
                <a:solidFill>
                  <a:schemeClr val="tx1"/>
                </a:solidFill>
                <a:effectLst/>
                <a:latin typeface="+mn-lt"/>
                <a:ea typeface="+mn-ea"/>
                <a:cs typeface="+mn-cs"/>
              </a:rPr>
              <a:t>Компетенция понимается как способность совершения профессиональных действий (в соответствии с требованиями профессионального стандарта педагога) на основе профессиональных знаний, умений и профессиональных суждений.</a:t>
            </a:r>
          </a:p>
          <a:p>
            <a:r>
              <a:rPr lang="ru-RU" sz="1200" kern="1200" dirty="0" smtClean="0">
                <a:solidFill>
                  <a:schemeClr val="tx1"/>
                </a:solidFill>
                <a:effectLst/>
                <a:latin typeface="+mn-lt"/>
                <a:ea typeface="+mn-ea"/>
                <a:cs typeface="+mn-cs"/>
              </a:rPr>
              <a:t>Для оценки сформированности психолого-педагогической и коммуникативных компетенций на уровне действий проводится анализ образца профессиональной деятельности учителя, который включает в себя:</a:t>
            </a:r>
          </a:p>
          <a:p>
            <a:r>
              <a:rPr lang="ru-RU" sz="1200" kern="1200" dirty="0" smtClean="0">
                <a:solidFill>
                  <a:schemeClr val="tx1"/>
                </a:solidFill>
                <a:effectLst/>
                <a:latin typeface="+mn-lt"/>
                <a:ea typeface="+mn-ea"/>
                <a:cs typeface="+mn-cs"/>
              </a:rPr>
              <a:t>• план (конспект) урока,</a:t>
            </a:r>
          </a:p>
          <a:p>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видеоурок</a:t>
            </a:r>
            <a:r>
              <a:rPr lang="ru-RU" sz="1200" kern="1200" dirty="0" smtClean="0">
                <a:solidFill>
                  <a:schemeClr val="tx1"/>
                </a:solidFill>
                <a:effectLst/>
                <a:latin typeface="+mn-lt"/>
                <a:ea typeface="+mn-ea"/>
                <a:cs typeface="+mn-cs"/>
              </a:rPr>
              <a:t> с указанными в нем видеофрагментами, иллюстрирующими проверяемые компетенции,</a:t>
            </a:r>
          </a:p>
          <a:p>
            <a:r>
              <a:rPr lang="ru-RU" sz="1200" kern="1200" dirty="0" smtClean="0">
                <a:solidFill>
                  <a:schemeClr val="tx1"/>
                </a:solidFill>
                <a:effectLst/>
                <a:latin typeface="+mn-lt"/>
                <a:ea typeface="+mn-ea"/>
                <a:cs typeface="+mn-cs"/>
              </a:rPr>
              <a:t>• образцы самостоятельной работы обучающегося (с оцениванием этих работ учителем),</a:t>
            </a:r>
          </a:p>
          <a:p>
            <a:r>
              <a:rPr lang="ru-RU" sz="1200" kern="1200" dirty="0" smtClean="0">
                <a:solidFill>
                  <a:schemeClr val="tx1"/>
                </a:solidFill>
                <a:effectLst/>
                <a:latin typeface="+mn-lt"/>
                <a:ea typeface="+mn-ea"/>
                <a:cs typeface="+mn-cs"/>
              </a:rPr>
              <a:t>• рефлексивный самоотчет.</a:t>
            </a:r>
          </a:p>
          <a:p>
            <a:r>
              <a:rPr lang="ru-RU" sz="1200" kern="1200" dirty="0" err="1" smtClean="0">
                <a:solidFill>
                  <a:schemeClr val="tx1"/>
                </a:solidFill>
                <a:effectLst/>
                <a:latin typeface="+mn-lt"/>
                <a:ea typeface="+mn-ea"/>
                <a:cs typeface="+mn-cs"/>
              </a:rPr>
              <a:t>Сформированность</a:t>
            </a:r>
            <a:r>
              <a:rPr lang="ru-RU" sz="1200" kern="1200" dirty="0" smtClean="0">
                <a:solidFill>
                  <a:schemeClr val="tx1"/>
                </a:solidFill>
                <a:effectLst/>
                <a:latin typeface="+mn-lt"/>
                <a:ea typeface="+mn-ea"/>
                <a:cs typeface="+mn-cs"/>
              </a:rPr>
              <a:t> компетенции в части профессиональных знаний и суждений проверяется в решении кейсов (педагогических задач и ситуаций), направленных на оценку профессионального мышления педагогов.</a:t>
            </a:r>
          </a:p>
          <a:p>
            <a:r>
              <a:rPr lang="ru-RU" sz="1200" kern="1200" dirty="0" smtClean="0">
                <a:solidFill>
                  <a:schemeClr val="tx1"/>
                </a:solidFill>
                <a:effectLst/>
                <a:latin typeface="+mn-lt"/>
                <a:ea typeface="+mn-ea"/>
                <a:cs typeface="+mn-cs"/>
              </a:rPr>
              <a:t>Предусмотрены четыре ступени уровня квалификации учителя, в которых будут меняться лишь уровни сложности заданий:</a:t>
            </a:r>
          </a:p>
          <a:p>
            <a:pPr lvl="0"/>
            <a:r>
              <a:rPr lang="ru-RU" sz="1200" kern="1200" dirty="0" smtClean="0">
                <a:solidFill>
                  <a:schemeClr val="tx1"/>
                </a:solidFill>
                <a:effectLst/>
                <a:latin typeface="+mn-lt"/>
                <a:ea typeface="+mn-ea"/>
                <a:cs typeface="+mn-cs"/>
              </a:rPr>
              <a:t>«Вход в профессию» (профессиональный экзамен) – обязательная аттестация. Для лиц, претендующих на занятие должности учителя из числа выпускников профессиональных образовательных организаций, образовательных организаций высшего образования, лиц, имеющих среднее профессиональное образование или высшее образование, не имеющих стажа работы в должности учителя, а также не имеющих стажа работы в должности учителя в предшествующие пять лет.</a:t>
            </a:r>
          </a:p>
          <a:p>
            <a:pPr lvl="0"/>
            <a:r>
              <a:rPr lang="ru-RU" sz="1200" kern="1200" dirty="0" smtClean="0">
                <a:solidFill>
                  <a:schemeClr val="tx1"/>
                </a:solidFill>
                <a:effectLst/>
                <a:latin typeface="+mn-lt"/>
                <a:ea typeface="+mn-ea"/>
                <a:cs typeface="+mn-cs"/>
              </a:rPr>
              <a:t>Соответствие занимаемой должности УЧИТЕЛЬ – обязательная аттестация.</a:t>
            </a:r>
          </a:p>
          <a:p>
            <a:pPr lvl="0"/>
            <a:r>
              <a:rPr lang="ru-RU" sz="1200" kern="1200" dirty="0" smtClean="0">
                <a:solidFill>
                  <a:schemeClr val="tx1"/>
                </a:solidFill>
                <a:effectLst/>
                <a:latin typeface="+mn-lt"/>
                <a:ea typeface="+mn-ea"/>
                <a:cs typeface="+mn-cs"/>
              </a:rPr>
              <a:t>Первая категория – аттестация по желанию.</a:t>
            </a:r>
          </a:p>
          <a:p>
            <a:pPr lvl="0"/>
            <a:r>
              <a:rPr lang="ru-RU" sz="1200" kern="1200" dirty="0" smtClean="0">
                <a:solidFill>
                  <a:schemeClr val="tx1"/>
                </a:solidFill>
                <a:effectLst/>
                <a:latin typeface="+mn-lt"/>
                <a:ea typeface="+mn-ea"/>
                <a:cs typeface="+mn-cs"/>
              </a:rPr>
              <a:t>Высшая категория - аттестация по желанию.</a:t>
            </a:r>
          </a:p>
          <a:p>
            <a:r>
              <a:rPr lang="ru-RU" sz="1200" kern="1200" dirty="0" smtClean="0">
                <a:solidFill>
                  <a:schemeClr val="tx1"/>
                </a:solidFill>
                <a:effectLst/>
                <a:latin typeface="+mn-lt"/>
                <a:ea typeface="+mn-ea"/>
                <a:cs typeface="+mn-cs"/>
              </a:rPr>
              <a:t>	Учитель, проходящий ЕФОМ по психолого-педагогической и коммуникативной компетенциям может выбрать оценку сформированности одной из ее составляющей на основе анализа образца профессиональной деятельности педагога или решения кейса. Тогда оценка другой составляющей компетенции проводится по невыбранному в первом случае элементу. На слайдах презентации можно посмотреть возможные варианты более подробно.</a:t>
            </a:r>
          </a:p>
          <a:p>
            <a:r>
              <a:rPr lang="ru-RU" sz="1200" kern="1200" dirty="0" smtClean="0">
                <a:solidFill>
                  <a:schemeClr val="tx1"/>
                </a:solidFill>
                <a:effectLst/>
                <a:latin typeface="+mn-lt"/>
                <a:ea typeface="+mn-ea"/>
                <a:cs typeface="+mn-cs"/>
              </a:rPr>
              <a:t>	Кроме этого, рабочая группа Ассоциации «Педагог XXI века» разработала «Проект профессионального стандарта педагога, включающий состав обобщенных трудовых функций, трудовых функций и перечень трудовых  действий в соответствии с Национальной системой учительского роста». </a:t>
            </a:r>
          </a:p>
          <a:p>
            <a:r>
              <a:rPr lang="ru-RU" sz="1200" kern="1200" dirty="0" smtClean="0">
                <a:solidFill>
                  <a:schemeClr val="tx1"/>
                </a:solidFill>
                <a:effectLst/>
                <a:latin typeface="+mn-lt"/>
                <a:ea typeface="+mn-ea"/>
                <a:cs typeface="+mn-cs"/>
              </a:rPr>
              <a:t>Данный документ описывает две модели карьеры педагога:</a:t>
            </a:r>
          </a:p>
          <a:p>
            <a:r>
              <a:rPr lang="ru-RU" sz="1200" kern="1200" dirty="0" smtClean="0">
                <a:solidFill>
                  <a:schemeClr val="tx1"/>
                </a:solidFill>
                <a:effectLst/>
                <a:latin typeface="+mn-lt"/>
                <a:ea typeface="+mn-ea"/>
                <a:cs typeface="+mn-cs"/>
              </a:rPr>
              <a:t> • модель горизонтальной карьеры педагога от выпускника педагогической программы (начальный уровень квалификации) до педагога-наставника (высший уровень квалификации);</a:t>
            </a:r>
          </a:p>
          <a:p>
            <a:r>
              <a:rPr lang="ru-RU" sz="1200" kern="1200" dirty="0" smtClean="0">
                <a:solidFill>
                  <a:schemeClr val="tx1"/>
                </a:solidFill>
                <a:effectLst/>
                <a:latin typeface="+mn-lt"/>
                <a:ea typeface="+mn-ea"/>
                <a:cs typeface="+mn-cs"/>
              </a:rPr>
              <a:t>• модель вертикальной карьеры педагога, связанная с освоением необходимых уровней квалификации для выполнения дополнительных обобщенных трудовых функций.</a:t>
            </a:r>
          </a:p>
          <a:p>
            <a:r>
              <a:rPr lang="ru-RU" sz="1200" kern="1200" dirty="0" smtClean="0">
                <a:solidFill>
                  <a:schemeClr val="tx1"/>
                </a:solidFill>
                <a:effectLst/>
                <a:latin typeface="+mn-lt"/>
                <a:ea typeface="+mn-ea"/>
                <a:cs typeface="+mn-cs"/>
              </a:rPr>
              <a:t>Вертикальная карьера учительского роста предполагает возможность занятия учителем новых должностей – старшего учителя и ведущего учителя.</a:t>
            </a:r>
          </a:p>
          <a:p>
            <a:r>
              <a:rPr lang="ru-RU" sz="1200" kern="1200" dirty="0" smtClean="0">
                <a:solidFill>
                  <a:schemeClr val="tx1"/>
                </a:solidFill>
                <a:effectLst/>
                <a:latin typeface="+mn-lt"/>
                <a:ea typeface="+mn-ea"/>
                <a:cs typeface="+mn-cs"/>
              </a:rPr>
              <a:t>	В период введения НСУР (до 2020 г.) аттестация будет проводиться в одной из форм на выбор: либо как сейчас, либо на основе Единой федеральной оценки.</a:t>
            </a:r>
          </a:p>
          <a:p>
            <a:r>
              <a:rPr lang="ru-RU" sz="1200" kern="1200" dirty="0" smtClean="0">
                <a:solidFill>
                  <a:schemeClr val="tx1"/>
                </a:solidFill>
                <a:effectLst/>
                <a:latin typeface="+mn-lt"/>
                <a:ea typeface="+mn-ea"/>
                <a:cs typeface="+mn-cs"/>
              </a:rPr>
              <a:t> </a:t>
            </a:r>
          </a:p>
          <a:p>
            <a:r>
              <a:rPr lang="ru-RU" sz="1200" kern="1200" dirty="0" smtClean="0">
                <a:solidFill>
                  <a:schemeClr val="tx1"/>
                </a:solidFill>
                <a:effectLst/>
                <a:latin typeface="+mn-lt"/>
                <a:ea typeface="+mn-ea"/>
                <a:cs typeface="+mn-cs"/>
              </a:rPr>
              <a:t>	Переход к новой модели аттестации будет происходить в ближайшие годы. Сейчас ведется апробация разработанной модели, вносятся доработки.</a:t>
            </a:r>
          </a:p>
          <a:p>
            <a:r>
              <a:rPr lang="ru-RU" sz="1200" kern="1200" dirty="0" smtClean="0">
                <a:solidFill>
                  <a:schemeClr val="tx1"/>
                </a:solidFill>
                <a:effectLst/>
                <a:latin typeface="+mn-lt"/>
                <a:ea typeface="+mn-ea"/>
                <a:cs typeface="+mn-cs"/>
              </a:rPr>
              <a:t>	Апробация не является аттестацией, то есть не имеет социально-трудовых последствий, в том числе не предполагает установления её участникам квалификационных категорий. Объектом исследования в данном случае являются не компетентности учителей, а сами аттестационные процедуры и материалы.</a:t>
            </a:r>
          </a:p>
          <a:p>
            <a:r>
              <a:rPr lang="ru-RU" sz="1200" kern="1200" dirty="0" smtClean="0">
                <a:solidFill>
                  <a:schemeClr val="tx1"/>
                </a:solidFill>
                <a:effectLst/>
                <a:latin typeface="+mn-lt"/>
                <a:ea typeface="+mn-ea"/>
                <a:cs typeface="+mn-cs"/>
              </a:rPr>
              <a:t>	Важно также напомнить, что в соответствии с утвержденной «дорожной картой» формирования и введения НСУР 2018 год является годом апробации и доработки новой модели аттестации учителей, а в первом полугодии 2020 года должна быть проведена итоговая апробация новой модели аттестации педагогических работников — после разработки и апробации ЕФОМ по всем предметам, для которых определен период с марта 2017 года по декабрь 2019 года.</a:t>
            </a:r>
          </a:p>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127</a:t>
            </a:fld>
            <a:endParaRPr lang="ru-RU">
              <a:solidFill>
                <a:prstClr val="black"/>
              </a:solidFill>
            </a:endParaRPr>
          </a:p>
        </p:txBody>
      </p:sp>
    </p:spTree>
    <p:extLst>
      <p:ext uri="{BB962C8B-B14F-4D97-AF65-F5344CB8AC3E}">
        <p14:creationId xmlns:p14="http://schemas.microsoft.com/office/powerpoint/2010/main" val="29552334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pPr/>
              <a:t>128</a:t>
            </a:fld>
            <a:endParaRPr lang="ru-RU"/>
          </a:p>
        </p:txBody>
      </p:sp>
    </p:spTree>
    <p:extLst>
      <p:ext uri="{BB962C8B-B14F-4D97-AF65-F5344CB8AC3E}">
        <p14:creationId xmlns:p14="http://schemas.microsoft.com/office/powerpoint/2010/main" val="2955233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13</a:t>
            </a:fld>
            <a:endParaRPr lang="ru-RU"/>
          </a:p>
        </p:txBody>
      </p:sp>
    </p:spTree>
    <p:extLst>
      <p:ext uri="{BB962C8B-B14F-4D97-AF65-F5344CB8AC3E}">
        <p14:creationId xmlns:p14="http://schemas.microsoft.com/office/powerpoint/2010/main" val="33317042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14</a:t>
            </a:fld>
            <a:endParaRPr lang="ru-RU"/>
          </a:p>
        </p:txBody>
      </p:sp>
    </p:spTree>
    <p:extLst>
      <p:ext uri="{BB962C8B-B14F-4D97-AF65-F5344CB8AC3E}">
        <p14:creationId xmlns:p14="http://schemas.microsoft.com/office/powerpoint/2010/main" val="4792564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15</a:t>
            </a:fld>
            <a:endParaRPr lang="ru-RU"/>
          </a:p>
        </p:txBody>
      </p:sp>
    </p:spTree>
    <p:extLst>
      <p:ext uri="{BB962C8B-B14F-4D97-AF65-F5344CB8AC3E}">
        <p14:creationId xmlns:p14="http://schemas.microsoft.com/office/powerpoint/2010/main" val="3024770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16</a:t>
            </a:fld>
            <a:endParaRPr lang="ru-RU"/>
          </a:p>
        </p:txBody>
      </p:sp>
    </p:spTree>
    <p:extLst>
      <p:ext uri="{BB962C8B-B14F-4D97-AF65-F5344CB8AC3E}">
        <p14:creationId xmlns:p14="http://schemas.microsoft.com/office/powerpoint/2010/main" val="1786727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17</a:t>
            </a:fld>
            <a:endParaRPr lang="ru-RU"/>
          </a:p>
        </p:txBody>
      </p:sp>
    </p:spTree>
    <p:extLst>
      <p:ext uri="{BB962C8B-B14F-4D97-AF65-F5344CB8AC3E}">
        <p14:creationId xmlns:p14="http://schemas.microsoft.com/office/powerpoint/2010/main" val="358219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18</a:t>
            </a:fld>
            <a:endParaRPr lang="ru-RU"/>
          </a:p>
        </p:txBody>
      </p:sp>
    </p:spTree>
    <p:extLst>
      <p:ext uri="{BB962C8B-B14F-4D97-AF65-F5344CB8AC3E}">
        <p14:creationId xmlns:p14="http://schemas.microsoft.com/office/powerpoint/2010/main" val="88452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19</a:t>
            </a:fld>
            <a:endParaRPr lang="ru-RU"/>
          </a:p>
        </p:txBody>
      </p:sp>
    </p:spTree>
    <p:extLst>
      <p:ext uri="{BB962C8B-B14F-4D97-AF65-F5344CB8AC3E}">
        <p14:creationId xmlns:p14="http://schemas.microsoft.com/office/powerpoint/2010/main" val="1824803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24</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25</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3</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26</a:t>
            </a:fld>
            <a:endParaRPr lang="ru-RU">
              <a:solidFill>
                <a:prstClr val="black"/>
              </a:solidFill>
            </a:endParaRPr>
          </a:p>
        </p:txBody>
      </p:sp>
    </p:spTree>
    <p:extLst>
      <p:ext uri="{BB962C8B-B14F-4D97-AF65-F5344CB8AC3E}">
        <p14:creationId xmlns:p14="http://schemas.microsoft.com/office/powerpoint/2010/main" val="3964367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27</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28</a:t>
            </a:fld>
            <a:endParaRPr lang="ru-RU">
              <a:solidFill>
                <a:prstClr val="black"/>
              </a:solidFill>
            </a:endParaRPr>
          </a:p>
        </p:txBody>
      </p:sp>
    </p:spTree>
    <p:extLst>
      <p:ext uri="{BB962C8B-B14F-4D97-AF65-F5344CB8AC3E}">
        <p14:creationId xmlns:p14="http://schemas.microsoft.com/office/powerpoint/2010/main" val="2643401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29</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30</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t>31</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33</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34</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35</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36</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37</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38</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39</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40</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41</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42</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43</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44</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45</a:t>
            </a:fld>
            <a:endParaRPr lang="ru-RU"/>
          </a:p>
        </p:txBody>
      </p:sp>
    </p:spTree>
    <p:extLst>
      <p:ext uri="{BB962C8B-B14F-4D97-AF65-F5344CB8AC3E}">
        <p14:creationId xmlns:p14="http://schemas.microsoft.com/office/powerpoint/2010/main" val="2955233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46</a:t>
            </a:fld>
            <a:endParaRPr lang="ru-RU"/>
          </a:p>
        </p:txBody>
      </p:sp>
    </p:spTree>
    <p:extLst>
      <p:ext uri="{BB962C8B-B14F-4D97-AF65-F5344CB8AC3E}">
        <p14:creationId xmlns:p14="http://schemas.microsoft.com/office/powerpoint/2010/main" val="2955233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5</a:t>
            </a:fld>
            <a:endParaRPr lang="ru-RU"/>
          </a:p>
        </p:txBody>
      </p:sp>
    </p:spTree>
    <p:extLst>
      <p:ext uri="{BB962C8B-B14F-4D97-AF65-F5344CB8AC3E}">
        <p14:creationId xmlns:p14="http://schemas.microsoft.com/office/powerpoint/2010/main" val="35628181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47</a:t>
            </a:fld>
            <a:endParaRPr lang="ru-RU"/>
          </a:p>
        </p:txBody>
      </p:sp>
    </p:spTree>
    <p:extLst>
      <p:ext uri="{BB962C8B-B14F-4D97-AF65-F5344CB8AC3E}">
        <p14:creationId xmlns:p14="http://schemas.microsoft.com/office/powerpoint/2010/main" val="29552334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48</a:t>
            </a:fld>
            <a:endParaRPr lang="ru-RU"/>
          </a:p>
        </p:txBody>
      </p:sp>
    </p:spTree>
    <p:extLst>
      <p:ext uri="{BB962C8B-B14F-4D97-AF65-F5344CB8AC3E}">
        <p14:creationId xmlns:p14="http://schemas.microsoft.com/office/powerpoint/2010/main" val="2955233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49</a:t>
            </a:fld>
            <a:endParaRPr lang="ru-RU"/>
          </a:p>
        </p:txBody>
      </p:sp>
    </p:spTree>
    <p:extLst>
      <p:ext uri="{BB962C8B-B14F-4D97-AF65-F5344CB8AC3E}">
        <p14:creationId xmlns:p14="http://schemas.microsoft.com/office/powerpoint/2010/main" val="2955233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50</a:t>
            </a:fld>
            <a:endParaRPr lang="ru-RU"/>
          </a:p>
        </p:txBody>
      </p:sp>
    </p:spTree>
    <p:extLst>
      <p:ext uri="{BB962C8B-B14F-4D97-AF65-F5344CB8AC3E}">
        <p14:creationId xmlns:p14="http://schemas.microsoft.com/office/powerpoint/2010/main" val="2955233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51</a:t>
            </a:fld>
            <a:endParaRPr lang="ru-RU"/>
          </a:p>
        </p:txBody>
      </p:sp>
    </p:spTree>
    <p:extLst>
      <p:ext uri="{BB962C8B-B14F-4D97-AF65-F5344CB8AC3E}">
        <p14:creationId xmlns:p14="http://schemas.microsoft.com/office/powerpoint/2010/main" val="29552334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52</a:t>
            </a:fld>
            <a:endParaRPr lang="ru-RU"/>
          </a:p>
        </p:txBody>
      </p:sp>
    </p:spTree>
    <p:extLst>
      <p:ext uri="{BB962C8B-B14F-4D97-AF65-F5344CB8AC3E}">
        <p14:creationId xmlns:p14="http://schemas.microsoft.com/office/powerpoint/2010/main" val="29552334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54</a:t>
            </a:fld>
            <a:endParaRPr lang="ru-RU">
              <a:solidFill>
                <a:prstClr val="black"/>
              </a:solidFill>
            </a:endParaRPr>
          </a:p>
        </p:txBody>
      </p:sp>
    </p:spTree>
    <p:extLst>
      <p:ext uri="{BB962C8B-B14F-4D97-AF65-F5344CB8AC3E}">
        <p14:creationId xmlns:p14="http://schemas.microsoft.com/office/powerpoint/2010/main" val="40451318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55</a:t>
            </a:fld>
            <a:endParaRPr lang="ru-RU">
              <a:solidFill>
                <a:prstClr val="black"/>
              </a:solidFill>
            </a:endParaRPr>
          </a:p>
        </p:txBody>
      </p:sp>
    </p:spTree>
    <p:extLst>
      <p:ext uri="{BB962C8B-B14F-4D97-AF65-F5344CB8AC3E}">
        <p14:creationId xmlns:p14="http://schemas.microsoft.com/office/powerpoint/2010/main" val="3818302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56</a:t>
            </a:fld>
            <a:endParaRPr lang="ru-RU">
              <a:solidFill>
                <a:prstClr val="black"/>
              </a:solidFill>
            </a:endParaRPr>
          </a:p>
        </p:txBody>
      </p:sp>
    </p:spTree>
    <p:extLst>
      <p:ext uri="{BB962C8B-B14F-4D97-AF65-F5344CB8AC3E}">
        <p14:creationId xmlns:p14="http://schemas.microsoft.com/office/powerpoint/2010/main" val="34252426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460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36C739C-2EAB-48DC-A487-6C9F52DAE768}" type="slidenum">
              <a:rPr lang="ru-RU" altLang="ru-RU" smtClean="0">
                <a:solidFill>
                  <a:prstClr val="black"/>
                </a:solidFill>
              </a:rPr>
              <a:pPr/>
              <a:t>57</a:t>
            </a:fld>
            <a:endParaRPr lang="ru-RU" altLang="ru-RU" smtClean="0">
              <a:solidFill>
                <a:prstClr val="black"/>
              </a:solidFill>
            </a:endParaRPr>
          </a:p>
        </p:txBody>
      </p:sp>
    </p:spTree>
    <p:extLst>
      <p:ext uri="{BB962C8B-B14F-4D97-AF65-F5344CB8AC3E}">
        <p14:creationId xmlns:p14="http://schemas.microsoft.com/office/powerpoint/2010/main" val="27789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7</a:t>
            </a:fld>
            <a:endParaRPr lang="ru-RU"/>
          </a:p>
        </p:txBody>
      </p:sp>
    </p:spTree>
    <p:extLst>
      <p:ext uri="{BB962C8B-B14F-4D97-AF65-F5344CB8AC3E}">
        <p14:creationId xmlns:p14="http://schemas.microsoft.com/office/powerpoint/2010/main" val="1493699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60</a:t>
            </a:fld>
            <a:endParaRPr lang="ru-RU">
              <a:solidFill>
                <a:prstClr val="black"/>
              </a:solidFill>
            </a:endParaRPr>
          </a:p>
        </p:txBody>
      </p:sp>
    </p:spTree>
    <p:extLst>
      <p:ext uri="{BB962C8B-B14F-4D97-AF65-F5344CB8AC3E}">
        <p14:creationId xmlns:p14="http://schemas.microsoft.com/office/powerpoint/2010/main" val="11326378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61</a:t>
            </a:fld>
            <a:endParaRPr lang="ru-RU">
              <a:solidFill>
                <a:prstClr val="black"/>
              </a:solidFill>
            </a:endParaRPr>
          </a:p>
        </p:txBody>
      </p:sp>
    </p:spTree>
    <p:extLst>
      <p:ext uri="{BB962C8B-B14F-4D97-AF65-F5344CB8AC3E}">
        <p14:creationId xmlns:p14="http://schemas.microsoft.com/office/powerpoint/2010/main" val="25718122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65</a:t>
            </a:fld>
            <a:endParaRPr lang="ru-RU">
              <a:solidFill>
                <a:prstClr val="black"/>
              </a:solidFill>
            </a:endParaRPr>
          </a:p>
        </p:txBody>
      </p:sp>
    </p:spTree>
    <p:extLst>
      <p:ext uri="{BB962C8B-B14F-4D97-AF65-F5344CB8AC3E}">
        <p14:creationId xmlns:p14="http://schemas.microsoft.com/office/powerpoint/2010/main" val="4258847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66</a:t>
            </a:fld>
            <a:endParaRPr lang="ru-RU">
              <a:solidFill>
                <a:prstClr val="black"/>
              </a:solidFill>
            </a:endParaRPr>
          </a:p>
        </p:txBody>
      </p:sp>
    </p:spTree>
    <p:extLst>
      <p:ext uri="{BB962C8B-B14F-4D97-AF65-F5344CB8AC3E}">
        <p14:creationId xmlns:p14="http://schemas.microsoft.com/office/powerpoint/2010/main" val="543806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67</a:t>
            </a:fld>
            <a:endParaRPr lang="ru-RU">
              <a:solidFill>
                <a:prstClr val="black"/>
              </a:solidFill>
            </a:endParaRPr>
          </a:p>
        </p:txBody>
      </p:sp>
    </p:spTree>
    <p:extLst>
      <p:ext uri="{BB962C8B-B14F-4D97-AF65-F5344CB8AC3E}">
        <p14:creationId xmlns:p14="http://schemas.microsoft.com/office/powerpoint/2010/main" val="41996536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68</a:t>
            </a:fld>
            <a:endParaRPr lang="ru-RU">
              <a:solidFill>
                <a:prstClr val="black"/>
              </a:solidFill>
            </a:endParaRPr>
          </a:p>
        </p:txBody>
      </p:sp>
    </p:spTree>
    <p:extLst>
      <p:ext uri="{BB962C8B-B14F-4D97-AF65-F5344CB8AC3E}">
        <p14:creationId xmlns:p14="http://schemas.microsoft.com/office/powerpoint/2010/main" val="27207005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69</a:t>
            </a:fld>
            <a:endParaRPr lang="ru-RU">
              <a:solidFill>
                <a:prstClr val="black"/>
              </a:solidFill>
            </a:endParaRPr>
          </a:p>
        </p:txBody>
      </p:sp>
    </p:spTree>
    <p:extLst>
      <p:ext uri="{BB962C8B-B14F-4D97-AF65-F5344CB8AC3E}">
        <p14:creationId xmlns:p14="http://schemas.microsoft.com/office/powerpoint/2010/main" val="2100666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70</a:t>
            </a:fld>
            <a:endParaRPr lang="ru-RU">
              <a:solidFill>
                <a:prstClr val="black"/>
              </a:solidFill>
            </a:endParaRPr>
          </a:p>
        </p:txBody>
      </p:sp>
    </p:spTree>
    <p:extLst>
      <p:ext uri="{BB962C8B-B14F-4D97-AF65-F5344CB8AC3E}">
        <p14:creationId xmlns:p14="http://schemas.microsoft.com/office/powerpoint/2010/main" val="38309071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71</a:t>
            </a:fld>
            <a:endParaRPr lang="ru-RU">
              <a:solidFill>
                <a:prstClr val="black"/>
              </a:solidFill>
            </a:endParaRPr>
          </a:p>
        </p:txBody>
      </p:sp>
    </p:spTree>
    <p:extLst>
      <p:ext uri="{BB962C8B-B14F-4D97-AF65-F5344CB8AC3E}">
        <p14:creationId xmlns:p14="http://schemas.microsoft.com/office/powerpoint/2010/main" val="18412871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72</a:t>
            </a:fld>
            <a:endParaRPr lang="ru-RU">
              <a:solidFill>
                <a:prstClr val="black"/>
              </a:solidFill>
            </a:endParaRPr>
          </a:p>
        </p:txBody>
      </p:sp>
    </p:spTree>
    <p:extLst>
      <p:ext uri="{BB962C8B-B14F-4D97-AF65-F5344CB8AC3E}">
        <p14:creationId xmlns:p14="http://schemas.microsoft.com/office/powerpoint/2010/main" val="3869737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8</a:t>
            </a:fld>
            <a:endParaRPr lang="ru-RU"/>
          </a:p>
        </p:txBody>
      </p:sp>
    </p:spTree>
    <p:extLst>
      <p:ext uri="{BB962C8B-B14F-4D97-AF65-F5344CB8AC3E}">
        <p14:creationId xmlns:p14="http://schemas.microsoft.com/office/powerpoint/2010/main" val="29552334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73</a:t>
            </a:fld>
            <a:endParaRPr lang="ru-RU">
              <a:solidFill>
                <a:prstClr val="black"/>
              </a:solidFill>
            </a:endParaRPr>
          </a:p>
        </p:txBody>
      </p:sp>
    </p:spTree>
    <p:extLst>
      <p:ext uri="{BB962C8B-B14F-4D97-AF65-F5344CB8AC3E}">
        <p14:creationId xmlns:p14="http://schemas.microsoft.com/office/powerpoint/2010/main" val="41185629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74</a:t>
            </a:fld>
            <a:endParaRPr lang="ru-RU">
              <a:solidFill>
                <a:prstClr val="black"/>
              </a:solidFill>
            </a:endParaRPr>
          </a:p>
        </p:txBody>
      </p:sp>
    </p:spTree>
    <p:extLst>
      <p:ext uri="{BB962C8B-B14F-4D97-AF65-F5344CB8AC3E}">
        <p14:creationId xmlns:p14="http://schemas.microsoft.com/office/powerpoint/2010/main" val="3848622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75</a:t>
            </a:fld>
            <a:endParaRPr lang="ru-RU">
              <a:solidFill>
                <a:prstClr val="black"/>
              </a:solidFill>
            </a:endParaRPr>
          </a:p>
        </p:txBody>
      </p:sp>
    </p:spTree>
    <p:extLst>
      <p:ext uri="{BB962C8B-B14F-4D97-AF65-F5344CB8AC3E}">
        <p14:creationId xmlns:p14="http://schemas.microsoft.com/office/powerpoint/2010/main" val="42635758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76</a:t>
            </a:fld>
            <a:endParaRPr lang="ru-RU">
              <a:solidFill>
                <a:prstClr val="black"/>
              </a:solidFill>
            </a:endParaRPr>
          </a:p>
        </p:txBody>
      </p:sp>
    </p:spTree>
    <p:extLst>
      <p:ext uri="{BB962C8B-B14F-4D97-AF65-F5344CB8AC3E}">
        <p14:creationId xmlns:p14="http://schemas.microsoft.com/office/powerpoint/2010/main" val="14209429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77</a:t>
            </a:fld>
            <a:endParaRPr lang="ru-RU">
              <a:solidFill>
                <a:prstClr val="black"/>
              </a:solidFill>
            </a:endParaRPr>
          </a:p>
        </p:txBody>
      </p:sp>
    </p:spTree>
    <p:extLst>
      <p:ext uri="{BB962C8B-B14F-4D97-AF65-F5344CB8AC3E}">
        <p14:creationId xmlns:p14="http://schemas.microsoft.com/office/powerpoint/2010/main" val="2282051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78</a:t>
            </a:fld>
            <a:endParaRPr lang="ru-RU">
              <a:solidFill>
                <a:prstClr val="black"/>
              </a:solidFill>
            </a:endParaRPr>
          </a:p>
        </p:txBody>
      </p:sp>
    </p:spTree>
    <p:extLst>
      <p:ext uri="{BB962C8B-B14F-4D97-AF65-F5344CB8AC3E}">
        <p14:creationId xmlns:p14="http://schemas.microsoft.com/office/powerpoint/2010/main" val="14986446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79</a:t>
            </a:fld>
            <a:endParaRPr lang="ru-RU">
              <a:solidFill>
                <a:prstClr val="black"/>
              </a:solidFill>
            </a:endParaRPr>
          </a:p>
        </p:txBody>
      </p:sp>
    </p:spTree>
    <p:extLst>
      <p:ext uri="{BB962C8B-B14F-4D97-AF65-F5344CB8AC3E}">
        <p14:creationId xmlns:p14="http://schemas.microsoft.com/office/powerpoint/2010/main" val="256441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80</a:t>
            </a:fld>
            <a:endParaRPr lang="ru-RU">
              <a:solidFill>
                <a:prstClr val="black"/>
              </a:solidFill>
            </a:endParaRPr>
          </a:p>
        </p:txBody>
      </p:sp>
    </p:spTree>
    <p:extLst>
      <p:ext uri="{BB962C8B-B14F-4D97-AF65-F5344CB8AC3E}">
        <p14:creationId xmlns:p14="http://schemas.microsoft.com/office/powerpoint/2010/main" val="116672842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7588"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85CA564-7DF7-413E-83F9-5BCB26EDD0EB}" type="slidenum">
              <a:rPr lang="ru-RU" altLang="ru-RU" smtClean="0">
                <a:solidFill>
                  <a:prstClr val="black"/>
                </a:solidFill>
              </a:rPr>
              <a:pPr/>
              <a:t>81</a:t>
            </a:fld>
            <a:endParaRPr lang="ru-RU" altLang="ru-RU" smtClean="0">
              <a:solidFill>
                <a:prstClr val="black"/>
              </a:solidFill>
            </a:endParaRPr>
          </a:p>
        </p:txBody>
      </p:sp>
    </p:spTree>
    <p:extLst>
      <p:ext uri="{BB962C8B-B14F-4D97-AF65-F5344CB8AC3E}">
        <p14:creationId xmlns:p14="http://schemas.microsoft.com/office/powerpoint/2010/main" val="402596754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6963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CE06503-93D5-4F6B-AB92-89520DB406BA}" type="slidenum">
              <a:rPr lang="ru-RU" altLang="ru-RU" smtClean="0">
                <a:solidFill>
                  <a:prstClr val="black"/>
                </a:solidFill>
              </a:rPr>
              <a:pPr/>
              <a:t>82</a:t>
            </a:fld>
            <a:endParaRPr lang="ru-RU" altLang="ru-RU" smtClean="0">
              <a:solidFill>
                <a:prstClr val="black"/>
              </a:solidFill>
            </a:endParaRPr>
          </a:p>
        </p:txBody>
      </p:sp>
    </p:spTree>
    <p:extLst>
      <p:ext uri="{BB962C8B-B14F-4D97-AF65-F5344CB8AC3E}">
        <p14:creationId xmlns:p14="http://schemas.microsoft.com/office/powerpoint/2010/main" val="1729002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9</a:t>
            </a:fld>
            <a:endParaRPr lang="ru-RU"/>
          </a:p>
        </p:txBody>
      </p:sp>
    </p:spTree>
    <p:extLst>
      <p:ext uri="{BB962C8B-B14F-4D97-AF65-F5344CB8AC3E}">
        <p14:creationId xmlns:p14="http://schemas.microsoft.com/office/powerpoint/2010/main" val="379011935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168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E12E5EDC-F746-415D-8AC5-69D9AFFA0E5E}" type="slidenum">
              <a:rPr lang="ru-RU" altLang="ru-RU" smtClean="0">
                <a:solidFill>
                  <a:prstClr val="black"/>
                </a:solidFill>
              </a:rPr>
              <a:pPr/>
              <a:t>83</a:t>
            </a:fld>
            <a:endParaRPr lang="ru-RU" altLang="ru-RU" smtClean="0">
              <a:solidFill>
                <a:prstClr val="black"/>
              </a:solidFill>
            </a:endParaRPr>
          </a:p>
        </p:txBody>
      </p:sp>
    </p:spTree>
    <p:extLst>
      <p:ext uri="{BB962C8B-B14F-4D97-AF65-F5344CB8AC3E}">
        <p14:creationId xmlns:p14="http://schemas.microsoft.com/office/powerpoint/2010/main" val="30568822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737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179EC52-64BD-48F8-8D0C-C9059FD30BD5}" type="slidenum">
              <a:rPr lang="ru-RU" altLang="ru-RU" smtClean="0">
                <a:solidFill>
                  <a:prstClr val="black"/>
                </a:solidFill>
              </a:rPr>
              <a:pPr/>
              <a:t>84</a:t>
            </a:fld>
            <a:endParaRPr lang="ru-RU" altLang="ru-RU" smtClean="0">
              <a:solidFill>
                <a:prstClr val="black"/>
              </a:solidFill>
            </a:endParaRPr>
          </a:p>
        </p:txBody>
      </p:sp>
    </p:spTree>
    <p:extLst>
      <p:ext uri="{BB962C8B-B14F-4D97-AF65-F5344CB8AC3E}">
        <p14:creationId xmlns:p14="http://schemas.microsoft.com/office/powerpoint/2010/main" val="3631343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altLang="ru-RU" smtClean="0"/>
              <a:t>Если нет возможности посмотреть сайт организации, обратите внимание на печать на дипломе.</a:t>
            </a:r>
          </a:p>
        </p:txBody>
      </p:sp>
      <p:sp>
        <p:nvSpPr>
          <p:cNvPr id="75780"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BACDFAB-0F62-494A-ABDF-0313FCD72672}" type="slidenum">
              <a:rPr lang="ru-RU" altLang="ru-RU" smtClean="0">
                <a:solidFill>
                  <a:prstClr val="black"/>
                </a:solidFill>
              </a:rPr>
              <a:pPr/>
              <a:t>85</a:t>
            </a:fld>
            <a:endParaRPr lang="ru-RU" altLang="ru-RU" smtClean="0">
              <a:solidFill>
                <a:prstClr val="black"/>
              </a:solidFill>
            </a:endParaRPr>
          </a:p>
        </p:txBody>
      </p:sp>
    </p:spTree>
    <p:extLst>
      <p:ext uri="{BB962C8B-B14F-4D97-AF65-F5344CB8AC3E}">
        <p14:creationId xmlns:p14="http://schemas.microsoft.com/office/powerpoint/2010/main" val="17890595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86</a:t>
            </a:fld>
            <a:endParaRPr lang="ru-RU">
              <a:solidFill>
                <a:prstClr val="black"/>
              </a:solidFill>
            </a:endParaRPr>
          </a:p>
        </p:txBody>
      </p:sp>
    </p:spTree>
    <p:extLst>
      <p:ext uri="{BB962C8B-B14F-4D97-AF65-F5344CB8AC3E}">
        <p14:creationId xmlns:p14="http://schemas.microsoft.com/office/powerpoint/2010/main" val="8727370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87</a:t>
            </a:fld>
            <a:endParaRPr lang="ru-RU">
              <a:solidFill>
                <a:prstClr val="black"/>
              </a:solidFill>
            </a:endParaRPr>
          </a:p>
        </p:txBody>
      </p:sp>
    </p:spTree>
    <p:extLst>
      <p:ext uri="{BB962C8B-B14F-4D97-AF65-F5344CB8AC3E}">
        <p14:creationId xmlns:p14="http://schemas.microsoft.com/office/powerpoint/2010/main" val="7488828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88</a:t>
            </a:fld>
            <a:endParaRPr lang="ru-RU">
              <a:solidFill>
                <a:prstClr val="black"/>
              </a:solidFill>
            </a:endParaRPr>
          </a:p>
        </p:txBody>
      </p:sp>
    </p:spTree>
    <p:extLst>
      <p:ext uri="{BB962C8B-B14F-4D97-AF65-F5344CB8AC3E}">
        <p14:creationId xmlns:p14="http://schemas.microsoft.com/office/powerpoint/2010/main" val="1012249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89</a:t>
            </a:fld>
            <a:endParaRPr lang="ru-RU">
              <a:solidFill>
                <a:prstClr val="black"/>
              </a:solidFill>
            </a:endParaRPr>
          </a:p>
        </p:txBody>
      </p:sp>
    </p:spTree>
    <p:extLst>
      <p:ext uri="{BB962C8B-B14F-4D97-AF65-F5344CB8AC3E}">
        <p14:creationId xmlns:p14="http://schemas.microsoft.com/office/powerpoint/2010/main" val="240420514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90</a:t>
            </a:fld>
            <a:endParaRPr lang="ru-RU">
              <a:solidFill>
                <a:prstClr val="black"/>
              </a:solidFill>
            </a:endParaRPr>
          </a:p>
        </p:txBody>
      </p:sp>
    </p:spTree>
    <p:extLst>
      <p:ext uri="{BB962C8B-B14F-4D97-AF65-F5344CB8AC3E}">
        <p14:creationId xmlns:p14="http://schemas.microsoft.com/office/powerpoint/2010/main" val="15760454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91</a:t>
            </a:fld>
            <a:endParaRPr lang="ru-RU">
              <a:solidFill>
                <a:prstClr val="black"/>
              </a:solidFill>
            </a:endParaRPr>
          </a:p>
        </p:txBody>
      </p:sp>
    </p:spTree>
    <p:extLst>
      <p:ext uri="{BB962C8B-B14F-4D97-AF65-F5344CB8AC3E}">
        <p14:creationId xmlns:p14="http://schemas.microsoft.com/office/powerpoint/2010/main" val="5483617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92</a:t>
            </a:fld>
            <a:endParaRPr lang="ru-RU">
              <a:solidFill>
                <a:prstClr val="black"/>
              </a:solidFill>
            </a:endParaRPr>
          </a:p>
        </p:txBody>
      </p:sp>
    </p:spTree>
    <p:extLst>
      <p:ext uri="{BB962C8B-B14F-4D97-AF65-F5344CB8AC3E}">
        <p14:creationId xmlns:p14="http://schemas.microsoft.com/office/powerpoint/2010/main" val="2270206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10</a:t>
            </a:fld>
            <a:endParaRPr lang="ru-RU"/>
          </a:p>
        </p:txBody>
      </p:sp>
    </p:spTree>
    <p:extLst>
      <p:ext uri="{BB962C8B-B14F-4D97-AF65-F5344CB8AC3E}">
        <p14:creationId xmlns:p14="http://schemas.microsoft.com/office/powerpoint/2010/main" val="4727421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93</a:t>
            </a:fld>
            <a:endParaRPr lang="ru-RU">
              <a:solidFill>
                <a:prstClr val="black"/>
              </a:solidFill>
            </a:endParaRPr>
          </a:p>
        </p:txBody>
      </p:sp>
    </p:spTree>
    <p:extLst>
      <p:ext uri="{BB962C8B-B14F-4D97-AF65-F5344CB8AC3E}">
        <p14:creationId xmlns:p14="http://schemas.microsoft.com/office/powerpoint/2010/main" val="20638026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94</a:t>
            </a:fld>
            <a:endParaRPr lang="ru-RU">
              <a:solidFill>
                <a:prstClr val="black"/>
              </a:solidFill>
            </a:endParaRPr>
          </a:p>
        </p:txBody>
      </p:sp>
    </p:spTree>
    <p:extLst>
      <p:ext uri="{BB962C8B-B14F-4D97-AF65-F5344CB8AC3E}">
        <p14:creationId xmlns:p14="http://schemas.microsoft.com/office/powerpoint/2010/main" val="275405512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95</a:t>
            </a:fld>
            <a:endParaRPr lang="ru-RU">
              <a:solidFill>
                <a:prstClr val="black"/>
              </a:solidFill>
            </a:endParaRPr>
          </a:p>
        </p:txBody>
      </p:sp>
    </p:spTree>
    <p:extLst>
      <p:ext uri="{BB962C8B-B14F-4D97-AF65-F5344CB8AC3E}">
        <p14:creationId xmlns:p14="http://schemas.microsoft.com/office/powerpoint/2010/main" val="9284314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96</a:t>
            </a:fld>
            <a:endParaRPr lang="ru-RU">
              <a:solidFill>
                <a:prstClr val="black"/>
              </a:solidFill>
            </a:endParaRPr>
          </a:p>
        </p:txBody>
      </p:sp>
    </p:spTree>
    <p:extLst>
      <p:ext uri="{BB962C8B-B14F-4D97-AF65-F5344CB8AC3E}">
        <p14:creationId xmlns:p14="http://schemas.microsoft.com/office/powerpoint/2010/main" val="411424475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97</a:t>
            </a:fld>
            <a:endParaRPr lang="ru-RU">
              <a:solidFill>
                <a:prstClr val="black"/>
              </a:solidFill>
            </a:endParaRPr>
          </a:p>
        </p:txBody>
      </p:sp>
    </p:spTree>
    <p:extLst>
      <p:ext uri="{BB962C8B-B14F-4D97-AF65-F5344CB8AC3E}">
        <p14:creationId xmlns:p14="http://schemas.microsoft.com/office/powerpoint/2010/main" val="8379894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98</a:t>
            </a:fld>
            <a:endParaRPr lang="ru-RU">
              <a:solidFill>
                <a:prstClr val="black"/>
              </a:solidFill>
            </a:endParaRPr>
          </a:p>
        </p:txBody>
      </p:sp>
    </p:spTree>
    <p:extLst>
      <p:ext uri="{BB962C8B-B14F-4D97-AF65-F5344CB8AC3E}">
        <p14:creationId xmlns:p14="http://schemas.microsoft.com/office/powerpoint/2010/main" val="14784120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99</a:t>
            </a:fld>
            <a:endParaRPr lang="ru-RU">
              <a:solidFill>
                <a:prstClr val="black"/>
              </a:solidFill>
            </a:endParaRPr>
          </a:p>
        </p:txBody>
      </p:sp>
    </p:spTree>
    <p:extLst>
      <p:ext uri="{BB962C8B-B14F-4D97-AF65-F5344CB8AC3E}">
        <p14:creationId xmlns:p14="http://schemas.microsoft.com/office/powerpoint/2010/main" val="36056326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100</a:t>
            </a:fld>
            <a:endParaRPr lang="ru-RU">
              <a:solidFill>
                <a:prstClr val="black"/>
              </a:solidFill>
            </a:endParaRPr>
          </a:p>
        </p:txBody>
      </p:sp>
    </p:spTree>
    <p:extLst>
      <p:ext uri="{BB962C8B-B14F-4D97-AF65-F5344CB8AC3E}">
        <p14:creationId xmlns:p14="http://schemas.microsoft.com/office/powerpoint/2010/main" val="263444641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101</a:t>
            </a:fld>
            <a:endParaRPr lang="ru-RU">
              <a:solidFill>
                <a:prstClr val="black"/>
              </a:solidFill>
            </a:endParaRPr>
          </a:p>
        </p:txBody>
      </p:sp>
    </p:spTree>
    <p:extLst>
      <p:ext uri="{BB962C8B-B14F-4D97-AF65-F5344CB8AC3E}">
        <p14:creationId xmlns:p14="http://schemas.microsoft.com/office/powerpoint/2010/main" val="19254792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102</a:t>
            </a:fld>
            <a:endParaRPr lang="ru-RU">
              <a:solidFill>
                <a:prstClr val="black"/>
              </a:solidFill>
            </a:endParaRPr>
          </a:p>
        </p:txBody>
      </p:sp>
    </p:spTree>
    <p:extLst>
      <p:ext uri="{BB962C8B-B14F-4D97-AF65-F5344CB8AC3E}">
        <p14:creationId xmlns:p14="http://schemas.microsoft.com/office/powerpoint/2010/main" val="426387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t>11</a:t>
            </a:fld>
            <a:endParaRPr lang="ru-RU"/>
          </a:p>
        </p:txBody>
      </p:sp>
    </p:spTree>
    <p:extLst>
      <p:ext uri="{BB962C8B-B14F-4D97-AF65-F5344CB8AC3E}">
        <p14:creationId xmlns:p14="http://schemas.microsoft.com/office/powerpoint/2010/main" val="349477879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103</a:t>
            </a:fld>
            <a:endParaRPr lang="ru-RU">
              <a:solidFill>
                <a:prstClr val="black"/>
              </a:solidFill>
            </a:endParaRPr>
          </a:p>
        </p:txBody>
      </p:sp>
    </p:spTree>
    <p:extLst>
      <p:ext uri="{BB962C8B-B14F-4D97-AF65-F5344CB8AC3E}">
        <p14:creationId xmlns:p14="http://schemas.microsoft.com/office/powerpoint/2010/main" val="124994805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03DDA8E-F432-4BC2-AABE-CD7E3E85DCD4}" type="slidenum">
              <a:rPr lang="ru-RU" smtClean="0"/>
              <a:t>112</a:t>
            </a:fld>
            <a:endParaRPr lang="ru-RU"/>
          </a:p>
        </p:txBody>
      </p:sp>
    </p:spTree>
    <p:extLst>
      <p:ext uri="{BB962C8B-B14F-4D97-AF65-F5344CB8AC3E}">
        <p14:creationId xmlns:p14="http://schemas.microsoft.com/office/powerpoint/2010/main" val="33808572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03DDA8E-F432-4BC2-AABE-CD7E3E85DCD4}" type="slidenum">
              <a:rPr lang="ru-RU" smtClean="0"/>
              <a:t>113</a:t>
            </a:fld>
            <a:endParaRPr lang="ru-RU"/>
          </a:p>
        </p:txBody>
      </p:sp>
    </p:spTree>
    <p:extLst>
      <p:ext uri="{BB962C8B-B14F-4D97-AF65-F5344CB8AC3E}">
        <p14:creationId xmlns:p14="http://schemas.microsoft.com/office/powerpoint/2010/main" val="112840376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03DDA8E-F432-4BC2-AABE-CD7E3E85DCD4}" type="slidenum">
              <a:rPr lang="ru-RU" smtClean="0"/>
              <a:t>116</a:t>
            </a:fld>
            <a:endParaRPr lang="ru-RU"/>
          </a:p>
        </p:txBody>
      </p:sp>
    </p:spTree>
    <p:extLst>
      <p:ext uri="{BB962C8B-B14F-4D97-AF65-F5344CB8AC3E}">
        <p14:creationId xmlns:p14="http://schemas.microsoft.com/office/powerpoint/2010/main" val="244504366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03DDA8E-F432-4BC2-AABE-CD7E3E85DCD4}" type="slidenum">
              <a:rPr lang="ru-RU" smtClean="0"/>
              <a:t>118</a:t>
            </a:fld>
            <a:endParaRPr lang="ru-RU"/>
          </a:p>
        </p:txBody>
      </p:sp>
    </p:spTree>
    <p:extLst>
      <p:ext uri="{BB962C8B-B14F-4D97-AF65-F5344CB8AC3E}">
        <p14:creationId xmlns:p14="http://schemas.microsoft.com/office/powerpoint/2010/main" val="30163546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120</a:t>
            </a:fld>
            <a:endParaRPr lang="ru-RU">
              <a:solidFill>
                <a:prstClr val="black"/>
              </a:solidFill>
            </a:endParaRPr>
          </a:p>
        </p:txBody>
      </p:sp>
    </p:spTree>
    <p:extLst>
      <p:ext uri="{BB962C8B-B14F-4D97-AF65-F5344CB8AC3E}">
        <p14:creationId xmlns:p14="http://schemas.microsoft.com/office/powerpoint/2010/main" val="295523345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121</a:t>
            </a:fld>
            <a:endParaRPr lang="ru-RU">
              <a:solidFill>
                <a:prstClr val="black"/>
              </a:solidFill>
            </a:endParaRPr>
          </a:p>
        </p:txBody>
      </p:sp>
    </p:spTree>
    <p:extLst>
      <p:ext uri="{BB962C8B-B14F-4D97-AF65-F5344CB8AC3E}">
        <p14:creationId xmlns:p14="http://schemas.microsoft.com/office/powerpoint/2010/main" val="29552334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Министр образования РФ Васильева О.Ю. утвердила «Дорожную карту» внедрения НСУР 26.07.2017 Учителя не имеют перспектив профессионального роста и страдают от этого! Национальная Система Учительского Роста. Ключевые моменты «Дорожной карты» - определение списка пилотных регионов, где начнется внедрение новой системы аттестации педагогов с использованием ЕФОМ; ЕФОМ состоят из 2х типов оценочных материалов: 1- психолого-педагогические компетенции, 2- оценка квалификации (профильное тестирование по предмету); апробация механизма учета мнения выпускников (!) при аттестации учителей (!!!); первыми под апробацию ЕФОМ подпадают учителя русского языка и литературы, математики, информатики, истории и обществознания- до сентября 2018г!; Апробация ЕФОМ – с марта 2018 по декабрь 2019, С 2020 – штатный режим. ЕФОМ- единые федеральные оценочные материалы.</a:t>
            </a:r>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122</a:t>
            </a:fld>
            <a:endParaRPr lang="ru-RU">
              <a:solidFill>
                <a:prstClr val="black"/>
              </a:solidFill>
            </a:endParaRPr>
          </a:p>
        </p:txBody>
      </p:sp>
    </p:spTree>
    <p:extLst>
      <p:ext uri="{BB962C8B-B14F-4D97-AF65-F5344CB8AC3E}">
        <p14:creationId xmlns:p14="http://schemas.microsoft.com/office/powerpoint/2010/main" val="295523345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kern="1200" dirty="0" smtClean="0">
                <a:solidFill>
                  <a:schemeClr val="tx1"/>
                </a:solidFill>
                <a:effectLst/>
                <a:latin typeface="+mn-lt"/>
                <a:ea typeface="+mn-ea"/>
                <a:cs typeface="+mn-cs"/>
              </a:rPr>
              <a:t>Статья 49. Аттестация педагогических работников</a:t>
            </a:r>
          </a:p>
          <a:p>
            <a:pPr fontAlgn="ctr"/>
            <a:r>
              <a:rPr lang="ru-RU" sz="1200" i="0" u="none" strike="noStrike" kern="1200" dirty="0" smtClean="0">
                <a:solidFill>
                  <a:schemeClr val="tx1"/>
                </a:solidFill>
                <a:effectLst/>
                <a:latin typeface="+mn-lt"/>
                <a:ea typeface="+mn-ea"/>
                <a:cs typeface="+mn-cs"/>
                <a:hlinkClick r:id="rId3" tooltip="Закон &quot;Об образовании в РФ&quot;"/>
              </a:rPr>
              <a:t>Закон "Об образовании в РФ"</a:t>
            </a:r>
            <a:r>
              <a:rPr lang="ru-RU" dirty="0" smtClean="0">
                <a:effectLst/>
              </a:rPr>
              <a:t> </a:t>
            </a:r>
          </a:p>
          <a:p>
            <a:pPr fontAlgn="ctr"/>
            <a:r>
              <a:rPr lang="ru-RU" dirty="0" smtClean="0">
                <a:effectLst/>
              </a:rPr>
              <a:t> </a:t>
            </a:r>
            <a:r>
              <a:rPr lang="ru-RU" sz="1200" i="0" u="none" strike="noStrike" kern="1200" dirty="0" smtClean="0">
                <a:solidFill>
                  <a:schemeClr val="tx1"/>
                </a:solidFill>
                <a:effectLst/>
                <a:latin typeface="+mn-lt"/>
                <a:ea typeface="+mn-ea"/>
                <a:cs typeface="+mn-cs"/>
                <a:hlinkClick r:id="rId4" tooltip="Педагогические, руководящие и иные работники организаций, осуществляющих образовательную деятельность"/>
              </a:rPr>
              <a:t>Глава 5</a:t>
            </a:r>
            <a:r>
              <a:rPr lang="ru-RU" dirty="0" smtClean="0">
                <a:effectLst/>
              </a:rPr>
              <a:t> </a:t>
            </a:r>
          </a:p>
          <a:p>
            <a:r>
              <a:rPr lang="ru-RU" dirty="0" smtClean="0">
                <a:effectLst/>
              </a:rPr>
              <a:t> </a:t>
            </a:r>
            <a:r>
              <a:rPr lang="ru-RU" sz="1200" i="0" u="none" strike="noStrike" kern="1200" dirty="0" smtClean="0">
                <a:solidFill>
                  <a:schemeClr val="tx1"/>
                </a:solidFill>
                <a:effectLst/>
                <a:latin typeface="+mn-lt"/>
                <a:ea typeface="+mn-ea"/>
                <a:cs typeface="+mn-cs"/>
                <a:hlinkClick r:id="rId5" tooltip="Аттестация педагогических работников"/>
              </a:rPr>
              <a:t>Статья 49</a:t>
            </a:r>
            <a:endParaRPr lang="ru-RU" dirty="0" smtClean="0">
              <a:effectLst/>
            </a:endParaRPr>
          </a:p>
          <a:p>
            <a:r>
              <a:rPr lang="ru-RU" sz="1200" b="0" i="0" kern="1200" dirty="0" smtClean="0">
                <a:solidFill>
                  <a:schemeClr val="tx1"/>
                </a:solidFill>
                <a:effectLst/>
                <a:latin typeface="+mn-lt"/>
                <a:ea typeface="+mn-ea"/>
                <a:cs typeface="+mn-cs"/>
              </a:rPr>
              <a:t>1. Аттестация педагогических работников проводится в целях подтверждения соответствия педагогических работников занимаемым ими должностям на основе оценки их профессиональной деятельности и по желанию педагогических работников (за исключением педагогических работников из числа профессорско-преподавательского состава) в целях установления квалификационной категории.</a:t>
            </a:r>
          </a:p>
          <a:p>
            <a:r>
              <a:rPr lang="ru-RU" sz="1200" b="0" i="0" kern="1200" dirty="0" smtClean="0">
                <a:solidFill>
                  <a:schemeClr val="tx1"/>
                </a:solidFill>
                <a:effectLst/>
                <a:latin typeface="+mn-lt"/>
                <a:ea typeface="+mn-ea"/>
                <a:cs typeface="+mn-cs"/>
              </a:rPr>
              <a:t>2. Проведение аттестации педагогических работников в целях подтверждения соответствия педагогических работников занимаемым ими должностям осуществляется один раз в пять лет на основе оценки их профессиональной деятельности аттестационными комиссиями, самостоятельно формируемыми организациями, осуществляющими образовательную деятельность.</a:t>
            </a:r>
          </a:p>
          <a:p>
            <a:r>
              <a:rPr lang="ru-RU" sz="1200" b="0" i="0" kern="1200" dirty="0" smtClean="0">
                <a:solidFill>
                  <a:schemeClr val="tx1"/>
                </a:solidFill>
                <a:effectLst/>
                <a:latin typeface="+mn-lt"/>
                <a:ea typeface="+mn-ea"/>
                <a:cs typeface="+mn-cs"/>
              </a:rPr>
              <a:t>3. Проведение аттестации в целях установления квалификационной категории педагогических работников организаций, осуществляющих образовательную деятельность и находящихся в ведении федеральных органов исполнительной власти, осуществляется аттестационными комиссиями, формируемыми федеральными органами исполнительной власти, в ведении которых эти организации находятся, а в отношении педагогических работников организаций, осуществляющих образовательную деятельность и находящихся в ведении субъекта Российской Федерации, педагогических работников муниципальных и частных организаций, осуществляющих образовательную деятельность, проведение данной аттестации осуществляется аттестационными комиссиями, формируемыми уполномоченными органами государственной власти субъектов Российской Федерации.</a:t>
            </a:r>
          </a:p>
          <a:p>
            <a:r>
              <a:rPr lang="ru-RU" sz="1200" b="0" i="0" kern="1200" dirty="0" smtClean="0">
                <a:solidFill>
                  <a:schemeClr val="tx1"/>
                </a:solidFill>
                <a:effectLst/>
                <a:latin typeface="+mn-lt"/>
                <a:ea typeface="+mn-ea"/>
                <a:cs typeface="+mn-cs"/>
              </a:rPr>
              <a:t>4. Порядок проведения аттестации педагогических работников устанавливается федеральным органом исполнительной власти, осуществляющим функции по выработке государственной политики и нормативно-правовому регулированию в сфере образования, по согласованию с федеральным органом исполнительной власти, осуществляющим функции по выработке государственной политики и нормативно-правовому регулированию в сфере труда.</a:t>
            </a:r>
          </a:p>
          <a:p>
            <a:endParaRPr lang="ru-RU" sz="1200" b="0" i="0" kern="1200" dirty="0" smtClean="0">
              <a:solidFill>
                <a:schemeClr val="tx1"/>
              </a:solidFill>
              <a:effectLst/>
              <a:latin typeface="+mn-lt"/>
              <a:ea typeface="+mn-ea"/>
              <a:cs typeface="+mn-cs"/>
            </a:endParaRPr>
          </a:p>
          <a:p>
            <a:r>
              <a:rPr lang="ru-RU" sz="1200" b="0" kern="1200" dirty="0" smtClean="0">
                <a:solidFill>
                  <a:schemeClr val="tx1"/>
                </a:solidFill>
                <a:effectLst/>
                <a:latin typeface="+mn-lt"/>
                <a:ea typeface="+mn-ea"/>
                <a:cs typeface="+mn-cs"/>
              </a:rPr>
              <a:t>Статья 98. Информационные системы в системе образования</a:t>
            </a:r>
          </a:p>
          <a:p>
            <a:pPr fontAlgn="ctr"/>
            <a:r>
              <a:rPr lang="ru-RU" sz="1200" i="0" u="none" strike="noStrike" kern="1200" dirty="0" smtClean="0">
                <a:solidFill>
                  <a:schemeClr val="tx1"/>
                </a:solidFill>
                <a:effectLst/>
                <a:latin typeface="+mn-lt"/>
                <a:ea typeface="+mn-ea"/>
                <a:cs typeface="+mn-cs"/>
                <a:hlinkClick r:id="rId3" tooltip="Закон &quot;Об образовании в РФ&quot;"/>
              </a:rPr>
              <a:t>Закон "Об образовании в РФ"</a:t>
            </a:r>
            <a:r>
              <a:rPr lang="ru-RU" dirty="0" smtClean="0">
                <a:effectLst/>
              </a:rPr>
              <a:t> </a:t>
            </a:r>
          </a:p>
          <a:p>
            <a:pPr fontAlgn="ctr"/>
            <a:r>
              <a:rPr lang="ru-RU" dirty="0" smtClean="0">
                <a:effectLst/>
              </a:rPr>
              <a:t> </a:t>
            </a:r>
            <a:r>
              <a:rPr lang="ru-RU" sz="1200" i="0" u="none" strike="noStrike" kern="1200" dirty="0" smtClean="0">
                <a:solidFill>
                  <a:schemeClr val="tx1"/>
                </a:solidFill>
                <a:effectLst/>
                <a:latin typeface="+mn-lt"/>
                <a:ea typeface="+mn-ea"/>
                <a:cs typeface="+mn-cs"/>
                <a:hlinkClick r:id="rId6" tooltip="Управление системой образования. Государственная регламентация образовательной деятельности"/>
              </a:rPr>
              <a:t>Глава 12</a:t>
            </a:r>
            <a:r>
              <a:rPr lang="ru-RU" dirty="0" smtClean="0">
                <a:effectLst/>
              </a:rPr>
              <a:t> </a:t>
            </a:r>
          </a:p>
          <a:p>
            <a:r>
              <a:rPr lang="ru-RU" dirty="0" smtClean="0">
                <a:effectLst/>
              </a:rPr>
              <a:t> </a:t>
            </a:r>
            <a:r>
              <a:rPr lang="ru-RU" sz="1200" i="0" u="none" strike="noStrike" kern="1200" dirty="0" smtClean="0">
                <a:solidFill>
                  <a:schemeClr val="tx1"/>
                </a:solidFill>
                <a:effectLst/>
                <a:latin typeface="+mn-lt"/>
                <a:ea typeface="+mn-ea"/>
                <a:cs typeface="+mn-cs"/>
                <a:hlinkClick r:id="rId7" tooltip="Информационные системы в системе образования"/>
              </a:rPr>
              <a:t>Статья 98</a:t>
            </a:r>
            <a:endParaRPr lang="ru-RU" dirty="0" smtClean="0">
              <a:effectLst/>
            </a:endParaRPr>
          </a:p>
          <a:p>
            <a:r>
              <a:rPr lang="ru-RU" sz="1200" b="0" i="0" kern="1200" dirty="0" smtClean="0">
                <a:solidFill>
                  <a:schemeClr val="tx1"/>
                </a:solidFill>
                <a:effectLst/>
                <a:latin typeface="+mn-lt"/>
                <a:ea typeface="+mn-ea"/>
                <a:cs typeface="+mn-cs"/>
              </a:rPr>
              <a:t>1. В целях информационного обеспечения управления в системе образования и государственной регламентации образовательной деятельности уполномоченными органами государственной власти Российской Федерации и органами государственной власти субъектов Российской Федерации создаются, формируются и ведутся государственные информационные системы, в том числе государственные информационные системы, предусмотренные настоящей статьей. Ведение государственных информационных систем осуществляется в соответствии с едиными организационными, методологическими и программно-техническими принципами, обеспечивающими совместимость и взаимодействие этих информационных систем с иными государственными информационными системами и информационно-телекоммуникационными сетями, включая информационно-технологическую и коммуникационную инфраструктуры, используемые для предоставления государственных и муниципальных услуг, с обеспечением конфиденциальности и безопасности содержащихся в них персональных данных и с соблюдением требований законодательства Российской Федерации о государственной или иной охраняемой законом тайне.</a:t>
            </a:r>
          </a:p>
          <a:p>
            <a:r>
              <a:rPr lang="ru-RU" sz="1200" b="0" i="0" kern="1200" dirty="0" smtClean="0">
                <a:solidFill>
                  <a:schemeClr val="tx1"/>
                </a:solidFill>
                <a:effectLst/>
                <a:latin typeface="+mn-lt"/>
                <a:ea typeface="+mn-ea"/>
                <a:cs typeface="+mn-cs"/>
              </a:rPr>
              <a:t>2. В целях информационного обеспечения проведения государственной итоговой аттестации обучающихся, освоивших основные образовательные программы основного общего и среднего общего образования, и приема в образовательные организации для получения среднего профессионального и высшего образования создаются:</a:t>
            </a:r>
          </a:p>
          <a:p>
            <a:r>
              <a:rPr lang="ru-RU" sz="1200" b="0" i="0" kern="1200" dirty="0" smtClean="0">
                <a:solidFill>
                  <a:schemeClr val="tx1"/>
                </a:solidFill>
                <a:effectLst/>
                <a:latin typeface="+mn-lt"/>
                <a:ea typeface="+mn-ea"/>
                <a:cs typeface="+mn-cs"/>
              </a:rPr>
              <a:t>1) федеральная информационная система обеспечения проведения государственной итоговой аттестации обучающихся, освоивших основные образовательные программы основного общего и среднего общего образования, и приема граждан в образовательные организации для получения среднего профессионального и высшего образования (далее - федеральная информационная система);</a:t>
            </a:r>
          </a:p>
          <a:p>
            <a:r>
              <a:rPr lang="ru-RU" sz="1200" b="0" i="0" kern="1200" dirty="0" smtClean="0">
                <a:solidFill>
                  <a:schemeClr val="tx1"/>
                </a:solidFill>
                <a:effectLst/>
                <a:latin typeface="+mn-lt"/>
                <a:ea typeface="+mn-ea"/>
                <a:cs typeface="+mn-cs"/>
              </a:rPr>
              <a:t>2) региональные информационные системы обеспечения проведения государственной итоговой аттестации обучающихся, освоивших основные образовательные программы основного общего и среднего общего образования (далее - региональные информационные системы).</a:t>
            </a:r>
          </a:p>
          <a:p>
            <a:r>
              <a:rPr lang="ru-RU" sz="1200" b="0" i="0" kern="1200" dirty="0" smtClean="0">
                <a:solidFill>
                  <a:schemeClr val="tx1"/>
                </a:solidFill>
                <a:effectLst/>
                <a:latin typeface="+mn-lt"/>
                <a:ea typeface="+mn-ea"/>
                <a:cs typeface="+mn-cs"/>
              </a:rPr>
              <a:t>3. Организация формирования и ведения федеральной информационной системы и региональных информационных систем осуществляется соответственно федеральным органом исполнительной власти, осуществляющим функции по контролю и надзору в сфере образования, и органами исполнительной власти субъектов Российской Федерации, осуществляющими государственное управление в сфере образования.</a:t>
            </a:r>
          </a:p>
          <a:p>
            <a:r>
              <a:rPr lang="ru-RU" sz="1200" b="0" i="0" kern="1200" dirty="0" smtClean="0">
                <a:solidFill>
                  <a:schemeClr val="tx1"/>
                </a:solidFill>
                <a:effectLst/>
                <a:latin typeface="+mn-lt"/>
                <a:ea typeface="+mn-ea"/>
                <a:cs typeface="+mn-cs"/>
              </a:rPr>
              <a:t>4. Порядок формирования и ведения федеральной информационной системы, региональных информационных систем (в том числе перечень органов и организаций, являющихся операторами указанных информационных систем, перечень сведений, содержащихся в указанных информационных системах, перечень органов и организаций, уполномоченных вносить эти сведения в указанные информационные системы, порядок обработки этих сведений в указанных информационных системах, порядок обеспечения безопасности этих сведений при обработке в указанных информационных системах, срок хранения этих сведений, порядок обеспечения взаимодействия указанных информационных систем) устанавливается Правительством Российской Федерации.</a:t>
            </a:r>
          </a:p>
          <a:p>
            <a:r>
              <a:rPr lang="ru-RU" sz="1200" b="0" i="0" kern="1200" dirty="0" smtClean="0">
                <a:solidFill>
                  <a:schemeClr val="tx1"/>
                </a:solidFill>
                <a:effectLst/>
                <a:latin typeface="+mn-lt"/>
                <a:ea typeface="+mn-ea"/>
                <a:cs typeface="+mn-cs"/>
              </a:rPr>
              <a:t>5. Для информационного обеспечения государственной аккредитации создается государственная информационная система "Реестр организаций, осуществляющих образовательную деятельность по имеющим государственную аккредитацию образовательным программам", а также обеспечивается использование такой системы, формирование и ведение которой организует федеральный орган исполнительной власти, осуществляющий функции по контролю и надзору в сфере образования. Органы исполнительной власти субъектов Российской Федерации, осуществляющие переданные Российской Федерацией полномочия по государственной аккредитации образовательной деятельности, вносят в указанную информационную систему сведения о государственной аккредитации образовательной деятельности. Сведения, содержащиеся в государственной информационной системе "Реестр организаций, осуществляющих образовательную деятельность по имеющим государственную аккредитацию образовательным программам", являются открытыми и общедоступными, за исключением случаев, если в интересах сохранения государственной или служебной тайны свободный доступ к таким сведениям в соответствии с законодательством Российской Федерации ограничен.</a:t>
            </a:r>
          </a:p>
          <a:p>
            <a:r>
              <a:rPr lang="ru-RU" sz="1200" b="0" i="0" kern="1200" dirty="0" smtClean="0">
                <a:solidFill>
                  <a:schemeClr val="tx1"/>
                </a:solidFill>
                <a:effectLst/>
                <a:latin typeface="+mn-lt"/>
                <a:ea typeface="+mn-ea"/>
                <a:cs typeface="+mn-cs"/>
              </a:rPr>
              <a:t>6. Порядок формирования и ведения государственной информационной системы "Реестр организаций, осуществляющих образовательную деятельность по имеющим государственную аккредитацию образовательным программам", в том числе перечень включаемых в нее сведений и порядок осуществления доступа к этим сведениям, устанавливается Правительством Российской Федерации.</a:t>
            </a:r>
          </a:p>
          <a:p>
            <a:r>
              <a:rPr lang="ru-RU" sz="1200" b="0" i="0" kern="1200" dirty="0" smtClean="0">
                <a:solidFill>
                  <a:schemeClr val="tx1"/>
                </a:solidFill>
                <a:effectLst/>
                <a:latin typeface="+mn-lt"/>
                <a:ea typeface="+mn-ea"/>
                <a:cs typeface="+mn-cs"/>
              </a:rPr>
              <a:t>7. В целях обеспечения единства требований к осуществлению государственного надзора в сфере образования и учета его результатов создается государственная информационная система государственного надзора в сфере образования, формирование и ведение которой организует федеральный орган исполнительной власти, осуществляющий функции по контролю и надзору в сфере образования. Органы исполнительной власти субъектов Российской Федерации, осуществляющие переданные Российской Федерацией полномочия по государственному надзору (контролю) в сфере образования, вносят в указанную информационную систему сведения о мероприятиях по государственному надзору (контролю) в сфере образования.</a:t>
            </a:r>
          </a:p>
          <a:p>
            <a:r>
              <a:rPr lang="ru-RU" sz="1200" b="0" i="0" kern="1200" dirty="0" smtClean="0">
                <a:solidFill>
                  <a:schemeClr val="tx1"/>
                </a:solidFill>
                <a:effectLst/>
                <a:latin typeface="+mn-lt"/>
                <a:ea typeface="+mn-ea"/>
                <a:cs typeface="+mn-cs"/>
              </a:rPr>
              <a:t>8. Порядок формирования и ведения государственной информационной системы государственного надзора в сфере образования (в том числе перечень включаемых в нее сведений и порядок осуществления доступа к этим сведениям) устанавливается Правительством Российской Федерации.</a:t>
            </a:r>
          </a:p>
          <a:p>
            <a:r>
              <a:rPr lang="ru-RU" sz="1200" b="0" i="0" kern="1200" dirty="0" smtClean="0">
                <a:solidFill>
                  <a:schemeClr val="tx1"/>
                </a:solidFill>
                <a:effectLst/>
                <a:latin typeface="+mn-lt"/>
                <a:ea typeface="+mn-ea"/>
                <a:cs typeface="+mn-cs"/>
              </a:rPr>
              <a:t>9. Для обеспечения учета сведений о документах об образовании и (или) о квалификации, документах об обучении, выданных организациями, осуществляющими образовательную деятельность, сведения о таких документах вносятся в федеральную информационную систему "Федеральный реестр сведений о документах об образовании и (или) о квалификации, документах об обучении", формирование и ведение которой организует федеральный орган исполнительной власти, осуществляющий функции по контролю и надзору в сфере образования. Федеральные государственные органы и органы исполнительной власти субъектов Российской Федерации, осуществляющие государственное управление в сфере образования, органы местного самоуправления, осуществляющие управление в сфере образования, организации, осуществляющие образовательную деятельность, представляют в федеральный орган исполнительной власти, осуществляющий функции по контролю и надзору в сфере образования, сведения о выданных документах об образовании и (или) о квалификации, документах об обучении путем внесения этих сведений в федеральную информационную систему "Федеральный реестр сведений о документах об образовании и (или) о квалификации, документах об обучении".</a:t>
            </a:r>
          </a:p>
          <a:p>
            <a:r>
              <a:rPr lang="ru-RU" sz="1200" b="0" i="0" kern="1200" dirty="0" smtClean="0">
                <a:solidFill>
                  <a:schemeClr val="tx1"/>
                </a:solidFill>
                <a:effectLst/>
                <a:latin typeface="+mn-lt"/>
                <a:ea typeface="+mn-ea"/>
                <a:cs typeface="+mn-cs"/>
              </a:rPr>
              <a:t>10. Перечень сведений, вносимых в федеральную информационную систему "Федеральный реестр сведений о документах об образовании и (или) о квалификации, документах об обучении", порядок ее формирования и ведения (в том числе порядок доступа к содержащимся в ней сведениям), порядок и сроки внесения в нее сведений устанавливаются Правительством Российской Федерации.</a:t>
            </a:r>
          </a:p>
          <a:p>
            <a:r>
              <a:rPr lang="ru-RU" sz="1200" b="0" i="0" kern="1200" dirty="0" smtClean="0">
                <a:solidFill>
                  <a:schemeClr val="tx1"/>
                </a:solidFill>
                <a:effectLst/>
                <a:latin typeface="+mn-lt"/>
                <a:ea typeface="+mn-ea"/>
                <a:cs typeface="+mn-cs"/>
              </a:rPr>
              <a:t>11. Федеральный орган исполнительной власти, осуществляющий функции по контролю и надзору в сфере образования, организует формирование и ведение федеральной информационной системы "Федеральный реестр </a:t>
            </a:r>
            <a:r>
              <a:rPr lang="ru-RU" sz="1200" b="0" i="0" kern="1200" dirty="0" err="1" smtClean="0">
                <a:solidFill>
                  <a:schemeClr val="tx1"/>
                </a:solidFill>
                <a:effectLst/>
                <a:latin typeface="+mn-lt"/>
                <a:ea typeface="+mn-ea"/>
                <a:cs typeface="+mn-cs"/>
              </a:rPr>
              <a:t>апостилей</a:t>
            </a:r>
            <a:r>
              <a:rPr lang="ru-RU" sz="1200" b="0" i="0" kern="1200" dirty="0" smtClean="0">
                <a:solidFill>
                  <a:schemeClr val="tx1"/>
                </a:solidFill>
                <a:effectLst/>
                <a:latin typeface="+mn-lt"/>
                <a:ea typeface="+mn-ea"/>
                <a:cs typeface="+mn-cs"/>
              </a:rPr>
              <a:t>, проставленных на документах об образовании и (или) о квалификации". Органы исполнительной власти субъектов Российской Федерации, осуществляющие переданные Российской Федерацией полномочия по подтверждению документов об образовании и (или) о квалификации, представляют сведения о проставленных ими </a:t>
            </a:r>
            <a:r>
              <a:rPr lang="ru-RU" sz="1200" b="0" i="0" kern="1200" dirty="0" err="1" smtClean="0">
                <a:solidFill>
                  <a:schemeClr val="tx1"/>
                </a:solidFill>
                <a:effectLst/>
                <a:latin typeface="+mn-lt"/>
                <a:ea typeface="+mn-ea"/>
                <a:cs typeface="+mn-cs"/>
              </a:rPr>
              <a:t>апостилях</a:t>
            </a:r>
            <a:r>
              <a:rPr lang="ru-RU" sz="1200" b="0" i="0" kern="1200" dirty="0" smtClean="0">
                <a:solidFill>
                  <a:schemeClr val="tx1"/>
                </a:solidFill>
                <a:effectLst/>
                <a:latin typeface="+mn-lt"/>
                <a:ea typeface="+mn-ea"/>
                <a:cs typeface="+mn-cs"/>
              </a:rPr>
              <a:t> на документах об образовании и (или) о квалификации в федеральный орган исполнительной власти, осуществляющий функции по контролю и надзору в сфере образования, путем внесения этих сведений в федеральную информационную систему "Федеральный реестр </a:t>
            </a:r>
            <a:r>
              <a:rPr lang="ru-RU" sz="1200" b="0" i="0" kern="1200" dirty="0" err="1" smtClean="0">
                <a:solidFill>
                  <a:schemeClr val="tx1"/>
                </a:solidFill>
                <a:effectLst/>
                <a:latin typeface="+mn-lt"/>
                <a:ea typeface="+mn-ea"/>
                <a:cs typeface="+mn-cs"/>
              </a:rPr>
              <a:t>апостилей</a:t>
            </a:r>
            <a:r>
              <a:rPr lang="ru-RU" sz="1200" b="0" i="0" kern="1200" dirty="0" smtClean="0">
                <a:solidFill>
                  <a:schemeClr val="tx1"/>
                </a:solidFill>
                <a:effectLst/>
                <a:latin typeface="+mn-lt"/>
                <a:ea typeface="+mn-ea"/>
                <a:cs typeface="+mn-cs"/>
              </a:rPr>
              <a:t>, проставленных на документах об образовании и (или) о квалификации". Указанные органы вправе использовать сведения, содержащиеся в этой федеральной информационной системе.</a:t>
            </a:r>
          </a:p>
          <a:p>
            <a:r>
              <a:rPr lang="ru-RU" sz="1200" b="0" i="0" kern="1200" dirty="0" smtClean="0">
                <a:solidFill>
                  <a:schemeClr val="tx1"/>
                </a:solidFill>
                <a:effectLst/>
                <a:latin typeface="+mn-lt"/>
                <a:ea typeface="+mn-ea"/>
                <a:cs typeface="+mn-cs"/>
              </a:rPr>
              <a:t>12. Перечень сведений, вносимых в федеральную информационную систему "Федеральный реестр </a:t>
            </a:r>
            <a:r>
              <a:rPr lang="ru-RU" sz="1200" b="0" i="0" kern="1200" dirty="0" err="1" smtClean="0">
                <a:solidFill>
                  <a:schemeClr val="tx1"/>
                </a:solidFill>
                <a:effectLst/>
                <a:latin typeface="+mn-lt"/>
                <a:ea typeface="+mn-ea"/>
                <a:cs typeface="+mn-cs"/>
              </a:rPr>
              <a:t>апостилей</a:t>
            </a:r>
            <a:r>
              <a:rPr lang="ru-RU" sz="1200" b="0" i="0" kern="1200" dirty="0" smtClean="0">
                <a:solidFill>
                  <a:schemeClr val="tx1"/>
                </a:solidFill>
                <a:effectLst/>
                <a:latin typeface="+mn-lt"/>
                <a:ea typeface="+mn-ea"/>
                <a:cs typeface="+mn-cs"/>
              </a:rPr>
              <a:t>, проставленных на документах об образовании и (или) о квалификации", и порядок ее формирования и ведения устанавливаются Правительством Российской Федерации.</a:t>
            </a:r>
          </a:p>
          <a:p>
            <a:endParaRPr lang="ru-RU" sz="1200" b="0" i="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123</a:t>
            </a:fld>
            <a:endParaRPr lang="ru-RU">
              <a:solidFill>
                <a:prstClr val="black"/>
              </a:solidFill>
            </a:endParaRPr>
          </a:p>
        </p:txBody>
      </p:sp>
    </p:spTree>
    <p:extLst>
      <p:ext uri="{BB962C8B-B14F-4D97-AF65-F5344CB8AC3E}">
        <p14:creationId xmlns:p14="http://schemas.microsoft.com/office/powerpoint/2010/main" val="29552334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Особенностью новой системы являются следующие составляющие: Аттестация, действовавшая ранее, позволяла лишь выявить уровень соответствия квалификации. Новый же метод позволит учителю любого уровня продемонстрировать свои знания и опыт. То есть, если специалист чувствует в себе силы и стремится к профессиональному и карьерному росту, то он может занять более высокую ступень вне зависимости от стажа работы; Внедрение нормативно-правовой базы в систему учительского роста, что даст возможность упорядочить критерии оценки профессионализма, привести их к общему знаменателю; Система учительского роста предусматривает использование различных методов стимулирования педагогов к повышению уровня квалификации. Е. Ямбург, Президент Ассоциации «Педагог XXI века», заслуженный учитель РФ, академик РАО: «Звание «народного» российский учитель обычно получает перед смертью».</a:t>
            </a:r>
            <a:endParaRPr lang="ru-RU" dirty="0"/>
          </a:p>
        </p:txBody>
      </p:sp>
      <p:sp>
        <p:nvSpPr>
          <p:cNvPr id="4" name="Номер слайда 3"/>
          <p:cNvSpPr>
            <a:spLocks noGrp="1"/>
          </p:cNvSpPr>
          <p:nvPr>
            <p:ph type="sldNum" sz="quarter" idx="10"/>
          </p:nvPr>
        </p:nvSpPr>
        <p:spPr/>
        <p:txBody>
          <a:bodyPr/>
          <a:lstStyle/>
          <a:p>
            <a:fld id="{C830E1C7-1ED4-4D41-8773-C527150BB94D}" type="slidenum">
              <a:rPr lang="ru-RU" smtClean="0">
                <a:solidFill>
                  <a:prstClr val="black"/>
                </a:solidFill>
              </a:rPr>
              <a:pPr/>
              <a:t>125</a:t>
            </a:fld>
            <a:endParaRPr lang="ru-RU">
              <a:solidFill>
                <a:prstClr val="black"/>
              </a:solidFill>
            </a:endParaRPr>
          </a:p>
        </p:txBody>
      </p:sp>
    </p:spTree>
    <p:extLst>
      <p:ext uri="{BB962C8B-B14F-4D97-AF65-F5344CB8AC3E}">
        <p14:creationId xmlns:p14="http://schemas.microsoft.com/office/powerpoint/2010/main" val="2955233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F038A71-888F-4098-B8DB-4F0926576AD1}" type="datetime1">
              <a:rPr lang="ru-RU" smtClean="0"/>
              <a:t>02.10.2018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2341294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11FAF0F-6D33-4259-B650-5888ADBCE3ED}" type="datetime1">
              <a:rPr lang="ru-RU" smtClean="0"/>
              <a:t>02.10.2018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2183682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40FCA5E-E9D1-4896-B736-923C9AE4F3DD}" type="datetime1">
              <a:rPr lang="ru-RU" smtClean="0"/>
              <a:t>02.10.2018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2375399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74485C2-57DA-45DB-94CA-EE71E5425662}" type="datetime1">
              <a:rPr lang="ru-RU" smtClean="0"/>
              <a:t>02.10.2018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347219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D139397-B3EF-4FC0-8B6C-411CDF5F70FE}" type="datetime1">
              <a:rPr lang="ru-RU" smtClean="0"/>
              <a:t>02.10.2018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2007989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149D0CB-26BF-4C85-9DEC-BE9CBA1139C8}" type="datetime1">
              <a:rPr lang="ru-RU" smtClean="0"/>
              <a:t>02.10.2018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485951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801029E-1AC1-440D-AABE-0A17D73E2682}" type="datetime1">
              <a:rPr lang="ru-RU" smtClean="0"/>
              <a:t>02.10.2018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331906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A2A11CC-09E3-451B-8942-329794FEDDDE}" type="datetime1">
              <a:rPr lang="ru-RU" smtClean="0"/>
              <a:t>02.10.2018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3912079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2CA908A-4DBE-43EB-AE27-84AF36FDF416}" type="datetime1">
              <a:rPr lang="ru-RU" smtClean="0"/>
              <a:t>02.10.2018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2232224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3AB57D38-253A-41B7-B3FF-1D8184EFBAA1}" type="datetime1">
              <a:rPr lang="ru-RU" smtClean="0"/>
              <a:t>02.10.2018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408534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BD55AC3-DDA7-4C16-9728-264BA456410B}" type="datetime1">
              <a:rPr lang="ru-RU" smtClean="0"/>
              <a:t>02.10.2018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46B9D09-C74D-4F7A-A3BD-940A6A18E41D}" type="slidenum">
              <a:rPr lang="ru-RU" smtClean="0"/>
              <a:t>‹#›</a:t>
            </a:fld>
            <a:endParaRPr lang="ru-RU"/>
          </a:p>
        </p:txBody>
      </p:sp>
    </p:spTree>
    <p:extLst>
      <p:ext uri="{BB962C8B-B14F-4D97-AF65-F5344CB8AC3E}">
        <p14:creationId xmlns:p14="http://schemas.microsoft.com/office/powerpoint/2010/main" val="232707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889C51-E247-4B20-BA87-7C4739B8CD06}" type="datetime1">
              <a:rPr lang="ru-RU" smtClean="0"/>
              <a:t>02.10.2018</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B9D09-C74D-4F7A-A3BD-940A6A18E41D}" type="slidenum">
              <a:rPr lang="ru-RU" smtClean="0"/>
              <a:t>‹#›</a:t>
            </a:fld>
            <a:endParaRPr lang="ru-RU"/>
          </a:p>
        </p:txBody>
      </p:sp>
    </p:spTree>
    <p:extLst>
      <p:ext uri="{BB962C8B-B14F-4D97-AF65-F5344CB8AC3E}">
        <p14:creationId xmlns:p14="http://schemas.microsoft.com/office/powerpoint/2010/main" val="23089474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0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10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10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1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1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71.png"/></Relationships>
</file>

<file path=ppt/slides/_rels/slide1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9.jpe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9.jpeg"/><Relationship Id="rId7" Type="http://schemas.openxmlformats.org/officeDocument/2006/relationships/image" Target="../media/image76.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_rels/slide1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1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1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jpeg"/><Relationship Id="rId7" Type="http://schemas.openxmlformats.org/officeDocument/2006/relationships/diagramColors" Target="../diagrams/colors3.xml"/><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2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9.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0.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jpeg"/></Relationships>
</file>

<file path=ppt/slides/_rels/slide127.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29.jpeg"/><Relationship Id="rId7" Type="http://schemas.openxmlformats.org/officeDocument/2006/relationships/image" Target="../media/image88.jpe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1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hyperlink" Target="https://toipkro.ru/index.php?act=departments&amp;page=1052" TargetMode="External"/><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3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hyperlink" Target="https://toipkro.ru/index.php?act=departments&amp;page=1052" TargetMode="External"/><Relationship Id="rId4" Type="http://schemas.openxmlformats.org/officeDocument/2006/relationships/image" Target="../media/image96.png"/></Relationships>
</file>

<file path=ppt/slides/_rels/slide1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3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1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13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0.xml.rels><?xml version="1.0" encoding="UTF-8" standalone="yes"?>
<Relationships xmlns="http://schemas.openxmlformats.org/package/2006/relationships"><Relationship Id="rId3" Type="http://schemas.openxmlformats.org/officeDocument/2006/relationships/hyperlink" Target="file:///C:\Users\nikulshin\Desktop\&#1072;&#1087;&#1088;&#1086;&#1073;&#1072;&#1094;&#1080;&#1103;\&#1052;&#1072;&#1090;&#1077;&#1088;&#1080;&#1072;&#1083;&#1099;%20&#1076;&#1083;&#1103;%20&#1091;&#1095;&#1080;&#1090;&#1077;&#1083;&#1103;%20_%20&#1040;&#1087;&#1088;&#1086;&#1073;&#1072;&#1094;&#1080;&#1103;%20&#1084;&#1086;&#1076;&#1077;&#1083;&#1080;%20&#1091;&#1088;&#1086;&#1074;&#1085;&#1077;&#1074;&#1086;&#1081;%20&#1086;&#1094;&#1077;&#1085;&#1082;&#1080;%20&#1082;&#1086;&#1084;&#1087;&#1077;&#1090;&#1077;&#1085;&#1094;&#1080;&#1081;%20&#1091;&#1095;&#1080;&#1090;&#1077;&#1083;&#1077;&#1081;.html" TargetMode="External"/><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1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Par96"/><Relationship Id="rId5" Type="http://schemas.openxmlformats.org/officeDocument/2006/relationships/hyperlink" Target="#Par95"/><Relationship Id="rId4" Type="http://schemas.openxmlformats.org/officeDocument/2006/relationships/hyperlink" Target="#Par94"/></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toipkro.ru/index.php?act=departments&amp;page=24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g"/><Relationship Id="rId7" Type="http://schemas.openxmlformats.org/officeDocument/2006/relationships/diagramColors" Target="../diagrams/colors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hyperlink" Target="https://toipkro.ru/index.php?act=departments&amp;page=223"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5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1076;&#1080;&#1085;&#1072;&#1084;&#1080;&#1082;&#1072;%20&#1080;&#1085;&#1076;.%20&#1086;&#1073;&#1088;&#1072;&#1079;&#1086;&#1074;&#1072;&#1090;&#1077;&#1083;&#1100;&#1085;&#1099;&#1093;%20&#1088;&#1077;&#1079;&#1091;&#1083;&#1100;&#1090;&#1072;&#1090;&#1086;&#1074;.docx"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8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9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47864" y="4221088"/>
            <a:ext cx="5796136" cy="1800200"/>
          </a:xfrm>
        </p:spPr>
        <p:txBody>
          <a:bodyPr>
            <a:noAutofit/>
          </a:bodyPr>
          <a:lstStyle/>
          <a:p>
            <a:pPr algn="l"/>
            <a:r>
              <a:rPr lang="ru-RU" sz="3600" dirty="0" smtClean="0">
                <a:solidFill>
                  <a:schemeClr val="bg1"/>
                </a:solidFill>
                <a:latin typeface="Constantia" pitchFamily="18" charset="0"/>
              </a:rPr>
              <a:t>«Школа координаторов» октябрь 2018</a:t>
            </a:r>
            <a:endParaRPr lang="ru-RU" sz="3600" dirty="0">
              <a:solidFill>
                <a:schemeClr val="bg1"/>
              </a:solidFill>
              <a:latin typeface="Constantia" pitchFamily="18" charset="0"/>
            </a:endParaRPr>
          </a:p>
        </p:txBody>
      </p:sp>
      <p:sp>
        <p:nvSpPr>
          <p:cNvPr id="3" name="TextBox 2"/>
          <p:cNvSpPr txBox="1"/>
          <p:nvPr/>
        </p:nvSpPr>
        <p:spPr>
          <a:xfrm>
            <a:off x="76085" y="4661779"/>
            <a:ext cx="3034100" cy="923330"/>
          </a:xfrm>
          <a:prstGeom prst="rect">
            <a:avLst/>
          </a:prstGeom>
          <a:noFill/>
        </p:spPr>
        <p:txBody>
          <a:bodyPr wrap="none" rtlCol="0">
            <a:spAutoFit/>
          </a:bodyPr>
          <a:lstStyle/>
          <a:p>
            <a:pPr algn="ctr"/>
            <a:r>
              <a:rPr lang="ru-RU" b="1" dirty="0" smtClean="0">
                <a:solidFill>
                  <a:schemeClr val="accent5">
                    <a:lumMod val="50000"/>
                  </a:schemeClr>
                </a:solidFill>
              </a:rPr>
              <a:t>Центр аттестации </a:t>
            </a:r>
          </a:p>
          <a:p>
            <a:pPr algn="ctr"/>
            <a:r>
              <a:rPr lang="ru-RU" b="1" dirty="0" smtClean="0">
                <a:solidFill>
                  <a:schemeClr val="accent5">
                    <a:lumMod val="50000"/>
                  </a:schemeClr>
                </a:solidFill>
              </a:rPr>
              <a:t>педагогических работников </a:t>
            </a:r>
          </a:p>
          <a:p>
            <a:pPr algn="ctr"/>
            <a:r>
              <a:rPr lang="ru-RU" b="1" dirty="0" smtClean="0">
                <a:solidFill>
                  <a:schemeClr val="accent5">
                    <a:lumMod val="50000"/>
                  </a:schemeClr>
                </a:solidFill>
              </a:rPr>
              <a:t>ТОИПКРО</a:t>
            </a:r>
            <a:endParaRPr lang="ru-RU" b="1" dirty="0">
              <a:solidFill>
                <a:schemeClr val="accent5">
                  <a:lumMod val="50000"/>
                </a:schemeClr>
              </a:solidFill>
            </a:endParaRPr>
          </a:p>
        </p:txBody>
      </p:sp>
    </p:spTree>
    <p:extLst>
      <p:ext uri="{BB962C8B-B14F-4D97-AF65-F5344CB8AC3E}">
        <p14:creationId xmlns:p14="http://schemas.microsoft.com/office/powerpoint/2010/main" val="35494544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10</a:t>
            </a:fld>
            <a:endParaRPr lang="ru-RU" sz="1800" dirty="0">
              <a:solidFill>
                <a:schemeClr val="accent5">
                  <a:lumMod val="75000"/>
                </a:schemeClr>
              </a:solidFill>
            </a:endParaRPr>
          </a:p>
        </p:txBody>
      </p:sp>
      <p:sp>
        <p:nvSpPr>
          <p:cNvPr id="3" name="TextBox 2"/>
          <p:cNvSpPr txBox="1"/>
          <p:nvPr/>
        </p:nvSpPr>
        <p:spPr>
          <a:xfrm>
            <a:off x="179512" y="1124744"/>
            <a:ext cx="8777900" cy="5632311"/>
          </a:xfrm>
          <a:prstGeom prst="rect">
            <a:avLst/>
          </a:prstGeom>
          <a:solidFill>
            <a:schemeClr val="accent6">
              <a:lumMod val="20000"/>
              <a:lumOff val="80000"/>
            </a:schemeClr>
          </a:solidFill>
          <a:scene3d>
            <a:camera prst="orthographicFront"/>
            <a:lightRig rig="threePt" dir="t"/>
          </a:scene3d>
          <a:sp3d>
            <a:bevelT w="177800" h="190500" prst="cross"/>
            <a:bevelB w="234950" h="114300" prst="cross"/>
          </a:sp3d>
        </p:spPr>
        <p:txBody>
          <a:bodyPr wrap="square" rtlCol="0">
            <a:spAutoFit/>
          </a:bodyPr>
          <a:lstStyle/>
          <a:p>
            <a:pPr algn="just"/>
            <a:r>
              <a:rPr lang="ru-RU" sz="2400" dirty="0" smtClean="0"/>
              <a:t>12. </a:t>
            </a:r>
            <a:r>
              <a:rPr lang="ru-RU" sz="2400" b="1" dirty="0" smtClean="0"/>
              <a:t>Работодатель </a:t>
            </a:r>
            <a:r>
              <a:rPr lang="ru-RU" sz="2400" b="1" dirty="0"/>
              <a:t>знакомит </a:t>
            </a:r>
            <a:endParaRPr lang="ru-RU" sz="2400" b="1" dirty="0" smtClean="0"/>
          </a:p>
          <a:p>
            <a:pPr algn="just"/>
            <a:r>
              <a:rPr lang="ru-RU" sz="2400" dirty="0" smtClean="0"/>
              <a:t>педагогического </a:t>
            </a:r>
            <a:r>
              <a:rPr lang="ru-RU" sz="2400" dirty="0"/>
              <a:t>работника </a:t>
            </a:r>
            <a:r>
              <a:rPr lang="ru-RU" sz="2400" b="1" dirty="0"/>
              <a:t>с </a:t>
            </a:r>
            <a:endParaRPr lang="ru-RU" sz="2400" b="1" dirty="0" smtClean="0"/>
          </a:p>
          <a:p>
            <a:pPr algn="just"/>
            <a:r>
              <a:rPr lang="ru-RU" sz="2400" b="1" dirty="0" smtClean="0">
                <a:solidFill>
                  <a:srgbClr val="0070C0"/>
                </a:solidFill>
              </a:rPr>
              <a:t>представлением </a:t>
            </a:r>
            <a:r>
              <a:rPr lang="ru-RU" sz="2400" b="1" dirty="0">
                <a:solidFill>
                  <a:srgbClr val="0070C0"/>
                </a:solidFill>
              </a:rPr>
              <a:t>под роспись не позднее чем за 30 календарных дней до дня проведения аттестации</a:t>
            </a:r>
            <a:r>
              <a:rPr lang="ru-RU" sz="2400" dirty="0">
                <a:solidFill>
                  <a:srgbClr val="0070C0"/>
                </a:solidFill>
              </a:rPr>
              <a:t>. </a:t>
            </a:r>
            <a:r>
              <a:rPr lang="ru-RU" sz="2400" dirty="0"/>
              <a:t>После ознакомления с представлением педагогический работник по желанию может представить в аттестационную комиссию организации дополнительные сведения, характеризующие его профессиональную деятельность за период с даты предыдущей аттестации (при первичной аттестации - с даты поступления на работу</a:t>
            </a:r>
            <a:r>
              <a:rPr lang="ru-RU" sz="2400" dirty="0" smtClean="0"/>
              <a:t>).</a:t>
            </a:r>
          </a:p>
          <a:p>
            <a:pPr algn="just"/>
            <a:endParaRPr lang="ru-RU" sz="2400" dirty="0"/>
          </a:p>
          <a:p>
            <a:pPr algn="just"/>
            <a:r>
              <a:rPr lang="ru-RU" sz="2400" b="1" dirty="0">
                <a:solidFill>
                  <a:srgbClr val="0070C0"/>
                </a:solidFill>
              </a:rPr>
              <a:t>При отказе </a:t>
            </a:r>
            <a:r>
              <a:rPr lang="ru-RU" sz="2400" dirty="0"/>
              <a:t>педагогического работника от ознакомления с представлением составляется акт, который подписывается работодателем и лицами (не менее двух), в присутствии которых составлен акт</a:t>
            </a:r>
            <a:r>
              <a:rPr lang="ru-RU" sz="2400" dirty="0" smtClean="0"/>
              <a:t>.</a:t>
            </a:r>
            <a:endParaRPr lang="ru-RU" dirty="0"/>
          </a:p>
        </p:txBody>
      </p:sp>
      <p:pic>
        <p:nvPicPr>
          <p:cNvPr id="6146" name="Picture 2" descr="https://jurisprudent.by/wp-content/uploads/2016/08/dogovor-komissi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25685"/>
            <a:ext cx="2729228" cy="180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61097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116632"/>
            <a:ext cx="7596336" cy="1080120"/>
          </a:xfrm>
        </p:spPr>
        <p:txBody>
          <a:bodyPr>
            <a:noAutofit/>
          </a:bodyPr>
          <a:lstStyle/>
          <a:p>
            <a:pPr algn="l"/>
            <a:r>
              <a:rPr lang="ru-RU" sz="2600" b="1" i="1" dirty="0"/>
              <a:t>5. Результативность деятельности педагогического работника в профессиональном сообществе</a:t>
            </a:r>
            <a:r>
              <a:rPr lang="ru-RU" sz="2600" b="1" i="1" dirty="0" smtClean="0"/>
              <a:t>.</a:t>
            </a:r>
            <a:endParaRPr lang="ru-RU" sz="2600" b="1" i="1" dirty="0">
              <a:solidFill>
                <a:schemeClr val="tx1">
                  <a:lumMod val="50000"/>
                  <a:lumOff val="50000"/>
                </a:schemeClr>
              </a:solidFill>
            </a:endParaRPr>
          </a:p>
        </p:txBody>
      </p:sp>
      <p:sp>
        <p:nvSpPr>
          <p:cNvPr id="8" name="Объект 7"/>
          <p:cNvSpPr>
            <a:spLocks noGrp="1"/>
          </p:cNvSpPr>
          <p:nvPr>
            <p:ph idx="1"/>
          </p:nvPr>
        </p:nvSpPr>
        <p:spPr>
          <a:xfrm>
            <a:off x="457200" y="1628800"/>
            <a:ext cx="8363272" cy="4497363"/>
          </a:xfrm>
        </p:spPr>
        <p:txBody>
          <a:bodyPr>
            <a:noAutofit/>
          </a:bodyPr>
          <a:lstStyle/>
          <a:p>
            <a:pPr marL="0" indent="0">
              <a:buNone/>
            </a:pPr>
            <a:r>
              <a:rPr lang="ru-RU" sz="2400" u="sng" dirty="0" smtClean="0"/>
              <a:t>В анализе участия педагога в профессиональных конкурсах можно отразить следующее:</a:t>
            </a:r>
          </a:p>
          <a:p>
            <a:pPr algn="just"/>
            <a:r>
              <a:rPr lang="ru-RU" sz="2400" dirty="0" smtClean="0"/>
              <a:t>Приоритетность конкурсов, в которых принимает участие аттестуемый, их актуальность в системе образования (учитель года, воспитатель года, конкурс педагогических проектов, образовательных программ или это конкурс поделок, эссе).</a:t>
            </a:r>
          </a:p>
          <a:p>
            <a:pPr algn="just"/>
            <a:r>
              <a:rPr lang="ru-RU" sz="2400" dirty="0" smtClean="0"/>
              <a:t>Уровень участия (муниципальный, региональный и т.д.).</a:t>
            </a:r>
          </a:p>
          <a:p>
            <a:pPr algn="just"/>
            <a:r>
              <a:rPr lang="ru-RU" sz="2400" dirty="0" smtClean="0"/>
              <a:t>Результат участия (наличие призового места или просто участие).</a:t>
            </a:r>
          </a:p>
          <a:p>
            <a:pPr algn="just"/>
            <a:r>
              <a:rPr lang="ru-RU" sz="2400" dirty="0" smtClean="0"/>
              <a:t>Системность или разовое участие накануне аттестации.</a:t>
            </a:r>
          </a:p>
          <a:p>
            <a:endParaRPr lang="ru-RU" sz="2100" dirty="0" smtClean="0"/>
          </a:p>
          <a:p>
            <a:endParaRPr lang="ru-RU" sz="2100" dirty="0"/>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100</a:t>
            </a:fld>
            <a:endParaRPr lang="ru-RU" sz="1800" dirty="0">
              <a:solidFill>
                <a:srgbClr val="4BACC6">
                  <a:lumMod val="75000"/>
                </a:srgbClr>
              </a:solidFill>
            </a:endParaRPr>
          </a:p>
        </p:txBody>
      </p:sp>
      <p:sp>
        <p:nvSpPr>
          <p:cNvPr id="4" name="Прямоугольник 3"/>
          <p:cNvSpPr/>
          <p:nvPr/>
        </p:nvSpPr>
        <p:spPr>
          <a:xfrm>
            <a:off x="755576" y="1412776"/>
            <a:ext cx="7920880" cy="2677656"/>
          </a:xfrm>
          <a:prstGeom prst="rect">
            <a:avLst/>
          </a:prstGeom>
        </p:spPr>
        <p:txBody>
          <a:bodyPr wrap="square">
            <a:spAutoFit/>
          </a:bodyPr>
          <a:lstStyle/>
          <a:p>
            <a:endParaRPr lang="ru-RU" sz="2400" dirty="0" smtClean="0">
              <a:solidFill>
                <a:prstClr val="black"/>
              </a:solidFill>
            </a:endParaRPr>
          </a:p>
          <a:p>
            <a:endParaRPr lang="ru-RU" sz="2400" dirty="0">
              <a:solidFill>
                <a:prstClr val="black"/>
              </a:solidFill>
            </a:endParaRPr>
          </a:p>
          <a:p>
            <a:endParaRPr lang="ru-RU" sz="2400" dirty="0" smtClean="0">
              <a:solidFill>
                <a:prstClr val="black"/>
              </a:solidFill>
            </a:endParaRPr>
          </a:p>
          <a:p>
            <a:endParaRPr lang="ru-RU" sz="2400" dirty="0">
              <a:solidFill>
                <a:prstClr val="black"/>
              </a:solidFill>
            </a:endParaRPr>
          </a:p>
          <a:p>
            <a:endParaRPr lang="ru-RU" sz="2400" dirty="0" smtClean="0">
              <a:solidFill>
                <a:prstClr val="black"/>
              </a:solidFill>
            </a:endParaRPr>
          </a:p>
          <a:p>
            <a:endParaRPr lang="ru-RU" sz="2400" dirty="0">
              <a:solidFill>
                <a:prstClr val="black"/>
              </a:solidFill>
            </a:endParaRPr>
          </a:p>
          <a:p>
            <a:endParaRPr lang="ru-RU" sz="2400" dirty="0">
              <a:solidFill>
                <a:prstClr val="black"/>
              </a:solidFill>
            </a:endParaRPr>
          </a:p>
        </p:txBody>
      </p:sp>
    </p:spTree>
    <p:extLst>
      <p:ext uri="{BB962C8B-B14F-4D97-AF65-F5344CB8AC3E}">
        <p14:creationId xmlns:p14="http://schemas.microsoft.com/office/powerpoint/2010/main" val="8914372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rPr>
              <a:t>Типичные ошибки</a:t>
            </a:r>
            <a:endParaRPr lang="ru-RU" dirty="0">
              <a:solidFill>
                <a:srgbClr val="FF0000"/>
              </a:solidFill>
            </a:endParaRP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101</a:t>
            </a:fld>
            <a:endParaRPr lang="ru-RU" sz="1800" dirty="0">
              <a:solidFill>
                <a:srgbClr val="4BACC6">
                  <a:lumMod val="75000"/>
                </a:srgbClr>
              </a:solidFill>
            </a:endParaRPr>
          </a:p>
        </p:txBody>
      </p:sp>
      <p:sp>
        <p:nvSpPr>
          <p:cNvPr id="6" name="Rectangle 1"/>
          <p:cNvSpPr>
            <a:spLocks noChangeArrowheads="1"/>
          </p:cNvSpPr>
          <p:nvPr/>
        </p:nvSpPr>
        <p:spPr bwMode="auto">
          <a:xfrm>
            <a:off x="204574" y="1453426"/>
            <a:ext cx="86409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9705" indent="457200" algn="just">
              <a:tabLst>
                <a:tab pos="449580" algn="l"/>
              </a:tabLst>
            </a:pPr>
            <a:r>
              <a:rPr lang="ru-RU" sz="2400" b="1" i="1" dirty="0" smtClean="0">
                <a:solidFill>
                  <a:srgbClr val="00000A"/>
                </a:solidFill>
                <a:ea typeface="Times New Roman"/>
                <a:cs typeface="Times New Roman" panose="02020603050405020304" pitchFamily="18" charset="0"/>
              </a:rPr>
              <a:t>1. </a:t>
            </a:r>
            <a:r>
              <a:rPr lang="ru-RU" sz="2400" b="1" i="1" dirty="0">
                <a:solidFill>
                  <a:srgbClr val="00000A"/>
                </a:solidFill>
                <a:ea typeface="Times New Roman"/>
                <a:cs typeface="Times New Roman" panose="02020603050405020304" pitchFamily="18" charset="0"/>
              </a:rPr>
              <a:t>В качестве программно-методического продукта представлены конспекты уроков, статьи, планы работы</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197" y="2492896"/>
            <a:ext cx="7351713" cy="343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32392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rPr>
              <a:t>Типичные ошибки</a:t>
            </a:r>
            <a:endParaRPr lang="ru-RU" dirty="0">
              <a:solidFill>
                <a:srgbClr val="FF0000"/>
              </a:solidFill>
            </a:endParaRP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102</a:t>
            </a:fld>
            <a:endParaRPr lang="ru-RU" sz="1800" dirty="0">
              <a:solidFill>
                <a:srgbClr val="4BACC6">
                  <a:lumMod val="75000"/>
                </a:srgbClr>
              </a:solidFill>
            </a:endParaRPr>
          </a:p>
        </p:txBody>
      </p:sp>
      <p:sp>
        <p:nvSpPr>
          <p:cNvPr id="6" name="Rectangle 1"/>
          <p:cNvSpPr>
            <a:spLocks noChangeArrowheads="1"/>
          </p:cNvSpPr>
          <p:nvPr/>
        </p:nvSpPr>
        <p:spPr bwMode="auto">
          <a:xfrm>
            <a:off x="204574" y="1638092"/>
            <a:ext cx="86409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79705" indent="457200" algn="just">
              <a:tabLst>
                <a:tab pos="449580" algn="l"/>
              </a:tabLst>
            </a:pPr>
            <a:r>
              <a:rPr lang="ru-RU" sz="2400" b="1" i="1" dirty="0" smtClean="0">
                <a:solidFill>
                  <a:srgbClr val="00000A"/>
                </a:solidFill>
                <a:ea typeface="Times New Roman"/>
                <a:cs typeface="Times New Roman" panose="02020603050405020304" pitchFamily="18" charset="0"/>
              </a:rPr>
              <a:t>1. </a:t>
            </a:r>
            <a:r>
              <a:rPr lang="ru-RU" sz="2400" b="1" i="1" dirty="0">
                <a:solidFill>
                  <a:srgbClr val="00000A"/>
                </a:solidFill>
                <a:ea typeface="Times New Roman"/>
                <a:cs typeface="Times New Roman" panose="02020603050405020304" pitchFamily="18" charset="0"/>
              </a:rPr>
              <a:t>В </a:t>
            </a:r>
            <a:r>
              <a:rPr lang="ru-RU" sz="2400" b="1" i="1" dirty="0" smtClean="0">
                <a:solidFill>
                  <a:srgbClr val="00000A"/>
                </a:solidFill>
                <a:ea typeface="Times New Roman"/>
                <a:cs typeface="Times New Roman" panose="02020603050405020304" pitchFamily="18" charset="0"/>
              </a:rPr>
              <a:t>таблице указаны детские конкурсы</a:t>
            </a:r>
            <a:endParaRPr lang="ru-RU" sz="2400" b="1" i="1" dirty="0">
              <a:solidFill>
                <a:srgbClr val="00000A"/>
              </a:solidFill>
              <a:ea typeface="Times New Roman"/>
              <a:cs typeface="Times New Roman" panose="02020603050405020304" pitchFamily="18"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574" y="2439988"/>
            <a:ext cx="8759914"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91735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274638"/>
            <a:ext cx="6851104" cy="850106"/>
          </a:xfrm>
        </p:spPr>
        <p:txBody>
          <a:bodyPr/>
          <a:lstStyle/>
          <a:p>
            <a:r>
              <a:rPr lang="ru-RU" dirty="0" smtClean="0">
                <a:solidFill>
                  <a:srgbClr val="FF0000"/>
                </a:solidFill>
              </a:rPr>
              <a:t>Вывод:</a:t>
            </a:r>
            <a:endParaRPr lang="ru-RU" dirty="0">
              <a:solidFill>
                <a:srgbClr val="FF0000"/>
              </a:solidFill>
            </a:endParaRP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103</a:t>
            </a:fld>
            <a:endParaRPr lang="ru-RU" sz="1800" dirty="0">
              <a:solidFill>
                <a:srgbClr val="4BACC6">
                  <a:lumMod val="75000"/>
                </a:srgbClr>
              </a:solidFill>
            </a:endParaRPr>
          </a:p>
        </p:txBody>
      </p:sp>
      <p:sp>
        <p:nvSpPr>
          <p:cNvPr id="3" name="Прямоугольник 2"/>
          <p:cNvSpPr/>
          <p:nvPr/>
        </p:nvSpPr>
        <p:spPr>
          <a:xfrm>
            <a:off x="323528" y="1582341"/>
            <a:ext cx="8640960" cy="4832092"/>
          </a:xfrm>
          <a:prstGeom prst="rect">
            <a:avLst/>
          </a:prstGeom>
        </p:spPr>
        <p:txBody>
          <a:bodyPr wrap="square">
            <a:spAutoFit/>
          </a:bodyPr>
          <a:lstStyle/>
          <a:p>
            <a:pPr algn="just"/>
            <a:r>
              <a:rPr lang="ru-RU" sz="2800" b="1" dirty="0">
                <a:solidFill>
                  <a:prstClr val="black"/>
                </a:solidFill>
                <a:latin typeface="Times New Roman" panose="02020603050405020304" pitchFamily="18" charset="0"/>
                <a:ea typeface="Times New Roman" panose="02020603050405020304" pitchFamily="18" charset="0"/>
              </a:rPr>
              <a:t>6. Вывод: соответствует (не соответствует)</a:t>
            </a:r>
            <a:r>
              <a:rPr lang="ru-RU" sz="2800" dirty="0">
                <a:solidFill>
                  <a:prstClr val="black"/>
                </a:solidFill>
                <a:latin typeface="Times New Roman" panose="02020603050405020304" pitchFamily="18" charset="0"/>
                <a:ea typeface="Times New Roman" panose="02020603050405020304" pitchFamily="18" charset="0"/>
              </a:rPr>
              <a:t> </a:t>
            </a:r>
            <a:r>
              <a:rPr lang="ru-RU" sz="2800" b="1" dirty="0">
                <a:solidFill>
                  <a:prstClr val="black"/>
                </a:solidFill>
                <a:latin typeface="Times New Roman" panose="02020603050405020304" pitchFamily="18" charset="0"/>
                <a:ea typeface="Times New Roman" panose="02020603050405020304" pitchFamily="18" charset="0"/>
              </a:rPr>
              <a:t>требованиям, предъявляемым</a:t>
            </a:r>
            <a:r>
              <a:rPr lang="ru-RU" sz="2800" dirty="0">
                <a:solidFill>
                  <a:prstClr val="black"/>
                </a:solidFill>
                <a:latin typeface="Times New Roman" panose="02020603050405020304" pitchFamily="18" charset="0"/>
                <a:ea typeface="Times New Roman" panose="02020603050405020304" pitchFamily="18" charset="0"/>
              </a:rPr>
              <a:t> </a:t>
            </a:r>
            <a:r>
              <a:rPr lang="ru-RU" sz="2800" b="1" dirty="0">
                <a:solidFill>
                  <a:prstClr val="black"/>
                </a:solidFill>
                <a:latin typeface="Times New Roman" panose="02020603050405020304" pitchFamily="18" charset="0"/>
                <a:ea typeface="Times New Roman" panose="02020603050405020304" pitchFamily="18" charset="0"/>
              </a:rPr>
              <a:t>к первой (высшей) квалификационной категории по должности </a:t>
            </a:r>
            <a:r>
              <a:rPr lang="ru-RU" sz="2800" b="1" dirty="0" smtClean="0">
                <a:solidFill>
                  <a:prstClr val="black"/>
                </a:solidFill>
                <a:latin typeface="Times New Roman" panose="02020603050405020304" pitchFamily="18" charset="0"/>
                <a:ea typeface="Times New Roman" panose="02020603050405020304" pitchFamily="18" charset="0"/>
              </a:rPr>
              <a:t>(___________________).</a:t>
            </a:r>
            <a:endParaRPr lang="ru-RU" sz="2800" dirty="0">
              <a:solidFill>
                <a:prstClr val="black"/>
              </a:solidFill>
              <a:latin typeface="Times New Roman" panose="02020603050405020304" pitchFamily="18" charset="0"/>
              <a:ea typeface="Times New Roman" panose="02020603050405020304" pitchFamily="18" charset="0"/>
            </a:endParaRPr>
          </a:p>
          <a:p>
            <a:pPr algn="just"/>
            <a:r>
              <a:rPr lang="ru-RU" sz="2800" dirty="0" smtClean="0">
                <a:solidFill>
                  <a:prstClr val="black"/>
                </a:solidFill>
                <a:latin typeface="Times New Roman" panose="02020603050405020304" pitchFamily="18" charset="0"/>
                <a:ea typeface="Times New Roman" panose="02020603050405020304" pitchFamily="18" charset="0"/>
              </a:rPr>
              <a:t>         </a:t>
            </a:r>
            <a:r>
              <a:rPr lang="ru-RU" sz="2800" baseline="30000" dirty="0" smtClean="0">
                <a:solidFill>
                  <a:prstClr val="black"/>
                </a:solidFill>
                <a:latin typeface="Times New Roman" panose="02020603050405020304" pitchFamily="18" charset="0"/>
                <a:ea typeface="Times New Roman" panose="02020603050405020304" pitchFamily="18" charset="0"/>
              </a:rPr>
              <a:t>указать </a:t>
            </a:r>
            <a:r>
              <a:rPr lang="ru-RU" sz="2800" baseline="30000" dirty="0">
                <a:solidFill>
                  <a:prstClr val="black"/>
                </a:solidFill>
                <a:latin typeface="Times New Roman" panose="02020603050405020304" pitchFamily="18" charset="0"/>
                <a:ea typeface="Times New Roman" panose="02020603050405020304" pitchFamily="18" charset="0"/>
              </a:rPr>
              <a:t>должность</a:t>
            </a:r>
            <a:endParaRPr lang="ru-RU" sz="2800" dirty="0">
              <a:solidFill>
                <a:prstClr val="black"/>
              </a:solidFill>
              <a:latin typeface="Times New Roman" panose="02020603050405020304" pitchFamily="18" charset="0"/>
              <a:ea typeface="Times New Roman" panose="02020603050405020304" pitchFamily="18" charset="0"/>
            </a:endParaRPr>
          </a:p>
          <a:p>
            <a:pPr algn="just"/>
            <a:r>
              <a:rPr lang="ru-RU" sz="2800" b="1" dirty="0">
                <a:solidFill>
                  <a:prstClr val="black"/>
                </a:solidFill>
                <a:latin typeface="Times New Roman" panose="02020603050405020304" pitchFamily="18" charset="0"/>
                <a:ea typeface="Times New Roman" panose="02020603050405020304" pitchFamily="18" charset="0"/>
              </a:rPr>
              <a:t>7. Рекомендации: </a:t>
            </a:r>
            <a:r>
              <a:rPr lang="ru-RU" sz="2800" dirty="0">
                <a:solidFill>
                  <a:prstClr val="black"/>
                </a:solidFill>
                <a:latin typeface="Times New Roman" panose="02020603050405020304" pitchFamily="18" charset="0"/>
                <a:ea typeface="Times New Roman" panose="02020603050405020304" pitchFamily="18" charset="0"/>
              </a:rPr>
              <a:t>(указать выявленные перспективы потенциальных возможностей педагогического работника (при наличии</a:t>
            </a:r>
            <a:r>
              <a:rPr lang="ru-RU" sz="2800">
                <a:solidFill>
                  <a:prstClr val="black"/>
                </a:solidFill>
                <a:latin typeface="Times New Roman" panose="02020603050405020304" pitchFamily="18" charset="0"/>
                <a:ea typeface="Times New Roman" panose="02020603050405020304" pitchFamily="18" charset="0"/>
              </a:rPr>
              <a:t>); </a:t>
            </a:r>
            <a:r>
              <a:rPr lang="ru-RU" sz="2800" smtClean="0">
                <a:solidFill>
                  <a:prstClr val="black"/>
                </a:solidFill>
                <a:latin typeface="Times New Roman" panose="02020603050405020304" pitchFamily="18" charset="0"/>
                <a:ea typeface="Times New Roman" panose="02020603050405020304" pitchFamily="18" charset="0"/>
              </a:rPr>
              <a:t>рекомендации </a:t>
            </a:r>
            <a:r>
              <a:rPr lang="ru-RU" sz="2800" dirty="0">
                <a:solidFill>
                  <a:prstClr val="black"/>
                </a:solidFill>
                <a:latin typeface="Times New Roman" panose="02020603050405020304" pitchFamily="18" charset="0"/>
                <a:ea typeface="Times New Roman" panose="02020603050405020304" pitchFamily="18" charset="0"/>
              </a:rPr>
              <a:t>по повышению эффективности и качества педагогической деятельности (при несоответствии заявленной категории))</a:t>
            </a:r>
          </a:p>
        </p:txBody>
      </p:sp>
    </p:spTree>
    <p:extLst>
      <p:ext uri="{BB962C8B-B14F-4D97-AF65-F5344CB8AC3E}">
        <p14:creationId xmlns:p14="http://schemas.microsoft.com/office/powerpoint/2010/main" val="4006800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611560" y="1916832"/>
            <a:ext cx="8424936" cy="4267200"/>
          </a:xfrm>
        </p:spPr>
        <p:txBody>
          <a:bodyPr>
            <a:noAutofit/>
          </a:bodyPr>
          <a:lstStyle/>
          <a:p>
            <a:r>
              <a:rPr lang="ru-RU" sz="6000" b="1" dirty="0" smtClean="0">
                <a:solidFill>
                  <a:srgbClr val="0070C0"/>
                </a:solidFill>
              </a:rPr>
              <a:t>координатора по аттестации на уровне ОО</a:t>
            </a:r>
            <a:endParaRPr lang="ru-RU" sz="6000" b="1" dirty="0">
              <a:solidFill>
                <a:srgbClr val="0070C0"/>
              </a:solidFill>
              <a:effectLst/>
            </a:endParaRPr>
          </a:p>
        </p:txBody>
      </p:sp>
      <p:pic>
        <p:nvPicPr>
          <p:cNvPr id="6146" name="Picture 2" descr="http://itd3.mycdn.me/image?id=837467253447&amp;t=20&amp;plc=WEB&amp;tkn=*EmMLNHjNb8tHejS6_PbpVaL4zj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70971"/>
            <a:ext cx="6773330" cy="16898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83466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223"/>
            <a:ext cx="8229600" cy="648481"/>
          </a:xfrm>
        </p:spPr>
        <p:txBody>
          <a:bodyPr>
            <a:normAutofit fontScale="90000"/>
          </a:bodyPr>
          <a:lstStyle/>
          <a:p>
            <a:r>
              <a:rPr lang="ru-RU" dirty="0" smtClean="0"/>
              <a:t>Регистрация</a:t>
            </a:r>
            <a:endParaRPr lang="ru-RU" dirty="0"/>
          </a:p>
        </p:txBody>
      </p:sp>
      <p:sp>
        <p:nvSpPr>
          <p:cNvPr id="3" name="Объект 2"/>
          <p:cNvSpPr>
            <a:spLocks noGrp="1"/>
          </p:cNvSpPr>
          <p:nvPr>
            <p:ph idx="1"/>
          </p:nvPr>
        </p:nvSpPr>
        <p:spPr>
          <a:xfrm>
            <a:off x="112576" y="752843"/>
            <a:ext cx="5956176" cy="1252736"/>
          </a:xfr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marL="0" indent="0" algn="ctr">
              <a:buNone/>
            </a:pPr>
            <a:r>
              <a:rPr lang="ru-RU" sz="2400" dirty="0" smtClean="0"/>
              <a:t>Ссылку на регистрацию отправляет Муниципальный координатор из своего личного кабинета</a:t>
            </a:r>
            <a:endParaRPr lang="ru-RU" sz="2400" dirty="0"/>
          </a:p>
        </p:txBody>
      </p:sp>
      <p:sp>
        <p:nvSpPr>
          <p:cNvPr id="4" name="Номер слайда 3"/>
          <p:cNvSpPr>
            <a:spLocks noGrp="1"/>
          </p:cNvSpPr>
          <p:nvPr>
            <p:ph type="sldNum" sz="quarter" idx="12"/>
          </p:nvPr>
        </p:nvSpPr>
        <p:spPr/>
        <p:txBody>
          <a:bodyPr/>
          <a:lstStyle/>
          <a:p>
            <a:fld id="{B46B9D09-C74D-4F7A-A3BD-940A6A18E41D}" type="slidenum">
              <a:rPr lang="ru-RU" smtClean="0"/>
              <a:t>105</a:t>
            </a:fld>
            <a:endParaRPr lang="ru-RU"/>
          </a:p>
        </p:txBody>
      </p:sp>
      <p:sp>
        <p:nvSpPr>
          <p:cNvPr id="5" name="Объект 2"/>
          <p:cNvSpPr txBox="1">
            <a:spLocks/>
          </p:cNvSpPr>
          <p:nvPr/>
        </p:nvSpPr>
        <p:spPr>
          <a:xfrm>
            <a:off x="112575" y="2095874"/>
            <a:ext cx="8789851" cy="8640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None/>
            </a:pPr>
            <a:r>
              <a:rPr lang="ru-RU" sz="2400" dirty="0">
                <a:solidFill>
                  <a:schemeClr val="tx1"/>
                </a:solidFill>
              </a:rPr>
              <a:t>Приглашенному специалисту по электронной почте придет письмо следующего содержания:</a:t>
            </a:r>
          </a:p>
        </p:txBody>
      </p:sp>
      <p:sp>
        <p:nvSpPr>
          <p:cNvPr id="6" name="Надпись 2"/>
          <p:cNvSpPr txBox="1">
            <a:spLocks noChangeArrowheads="1"/>
          </p:cNvSpPr>
          <p:nvPr/>
        </p:nvSpPr>
        <p:spPr bwMode="auto">
          <a:xfrm>
            <a:off x="112575" y="3073850"/>
            <a:ext cx="8789851" cy="128267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Добрый день. Вас приветствуют специалисты Центра аттестации педагогических работников ТОИПКРО. Приглашаем Вас зарегистрироваться на сайте Центра в целях активации электронной системы "Аттестация".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Для регистрации перейдите по ссылке:</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http://coko.tomsk.ru/cpnew/Account/RegisterByInvit?k=e642bad0-eb41-4de5-8bfc-6c3f8916ed9f80&amp;t=Expert</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12-конечная звезда 7"/>
          <p:cNvSpPr/>
          <p:nvPr/>
        </p:nvSpPr>
        <p:spPr>
          <a:xfrm>
            <a:off x="5796136" y="116632"/>
            <a:ext cx="3456384" cy="2098255"/>
          </a:xfrm>
          <a:prstGeom prst="star1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Самостоятельно </a:t>
            </a:r>
          </a:p>
          <a:p>
            <a:pPr algn="ctr"/>
            <a:r>
              <a:rPr lang="ru-RU" sz="1400"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НЕ РЕГИСТРИРУЕМСЯ</a:t>
            </a:r>
            <a:endParaRPr lang="ru-RU" sz="1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25583" y="4470409"/>
            <a:ext cx="3178696" cy="2166875"/>
          </a:xfrm>
          <a:prstGeom prst="rect">
            <a:avLst/>
          </a:prstGeom>
          <a:solidFill>
            <a:schemeClr val="tx2">
              <a:lumMod val="20000"/>
              <a:lumOff val="80000"/>
            </a:schemeClr>
          </a:solidFill>
        </p:spPr>
        <p:txBody>
          <a:bodyPr wrap="square">
            <a:spAutoFit/>
          </a:bodyPr>
          <a:lstStyle/>
          <a:p>
            <a:pPr algn="ct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В некоторых почтовых программах данная ссылка может быть неактивной. В этом случае специалисту необходимо скопировать ее и вставить в адресную строку браузера.</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Рисунок 9"/>
          <p:cNvPicPr/>
          <p:nvPr/>
        </p:nvPicPr>
        <p:blipFill>
          <a:blip r:embed="rId2">
            <a:extLst>
              <a:ext uri="{28A0092B-C50C-407E-A947-70E740481C1C}">
                <a14:useLocalDpi xmlns:a14="http://schemas.microsoft.com/office/drawing/2010/main" val="0"/>
              </a:ext>
            </a:extLst>
          </a:blip>
          <a:srcRect/>
          <a:stretch>
            <a:fillRect/>
          </a:stretch>
        </p:blipFill>
        <p:spPr bwMode="auto">
          <a:xfrm>
            <a:off x="3491879" y="4470409"/>
            <a:ext cx="5410547" cy="2161540"/>
          </a:xfrm>
          <a:prstGeom prst="rect">
            <a:avLst/>
          </a:prstGeom>
          <a:noFill/>
          <a:ln>
            <a:noFill/>
          </a:ln>
        </p:spPr>
      </p:pic>
      <p:pic>
        <p:nvPicPr>
          <p:cNvPr id="16386" name="Picture 2" descr="http://monateka.com/images/23314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5844548"/>
            <a:ext cx="1670669" cy="95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8922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46B9D09-C74D-4F7A-A3BD-940A6A18E41D}" type="slidenum">
              <a:rPr lang="ru-RU" smtClean="0"/>
              <a:t>106</a:t>
            </a:fld>
            <a:endParaRPr lang="ru-RU"/>
          </a:p>
        </p:txBody>
      </p:sp>
      <p:sp>
        <p:nvSpPr>
          <p:cNvPr id="5" name="Прямоугольник 4"/>
          <p:cNvSpPr/>
          <p:nvPr/>
        </p:nvSpPr>
        <p:spPr>
          <a:xfrm>
            <a:off x="251520" y="188640"/>
            <a:ext cx="8784976" cy="1277786"/>
          </a:xfrm>
          <a:prstGeom prst="rect">
            <a:avLst/>
          </a:prstGeom>
        </p:spPr>
        <p:txBody>
          <a:bodyPr wrap="square">
            <a:spAutoFit/>
          </a:bodyPr>
          <a:lstStyle/>
          <a:p>
            <a:pPr algn="ct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После перехода по ссылке откроется окно регистрации нового пользователя. Специалисту необходимо создать личный кабинет, придумав логин и пароль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(обязательно латинскими буквами). </a:t>
            </a:r>
            <a:r>
              <a:rPr lang="ru-RU"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Эти данные нужно записать</a:t>
            </a:r>
            <a:r>
              <a:rPr lang="ru-RU" dirty="0">
                <a:latin typeface="Times New Roman" panose="02020603050405020304" pitchFamily="18" charset="0"/>
                <a:ea typeface="Calibri" panose="020F0502020204030204" pitchFamily="34" charset="0"/>
                <a:cs typeface="Times New Roman" panose="02020603050405020304" pitchFamily="18" charset="0"/>
              </a:rPr>
              <a:t>. В дальнейшем они будут использоваться для входа в свой кабинет при проведении аттестации. </a:t>
            </a:r>
            <a:endParaRPr lang="ru-RU"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p:nvPr/>
        </p:nvPicPr>
        <p:blipFill>
          <a:blip r:embed="rId2">
            <a:extLst>
              <a:ext uri="{28A0092B-C50C-407E-A947-70E740481C1C}">
                <a14:useLocalDpi xmlns:a14="http://schemas.microsoft.com/office/drawing/2010/main" val="0"/>
              </a:ext>
            </a:extLst>
          </a:blip>
          <a:srcRect/>
          <a:stretch>
            <a:fillRect/>
          </a:stretch>
        </p:blipFill>
        <p:spPr bwMode="auto">
          <a:xfrm>
            <a:off x="4016231" y="1532817"/>
            <a:ext cx="4850130" cy="3255010"/>
          </a:xfrm>
          <a:prstGeom prst="rect">
            <a:avLst/>
          </a:prstGeom>
          <a:noFill/>
          <a:ln>
            <a:noFill/>
          </a:ln>
        </p:spPr>
      </p:pic>
      <p:sp>
        <p:nvSpPr>
          <p:cNvPr id="7" name="Стрелка вправо 6"/>
          <p:cNvSpPr/>
          <p:nvPr/>
        </p:nvSpPr>
        <p:spPr>
          <a:xfrm rot="13991046">
            <a:off x="7228165" y="3382608"/>
            <a:ext cx="1649095" cy="401955"/>
          </a:xfrm>
          <a:prstGeom prst="rightArrow">
            <a:avLst/>
          </a:prstGeom>
          <a:solidFill>
            <a:schemeClr val="accent6">
              <a:lumMod val="60000"/>
              <a:lumOff val="40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8" name="Стрелка вправо 7"/>
          <p:cNvSpPr/>
          <p:nvPr/>
        </p:nvSpPr>
        <p:spPr>
          <a:xfrm rot="12664225">
            <a:off x="6981785" y="3566123"/>
            <a:ext cx="1489075" cy="401955"/>
          </a:xfrm>
          <a:prstGeom prst="rightArrow">
            <a:avLst/>
          </a:prstGeom>
          <a:solidFill>
            <a:schemeClr val="accent6">
              <a:lumMod val="60000"/>
              <a:lumOff val="40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9" name="10-конечная звезда 8"/>
          <p:cNvSpPr/>
          <p:nvPr/>
        </p:nvSpPr>
        <p:spPr>
          <a:xfrm>
            <a:off x="7043062" y="3994237"/>
            <a:ext cx="2019300" cy="1473835"/>
          </a:xfrm>
          <a:prstGeom prst="star10">
            <a:avLst/>
          </a:prstGeom>
          <a:solidFill>
            <a:sysClr val="window" lastClr="FFFFFF"/>
          </a:solid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ru-RU" sz="1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Латинскими буквами!</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Стрелка вправо 9"/>
          <p:cNvSpPr/>
          <p:nvPr/>
        </p:nvSpPr>
        <p:spPr>
          <a:xfrm>
            <a:off x="4161115" y="3760433"/>
            <a:ext cx="1649095" cy="401955"/>
          </a:xfrm>
          <a:prstGeom prst="rightArrow">
            <a:avLst/>
          </a:prstGeom>
          <a:solidFill>
            <a:schemeClr val="accent6">
              <a:lumMod val="60000"/>
              <a:lumOff val="40000"/>
            </a:scheme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11" name="Пятно 2 10"/>
          <p:cNvSpPr/>
          <p:nvPr/>
        </p:nvSpPr>
        <p:spPr>
          <a:xfrm>
            <a:off x="31686" y="2060848"/>
            <a:ext cx="4662050" cy="4001404"/>
          </a:xfrm>
          <a:prstGeom prst="irregularSeal2">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smtClean="0">
                <a:solidFill>
                  <a:schemeClr val="tx1"/>
                </a:solidFill>
              </a:rPr>
              <a:t>После регистрации для входа в систему Вы используете свою учетную запись</a:t>
            </a:r>
            <a:endParaRPr lang="ru-RU" sz="2000" dirty="0">
              <a:solidFill>
                <a:schemeClr val="tx1"/>
              </a:solidFill>
            </a:endParaRPr>
          </a:p>
        </p:txBody>
      </p:sp>
    </p:spTree>
    <p:extLst>
      <p:ext uri="{BB962C8B-B14F-4D97-AF65-F5344CB8AC3E}">
        <p14:creationId xmlns:p14="http://schemas.microsoft.com/office/powerpoint/2010/main" val="12760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92"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711" y="188640"/>
            <a:ext cx="5860625" cy="6259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Рамка 1"/>
          <p:cNvSpPr/>
          <p:nvPr/>
        </p:nvSpPr>
        <p:spPr>
          <a:xfrm>
            <a:off x="1979712" y="2348880"/>
            <a:ext cx="2808312" cy="864096"/>
          </a:xfrm>
          <a:prstGeom prst="frame">
            <a:avLst>
              <a:gd name="adj1" fmla="val 2213"/>
            </a:avLst>
          </a:prstGeom>
          <a:solidFill>
            <a:schemeClr val="accent6">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Выноска 2 (граница и черта) 3"/>
          <p:cNvSpPr/>
          <p:nvPr/>
        </p:nvSpPr>
        <p:spPr>
          <a:xfrm>
            <a:off x="5508104" y="2074402"/>
            <a:ext cx="3312368" cy="778533"/>
          </a:xfrm>
          <a:prstGeom prst="accentBorderCallout2">
            <a:avLst>
              <a:gd name="adj1" fmla="val 18750"/>
              <a:gd name="adj2" fmla="val -8333"/>
              <a:gd name="adj3" fmla="val 18750"/>
              <a:gd name="adj4" fmla="val -16667"/>
              <a:gd name="adj5" fmla="val 96244"/>
              <a:gd name="adj6" fmla="val -2917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t>обязательны</a:t>
            </a:r>
            <a:endParaRPr lang="ru-RU" sz="4000" dirty="0"/>
          </a:p>
        </p:txBody>
      </p:sp>
      <p:sp>
        <p:nvSpPr>
          <p:cNvPr id="3" name="Прямоугольник 2"/>
          <p:cNvSpPr/>
          <p:nvPr/>
        </p:nvSpPr>
        <p:spPr>
          <a:xfrm>
            <a:off x="1691680" y="4725144"/>
            <a:ext cx="57606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TextBox 6"/>
          <p:cNvSpPr txBox="1"/>
          <p:nvPr/>
        </p:nvSpPr>
        <p:spPr>
          <a:xfrm>
            <a:off x="1403648" y="194414"/>
            <a:ext cx="7632848" cy="523220"/>
          </a:xfrm>
          <a:prstGeom prst="rect">
            <a:avLst/>
          </a:prstGeom>
          <a:solidFill>
            <a:schemeClr val="bg1"/>
          </a:solidFill>
        </p:spPr>
        <p:txBody>
          <a:bodyPr wrap="square" rtlCol="0">
            <a:spAutoFit/>
          </a:bodyPr>
          <a:lstStyle/>
          <a:p>
            <a:pPr algn="ctr"/>
            <a:r>
              <a:rPr lang="ru-RU" sz="2800" dirty="0" smtClean="0">
                <a:latin typeface="Times New Roman" panose="02020603050405020304" pitchFamily="18" charset="0"/>
                <a:cs typeface="Times New Roman" panose="02020603050405020304" pitchFamily="18" charset="0"/>
              </a:rPr>
              <a:t>Заполнение данных в личном кабинете</a:t>
            </a:r>
            <a:endParaRPr lang="ru-RU" sz="28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2195736" y="4725144"/>
            <a:ext cx="43204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7874079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46B9D09-C74D-4F7A-A3BD-940A6A18E41D}" type="slidenum">
              <a:rPr lang="ru-RU" smtClean="0"/>
              <a:t>108</a:t>
            </a:fld>
            <a:endParaRPr lang="ru-RU"/>
          </a:p>
        </p:txBody>
      </p:sp>
      <p:pic>
        <p:nvPicPr>
          <p:cNvPr id="2" name="Рисунок 1"/>
          <p:cNvPicPr>
            <a:picLocks noChangeAspect="1"/>
          </p:cNvPicPr>
          <p:nvPr/>
        </p:nvPicPr>
        <p:blipFill>
          <a:blip r:embed="rId2"/>
          <a:stretch>
            <a:fillRect/>
          </a:stretch>
        </p:blipFill>
        <p:spPr>
          <a:xfrm>
            <a:off x="179512" y="1340768"/>
            <a:ext cx="8712968" cy="4760992"/>
          </a:xfrm>
          <a:prstGeom prst="rect">
            <a:avLst/>
          </a:prstGeom>
        </p:spPr>
      </p:pic>
      <p:sp>
        <p:nvSpPr>
          <p:cNvPr id="12" name="TextBox 11"/>
          <p:cNvSpPr txBox="1"/>
          <p:nvPr/>
        </p:nvSpPr>
        <p:spPr>
          <a:xfrm>
            <a:off x="5724128" y="2060848"/>
            <a:ext cx="3312368" cy="923330"/>
          </a:xfrm>
          <a:prstGeom prst="rect">
            <a:avLst/>
          </a:prstGeom>
          <a:solidFill>
            <a:schemeClr val="tx2">
              <a:lumMod val="20000"/>
              <a:lumOff val="80000"/>
            </a:schemeClr>
          </a:solidFill>
        </p:spPr>
        <p:txBody>
          <a:bodyPr wrap="square" rtlCol="0">
            <a:spAutoFit/>
          </a:bodyPr>
          <a:lstStyle/>
          <a:p>
            <a:pPr marL="342900" indent="-342900">
              <a:buAutoNum type="arabicPeriod"/>
            </a:pPr>
            <a:r>
              <a:rPr lang="ru-RU" dirty="0" smtClean="0"/>
              <a:t>Русскими буквами</a:t>
            </a:r>
          </a:p>
          <a:p>
            <a:pPr marL="342900" indent="-342900">
              <a:buAutoNum type="arabicPeriod"/>
            </a:pPr>
            <a:r>
              <a:rPr lang="ru-RU" dirty="0" smtClean="0"/>
              <a:t>С заглавной буквы</a:t>
            </a:r>
          </a:p>
          <a:p>
            <a:pPr marL="342900" indent="-342900">
              <a:buAutoNum type="arabicPeriod"/>
            </a:pPr>
            <a:r>
              <a:rPr lang="ru-RU" dirty="0" smtClean="0"/>
              <a:t>Без пробелов и др. знаков</a:t>
            </a:r>
            <a:endParaRPr lang="ru-RU" dirty="0"/>
          </a:p>
        </p:txBody>
      </p:sp>
      <p:sp>
        <p:nvSpPr>
          <p:cNvPr id="13" name="TextBox 12"/>
          <p:cNvSpPr txBox="1"/>
          <p:nvPr/>
        </p:nvSpPr>
        <p:spPr>
          <a:xfrm>
            <a:off x="330154" y="339914"/>
            <a:ext cx="8568952" cy="523220"/>
          </a:xfrm>
          <a:prstGeom prst="rect">
            <a:avLst/>
          </a:prstGeom>
          <a:noFill/>
        </p:spPr>
        <p:txBody>
          <a:bodyPr wrap="square" rtlCol="0">
            <a:spAutoFit/>
          </a:bodyPr>
          <a:lstStyle/>
          <a:p>
            <a:pPr algn="ctr"/>
            <a:r>
              <a:rPr lang="ru-RU" sz="2800" dirty="0" smtClean="0">
                <a:latin typeface="Times New Roman" panose="02020603050405020304" pitchFamily="18" charset="0"/>
                <a:cs typeface="Times New Roman" panose="02020603050405020304" pitchFamily="18" charset="0"/>
              </a:rPr>
              <a:t>Заполнение данных в личном кабинете</a:t>
            </a:r>
            <a:endParaRPr lang="ru-RU"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84638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46B9D09-C74D-4F7A-A3BD-940A6A18E41D}" type="slidenum">
              <a:rPr lang="ru-RU" smtClean="0"/>
              <a:t>109</a:t>
            </a:fld>
            <a:endParaRPr lang="ru-RU"/>
          </a:p>
        </p:txBody>
      </p:sp>
      <p:sp>
        <p:nvSpPr>
          <p:cNvPr id="13" name="TextBox 12"/>
          <p:cNvSpPr txBox="1"/>
          <p:nvPr/>
        </p:nvSpPr>
        <p:spPr>
          <a:xfrm>
            <a:off x="330154" y="339914"/>
            <a:ext cx="8568952" cy="523220"/>
          </a:xfrm>
          <a:prstGeom prst="rect">
            <a:avLst/>
          </a:prstGeom>
          <a:noFill/>
        </p:spPr>
        <p:txBody>
          <a:bodyPr wrap="square" rtlCol="0">
            <a:spAutoFit/>
          </a:bodyPr>
          <a:lstStyle/>
          <a:p>
            <a:pPr algn="ctr"/>
            <a:r>
              <a:rPr lang="ru-RU" sz="2800" dirty="0" smtClean="0">
                <a:latin typeface="Times New Roman" panose="02020603050405020304" pitchFamily="18" charset="0"/>
                <a:cs typeface="Times New Roman" panose="02020603050405020304" pitchFamily="18" charset="0"/>
              </a:rPr>
              <a:t>Заполнение данных в личном кабинете</a:t>
            </a:r>
            <a:endParaRPr lang="ru-RU" sz="2800"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61903" y="1412776"/>
            <a:ext cx="8818860" cy="4320480"/>
          </a:xfrm>
          <a:prstGeom prst="rect">
            <a:avLst/>
          </a:prstGeom>
        </p:spPr>
      </p:pic>
      <p:sp>
        <p:nvSpPr>
          <p:cNvPr id="6" name="Стрелка вправо 5"/>
          <p:cNvSpPr/>
          <p:nvPr/>
        </p:nvSpPr>
        <p:spPr>
          <a:xfrm>
            <a:off x="330154" y="3501008"/>
            <a:ext cx="2664296" cy="792088"/>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solidFill>
                  <a:schemeClr val="tx2">
                    <a:lumMod val="50000"/>
                  </a:schemeClr>
                </a:solidFill>
              </a:rPr>
              <a:t>Например:</a:t>
            </a:r>
            <a:endParaRPr lang="ru-RU" dirty="0">
              <a:solidFill>
                <a:schemeClr val="tx2">
                  <a:lumMod val="50000"/>
                </a:schemeClr>
              </a:solidFill>
            </a:endParaRPr>
          </a:p>
        </p:txBody>
      </p:sp>
    </p:spTree>
    <p:extLst>
      <p:ext uri="{BB962C8B-B14F-4D97-AF65-F5344CB8AC3E}">
        <p14:creationId xmlns:p14="http://schemas.microsoft.com/office/powerpoint/2010/main" val="336884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11</a:t>
            </a:fld>
            <a:endParaRPr lang="ru-RU" sz="1800" dirty="0">
              <a:solidFill>
                <a:schemeClr val="accent5">
                  <a:lumMod val="75000"/>
                </a:schemeClr>
              </a:solidFill>
            </a:endParaRPr>
          </a:p>
        </p:txBody>
      </p:sp>
      <p:sp>
        <p:nvSpPr>
          <p:cNvPr id="3" name="TextBox 2"/>
          <p:cNvSpPr txBox="1"/>
          <p:nvPr/>
        </p:nvSpPr>
        <p:spPr>
          <a:xfrm>
            <a:off x="226185" y="1556792"/>
            <a:ext cx="8712968" cy="4708981"/>
          </a:xfrm>
          <a:prstGeom prst="rect">
            <a:avLst/>
          </a:prstGeom>
          <a:noFill/>
        </p:spPr>
        <p:txBody>
          <a:bodyPr wrap="square" rtlCol="0">
            <a:spAutoFit/>
          </a:bodyPr>
          <a:lstStyle/>
          <a:p>
            <a:pPr algn="just"/>
            <a:endParaRPr lang="ru-RU" sz="2000" dirty="0"/>
          </a:p>
          <a:p>
            <a:pPr algn="just"/>
            <a:r>
              <a:rPr lang="ru-RU" sz="2000" dirty="0" smtClean="0"/>
              <a:t>Заседание </a:t>
            </a:r>
            <a:r>
              <a:rPr lang="ru-RU" sz="2000" dirty="0"/>
              <a:t>аттестационной комиссии организации </a:t>
            </a:r>
            <a:r>
              <a:rPr lang="ru-RU" sz="2000" b="1" dirty="0"/>
              <a:t>считается правомочным, если на нем присутствуют не менее двух третей </a:t>
            </a:r>
            <a:r>
              <a:rPr lang="ru-RU" sz="2000" dirty="0"/>
              <a:t>от общего числа членов аттестационной комиссии организации</a:t>
            </a:r>
            <a:r>
              <a:rPr lang="ru-RU" sz="2000" dirty="0" smtClean="0"/>
              <a:t>.</a:t>
            </a:r>
          </a:p>
          <a:p>
            <a:pPr algn="just"/>
            <a:endParaRPr lang="ru-RU" sz="2000" dirty="0"/>
          </a:p>
          <a:p>
            <a:pPr algn="just"/>
            <a:r>
              <a:rPr lang="ru-RU" sz="2000" b="1" dirty="0" smtClean="0"/>
              <a:t>В </a:t>
            </a:r>
            <a:r>
              <a:rPr lang="ru-RU" sz="2000" b="1" dirty="0"/>
              <a:t>случае отсутствия </a:t>
            </a:r>
            <a:r>
              <a:rPr lang="ru-RU" sz="2000" dirty="0"/>
              <a:t>педагогического работника в день проведения аттестации на заседании аттестационной комиссии организации по уважительным причинам его аттестация переносится на другую дату и в график аттестации вносятся соответствующие изменения, о чем работодатель знакомит работника под роспись не менее чем за 30 календарных дней до новой даты проведения его аттестации</a:t>
            </a:r>
            <a:r>
              <a:rPr lang="ru-RU" sz="2000" dirty="0" smtClean="0"/>
              <a:t>.</a:t>
            </a:r>
          </a:p>
          <a:p>
            <a:pPr algn="just"/>
            <a:endParaRPr lang="ru-RU" sz="2000" dirty="0"/>
          </a:p>
          <a:p>
            <a:pPr algn="just"/>
            <a:r>
              <a:rPr lang="ru-RU" sz="2000" b="1" dirty="0"/>
              <a:t>При неявке </a:t>
            </a:r>
            <a:r>
              <a:rPr lang="ru-RU" sz="2000" dirty="0"/>
              <a:t>педагогического работника на заседание аттестационной комиссии организации без уважительной причины аттестационная комиссия организации проводит аттестацию в его отсутствие</a:t>
            </a:r>
            <a:r>
              <a:rPr lang="ru-RU" sz="2000" dirty="0" smtClean="0"/>
              <a:t>.</a:t>
            </a:r>
            <a:endParaRPr lang="ru-RU" sz="2000" dirty="0"/>
          </a:p>
        </p:txBody>
      </p:sp>
      <p:sp>
        <p:nvSpPr>
          <p:cNvPr id="2" name="Прямоугольник 1"/>
          <p:cNvSpPr/>
          <p:nvPr/>
        </p:nvSpPr>
        <p:spPr>
          <a:xfrm>
            <a:off x="1732238" y="260648"/>
            <a:ext cx="7200800" cy="707886"/>
          </a:xfrm>
          <a:prstGeom prst="rect">
            <a:avLst/>
          </a:prstGeom>
        </p:spPr>
        <p:txBody>
          <a:bodyPr wrap="square">
            <a:spAutoFit/>
          </a:bodyPr>
          <a:lstStyle/>
          <a:p>
            <a:pPr algn="just"/>
            <a:r>
              <a:rPr lang="ru-RU" sz="2000" dirty="0"/>
              <a:t>13. </a:t>
            </a:r>
            <a:r>
              <a:rPr lang="ru-RU" sz="2000" b="1" dirty="0"/>
              <a:t>Аттестация проводится на заседании аттестационной комиссии</a:t>
            </a:r>
            <a:r>
              <a:rPr lang="ru-RU" sz="2000" dirty="0"/>
              <a:t> организации с участием педагогического </a:t>
            </a:r>
            <a:r>
              <a:rPr lang="ru-RU" sz="2000" dirty="0" smtClean="0"/>
              <a:t>работника</a:t>
            </a:r>
            <a:endParaRPr lang="ru-RU" sz="2000" dirty="0"/>
          </a:p>
        </p:txBody>
      </p:sp>
    </p:spTree>
    <p:extLst>
      <p:ext uri="{BB962C8B-B14F-4D97-AF65-F5344CB8AC3E}">
        <p14:creationId xmlns:p14="http://schemas.microsoft.com/office/powerpoint/2010/main" val="373777953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46B9D09-C74D-4F7A-A3BD-940A6A18E41D}" type="slidenum">
              <a:rPr lang="ru-RU" smtClean="0"/>
              <a:t>110</a:t>
            </a:fld>
            <a:endParaRPr lang="ru-RU"/>
          </a:p>
        </p:txBody>
      </p:sp>
      <p:sp>
        <p:nvSpPr>
          <p:cNvPr id="13" name="TextBox 12"/>
          <p:cNvSpPr txBox="1"/>
          <p:nvPr/>
        </p:nvSpPr>
        <p:spPr>
          <a:xfrm>
            <a:off x="359749" y="260648"/>
            <a:ext cx="8568952" cy="523220"/>
          </a:xfrm>
          <a:prstGeom prst="rect">
            <a:avLst/>
          </a:prstGeom>
          <a:noFill/>
        </p:spPr>
        <p:txBody>
          <a:bodyPr wrap="square" rtlCol="0">
            <a:spAutoFit/>
          </a:bodyPr>
          <a:lstStyle/>
          <a:p>
            <a:pPr algn="ctr"/>
            <a:r>
              <a:rPr lang="ru-RU" sz="2800" dirty="0" smtClean="0">
                <a:latin typeface="Times New Roman" panose="02020603050405020304" pitchFamily="18" charset="0"/>
                <a:cs typeface="Times New Roman" panose="02020603050405020304" pitchFamily="18" charset="0"/>
              </a:rPr>
              <a:t>Заполнение данных в личном кабинете</a:t>
            </a:r>
            <a:endParaRPr lang="ru-RU" sz="28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2"/>
          <a:stretch>
            <a:fillRect/>
          </a:stretch>
        </p:blipFill>
        <p:spPr>
          <a:xfrm>
            <a:off x="359749" y="1340768"/>
            <a:ext cx="8661276" cy="4778276"/>
          </a:xfrm>
          <a:prstGeom prst="rect">
            <a:avLst/>
          </a:prstGeom>
        </p:spPr>
      </p:pic>
      <p:sp>
        <p:nvSpPr>
          <p:cNvPr id="6" name="Стрелка вправо 5"/>
          <p:cNvSpPr/>
          <p:nvPr/>
        </p:nvSpPr>
        <p:spPr>
          <a:xfrm>
            <a:off x="1691680" y="4149080"/>
            <a:ext cx="2664296" cy="792088"/>
          </a:xfrm>
          <a:prstGeom prst="rightArrow">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2">
                    <a:lumMod val="50000"/>
                  </a:schemeClr>
                </a:solidFill>
              </a:rPr>
              <a:t>Например:</a:t>
            </a:r>
            <a:endParaRPr lang="ru-RU" dirty="0">
              <a:solidFill>
                <a:schemeClr val="tx2">
                  <a:lumMod val="50000"/>
                </a:schemeClr>
              </a:solidFill>
            </a:endParaRPr>
          </a:p>
        </p:txBody>
      </p:sp>
    </p:spTree>
    <p:extLst>
      <p:ext uri="{BB962C8B-B14F-4D97-AF65-F5344CB8AC3E}">
        <p14:creationId xmlns:p14="http://schemas.microsoft.com/office/powerpoint/2010/main" val="33296253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46B9D09-C74D-4F7A-A3BD-940A6A18E41D}" type="slidenum">
              <a:rPr lang="ru-RU" smtClean="0"/>
              <a:t>111</a:t>
            </a:fld>
            <a:endParaRPr lang="ru-RU"/>
          </a:p>
        </p:txBody>
      </p:sp>
      <p:sp>
        <p:nvSpPr>
          <p:cNvPr id="13" name="TextBox 12"/>
          <p:cNvSpPr txBox="1"/>
          <p:nvPr/>
        </p:nvSpPr>
        <p:spPr>
          <a:xfrm>
            <a:off x="359749" y="116632"/>
            <a:ext cx="8568952" cy="523220"/>
          </a:xfrm>
          <a:prstGeom prst="rect">
            <a:avLst/>
          </a:prstGeom>
          <a:noFill/>
        </p:spPr>
        <p:txBody>
          <a:bodyPr wrap="square" rtlCol="0">
            <a:spAutoFit/>
          </a:bodyPr>
          <a:lstStyle/>
          <a:p>
            <a:pPr algn="ctr"/>
            <a:r>
              <a:rPr lang="ru-RU" sz="2800" dirty="0" smtClean="0">
                <a:latin typeface="Times New Roman" panose="02020603050405020304" pitchFamily="18" charset="0"/>
                <a:cs typeface="Times New Roman" panose="02020603050405020304" pitchFamily="18" charset="0"/>
              </a:rPr>
              <a:t>Заполнение данных в личном кабинете</a:t>
            </a:r>
            <a:endParaRPr lang="ru-RU"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564921" y="836712"/>
            <a:ext cx="8172400" cy="5682372"/>
          </a:xfrm>
          <a:prstGeom prst="rect">
            <a:avLst/>
          </a:prstGeom>
        </p:spPr>
      </p:pic>
      <p:sp>
        <p:nvSpPr>
          <p:cNvPr id="5" name="Стрелка вправо 4"/>
          <p:cNvSpPr/>
          <p:nvPr/>
        </p:nvSpPr>
        <p:spPr>
          <a:xfrm rot="1002463">
            <a:off x="411344" y="3433658"/>
            <a:ext cx="2376264" cy="488479"/>
          </a:xfrm>
          <a:prstGeom prst="rightArrow">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2">
                    <a:lumMod val="50000"/>
                  </a:schemeClr>
                </a:solidFill>
              </a:rPr>
              <a:t>Поставить галочку</a:t>
            </a:r>
            <a:endParaRPr lang="ru-RU" sz="1400" b="1" dirty="0">
              <a:solidFill>
                <a:schemeClr val="tx2">
                  <a:lumMod val="50000"/>
                </a:schemeClr>
              </a:solidFill>
            </a:endParaRPr>
          </a:p>
        </p:txBody>
      </p:sp>
      <p:sp>
        <p:nvSpPr>
          <p:cNvPr id="8" name="Стрелка вправо 7"/>
          <p:cNvSpPr/>
          <p:nvPr/>
        </p:nvSpPr>
        <p:spPr>
          <a:xfrm rot="15851245">
            <a:off x="3774508" y="5010845"/>
            <a:ext cx="1739434" cy="488479"/>
          </a:xfrm>
          <a:prstGeom prst="rightArrow">
            <a:avLst/>
          </a:prstGeom>
          <a:solidFill>
            <a:schemeClr val="accent3">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400" b="1" dirty="0">
              <a:solidFill>
                <a:schemeClr val="tx2">
                  <a:lumMod val="50000"/>
                </a:schemeClr>
              </a:solidFill>
            </a:endParaRPr>
          </a:p>
        </p:txBody>
      </p:sp>
    </p:spTree>
    <p:extLst>
      <p:ext uri="{BB962C8B-B14F-4D97-AF65-F5344CB8AC3E}">
        <p14:creationId xmlns:p14="http://schemas.microsoft.com/office/powerpoint/2010/main" val="229248265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179512" y="764704"/>
            <a:ext cx="8856984" cy="2587925"/>
          </a:xfrm>
          <a:prstGeom prst="rect">
            <a:avLst/>
          </a:prstGeom>
        </p:spPr>
      </p:pic>
      <p:sp>
        <p:nvSpPr>
          <p:cNvPr id="8" name="TextBox 7"/>
          <p:cNvSpPr txBox="1"/>
          <p:nvPr/>
        </p:nvSpPr>
        <p:spPr>
          <a:xfrm>
            <a:off x="359749" y="116632"/>
            <a:ext cx="8568952" cy="523220"/>
          </a:xfrm>
          <a:prstGeom prst="rect">
            <a:avLst/>
          </a:prstGeom>
          <a:noFill/>
        </p:spPr>
        <p:txBody>
          <a:bodyPr wrap="square" rtlCol="0">
            <a:spAutoFit/>
          </a:bodyPr>
          <a:lstStyle/>
          <a:p>
            <a:pPr algn="ctr"/>
            <a:r>
              <a:rPr lang="ru-RU" sz="2800" dirty="0" smtClean="0">
                <a:latin typeface="Times New Roman" panose="02020603050405020304" pitchFamily="18" charset="0"/>
                <a:cs typeface="Times New Roman" panose="02020603050405020304" pitchFamily="18" charset="0"/>
              </a:rPr>
              <a:t>Возможности личного кабинета</a:t>
            </a:r>
            <a:endParaRPr lang="ru-RU" sz="2800" dirty="0">
              <a:latin typeface="Times New Roman" panose="02020603050405020304" pitchFamily="18" charset="0"/>
              <a:cs typeface="Times New Roman" panose="02020603050405020304" pitchFamily="18" charset="0"/>
            </a:endParaRPr>
          </a:p>
        </p:txBody>
      </p:sp>
      <p:cxnSp>
        <p:nvCxnSpPr>
          <p:cNvPr id="7" name="Прямая соединительная линия 6"/>
          <p:cNvCxnSpPr/>
          <p:nvPr/>
        </p:nvCxnSpPr>
        <p:spPr>
          <a:xfrm>
            <a:off x="359749" y="1844824"/>
            <a:ext cx="4356267"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Рисунок 9"/>
          <p:cNvPicPr>
            <a:picLocks noChangeAspect="1"/>
          </p:cNvPicPr>
          <p:nvPr/>
        </p:nvPicPr>
        <p:blipFill>
          <a:blip r:embed="rId4"/>
          <a:stretch>
            <a:fillRect/>
          </a:stretch>
        </p:blipFill>
        <p:spPr>
          <a:xfrm>
            <a:off x="539552" y="3477481"/>
            <a:ext cx="7856910" cy="2699187"/>
          </a:xfrm>
          <a:prstGeom prst="rect">
            <a:avLst/>
          </a:prstGeom>
        </p:spPr>
      </p:pic>
      <p:sp>
        <p:nvSpPr>
          <p:cNvPr id="2" name="Овал 1"/>
          <p:cNvSpPr/>
          <p:nvPr/>
        </p:nvSpPr>
        <p:spPr>
          <a:xfrm>
            <a:off x="3891943" y="656691"/>
            <a:ext cx="576064" cy="432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 name="Прямая со стрелкой 11"/>
          <p:cNvCxnSpPr/>
          <p:nvPr/>
        </p:nvCxnSpPr>
        <p:spPr>
          <a:xfrm>
            <a:off x="2339752" y="3140968"/>
            <a:ext cx="432048" cy="864096"/>
          </a:xfrm>
          <a:prstGeom prst="straightConnector1">
            <a:avLst/>
          </a:prstGeom>
          <a:ln w="317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594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215733" y="764704"/>
            <a:ext cx="8856984" cy="2587925"/>
          </a:xfrm>
          <a:prstGeom prst="rect">
            <a:avLst/>
          </a:prstGeom>
        </p:spPr>
      </p:pic>
      <p:sp>
        <p:nvSpPr>
          <p:cNvPr id="8" name="TextBox 7"/>
          <p:cNvSpPr txBox="1"/>
          <p:nvPr/>
        </p:nvSpPr>
        <p:spPr>
          <a:xfrm>
            <a:off x="359749" y="116632"/>
            <a:ext cx="8568952" cy="523220"/>
          </a:xfrm>
          <a:prstGeom prst="rect">
            <a:avLst/>
          </a:prstGeom>
          <a:noFill/>
        </p:spPr>
        <p:txBody>
          <a:bodyPr wrap="square" rtlCol="0">
            <a:spAutoFit/>
          </a:bodyPr>
          <a:lstStyle/>
          <a:p>
            <a:pPr algn="ctr"/>
            <a:r>
              <a:rPr lang="ru-RU" sz="2800" dirty="0" smtClean="0">
                <a:latin typeface="Times New Roman" panose="02020603050405020304" pitchFamily="18" charset="0"/>
                <a:cs typeface="Times New Roman" panose="02020603050405020304" pitchFamily="18" charset="0"/>
              </a:rPr>
              <a:t>Возможности личного кабинета</a:t>
            </a:r>
            <a:endParaRPr lang="ru-RU" sz="2800"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467544" y="3573016"/>
            <a:ext cx="8056529" cy="2418317"/>
          </a:xfrm>
          <a:prstGeom prst="rect">
            <a:avLst/>
          </a:prstGeom>
        </p:spPr>
      </p:pic>
      <p:cxnSp>
        <p:nvCxnSpPr>
          <p:cNvPr id="12" name="Прямая со стрелкой 11"/>
          <p:cNvCxnSpPr/>
          <p:nvPr/>
        </p:nvCxnSpPr>
        <p:spPr>
          <a:xfrm>
            <a:off x="5148064" y="3140968"/>
            <a:ext cx="432048" cy="864096"/>
          </a:xfrm>
          <a:prstGeom prst="straightConnector1">
            <a:avLst/>
          </a:prstGeom>
          <a:ln w="317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Овал 8"/>
          <p:cNvSpPr/>
          <p:nvPr/>
        </p:nvSpPr>
        <p:spPr>
          <a:xfrm>
            <a:off x="5148064" y="639853"/>
            <a:ext cx="1152128" cy="48489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7621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8970860" cy="5827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авая фигурная скобка 2"/>
          <p:cNvSpPr/>
          <p:nvPr/>
        </p:nvSpPr>
        <p:spPr>
          <a:xfrm rot="5400000">
            <a:off x="2753798" y="1790818"/>
            <a:ext cx="468052" cy="5616624"/>
          </a:xfrm>
          <a:prstGeom prst="rightBrace">
            <a:avLst>
              <a:gd name="adj1" fmla="val 65314"/>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 name="Скругленный прямоугольник 3"/>
          <p:cNvSpPr/>
          <p:nvPr/>
        </p:nvSpPr>
        <p:spPr>
          <a:xfrm>
            <a:off x="971600" y="4844938"/>
            <a:ext cx="4513359" cy="175241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smtClean="0">
                <a:solidFill>
                  <a:srgbClr val="C00000"/>
                </a:solidFill>
              </a:rPr>
              <a:t>Формируется автоматически из заявления педагога</a:t>
            </a:r>
            <a:endParaRPr lang="ru-RU" sz="3600" dirty="0">
              <a:solidFill>
                <a:srgbClr val="C00000"/>
              </a:solidFill>
            </a:endParaRPr>
          </a:p>
        </p:txBody>
      </p:sp>
      <p:sp>
        <p:nvSpPr>
          <p:cNvPr id="2" name="Овал 1"/>
          <p:cNvSpPr/>
          <p:nvPr/>
        </p:nvSpPr>
        <p:spPr>
          <a:xfrm>
            <a:off x="0" y="1412776"/>
            <a:ext cx="1619672" cy="62636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Выноска со стрелкой влево 4"/>
          <p:cNvSpPr/>
          <p:nvPr/>
        </p:nvSpPr>
        <p:spPr>
          <a:xfrm rot="729280">
            <a:off x="1230906" y="1985107"/>
            <a:ext cx="2583250" cy="1142626"/>
          </a:xfrm>
          <a:prstGeom prst="leftArrowCallout">
            <a:avLst>
              <a:gd name="adj1" fmla="val 25000"/>
              <a:gd name="adj2" fmla="val 25000"/>
              <a:gd name="adj3" fmla="val 25000"/>
              <a:gd name="adj4" fmla="val 72521"/>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t>Проверьте ошибки</a:t>
            </a:r>
            <a:endParaRPr lang="ru-RU" sz="2800" b="1" dirty="0"/>
          </a:p>
        </p:txBody>
      </p:sp>
    </p:spTree>
    <p:extLst>
      <p:ext uri="{BB962C8B-B14F-4D97-AF65-F5344CB8AC3E}">
        <p14:creationId xmlns:p14="http://schemas.microsoft.com/office/powerpoint/2010/main" val="23019147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3000"/>
            <a:ext cx="8248090"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Кольцо 1"/>
          <p:cNvSpPr/>
          <p:nvPr/>
        </p:nvSpPr>
        <p:spPr>
          <a:xfrm>
            <a:off x="121846" y="1316494"/>
            <a:ext cx="4057051" cy="709230"/>
          </a:xfrm>
          <a:prstGeom prst="donut">
            <a:avLst>
              <a:gd name="adj" fmla="val 100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Кольцо 3"/>
          <p:cNvSpPr/>
          <p:nvPr/>
        </p:nvSpPr>
        <p:spPr>
          <a:xfrm>
            <a:off x="-60336" y="4293096"/>
            <a:ext cx="4536504" cy="792089"/>
          </a:xfrm>
          <a:prstGeom prst="donut">
            <a:avLst>
              <a:gd name="adj" fmla="val 1003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3" name="TextBox 2"/>
          <p:cNvSpPr txBox="1"/>
          <p:nvPr/>
        </p:nvSpPr>
        <p:spPr>
          <a:xfrm>
            <a:off x="4476168" y="3940256"/>
            <a:ext cx="541375" cy="1144929"/>
          </a:xfrm>
          <a:prstGeom prst="rect">
            <a:avLst/>
          </a:prstGeom>
          <a:noFill/>
        </p:spPr>
        <p:txBody>
          <a:bodyPr wrap="none" rtlCol="0">
            <a:spAutoFit/>
          </a:bodyPr>
          <a:lstStyle/>
          <a:p>
            <a:r>
              <a:rPr lang="ru-RU" sz="6600" dirty="0" smtClean="0">
                <a:solidFill>
                  <a:srgbClr val="FF0000"/>
                </a:solidFill>
              </a:rPr>
              <a:t>!</a:t>
            </a:r>
            <a:endParaRPr lang="ru-RU" sz="6600" dirty="0">
              <a:solidFill>
                <a:srgbClr val="FF0000"/>
              </a:solidFill>
            </a:endParaRPr>
          </a:p>
        </p:txBody>
      </p:sp>
      <p:sp>
        <p:nvSpPr>
          <p:cNvPr id="7" name="Рамка 6"/>
          <p:cNvSpPr/>
          <p:nvPr/>
        </p:nvSpPr>
        <p:spPr>
          <a:xfrm>
            <a:off x="4268349" y="1316494"/>
            <a:ext cx="3544011" cy="960378"/>
          </a:xfrm>
          <a:prstGeom prst="frame">
            <a:avLst>
              <a:gd name="adj1" fmla="val 755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8" name="Стрелка влево 7"/>
          <p:cNvSpPr/>
          <p:nvPr/>
        </p:nvSpPr>
        <p:spPr>
          <a:xfrm>
            <a:off x="7884368" y="1457016"/>
            <a:ext cx="978408" cy="48463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Рамка 9"/>
          <p:cNvSpPr/>
          <p:nvPr/>
        </p:nvSpPr>
        <p:spPr>
          <a:xfrm>
            <a:off x="4233155" y="2348880"/>
            <a:ext cx="3579205" cy="936104"/>
          </a:xfrm>
          <a:prstGeom prst="frame">
            <a:avLst>
              <a:gd name="adj1" fmla="val 755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1" name="Стрелка влево 10"/>
          <p:cNvSpPr/>
          <p:nvPr/>
        </p:nvSpPr>
        <p:spPr>
          <a:xfrm>
            <a:off x="7884368" y="2574616"/>
            <a:ext cx="978408" cy="484632"/>
          </a:xfrm>
          <a:prstGeom prst="lef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2" name="Прямая со стрелкой 11"/>
          <p:cNvCxnSpPr/>
          <p:nvPr/>
        </p:nvCxnSpPr>
        <p:spPr>
          <a:xfrm flipH="1">
            <a:off x="3347864" y="2057729"/>
            <a:ext cx="920486" cy="93922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Соединительная линия уступом 13"/>
          <p:cNvCxnSpPr>
            <a:stCxn id="10" idx="2"/>
          </p:cNvCxnSpPr>
          <p:nvPr/>
        </p:nvCxnSpPr>
        <p:spPr>
          <a:xfrm rot="5400000">
            <a:off x="5641693" y="3247837"/>
            <a:ext cx="343918" cy="418212"/>
          </a:xfrm>
          <a:prstGeom prst="bentConnector2">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72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20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heel(1)">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1)">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8" grpId="0" animBg="1"/>
      <p:bldP spid="10" grpId="0" animBg="1"/>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59749" y="44624"/>
            <a:ext cx="8568952" cy="523220"/>
          </a:xfrm>
          <a:prstGeom prst="rect">
            <a:avLst/>
          </a:prstGeom>
          <a:noFill/>
        </p:spPr>
        <p:txBody>
          <a:bodyPr wrap="square" rtlCol="0">
            <a:spAutoFit/>
          </a:bodyPr>
          <a:lstStyle/>
          <a:p>
            <a:pPr algn="ctr"/>
            <a:r>
              <a:rPr lang="ru-RU" sz="2800" dirty="0" smtClean="0">
                <a:latin typeface="Times New Roman" panose="02020603050405020304" pitchFamily="18" charset="0"/>
                <a:cs typeface="Times New Roman" panose="02020603050405020304" pitchFamily="18" charset="0"/>
              </a:rPr>
              <a:t>Возможности личного кабинета</a:t>
            </a:r>
            <a:endParaRPr lang="ru-RU" sz="28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3"/>
          <a:stretch>
            <a:fillRect/>
          </a:stretch>
        </p:blipFill>
        <p:spPr>
          <a:xfrm>
            <a:off x="0" y="585166"/>
            <a:ext cx="9144000" cy="2414789"/>
          </a:xfrm>
          <a:prstGeom prst="rect">
            <a:avLst/>
          </a:prstGeom>
        </p:spPr>
      </p:pic>
      <p:pic>
        <p:nvPicPr>
          <p:cNvPr id="5" name="Рисунок 4"/>
          <p:cNvPicPr>
            <a:picLocks noChangeAspect="1"/>
          </p:cNvPicPr>
          <p:nvPr/>
        </p:nvPicPr>
        <p:blipFill>
          <a:blip r:embed="rId4"/>
          <a:stretch>
            <a:fillRect/>
          </a:stretch>
        </p:blipFill>
        <p:spPr>
          <a:xfrm>
            <a:off x="543029" y="3737728"/>
            <a:ext cx="8202392" cy="3120272"/>
          </a:xfrm>
          <a:prstGeom prst="rect">
            <a:avLst/>
          </a:prstGeom>
        </p:spPr>
      </p:pic>
      <p:cxnSp>
        <p:nvCxnSpPr>
          <p:cNvPr id="9" name="Прямая со стрелкой 8"/>
          <p:cNvCxnSpPr/>
          <p:nvPr/>
        </p:nvCxnSpPr>
        <p:spPr>
          <a:xfrm flipH="1">
            <a:off x="6444208" y="2672916"/>
            <a:ext cx="792088" cy="792088"/>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0" name="Овал 9"/>
          <p:cNvSpPr/>
          <p:nvPr/>
        </p:nvSpPr>
        <p:spPr>
          <a:xfrm>
            <a:off x="6552220" y="516161"/>
            <a:ext cx="972108" cy="4320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 name="Прямая со стрелкой 6"/>
          <p:cNvCxnSpPr/>
          <p:nvPr/>
        </p:nvCxnSpPr>
        <p:spPr>
          <a:xfrm flipH="1">
            <a:off x="4427984" y="2672916"/>
            <a:ext cx="2808312" cy="723083"/>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1" name="Выноска со стрелкой вниз 10"/>
          <p:cNvSpPr/>
          <p:nvPr/>
        </p:nvSpPr>
        <p:spPr>
          <a:xfrm>
            <a:off x="106855" y="2516954"/>
            <a:ext cx="8614763" cy="1344094"/>
          </a:xfrm>
          <a:prstGeom prst="downArrowCallout">
            <a:avLst>
              <a:gd name="adj1" fmla="val 12583"/>
              <a:gd name="adj2" fmla="val 26715"/>
              <a:gd name="adj3" fmla="val 19281"/>
              <a:gd name="adj4" fmla="val 6554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rPr>
              <a:t>Только для тех педагогов, которые сами не могут подать заявление на отзыв (болезнь, увольнение и т.п.)</a:t>
            </a:r>
            <a:endParaRPr lang="ru-RU" sz="2800" dirty="0">
              <a:solidFill>
                <a:schemeClr val="tx1"/>
              </a:solidFill>
            </a:endParaRPr>
          </a:p>
        </p:txBody>
      </p:sp>
    </p:spTree>
    <p:extLst>
      <p:ext uri="{BB962C8B-B14F-4D97-AF65-F5344CB8AC3E}">
        <p14:creationId xmlns:p14="http://schemas.microsoft.com/office/powerpoint/2010/main" val="16136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 y="1655739"/>
            <a:ext cx="11017224" cy="2394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 y="3798763"/>
            <a:ext cx="8481063" cy="1767632"/>
          </a:xfrm>
          <a:prstGeom prst="rect">
            <a:avLst/>
          </a:prstGeom>
          <a:solidFill>
            <a:srgbClr val="92D050"/>
          </a:solidFill>
          <a:ln>
            <a:noFill/>
          </a:ln>
        </p:spPr>
      </p:pic>
      <p:sp>
        <p:nvSpPr>
          <p:cNvPr id="3" name="Выноска-облако 2"/>
          <p:cNvSpPr/>
          <p:nvPr/>
        </p:nvSpPr>
        <p:spPr>
          <a:xfrm>
            <a:off x="3995936" y="2636912"/>
            <a:ext cx="4248472" cy="1872208"/>
          </a:xfrm>
          <a:prstGeom prst="cloudCallout">
            <a:avLst>
              <a:gd name="adj1" fmla="val -49451"/>
              <a:gd name="adj2" fmla="val 59806"/>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После того, как Вы сформируете заявление на отзыв появится активная кнопка прикрепить заявление</a:t>
            </a:r>
            <a:endParaRPr lang="ru-RU" b="1" dirty="0"/>
          </a:p>
        </p:txBody>
      </p:sp>
      <p:pic>
        <p:nvPicPr>
          <p:cNvPr id="615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5528695"/>
            <a:ext cx="6505575"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Соединительная линия уступом 7"/>
          <p:cNvCxnSpPr>
            <a:stCxn id="3" idx="2"/>
          </p:cNvCxnSpPr>
          <p:nvPr/>
        </p:nvCxnSpPr>
        <p:spPr>
          <a:xfrm flipH="1">
            <a:off x="5148064" y="3573016"/>
            <a:ext cx="3092804" cy="2541466"/>
          </a:xfrm>
          <a:prstGeom prst="bentConnector3">
            <a:avLst>
              <a:gd name="adj1" fmla="val -7506"/>
            </a:avLst>
          </a:prstGeom>
          <a:ln w="57150">
            <a:solidFill>
              <a:srgbClr val="92D050"/>
            </a:solidFill>
            <a:prstDash val="lgDashDot"/>
            <a:tailEnd type="arrow"/>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a:xfrm>
            <a:off x="4289004" y="5246614"/>
            <a:ext cx="0" cy="792088"/>
          </a:xfrm>
          <a:prstGeom prst="straightConnector1">
            <a:avLst/>
          </a:prstGeom>
          <a:ln w="57150">
            <a:prstDash val="sysDot"/>
            <a:tailEnd type="arrow"/>
          </a:ln>
        </p:spPr>
        <p:style>
          <a:lnRef idx="1">
            <a:schemeClr val="accent1"/>
          </a:lnRef>
          <a:fillRef idx="0">
            <a:schemeClr val="accent1"/>
          </a:fillRef>
          <a:effectRef idx="0">
            <a:schemeClr val="accent1"/>
          </a:effectRef>
          <a:fontRef idx="minor">
            <a:schemeClr val="tx1"/>
          </a:fontRef>
        </p:style>
      </p:cxnSp>
      <p:sp>
        <p:nvSpPr>
          <p:cNvPr id="21" name="Выноска со стрелкой вниз 20"/>
          <p:cNvSpPr/>
          <p:nvPr/>
        </p:nvSpPr>
        <p:spPr>
          <a:xfrm>
            <a:off x="179511" y="92441"/>
            <a:ext cx="8614763" cy="1583024"/>
          </a:xfrm>
          <a:prstGeom prst="downArrowCallout">
            <a:avLst>
              <a:gd name="adj1" fmla="val 12583"/>
              <a:gd name="adj2" fmla="val 26715"/>
              <a:gd name="adj3" fmla="val 19281"/>
              <a:gd name="adj4" fmla="val 6554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1"/>
                </a:solidFill>
              </a:rPr>
              <a:t>Только для тех педагогов, которые сами не могут подать заявление на отзыв (болезнь, увольнение и т.п.)</a:t>
            </a:r>
            <a:endParaRPr lang="ru-RU" sz="2800" dirty="0">
              <a:solidFill>
                <a:schemeClr val="tx1"/>
              </a:solidFill>
            </a:endParaRPr>
          </a:p>
        </p:txBody>
      </p:sp>
    </p:spTree>
    <p:extLst>
      <p:ext uri="{BB962C8B-B14F-4D97-AF65-F5344CB8AC3E}">
        <p14:creationId xmlns:p14="http://schemas.microsoft.com/office/powerpoint/2010/main" val="117169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heel(1)">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3"/>
          <a:stretch>
            <a:fillRect/>
          </a:stretch>
        </p:blipFill>
        <p:spPr>
          <a:xfrm>
            <a:off x="215733" y="764704"/>
            <a:ext cx="8856984" cy="2587925"/>
          </a:xfrm>
          <a:prstGeom prst="rect">
            <a:avLst/>
          </a:prstGeom>
        </p:spPr>
      </p:pic>
      <p:sp>
        <p:nvSpPr>
          <p:cNvPr id="8" name="TextBox 7"/>
          <p:cNvSpPr txBox="1"/>
          <p:nvPr/>
        </p:nvSpPr>
        <p:spPr>
          <a:xfrm>
            <a:off x="359749" y="116632"/>
            <a:ext cx="8568952" cy="523220"/>
          </a:xfrm>
          <a:prstGeom prst="rect">
            <a:avLst/>
          </a:prstGeom>
          <a:noFill/>
        </p:spPr>
        <p:txBody>
          <a:bodyPr wrap="square" rtlCol="0">
            <a:spAutoFit/>
          </a:bodyPr>
          <a:lstStyle/>
          <a:p>
            <a:pPr algn="ctr"/>
            <a:r>
              <a:rPr lang="ru-RU" sz="2800" dirty="0" smtClean="0">
                <a:latin typeface="Times New Roman" panose="02020603050405020304" pitchFamily="18" charset="0"/>
                <a:cs typeface="Times New Roman" panose="02020603050405020304" pitchFamily="18" charset="0"/>
              </a:rPr>
              <a:t>Возможности личного кабинета</a:t>
            </a:r>
            <a:endParaRPr lang="ru-RU" sz="2800" dirty="0">
              <a:latin typeface="Times New Roman" panose="02020603050405020304" pitchFamily="18"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1043608" y="3462891"/>
            <a:ext cx="5904656" cy="3032603"/>
          </a:xfrm>
          <a:prstGeom prst="rect">
            <a:avLst/>
          </a:prstGeom>
        </p:spPr>
      </p:pic>
      <p:cxnSp>
        <p:nvCxnSpPr>
          <p:cNvPr id="12" name="Прямая со стрелкой 11"/>
          <p:cNvCxnSpPr/>
          <p:nvPr/>
        </p:nvCxnSpPr>
        <p:spPr>
          <a:xfrm flipH="1">
            <a:off x="5220072" y="2890868"/>
            <a:ext cx="2664296" cy="1474236"/>
          </a:xfrm>
          <a:prstGeom prst="straightConnector1">
            <a:avLst/>
          </a:prstGeom>
          <a:ln w="317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7410" name="Picture 2" descr="https://100fabrik.ru/images/list/image/41/40635_8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0232" y="5127656"/>
            <a:ext cx="2412485" cy="1642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7090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p:nvPr>
        </p:nvSpPr>
        <p:spPr>
          <a:xfrm>
            <a:off x="899592" y="2168860"/>
            <a:ext cx="7128792" cy="1656184"/>
          </a:xfrm>
        </p:spPr>
        <p:txBody>
          <a:bodyPr>
            <a:noAutofit/>
          </a:bodyPr>
          <a:lstStyle/>
          <a:p>
            <a:r>
              <a:rPr lang="ru-RU" sz="3600" b="1" dirty="0" smtClean="0">
                <a:solidFill>
                  <a:schemeClr val="tx2">
                    <a:lumMod val="60000"/>
                    <a:lumOff val="40000"/>
                  </a:schemeClr>
                </a:solidFill>
                <a:latin typeface="Constantia" pitchFamily="18" charset="0"/>
              </a:rPr>
              <a:t>Национальная система учительского роста (НСУР): апробация новой модели аттестации </a:t>
            </a:r>
            <a:br>
              <a:rPr lang="ru-RU" sz="3600" b="1" dirty="0" smtClean="0">
                <a:solidFill>
                  <a:schemeClr val="tx2">
                    <a:lumMod val="60000"/>
                    <a:lumOff val="40000"/>
                  </a:schemeClr>
                </a:solidFill>
                <a:latin typeface="Constantia" pitchFamily="18" charset="0"/>
              </a:rPr>
            </a:br>
            <a:r>
              <a:rPr lang="ru-RU" sz="3600" b="1" dirty="0" smtClean="0">
                <a:solidFill>
                  <a:schemeClr val="tx2">
                    <a:lumMod val="60000"/>
                    <a:lumOff val="40000"/>
                  </a:schemeClr>
                </a:solidFill>
                <a:latin typeface="Constantia" pitchFamily="18" charset="0"/>
              </a:rPr>
              <a:t>педагогических </a:t>
            </a:r>
            <a:br>
              <a:rPr lang="ru-RU" sz="3600" b="1" dirty="0" smtClean="0">
                <a:solidFill>
                  <a:schemeClr val="tx2">
                    <a:lumMod val="60000"/>
                    <a:lumOff val="40000"/>
                  </a:schemeClr>
                </a:solidFill>
                <a:latin typeface="Constantia" pitchFamily="18" charset="0"/>
              </a:rPr>
            </a:br>
            <a:r>
              <a:rPr lang="ru-RU" sz="3600" b="1" dirty="0" smtClean="0">
                <a:solidFill>
                  <a:schemeClr val="tx2">
                    <a:lumMod val="60000"/>
                    <a:lumOff val="40000"/>
                  </a:schemeClr>
                </a:solidFill>
                <a:latin typeface="Constantia" pitchFamily="18" charset="0"/>
              </a:rPr>
              <a:t>работников</a:t>
            </a:r>
            <a:endParaRPr lang="ru-RU" sz="3600" b="1" dirty="0">
              <a:solidFill>
                <a:schemeClr val="tx2">
                  <a:lumMod val="60000"/>
                  <a:lumOff val="40000"/>
                </a:schemeClr>
              </a:solidFill>
              <a:latin typeface="Constantia" pitchFamily="18" charset="0"/>
            </a:endParaRPr>
          </a:p>
        </p:txBody>
      </p:sp>
      <p:pic>
        <p:nvPicPr>
          <p:cNvPr id="6" name="Picture 4" descr="https://ds4reut.edumsko.ru/uploads/28000/27952/section/368165/vert-menu_001.jpg?15240812005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149080"/>
            <a:ext cx="3000332" cy="2520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900igr.net/up/datai/67397/0002-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2996952"/>
            <a:ext cx="2964713"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604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12</a:t>
            </a:fld>
            <a:endParaRPr lang="ru-RU" sz="1800" dirty="0">
              <a:solidFill>
                <a:schemeClr val="accent5">
                  <a:lumMod val="75000"/>
                </a:schemeClr>
              </a:solidFill>
            </a:endParaRPr>
          </a:p>
        </p:txBody>
      </p:sp>
      <p:sp>
        <p:nvSpPr>
          <p:cNvPr id="3" name="TextBox 2"/>
          <p:cNvSpPr txBox="1"/>
          <p:nvPr/>
        </p:nvSpPr>
        <p:spPr>
          <a:xfrm>
            <a:off x="473731" y="3180804"/>
            <a:ext cx="8640960" cy="3323987"/>
          </a:xfrm>
          <a:prstGeom prst="rect">
            <a:avLst/>
          </a:prstGeom>
          <a:noFill/>
        </p:spPr>
        <p:txBody>
          <a:bodyPr wrap="square" rtlCol="0">
            <a:spAutoFit/>
          </a:bodyPr>
          <a:lstStyle/>
          <a:p>
            <a:pPr algn="just"/>
            <a:endParaRPr lang="ru-RU" sz="2400" dirty="0" smtClean="0"/>
          </a:p>
          <a:p>
            <a:pPr algn="just"/>
            <a:r>
              <a:rPr lang="ru-RU" sz="2400" dirty="0" smtClean="0"/>
              <a:t>15</a:t>
            </a:r>
            <a:r>
              <a:rPr lang="ru-RU" sz="2400" dirty="0"/>
              <a:t>. </a:t>
            </a:r>
            <a:r>
              <a:rPr lang="ru-RU" sz="2400" b="1" dirty="0"/>
              <a:t>По результатам </a:t>
            </a:r>
            <a:r>
              <a:rPr lang="ru-RU" sz="2400" dirty="0"/>
              <a:t>аттестации педагогического работника аттестационная комиссия организации </a:t>
            </a:r>
            <a:r>
              <a:rPr lang="ru-RU" sz="2400" b="1" dirty="0"/>
              <a:t>принимает одно из следующих решений:</a:t>
            </a:r>
          </a:p>
          <a:p>
            <a:pPr algn="just"/>
            <a:r>
              <a:rPr lang="ru-RU" sz="2400" dirty="0" smtClean="0"/>
              <a:t>-  </a:t>
            </a:r>
            <a:r>
              <a:rPr lang="ru-RU" sz="2400" b="1" i="1" dirty="0" smtClean="0"/>
              <a:t>соответствует </a:t>
            </a:r>
            <a:r>
              <a:rPr lang="ru-RU" sz="2400" dirty="0"/>
              <a:t>занимаемой должности (указывается должность педагогического работника);</a:t>
            </a:r>
          </a:p>
          <a:p>
            <a:pPr algn="just"/>
            <a:r>
              <a:rPr lang="ru-RU" sz="2400" dirty="0" smtClean="0"/>
              <a:t>- </a:t>
            </a:r>
            <a:r>
              <a:rPr lang="ru-RU" sz="2400" b="1" i="1" dirty="0" smtClean="0"/>
              <a:t>не </a:t>
            </a:r>
            <a:r>
              <a:rPr lang="ru-RU" sz="2400" b="1" i="1" dirty="0"/>
              <a:t>соответствует </a:t>
            </a:r>
            <a:r>
              <a:rPr lang="ru-RU" sz="2400" dirty="0"/>
              <a:t>занимаемой должности (указывается должность педагогического работника).</a:t>
            </a:r>
          </a:p>
          <a:p>
            <a:endParaRPr lang="ru-RU" dirty="0"/>
          </a:p>
        </p:txBody>
      </p:sp>
      <p:pic>
        <p:nvPicPr>
          <p:cNvPr id="8194" name="Picture 2" descr="https://habinfo.ru/wp-content/uploads/2017/08/14856863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1196752"/>
            <a:ext cx="3600400" cy="239654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995936" y="404664"/>
            <a:ext cx="5040560" cy="3046988"/>
          </a:xfrm>
          <a:prstGeom prst="rect">
            <a:avLst/>
          </a:prstGeom>
          <a:solidFill>
            <a:schemeClr val="bg1"/>
          </a:solidFill>
        </p:spPr>
        <p:txBody>
          <a:bodyPr wrap="square">
            <a:spAutoFit/>
          </a:bodyPr>
          <a:lstStyle/>
          <a:p>
            <a:pPr lvl="0"/>
            <a:r>
              <a:rPr lang="ru-RU" sz="2400" dirty="0">
                <a:solidFill>
                  <a:prstClr val="black"/>
                </a:solidFill>
              </a:rPr>
              <a:t>14. </a:t>
            </a:r>
            <a:r>
              <a:rPr lang="ru-RU" sz="2400" b="1" dirty="0">
                <a:solidFill>
                  <a:prstClr val="black"/>
                </a:solidFill>
              </a:rPr>
              <a:t>Аттестационная комиссия организации рассматривает </a:t>
            </a:r>
            <a:r>
              <a:rPr lang="ru-RU" sz="2400" dirty="0">
                <a:solidFill>
                  <a:prstClr val="black"/>
                </a:solidFill>
              </a:rPr>
              <a:t>представление, дополнительные сведения, представленные самим педагогическим работником, характеризующие его профессиональную деятельность (в случае их представления).</a:t>
            </a:r>
          </a:p>
        </p:txBody>
      </p:sp>
    </p:spTree>
    <p:extLst>
      <p:ext uri="{BB962C8B-B14F-4D97-AF65-F5344CB8AC3E}">
        <p14:creationId xmlns:p14="http://schemas.microsoft.com/office/powerpoint/2010/main" val="155873352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259632" y="116632"/>
            <a:ext cx="8229600" cy="1143000"/>
          </a:xfrm>
        </p:spPr>
        <p:txBody>
          <a:bodyPr>
            <a:noAutofit/>
          </a:bodyPr>
          <a:lstStyle/>
          <a:p>
            <a:r>
              <a:rPr lang="ru-RU" sz="4000" b="1" dirty="0" smtClean="0">
                <a:solidFill>
                  <a:schemeClr val="accent5">
                    <a:lumMod val="75000"/>
                  </a:schemeClr>
                </a:solidFill>
                <a:latin typeface="Times New Roman" panose="02020603050405020304" pitchFamily="18" charset="0"/>
                <a:cs typeface="Times New Roman" panose="02020603050405020304" pitchFamily="18" charset="0"/>
              </a:rPr>
              <a:t>Задачи   формирования НСУР</a:t>
            </a:r>
            <a:endParaRPr lang="ru-RU" sz="4000"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64768" y="1262667"/>
            <a:ext cx="8229600" cy="820688"/>
          </a:xfrm>
        </p:spPr>
        <p:txBody>
          <a:bodyPr/>
          <a:lstStyle/>
          <a:p>
            <a:pPr marL="0" indent="0" algn="ctr">
              <a:buNone/>
            </a:pPr>
            <a:r>
              <a:rPr lang="ru-RU" dirty="0"/>
              <a:t>с</a:t>
            </a:r>
            <a:r>
              <a:rPr lang="ru-RU" dirty="0" smtClean="0"/>
              <a:t>оздание условий, обеспечивающие</a:t>
            </a:r>
            <a:endParaRPr lang="ru-RU" dirty="0"/>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120</a:t>
            </a:fld>
            <a:endParaRPr lang="ru-RU" sz="1800" dirty="0">
              <a:solidFill>
                <a:srgbClr val="4BACC6">
                  <a:lumMod val="75000"/>
                </a:srgbClr>
              </a:solidFill>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6703" y="2988978"/>
            <a:ext cx="2760069" cy="3076674"/>
          </a:xfrm>
          <a:prstGeom prst="rect">
            <a:avLst/>
          </a:prstGeom>
        </p:spPr>
      </p:pic>
      <p:pic>
        <p:nvPicPr>
          <p:cNvPr id="7" name="Рисунок 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23528" y="2275863"/>
            <a:ext cx="2483103" cy="2767938"/>
          </a:xfrm>
          <a:prstGeom prst="rect">
            <a:avLst/>
          </a:prstGeom>
        </p:spPr>
      </p:pic>
      <p:pic>
        <p:nvPicPr>
          <p:cNvPr id="8" name="Рисунок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169" y="2083355"/>
            <a:ext cx="2998023" cy="2860317"/>
          </a:xfrm>
          <a:prstGeom prst="rect">
            <a:avLst/>
          </a:prstGeom>
        </p:spPr>
      </p:pic>
      <p:sp>
        <p:nvSpPr>
          <p:cNvPr id="12" name="TextBox 11"/>
          <p:cNvSpPr txBox="1"/>
          <p:nvPr/>
        </p:nvSpPr>
        <p:spPr>
          <a:xfrm>
            <a:off x="6084169" y="1988840"/>
            <a:ext cx="2998024" cy="461665"/>
          </a:xfrm>
          <a:prstGeom prst="rect">
            <a:avLst/>
          </a:prstGeom>
          <a:noFill/>
        </p:spPr>
        <p:txBody>
          <a:bodyPr wrap="square" rtlCol="0">
            <a:spAutoFit/>
          </a:bodyPr>
          <a:lstStyle/>
          <a:p>
            <a:pPr algn="ctr"/>
            <a:r>
              <a:rPr lang="ru-RU" sz="2400" b="1" dirty="0" smtClean="0">
                <a:solidFill>
                  <a:schemeClr val="bg1"/>
                </a:solidFill>
              </a:rPr>
              <a:t>Престиж педагога</a:t>
            </a:r>
            <a:endParaRPr lang="ru-RU" sz="2400" b="1" dirty="0">
              <a:solidFill>
                <a:schemeClr val="bg1"/>
              </a:solidFill>
            </a:endParaRPr>
          </a:p>
        </p:txBody>
      </p:sp>
      <p:sp>
        <p:nvSpPr>
          <p:cNvPr id="4" name="Прямоугольник 3"/>
          <p:cNvSpPr/>
          <p:nvPr/>
        </p:nvSpPr>
        <p:spPr>
          <a:xfrm>
            <a:off x="6359045" y="2436295"/>
            <a:ext cx="2448271"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Социальный рост</a:t>
            </a:r>
            <a:endParaRPr lang="ru-RU" sz="3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Прямоугольник 12"/>
          <p:cNvSpPr/>
          <p:nvPr/>
        </p:nvSpPr>
        <p:spPr>
          <a:xfrm>
            <a:off x="3169058" y="3437572"/>
            <a:ext cx="2475358" cy="1077218"/>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3200" b="1" cap="all" spc="0" dirty="0" smtClean="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Карьерный </a:t>
            </a:r>
          </a:p>
          <a:p>
            <a:pPr algn="ctr"/>
            <a:r>
              <a:rPr lang="ru-RU" sz="3200" b="1" cap="all" spc="0" dirty="0" smtClean="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рост</a:t>
            </a:r>
            <a:endParaRPr lang="ru-RU" sz="3200" b="1" cap="all" spc="0" dirty="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4" name="Прямоугольник 13"/>
          <p:cNvSpPr/>
          <p:nvPr/>
        </p:nvSpPr>
        <p:spPr>
          <a:xfrm>
            <a:off x="494112" y="2745075"/>
            <a:ext cx="2141933" cy="1384995"/>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2800" dirty="0" err="1" smtClean="0"/>
              <a:t>Профес</a:t>
            </a:r>
            <a:r>
              <a:rPr lang="ru-RU" sz="2800" dirty="0" smtClean="0"/>
              <a:t>-</a:t>
            </a:r>
          </a:p>
          <a:p>
            <a:pPr algn="ctr"/>
            <a:r>
              <a:rPr lang="ru-RU" sz="2800" dirty="0" err="1" smtClean="0"/>
              <a:t>сиональный</a:t>
            </a:r>
            <a:r>
              <a:rPr lang="ru-RU" sz="2800" dirty="0" smtClean="0"/>
              <a:t> </a:t>
            </a:r>
          </a:p>
          <a:p>
            <a:pPr algn="ctr"/>
            <a:r>
              <a:rPr lang="ru-RU" sz="2800" dirty="0" smtClean="0"/>
              <a:t>рост</a:t>
            </a:r>
            <a:endParaRPr lang="ru-RU" sz="2800" dirty="0"/>
          </a:p>
        </p:txBody>
      </p:sp>
      <p:pic>
        <p:nvPicPr>
          <p:cNvPr id="1026" name="Picture 2" descr="https://vos-ds11-alenushka.edumsko.ru/uploads/1900/1805/section/375157/povyshenie.png?15246638469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58919" y="4730743"/>
            <a:ext cx="2430635" cy="18229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189139" y="6353664"/>
            <a:ext cx="1131848" cy="400110"/>
          </a:xfrm>
          <a:prstGeom prst="rect">
            <a:avLst/>
          </a:prstGeom>
          <a:noFill/>
        </p:spPr>
        <p:txBody>
          <a:bodyPr wrap="none" rtlCol="0">
            <a:spAutoFit/>
          </a:bodyPr>
          <a:lstStyle/>
          <a:p>
            <a:r>
              <a:rPr lang="ru-RU" sz="2000" b="1" dirty="0" smtClean="0">
                <a:solidFill>
                  <a:srgbClr val="0070C0"/>
                </a:solidFill>
              </a:rPr>
              <a:t>Учитель </a:t>
            </a:r>
            <a:endParaRPr lang="ru-RU" sz="2000" b="1" dirty="0">
              <a:solidFill>
                <a:srgbClr val="0070C0"/>
              </a:solidFill>
            </a:endParaRPr>
          </a:p>
        </p:txBody>
      </p:sp>
      <p:sp>
        <p:nvSpPr>
          <p:cNvPr id="15" name="TextBox 14"/>
          <p:cNvSpPr txBox="1"/>
          <p:nvPr/>
        </p:nvSpPr>
        <p:spPr>
          <a:xfrm>
            <a:off x="4656993" y="4530688"/>
            <a:ext cx="2141612" cy="400110"/>
          </a:xfrm>
          <a:prstGeom prst="rect">
            <a:avLst/>
          </a:prstGeom>
          <a:noFill/>
        </p:spPr>
        <p:txBody>
          <a:bodyPr wrap="none" rtlCol="0">
            <a:spAutoFit/>
          </a:bodyPr>
          <a:lstStyle/>
          <a:p>
            <a:r>
              <a:rPr lang="ru-RU" sz="2000" b="1" dirty="0" smtClean="0">
                <a:solidFill>
                  <a:srgbClr val="0070C0"/>
                </a:solidFill>
              </a:rPr>
              <a:t>Ведущий учитель</a:t>
            </a:r>
            <a:endParaRPr lang="ru-RU" sz="2000" b="1" dirty="0">
              <a:solidFill>
                <a:srgbClr val="0070C0"/>
              </a:solidFill>
            </a:endParaRPr>
          </a:p>
        </p:txBody>
      </p:sp>
      <p:sp>
        <p:nvSpPr>
          <p:cNvPr id="16" name="TextBox 15"/>
          <p:cNvSpPr txBox="1"/>
          <p:nvPr/>
        </p:nvSpPr>
        <p:spPr>
          <a:xfrm>
            <a:off x="4185054" y="5652436"/>
            <a:ext cx="2097754" cy="400110"/>
          </a:xfrm>
          <a:prstGeom prst="rect">
            <a:avLst/>
          </a:prstGeom>
          <a:noFill/>
        </p:spPr>
        <p:txBody>
          <a:bodyPr wrap="none" rtlCol="0">
            <a:spAutoFit/>
          </a:bodyPr>
          <a:lstStyle/>
          <a:p>
            <a:r>
              <a:rPr lang="ru-RU" sz="2000" b="1" dirty="0" smtClean="0">
                <a:solidFill>
                  <a:srgbClr val="0070C0"/>
                </a:solidFill>
              </a:rPr>
              <a:t>Старший учитель</a:t>
            </a:r>
            <a:endParaRPr lang="ru-RU" sz="2000" b="1" dirty="0">
              <a:solidFill>
                <a:srgbClr val="0070C0"/>
              </a:solidFill>
            </a:endParaRPr>
          </a:p>
        </p:txBody>
      </p:sp>
      <p:pic>
        <p:nvPicPr>
          <p:cNvPr id="10" name="Picture 2" descr="http://kwinfratech.com/images/caree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5837" y="4115736"/>
            <a:ext cx="1818482" cy="94603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02381" y="3513513"/>
            <a:ext cx="1961600" cy="932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0506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267744" y="260648"/>
            <a:ext cx="4392488" cy="864096"/>
          </a:xfrm>
        </p:spPr>
        <p:txBody>
          <a:bodyPr>
            <a:noAutofit/>
          </a:bodyPr>
          <a:lstStyle/>
          <a:p>
            <a: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t/>
            </a:r>
            <a:b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br>
            <a:r>
              <a:rPr lang="ru-RU" sz="2400" b="1" dirty="0" smtClean="0">
                <a:solidFill>
                  <a:srgbClr val="0070C0"/>
                </a:solidFill>
                <a:latin typeface="Times New Roman" panose="02020603050405020304" pitchFamily="18" charset="0"/>
                <a:cs typeface="Times New Roman" panose="02020603050405020304" pitchFamily="18" charset="0"/>
              </a:rPr>
              <a:t/>
            </a:r>
            <a:br>
              <a:rPr lang="ru-RU" sz="2400" b="1" dirty="0" smtClean="0">
                <a:solidFill>
                  <a:srgbClr val="0070C0"/>
                </a:solidFill>
                <a:latin typeface="Times New Roman" panose="02020603050405020304" pitchFamily="18" charset="0"/>
                <a:cs typeface="Times New Roman" panose="02020603050405020304" pitchFamily="18" charset="0"/>
              </a:rPr>
            </a:br>
            <a: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t/>
            </a:r>
            <a:b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br>
            <a:endParaRPr lang="ru-RU" sz="24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121</a:t>
            </a:fld>
            <a:endParaRPr lang="ru-RU" sz="1800" dirty="0">
              <a:solidFill>
                <a:srgbClr val="4BACC6">
                  <a:lumMod val="75000"/>
                </a:srgbClr>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6752"/>
            <a:ext cx="9078716"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9745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267744" y="260648"/>
            <a:ext cx="4392488" cy="864096"/>
          </a:xfrm>
        </p:spPr>
        <p:txBody>
          <a:bodyPr>
            <a:noAutofit/>
          </a:bodyPr>
          <a:lstStyle/>
          <a:p>
            <a: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t/>
            </a:r>
            <a:b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br>
            <a:r>
              <a:rPr lang="ru-RU" sz="2400" b="1" dirty="0" smtClean="0">
                <a:solidFill>
                  <a:srgbClr val="0070C0"/>
                </a:solidFill>
                <a:latin typeface="Times New Roman" panose="02020603050405020304" pitchFamily="18" charset="0"/>
                <a:cs typeface="Times New Roman" panose="02020603050405020304" pitchFamily="18" charset="0"/>
              </a:rPr>
              <a:t/>
            </a:r>
            <a:br>
              <a:rPr lang="ru-RU" sz="2400" b="1" dirty="0" smtClean="0">
                <a:solidFill>
                  <a:srgbClr val="0070C0"/>
                </a:solidFill>
                <a:latin typeface="Times New Roman" panose="02020603050405020304" pitchFamily="18" charset="0"/>
                <a:cs typeface="Times New Roman" panose="02020603050405020304" pitchFamily="18" charset="0"/>
              </a:rPr>
            </a:br>
            <a: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t/>
            </a:r>
            <a:b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br>
            <a:endParaRPr lang="ru-RU" sz="24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122</a:t>
            </a:fld>
            <a:endParaRPr lang="ru-RU" sz="1800" dirty="0">
              <a:solidFill>
                <a:srgbClr val="4BACC6">
                  <a:lumMod val="75000"/>
                </a:srgbClr>
              </a:solidFill>
            </a:endParaRPr>
          </a:p>
        </p:txBody>
      </p:sp>
      <p:sp>
        <p:nvSpPr>
          <p:cNvPr id="7" name="TextBox 6"/>
          <p:cNvSpPr txBox="1"/>
          <p:nvPr/>
        </p:nvSpPr>
        <p:spPr>
          <a:xfrm>
            <a:off x="1619672" y="434704"/>
            <a:ext cx="6768752" cy="523220"/>
          </a:xfrm>
          <a:prstGeom prst="rect">
            <a:avLst/>
          </a:prstGeom>
          <a:noFill/>
        </p:spPr>
        <p:txBody>
          <a:bodyPr wrap="square" rtlCol="0">
            <a:spAutoFit/>
          </a:bodyPr>
          <a:lstStyle/>
          <a:p>
            <a:pPr algn="ctr"/>
            <a:r>
              <a:rPr lang="ru-RU" sz="2800" b="1" dirty="0" smtClean="0">
                <a:solidFill>
                  <a:schemeClr val="accent5">
                    <a:lumMod val="75000"/>
                  </a:schemeClr>
                </a:solidFill>
                <a:latin typeface="Arial Narrow" panose="020B0606020202030204" pitchFamily="34" charset="0"/>
                <a:cs typeface="Times New Roman" pitchFamily="18" charset="0"/>
              </a:rPr>
              <a:t>Национальная система учительского роста</a:t>
            </a:r>
            <a:endParaRPr lang="ru-RU" sz="2800" b="1" dirty="0">
              <a:solidFill>
                <a:schemeClr val="accent5">
                  <a:lumMod val="75000"/>
                </a:schemeClr>
              </a:solidFill>
              <a:latin typeface="Arial Narrow" panose="020B0606020202030204" pitchFamily="34" charset="0"/>
              <a:cs typeface="Times New Roman" pitchFamily="18" charset="0"/>
            </a:endParaRPr>
          </a:p>
        </p:txBody>
      </p:sp>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76" t="3586" r="678" b="41829"/>
          <a:stretch/>
        </p:blipFill>
        <p:spPr bwMode="auto">
          <a:xfrm>
            <a:off x="467544" y="1268759"/>
            <a:ext cx="8208912" cy="5436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Овал 2"/>
          <p:cNvSpPr/>
          <p:nvPr/>
        </p:nvSpPr>
        <p:spPr>
          <a:xfrm>
            <a:off x="6084168" y="5589240"/>
            <a:ext cx="2520280"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p:nvPr/>
        </p:nvCxnSpPr>
        <p:spPr>
          <a:xfrm>
            <a:off x="827584" y="6597352"/>
            <a:ext cx="475252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321755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noAutofit/>
          </a:bodyPr>
          <a:lstStyle/>
          <a:p>
            <a: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t/>
            </a:r>
            <a:b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br>
            <a:r>
              <a:rPr lang="ru-RU" sz="2400" b="1" dirty="0" smtClean="0">
                <a:solidFill>
                  <a:srgbClr val="0070C0"/>
                </a:solidFill>
                <a:latin typeface="Times New Roman" panose="02020603050405020304" pitchFamily="18" charset="0"/>
                <a:cs typeface="Times New Roman" panose="02020603050405020304" pitchFamily="18" charset="0"/>
              </a:rPr>
              <a:t/>
            </a:r>
            <a:br>
              <a:rPr lang="ru-RU" sz="2400" b="1" dirty="0" smtClean="0">
                <a:solidFill>
                  <a:srgbClr val="0070C0"/>
                </a:solidFill>
                <a:latin typeface="Times New Roman" panose="02020603050405020304" pitchFamily="18" charset="0"/>
                <a:cs typeface="Times New Roman" panose="02020603050405020304" pitchFamily="18" charset="0"/>
              </a:rPr>
            </a:br>
            <a: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t/>
            </a:r>
            <a:b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br>
            <a:endParaRPr lang="ru-RU" sz="24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123</a:t>
            </a:fld>
            <a:endParaRPr lang="ru-RU" sz="1800" dirty="0">
              <a:solidFill>
                <a:srgbClr val="4BACC6">
                  <a:lumMod val="75000"/>
                </a:srgbClr>
              </a:solidFill>
            </a:endParaRPr>
          </a:p>
        </p:txBody>
      </p:sp>
      <p:sp>
        <p:nvSpPr>
          <p:cNvPr id="13" name="TextBox 12"/>
          <p:cNvSpPr txBox="1"/>
          <p:nvPr/>
        </p:nvSpPr>
        <p:spPr>
          <a:xfrm>
            <a:off x="1691680" y="314219"/>
            <a:ext cx="7343485" cy="584775"/>
          </a:xfrm>
          <a:prstGeom prst="rect">
            <a:avLst/>
          </a:prstGeom>
          <a:noFill/>
        </p:spPr>
        <p:txBody>
          <a:bodyPr wrap="none" rtlCol="0">
            <a:spAutoFit/>
          </a:bodyPr>
          <a:lstStyle/>
          <a:p>
            <a:r>
              <a:rPr lang="ru-RU" sz="3200" b="1" dirty="0" smtClean="0">
                <a:solidFill>
                  <a:schemeClr val="accent5">
                    <a:lumMod val="75000"/>
                  </a:schemeClr>
                </a:solidFill>
              </a:rPr>
              <a:t>План мероприятий («Дорожная карта»)</a:t>
            </a:r>
            <a:endParaRPr lang="ru-RU" sz="3200" b="1" dirty="0">
              <a:solidFill>
                <a:schemeClr val="accent5">
                  <a:lumMod val="75000"/>
                </a:schemeClr>
              </a:solidFill>
            </a:endParaRPr>
          </a:p>
        </p:txBody>
      </p:sp>
      <p:graphicFrame>
        <p:nvGraphicFramePr>
          <p:cNvPr id="14" name="Схема 13"/>
          <p:cNvGraphicFramePr/>
          <p:nvPr>
            <p:extLst>
              <p:ext uri="{D42A27DB-BD31-4B8C-83A1-F6EECF244321}">
                <p14:modId xmlns:p14="http://schemas.microsoft.com/office/powerpoint/2010/main" val="2309975208"/>
              </p:ext>
            </p:extLst>
          </p:nvPr>
        </p:nvGraphicFramePr>
        <p:xfrm>
          <a:off x="1" y="1052736"/>
          <a:ext cx="9035164" cy="56886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603825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Таблица 3"/>
          <p:cNvGraphicFramePr>
            <a:graphicFrameLocks noGrp="1"/>
          </p:cNvGraphicFramePr>
          <p:nvPr>
            <p:extLst>
              <p:ext uri="{D42A27DB-BD31-4B8C-83A1-F6EECF244321}">
                <p14:modId xmlns:p14="http://schemas.microsoft.com/office/powerpoint/2010/main" val="2058319906"/>
              </p:ext>
            </p:extLst>
          </p:nvPr>
        </p:nvGraphicFramePr>
        <p:xfrm>
          <a:off x="1619672" y="116632"/>
          <a:ext cx="7380312" cy="6624740"/>
        </p:xfrm>
        <a:graphic>
          <a:graphicData uri="http://schemas.openxmlformats.org/drawingml/2006/table">
            <a:tbl>
              <a:tblPr firstRow="1" firstCol="1" bandRow="1">
                <a:tableStyleId>{5C22544A-7EE6-4342-B048-85BDC9FD1C3A}</a:tableStyleId>
              </a:tblPr>
              <a:tblGrid>
                <a:gridCol w="304685"/>
                <a:gridCol w="1960137"/>
                <a:gridCol w="690553"/>
                <a:gridCol w="4424937"/>
              </a:tblGrid>
              <a:tr h="331237">
                <a:tc>
                  <a:txBody>
                    <a:bodyPr/>
                    <a:lstStyle/>
                    <a:p>
                      <a:pPr algn="ctr">
                        <a:lnSpc>
                          <a:spcPct val="150000"/>
                        </a:lnSpc>
                        <a:spcAft>
                          <a:spcPts val="0"/>
                        </a:spcAft>
                      </a:pPr>
                      <a:r>
                        <a:rPr lang="ru-RU" sz="1100" dirty="0">
                          <a:effectLst/>
                          <a:latin typeface="Times New Roman" panose="02020603050405020304" pitchFamily="18" charset="0"/>
                          <a:cs typeface="Times New Roman" panose="02020603050405020304" pitchFamily="18" charset="0"/>
                        </a:rPr>
                        <a:t>№</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a:txBody>
                    <a:bodyPr/>
                    <a:lstStyle/>
                    <a:p>
                      <a:pPr algn="ctr">
                        <a:lnSpc>
                          <a:spcPct val="150000"/>
                        </a:lnSpc>
                        <a:spcAft>
                          <a:spcPts val="0"/>
                        </a:spcAft>
                      </a:pPr>
                      <a:r>
                        <a:rPr lang="ru-RU" sz="1100" dirty="0">
                          <a:effectLst/>
                          <a:latin typeface="Times New Roman" panose="02020603050405020304" pitchFamily="18" charset="0"/>
                          <a:cs typeface="Times New Roman" panose="02020603050405020304" pitchFamily="18" charset="0"/>
                        </a:rPr>
                        <a:t>Федеральный округ</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gridSpan="2">
                  <a:txBody>
                    <a:bodyPr/>
                    <a:lstStyle/>
                    <a:p>
                      <a:pPr algn="ctr">
                        <a:lnSpc>
                          <a:spcPct val="150000"/>
                        </a:lnSpc>
                        <a:spcAft>
                          <a:spcPts val="0"/>
                        </a:spcAft>
                      </a:pPr>
                      <a:r>
                        <a:rPr lang="ru-RU" sz="1100" dirty="0">
                          <a:effectLst/>
                          <a:latin typeface="Times New Roman" panose="02020603050405020304" pitchFamily="18" charset="0"/>
                          <a:cs typeface="Times New Roman" panose="02020603050405020304" pitchFamily="18" charset="0"/>
                        </a:rPr>
                        <a:t>Регионы</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hMerge="1">
                  <a:txBody>
                    <a:bodyPr/>
                    <a:lstStyle/>
                    <a:p>
                      <a:endParaRPr lang="ru-RU"/>
                    </a:p>
                  </a:txBody>
                  <a:tcPr/>
                </a:tc>
              </a:tr>
              <a:tr h="331237">
                <a:tc rowSpan="2">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1</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rowSpan="2">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Центральный ФО</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solidFill>
                      <a:schemeClr val="tx2">
                        <a:lumMod val="20000"/>
                        <a:lumOff val="80000"/>
                      </a:schemeClr>
                    </a:solidFill>
                  </a:tcPr>
                </a:tc>
                <a:tc>
                  <a:txBody>
                    <a:bodyPr/>
                    <a:lstStyle/>
                    <a:p>
                      <a:pPr marL="0" lvl="0" indent="0" algn="ctr">
                        <a:lnSpc>
                          <a:spcPct val="150000"/>
                        </a:lnSpc>
                        <a:spcAft>
                          <a:spcPts val="0"/>
                        </a:spcAft>
                        <a:buFont typeface="+mj-lt"/>
                        <a:buNone/>
                        <a:tabLst/>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a:effectLst/>
                          <a:latin typeface="Times New Roman" panose="02020603050405020304" pitchFamily="18" charset="0"/>
                          <a:cs typeface="Times New Roman" panose="02020603050405020304" pitchFamily="18" charset="0"/>
                        </a:rPr>
                        <a:t>Рязанская область</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a:effectLst/>
                          <a:latin typeface="Times New Roman" panose="02020603050405020304" pitchFamily="18" charset="0"/>
                          <a:cs typeface="Times New Roman" panose="02020603050405020304" pitchFamily="18" charset="0"/>
                        </a:rPr>
                        <a:t>Ярославская область</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rowSpan="2">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2</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rowSpan="2">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Северо-Западный ФО</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solidFill>
                      <a:schemeClr val="bg1">
                        <a:lumMod val="95000"/>
                      </a:schemeClr>
                    </a:solidFill>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a:effectLst/>
                          <a:latin typeface="Times New Roman" panose="02020603050405020304" pitchFamily="18" charset="0"/>
                          <a:cs typeface="Times New Roman" panose="02020603050405020304" pitchFamily="18" charset="0"/>
                        </a:rPr>
                        <a:t>Ленинградская область</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Калининградская </a:t>
                      </a:r>
                      <a:r>
                        <a:rPr lang="ru-RU" sz="1100" dirty="0" smtClean="0">
                          <a:effectLst/>
                          <a:latin typeface="Times New Roman" panose="02020603050405020304" pitchFamily="18" charset="0"/>
                          <a:cs typeface="Times New Roman" panose="02020603050405020304" pitchFamily="18" charset="0"/>
                        </a:rPr>
                        <a:t>область</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rowSpan="3">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3</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rowSpan="3">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Южный ФО</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solidFill>
                      <a:schemeClr val="tx2">
                        <a:lumMod val="20000"/>
                        <a:lumOff val="80000"/>
                      </a:schemeClr>
                    </a:solidFill>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a:effectLst/>
                          <a:latin typeface="Times New Roman" panose="02020603050405020304" pitchFamily="18" charset="0"/>
                          <a:cs typeface="Times New Roman" panose="02020603050405020304" pitchFamily="18" charset="0"/>
                        </a:rPr>
                        <a:t>Волгоградская область</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a:effectLst/>
                          <a:latin typeface="Times New Roman" panose="02020603050405020304" pitchFamily="18" charset="0"/>
                          <a:cs typeface="Times New Roman" panose="02020603050405020304" pitchFamily="18" charset="0"/>
                        </a:rPr>
                        <a:t>Республика Адыгея</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a:effectLst/>
                          <a:latin typeface="Times New Roman" panose="02020603050405020304" pitchFamily="18" charset="0"/>
                          <a:cs typeface="Times New Roman" panose="02020603050405020304" pitchFamily="18" charset="0"/>
                        </a:rPr>
                        <a:t>Краснодарский край</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rowSpan="2">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4</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rowSpan="2">
                  <a:txBody>
                    <a:bodyPr/>
                    <a:lstStyle/>
                    <a:p>
                      <a:pPr algn="just">
                        <a:lnSpc>
                          <a:spcPct val="150000"/>
                        </a:lnSpc>
                        <a:spcAft>
                          <a:spcPts val="0"/>
                        </a:spcAft>
                      </a:pPr>
                      <a:r>
                        <a:rPr lang="ru-RU" sz="1100" dirty="0" err="1">
                          <a:effectLst/>
                          <a:latin typeface="Times New Roman" panose="02020603050405020304" pitchFamily="18" charset="0"/>
                          <a:cs typeface="Times New Roman" panose="02020603050405020304" pitchFamily="18" charset="0"/>
                        </a:rPr>
                        <a:t>Северо-Кавказский</a:t>
                      </a:r>
                      <a:r>
                        <a:rPr lang="ru-RU" sz="1100" dirty="0">
                          <a:effectLst/>
                          <a:latin typeface="Times New Roman" panose="02020603050405020304" pitchFamily="18" charset="0"/>
                          <a:cs typeface="Times New Roman" panose="02020603050405020304" pitchFamily="18" charset="0"/>
                        </a:rPr>
                        <a:t> ФО</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solidFill>
                      <a:schemeClr val="bg1">
                        <a:lumMod val="95000"/>
                      </a:schemeClr>
                    </a:solidFill>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a:effectLst/>
                          <a:latin typeface="Times New Roman" panose="02020603050405020304" pitchFamily="18" charset="0"/>
                          <a:cs typeface="Times New Roman" panose="02020603050405020304" pitchFamily="18" charset="0"/>
                        </a:rPr>
                        <a:t>Чеченская Республика</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Кабардино-Балкарская Республика</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rowSpan="3">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5</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rowSpan="3">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Приволжский ФО</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solidFill>
                      <a:schemeClr val="tx2">
                        <a:lumMod val="20000"/>
                        <a:lumOff val="80000"/>
                      </a:schemeClr>
                    </a:solidFill>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Республика Татарстан</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nSpc>
                          <a:spcPct val="150000"/>
                        </a:lnSpc>
                        <a:spcAft>
                          <a:spcPts val="0"/>
                        </a:spcAft>
                      </a:pPr>
                      <a:r>
                        <a:rPr lang="ru-RU" sz="1100">
                          <a:effectLst/>
                          <a:latin typeface="Times New Roman" panose="02020603050405020304" pitchFamily="18" charset="0"/>
                          <a:cs typeface="Times New Roman" panose="02020603050405020304" pitchFamily="18" charset="0"/>
                        </a:rPr>
                        <a:t>Нижегородская область</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nSpc>
                          <a:spcPct val="150000"/>
                        </a:lnSpc>
                        <a:spcAft>
                          <a:spcPts val="0"/>
                        </a:spcAft>
                      </a:pPr>
                      <a:r>
                        <a:rPr lang="ru-RU" sz="1100">
                          <a:effectLst/>
                          <a:latin typeface="Times New Roman" panose="02020603050405020304" pitchFamily="18" charset="0"/>
                          <a:cs typeface="Times New Roman" panose="02020603050405020304" pitchFamily="18" charset="0"/>
                        </a:rPr>
                        <a:t>Ульяновская область</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6</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Уральский ФО</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solidFill>
                      <a:schemeClr val="bg1">
                        <a:lumMod val="95000"/>
                      </a:schemeClr>
                    </a:solidFill>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Свердловская область</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rowSpan="4">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7</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rowSpan="4">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Сибирский ФО</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solidFill>
                      <a:schemeClr val="tx2">
                        <a:lumMod val="20000"/>
                        <a:lumOff val="80000"/>
                      </a:schemeClr>
                    </a:solidFill>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Томская область</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a:effectLst/>
                          <a:latin typeface="Times New Roman" panose="02020603050405020304" pitchFamily="18" charset="0"/>
                          <a:cs typeface="Times New Roman" panose="02020603050405020304" pitchFamily="18" charset="0"/>
                        </a:rPr>
                        <a:t>Красноярский край</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nSpc>
                          <a:spcPct val="150000"/>
                        </a:lnSpc>
                        <a:spcAft>
                          <a:spcPts val="0"/>
                        </a:spcAft>
                      </a:pPr>
                      <a:r>
                        <a:rPr lang="ru-RU" sz="1100">
                          <a:effectLst/>
                          <a:latin typeface="Times New Roman" panose="02020603050405020304" pitchFamily="18" charset="0"/>
                          <a:cs typeface="Times New Roman" panose="02020603050405020304" pitchFamily="18" charset="0"/>
                        </a:rPr>
                        <a:t>Омская область </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nSpc>
                          <a:spcPct val="150000"/>
                        </a:lnSpc>
                        <a:spcAft>
                          <a:spcPts val="0"/>
                        </a:spcAft>
                      </a:pPr>
                      <a:r>
                        <a:rPr lang="ru-RU" sz="1100">
                          <a:effectLst/>
                          <a:latin typeface="Times New Roman" panose="02020603050405020304" pitchFamily="18" charset="0"/>
                          <a:cs typeface="Times New Roman" panose="02020603050405020304" pitchFamily="18" charset="0"/>
                        </a:rPr>
                        <a:t>Новосибирская область</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rowSpan="2">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8</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tc>
                <a:tc rowSpan="2">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Дальневосточный ФО</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nchor="ctr">
                    <a:solidFill>
                      <a:schemeClr val="bg1">
                        <a:lumMod val="95000"/>
                      </a:schemeClr>
                    </a:solidFill>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a:effectLst/>
                          <a:latin typeface="Times New Roman" panose="02020603050405020304" pitchFamily="18" charset="0"/>
                          <a:cs typeface="Times New Roman" panose="02020603050405020304" pitchFamily="18" charset="0"/>
                        </a:rPr>
                        <a:t>Хабаровский край</a:t>
                      </a:r>
                      <a:endParaRPr lang="ru-RU"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r h="331237">
                <a:tc vMerge="1">
                  <a:txBody>
                    <a:bodyPr/>
                    <a:lstStyle/>
                    <a:p>
                      <a:endParaRPr lang="ru-RU"/>
                    </a:p>
                  </a:txBody>
                  <a:tcPr/>
                </a:tc>
                <a:tc vMerge="1">
                  <a:txBody>
                    <a:bodyPr/>
                    <a:lstStyle/>
                    <a:p>
                      <a:endParaRPr lang="ru-RU"/>
                    </a:p>
                  </a:txBody>
                  <a:tcPr/>
                </a:tc>
                <a:tc>
                  <a:txBody>
                    <a:bodyPr/>
                    <a:lstStyle/>
                    <a:p>
                      <a:pPr marL="0" lvl="0" indent="0" algn="ctr">
                        <a:lnSpc>
                          <a:spcPct val="150000"/>
                        </a:lnSpc>
                        <a:spcAft>
                          <a:spcPts val="0"/>
                        </a:spcAft>
                        <a:buFont typeface="+mj-lt"/>
                        <a:buNone/>
                      </a:pPr>
                      <a:r>
                        <a:rPr lang="ru-RU" sz="1100" dirty="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ru-RU"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c>
                  <a:txBody>
                    <a:bodyPr/>
                    <a:lstStyle/>
                    <a:p>
                      <a:pPr algn="just">
                        <a:lnSpc>
                          <a:spcPct val="150000"/>
                        </a:lnSpc>
                        <a:spcAft>
                          <a:spcPts val="0"/>
                        </a:spcAft>
                      </a:pPr>
                      <a:r>
                        <a:rPr lang="ru-RU" sz="1100" dirty="0">
                          <a:effectLst/>
                          <a:latin typeface="Times New Roman" panose="02020603050405020304" pitchFamily="18" charset="0"/>
                          <a:cs typeface="Times New Roman" panose="02020603050405020304" pitchFamily="18" charset="0"/>
                        </a:rPr>
                        <a:t>Республика Саха (Якутия)</a:t>
                      </a:r>
                      <a:endParaRPr lang="ru-RU"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575" marR="56575" marT="0" marB="0"/>
                </a:tc>
              </a:tr>
            </a:tbl>
          </a:graphicData>
        </a:graphic>
      </p:graphicFrame>
      <p:sp>
        <p:nvSpPr>
          <p:cNvPr id="5" name="Овал 4"/>
          <p:cNvSpPr/>
          <p:nvPr/>
        </p:nvSpPr>
        <p:spPr>
          <a:xfrm>
            <a:off x="4333258" y="4653136"/>
            <a:ext cx="2304256" cy="4320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100" name="Picture 4" descr="http://elektr-uch-xxi.ucoz.net/kart/sprav/sprav1/ehksperimen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6973" y="548680"/>
            <a:ext cx="2827027" cy="148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10521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Объект 8"/>
          <p:cNvSpPr>
            <a:spLocks noGrp="1"/>
          </p:cNvSpPr>
          <p:nvPr>
            <p:ph sz="half" idx="1"/>
          </p:nvPr>
        </p:nvSpPr>
        <p:spPr>
          <a:xfrm>
            <a:off x="251520" y="1628800"/>
            <a:ext cx="2602632" cy="4525963"/>
          </a:xfrm>
          <a:solidFill>
            <a:schemeClr val="accent5">
              <a:lumMod val="20000"/>
              <a:lumOff val="80000"/>
            </a:schemeClr>
          </a:solidFill>
          <a:effectLst>
            <a:glow rad="101600">
              <a:schemeClr val="accent4">
                <a:satMod val="175000"/>
                <a:alpha val="40000"/>
              </a:schemeClr>
            </a:glow>
          </a:effectLst>
          <a:scene3d>
            <a:camera prst="orthographicFront">
              <a:rot lat="0" lon="600000" rev="0"/>
            </a:camera>
            <a:lightRig rig="threePt" dir="t"/>
          </a:scene3d>
          <a:sp3d>
            <a:bevelT w="165100" h="101600" prst="cross"/>
            <a:bevelB w="158750" h="95250" prst="cross"/>
          </a:sp3d>
        </p:spPr>
        <p:txBody>
          <a:bodyPr/>
          <a:lstStyle/>
          <a:p>
            <a:pPr marL="0" indent="0">
              <a:buNone/>
            </a:pPr>
            <a:r>
              <a:rPr lang="ru-RU" b="1" u="sng" dirty="0" smtClean="0"/>
              <a:t>Сейчас:</a:t>
            </a:r>
          </a:p>
          <a:p>
            <a:pPr marL="0" indent="0" algn="ctr">
              <a:buNone/>
            </a:pPr>
            <a:r>
              <a:rPr lang="ru-RU" dirty="0" smtClean="0"/>
              <a:t>Регионы в рамках федерального порядка оценивают педагогов (портфолио + уроки).</a:t>
            </a:r>
            <a:endParaRPr lang="ru-RU" dirty="0"/>
          </a:p>
        </p:txBody>
      </p:sp>
      <p:sp>
        <p:nvSpPr>
          <p:cNvPr id="10" name="Объект 9"/>
          <p:cNvSpPr>
            <a:spLocks noGrp="1"/>
          </p:cNvSpPr>
          <p:nvPr>
            <p:ph sz="half" idx="2"/>
          </p:nvPr>
        </p:nvSpPr>
        <p:spPr>
          <a:xfrm>
            <a:off x="3275856" y="1619950"/>
            <a:ext cx="2664296" cy="4525963"/>
          </a:xfrm>
          <a:solidFill>
            <a:schemeClr val="accent5">
              <a:lumMod val="40000"/>
              <a:lumOff val="60000"/>
            </a:schemeClr>
          </a:solidFill>
          <a:effectLst>
            <a:glow rad="101600">
              <a:schemeClr val="accent4">
                <a:satMod val="175000"/>
                <a:alpha val="40000"/>
              </a:schemeClr>
            </a:glow>
          </a:effectLst>
          <a:scene3d>
            <a:camera prst="orthographicFront">
              <a:rot lat="0" lon="600000" rev="0"/>
            </a:camera>
            <a:lightRig rig="threePt" dir="t"/>
          </a:scene3d>
          <a:sp3d>
            <a:bevelT w="165100" h="101600" prst="cross"/>
            <a:bevelB w="158750" h="95250" prst="cross"/>
          </a:sp3d>
        </p:spPr>
        <p:txBody>
          <a:bodyPr/>
          <a:lstStyle/>
          <a:p>
            <a:pPr marL="0" indent="0">
              <a:buNone/>
            </a:pPr>
            <a:r>
              <a:rPr lang="ru-RU" b="1" u="sng" dirty="0" smtClean="0"/>
              <a:t>Томская область:</a:t>
            </a:r>
          </a:p>
          <a:p>
            <a:pPr marL="0" indent="0">
              <a:buNone/>
            </a:pPr>
            <a:endParaRPr lang="ru-RU" b="1" u="sng" dirty="0" smtClean="0"/>
          </a:p>
          <a:p>
            <a:pPr marL="0" indent="0" algn="ctr">
              <a:buNone/>
            </a:pPr>
            <a:endParaRPr lang="ru-RU" dirty="0" smtClean="0"/>
          </a:p>
          <a:p>
            <a:pPr marL="0" indent="0" algn="ctr">
              <a:buNone/>
            </a:pPr>
            <a:r>
              <a:rPr lang="ru-RU" dirty="0" smtClean="0"/>
              <a:t>Введение электронной системы «Аттестация».</a:t>
            </a:r>
            <a:endParaRPr lang="ru-RU" dirty="0"/>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125</a:t>
            </a:fld>
            <a:endParaRPr lang="ru-RU" sz="1800" dirty="0">
              <a:solidFill>
                <a:srgbClr val="4BACC6">
                  <a:lumMod val="75000"/>
                </a:srgbClr>
              </a:solidFill>
            </a:endParaRPr>
          </a:p>
        </p:txBody>
      </p:sp>
      <p:sp>
        <p:nvSpPr>
          <p:cNvPr id="6" name="TextBox 5"/>
          <p:cNvSpPr txBox="1"/>
          <p:nvPr/>
        </p:nvSpPr>
        <p:spPr>
          <a:xfrm>
            <a:off x="2601706" y="332656"/>
            <a:ext cx="2867516" cy="769441"/>
          </a:xfrm>
          <a:prstGeom prst="rect">
            <a:avLst/>
          </a:prstGeom>
          <a:noFill/>
        </p:spPr>
        <p:txBody>
          <a:bodyPr wrap="none" rtlCol="0">
            <a:spAutoFit/>
          </a:bodyPr>
          <a:lstStyle/>
          <a:p>
            <a:r>
              <a:rPr lang="ru-RU" sz="4400" b="1" dirty="0" smtClean="0">
                <a:solidFill>
                  <a:schemeClr val="accent5">
                    <a:lumMod val="75000"/>
                  </a:schemeClr>
                </a:solidFill>
              </a:rPr>
              <a:t>Аттестация</a:t>
            </a:r>
            <a:endParaRPr lang="ru-RU" sz="4400" b="1" dirty="0">
              <a:solidFill>
                <a:schemeClr val="accent5">
                  <a:lumMod val="75000"/>
                </a:schemeClr>
              </a:solidFill>
            </a:endParaRPr>
          </a:p>
        </p:txBody>
      </p:sp>
      <p:sp>
        <p:nvSpPr>
          <p:cNvPr id="11" name="Объект 9"/>
          <p:cNvSpPr txBox="1">
            <a:spLocks/>
          </p:cNvSpPr>
          <p:nvPr/>
        </p:nvSpPr>
        <p:spPr>
          <a:xfrm>
            <a:off x="6156176" y="1628800"/>
            <a:ext cx="2776542" cy="4525963"/>
          </a:xfrm>
          <a:prstGeom prst="rect">
            <a:avLst/>
          </a:prstGeom>
          <a:solidFill>
            <a:schemeClr val="accent5">
              <a:lumMod val="75000"/>
            </a:schemeClr>
          </a:solidFill>
          <a:effectLst>
            <a:glow rad="101600">
              <a:schemeClr val="accent4">
                <a:satMod val="175000"/>
                <a:alpha val="40000"/>
              </a:schemeClr>
            </a:glow>
          </a:effectLst>
          <a:scene3d>
            <a:camera prst="orthographicFront">
              <a:rot lat="0" lon="600000" rev="0"/>
            </a:camera>
            <a:lightRig rig="threePt" dir="t"/>
          </a:scene3d>
          <a:sp3d>
            <a:bevelT w="165100" h="101600" prst="cross"/>
            <a:bevelB w="158750" h="95250" prst="cross"/>
          </a:sp3d>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Font typeface="Arial" pitchFamily="34" charset="0"/>
              <a:buNone/>
            </a:pPr>
            <a:r>
              <a:rPr lang="ru-RU" b="1" u="sng" dirty="0" smtClean="0">
                <a:solidFill>
                  <a:schemeClr val="bg1"/>
                </a:solidFill>
              </a:rPr>
              <a:t>Новая модель аттестации:</a:t>
            </a:r>
          </a:p>
          <a:p>
            <a:pPr algn="ctr">
              <a:buFontTx/>
              <a:buChar char="-"/>
            </a:pPr>
            <a:r>
              <a:rPr lang="ru-RU" dirty="0" smtClean="0">
                <a:solidFill>
                  <a:schemeClr val="bg1"/>
                </a:solidFill>
              </a:rPr>
              <a:t>ЕФОМ;</a:t>
            </a:r>
          </a:p>
          <a:p>
            <a:pPr algn="ctr">
              <a:buFontTx/>
              <a:buChar char="-"/>
            </a:pPr>
            <a:endParaRPr lang="ru-RU" dirty="0" smtClean="0">
              <a:solidFill>
                <a:schemeClr val="bg1"/>
              </a:solidFill>
            </a:endParaRPr>
          </a:p>
          <a:p>
            <a:pPr marL="0" indent="0" algn="ctr">
              <a:buFont typeface="Arial" pitchFamily="34" charset="0"/>
              <a:buNone/>
            </a:pPr>
            <a:r>
              <a:rPr lang="ru-RU" dirty="0" smtClean="0">
                <a:solidFill>
                  <a:schemeClr val="bg1"/>
                </a:solidFill>
              </a:rPr>
              <a:t>- Через федеральный портал, без бумаг.</a:t>
            </a:r>
          </a:p>
          <a:p>
            <a:pPr marL="0" indent="0" algn="ctr">
              <a:buFont typeface="Arial" pitchFamily="34" charset="0"/>
              <a:buNone/>
            </a:pPr>
            <a:endParaRPr lang="ru-RU" dirty="0" smtClean="0">
              <a:solidFill>
                <a:schemeClr val="bg1"/>
              </a:solidFill>
            </a:endParaRPr>
          </a:p>
          <a:p>
            <a:pPr marL="0" indent="0" algn="ctr">
              <a:buFont typeface="Arial" pitchFamily="34" charset="0"/>
              <a:buNone/>
            </a:pPr>
            <a:endParaRPr lang="ru-RU" dirty="0">
              <a:solidFill>
                <a:schemeClr val="bg1"/>
              </a:solidFill>
            </a:endParaRPr>
          </a:p>
        </p:txBody>
      </p:sp>
      <p:sp>
        <p:nvSpPr>
          <p:cNvPr id="12" name="TextBox 11"/>
          <p:cNvSpPr txBox="1"/>
          <p:nvPr/>
        </p:nvSpPr>
        <p:spPr>
          <a:xfrm>
            <a:off x="5652120" y="3651302"/>
            <a:ext cx="747320" cy="1446550"/>
          </a:xfrm>
          <a:prstGeom prst="rect">
            <a:avLst/>
          </a:prstGeom>
          <a:noFill/>
        </p:spPr>
        <p:txBody>
          <a:bodyPr wrap="none" rtlCol="0">
            <a:spAutoFit/>
          </a:bodyPr>
          <a:lstStyle/>
          <a:p>
            <a:r>
              <a:rPr lang="ru-RU" sz="8800" b="1" dirty="0">
                <a:solidFill>
                  <a:srgbClr val="C00000"/>
                </a:solidFill>
              </a:rPr>
              <a:t>=</a:t>
            </a:r>
          </a:p>
        </p:txBody>
      </p:sp>
    </p:spTree>
    <p:extLst>
      <p:ext uri="{BB962C8B-B14F-4D97-AF65-F5344CB8AC3E}">
        <p14:creationId xmlns:p14="http://schemas.microsoft.com/office/powerpoint/2010/main" val="6058879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126</a:t>
            </a:fld>
            <a:endParaRPr lang="ru-RU" sz="1800" dirty="0">
              <a:solidFill>
                <a:srgbClr val="4BACC6">
                  <a:lumMod val="75000"/>
                </a:srgbClr>
              </a:solidFill>
            </a:endParaRPr>
          </a:p>
        </p:txBody>
      </p:sp>
      <p:sp>
        <p:nvSpPr>
          <p:cNvPr id="13" name="Заголовок 1"/>
          <p:cNvSpPr txBox="1">
            <a:spLocks/>
          </p:cNvSpPr>
          <p:nvPr/>
        </p:nvSpPr>
        <p:spPr>
          <a:xfrm>
            <a:off x="998329" y="332656"/>
            <a:ext cx="7685360" cy="81249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3200" b="1" dirty="0" smtClean="0">
                <a:solidFill>
                  <a:schemeClr val="accent5">
                    <a:lumMod val="75000"/>
                  </a:schemeClr>
                </a:solidFill>
                <a:latin typeface="Times New Roman" panose="02020603050405020304" pitchFamily="18" charset="0"/>
                <a:cs typeface="Times New Roman" panose="02020603050405020304" pitchFamily="18" charset="0"/>
              </a:rPr>
              <a:t>Модель аттестации включает</a:t>
            </a:r>
            <a:endParaRPr lang="ru-RU" sz="3200" b="1" dirty="0">
              <a:solidFill>
                <a:schemeClr val="accent5">
                  <a:lumMod val="75000"/>
                </a:schemeClr>
              </a:solidFill>
              <a:latin typeface="Times New Roman" panose="02020603050405020304" pitchFamily="18" charset="0"/>
              <a:cs typeface="Times New Roman" panose="02020603050405020304" pitchFamily="18" charset="0"/>
            </a:endParaRPr>
          </a:p>
        </p:txBody>
      </p:sp>
      <p:sp>
        <p:nvSpPr>
          <p:cNvPr id="14" name="Объект 2"/>
          <p:cNvSpPr txBox="1">
            <a:spLocks/>
          </p:cNvSpPr>
          <p:nvPr/>
        </p:nvSpPr>
        <p:spPr>
          <a:xfrm>
            <a:off x="395536" y="1484784"/>
            <a:ext cx="8229600" cy="3777289"/>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just"/>
            <a:r>
              <a:rPr lang="en-US" sz="2400" b="1" dirty="0" smtClean="0">
                <a:solidFill>
                  <a:srgbClr val="1F4E79"/>
                </a:solidFill>
                <a:latin typeface="Times New Roman" panose="02020603050405020304" pitchFamily="18" charset="0"/>
                <a:cs typeface="Times New Roman" panose="02020603050405020304" pitchFamily="18" charset="0"/>
              </a:rPr>
              <a:t>- </a:t>
            </a:r>
            <a:r>
              <a:rPr lang="ru-RU" sz="2400" b="1" dirty="0" smtClean="0">
                <a:solidFill>
                  <a:srgbClr val="1F4E79"/>
                </a:solidFill>
                <a:latin typeface="Times New Roman" panose="02020603050405020304" pitchFamily="18" charset="0"/>
                <a:cs typeface="Times New Roman" panose="02020603050405020304" pitchFamily="18" charset="0"/>
              </a:rPr>
              <a:t>независимую оценку </a:t>
            </a:r>
            <a:r>
              <a:rPr lang="ru-RU" sz="2400" dirty="0" smtClean="0">
                <a:solidFill>
                  <a:srgbClr val="1F4E79"/>
                </a:solidFill>
                <a:latin typeface="Times New Roman" panose="02020603050405020304" pitchFamily="18" charset="0"/>
                <a:cs typeface="Times New Roman" panose="02020603050405020304" pitchFamily="18" charset="0"/>
              </a:rPr>
              <a:t>квалификации педагога на основе использования  </a:t>
            </a:r>
            <a:r>
              <a:rPr lang="ru-RU" sz="2400" b="1" dirty="0" smtClean="0">
                <a:solidFill>
                  <a:srgbClr val="1F4E79"/>
                </a:solidFill>
                <a:latin typeface="Times New Roman" panose="02020603050405020304" pitchFamily="18" charset="0"/>
                <a:cs typeface="Times New Roman" panose="02020603050405020304" pitchFamily="18" charset="0"/>
              </a:rPr>
              <a:t>ЕФОМ</a:t>
            </a:r>
            <a:r>
              <a:rPr lang="ru-RU" sz="2400" dirty="0" smtClean="0">
                <a:solidFill>
                  <a:srgbClr val="1F4E79"/>
                </a:solidFill>
                <a:latin typeface="Times New Roman" panose="02020603050405020304" pitchFamily="18" charset="0"/>
                <a:cs typeface="Times New Roman" panose="02020603050405020304" pitchFamily="18" charset="0"/>
              </a:rPr>
              <a:t> (единых федеральных оценочных материалов);</a:t>
            </a:r>
          </a:p>
          <a:p>
            <a:pPr algn="just"/>
            <a:endParaRPr lang="ru-RU" sz="2400" dirty="0" smtClean="0">
              <a:solidFill>
                <a:srgbClr val="1F4E79"/>
              </a:solidFill>
              <a:latin typeface="Times New Roman" panose="02020603050405020304" pitchFamily="18" charset="0"/>
              <a:cs typeface="Times New Roman" panose="02020603050405020304" pitchFamily="18" charset="0"/>
            </a:endParaRPr>
          </a:p>
          <a:p>
            <a:pPr algn="l">
              <a:buFontTx/>
              <a:buChar char="-"/>
            </a:pPr>
            <a:r>
              <a:rPr lang="ru-RU" sz="2400" b="1" dirty="0" smtClean="0">
                <a:solidFill>
                  <a:srgbClr val="1F4E79"/>
                </a:solidFill>
                <a:latin typeface="Times New Roman" panose="02020603050405020304" pitchFamily="18" charset="0"/>
                <a:cs typeface="Times New Roman" panose="02020603050405020304" pitchFamily="18" charset="0"/>
              </a:rPr>
              <a:t>    анализ </a:t>
            </a:r>
            <a:r>
              <a:rPr lang="ru-RU" sz="2400" dirty="0" err="1" smtClean="0">
                <a:solidFill>
                  <a:srgbClr val="1F4E79"/>
                </a:solidFill>
                <a:latin typeface="Times New Roman" panose="02020603050405020304" pitchFamily="18" charset="0"/>
                <a:cs typeface="Times New Roman" panose="02020603050405020304" pitchFamily="18" charset="0"/>
              </a:rPr>
              <a:t>контекстуализированных</a:t>
            </a:r>
            <a:r>
              <a:rPr lang="ru-RU" sz="2400" dirty="0" smtClean="0">
                <a:solidFill>
                  <a:srgbClr val="1F4E79"/>
                </a:solidFill>
                <a:latin typeface="Times New Roman" panose="02020603050405020304" pitchFamily="18" charset="0"/>
                <a:cs typeface="Times New Roman" panose="02020603050405020304" pitchFamily="18" charset="0"/>
              </a:rPr>
              <a:t>  условий профессиональной деятельности  (справка работодателя);</a:t>
            </a:r>
          </a:p>
          <a:p>
            <a:pPr algn="just"/>
            <a:endParaRPr lang="ru-RU" sz="2400" dirty="0" smtClean="0">
              <a:solidFill>
                <a:srgbClr val="1F4E79"/>
              </a:solidFill>
              <a:latin typeface="Times New Roman" panose="02020603050405020304" pitchFamily="18" charset="0"/>
              <a:cs typeface="Times New Roman" panose="02020603050405020304" pitchFamily="18" charset="0"/>
            </a:endParaRPr>
          </a:p>
          <a:p>
            <a:pPr algn="just">
              <a:buFontTx/>
              <a:buChar char="-"/>
            </a:pPr>
            <a:r>
              <a:rPr lang="ru-RU" sz="2400" b="1" dirty="0" smtClean="0">
                <a:solidFill>
                  <a:srgbClr val="1F4E79"/>
                </a:solidFill>
                <a:latin typeface="Times New Roman" panose="02020603050405020304" pitchFamily="18" charset="0"/>
                <a:cs typeface="Times New Roman" panose="02020603050405020304" pitchFamily="18" charset="0"/>
              </a:rPr>
              <a:t>   анализ </a:t>
            </a:r>
            <a:r>
              <a:rPr lang="ru-RU" sz="2400" dirty="0" smtClean="0">
                <a:solidFill>
                  <a:srgbClr val="1F4E79"/>
                </a:solidFill>
                <a:latin typeface="Times New Roman" panose="02020603050405020304" pitchFamily="18" charset="0"/>
                <a:cs typeface="Times New Roman" panose="02020603050405020304" pitchFamily="18" charset="0"/>
              </a:rPr>
              <a:t>образовательных результатов деятельности учителя;</a:t>
            </a:r>
          </a:p>
          <a:p>
            <a:pPr algn="just"/>
            <a:endParaRPr lang="ru-RU" sz="2400" dirty="0" smtClean="0">
              <a:solidFill>
                <a:srgbClr val="1F4E79"/>
              </a:solidFill>
              <a:latin typeface="Times New Roman" panose="02020603050405020304" pitchFamily="18" charset="0"/>
              <a:cs typeface="Times New Roman" panose="02020603050405020304" pitchFamily="18" charset="0"/>
            </a:endParaRPr>
          </a:p>
          <a:p>
            <a:pPr algn="just"/>
            <a:r>
              <a:rPr lang="en-US" sz="2400" dirty="0" smtClean="0">
                <a:solidFill>
                  <a:srgbClr val="1F4E79"/>
                </a:solidFill>
                <a:latin typeface="Times New Roman" panose="02020603050405020304" pitchFamily="18" charset="0"/>
                <a:cs typeface="Times New Roman" panose="02020603050405020304" pitchFamily="18" charset="0"/>
              </a:rPr>
              <a:t>- </a:t>
            </a:r>
            <a:r>
              <a:rPr lang="ru-RU" sz="2400" b="1" dirty="0" smtClean="0">
                <a:solidFill>
                  <a:srgbClr val="1F4E79"/>
                </a:solidFill>
                <a:latin typeface="Times New Roman" panose="02020603050405020304" pitchFamily="18" charset="0"/>
                <a:cs typeface="Times New Roman" panose="02020603050405020304" pitchFamily="18" charset="0"/>
              </a:rPr>
              <a:t>учет мнения выпускников </a:t>
            </a:r>
            <a:r>
              <a:rPr lang="ru-RU" sz="2400" dirty="0" smtClean="0">
                <a:solidFill>
                  <a:srgbClr val="1F4E79"/>
                </a:solidFill>
                <a:latin typeface="Times New Roman" panose="02020603050405020304" pitchFamily="18" charset="0"/>
                <a:cs typeface="Times New Roman" panose="02020603050405020304" pitchFamily="18" charset="0"/>
              </a:rPr>
              <a:t>общеобразовательных организаций.</a:t>
            </a:r>
            <a:endParaRPr lang="ru-RU" sz="2400" dirty="0">
              <a:solidFill>
                <a:srgbClr val="1F4E79"/>
              </a:solidFill>
              <a:latin typeface="Times New Roman" panose="02020603050405020304" pitchFamily="18" charset="0"/>
              <a:cs typeface="Times New Roman" panose="02020603050405020304" pitchFamily="18" charset="0"/>
            </a:endParaRPr>
          </a:p>
        </p:txBody>
      </p:sp>
      <p:pic>
        <p:nvPicPr>
          <p:cNvPr id="3074" name="Picture 2" descr="http://magnolia.kz/uploads/posts/2016-10/1477645224_analiz-e13597641327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2583" y="2276872"/>
            <a:ext cx="1402553" cy="119684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9486" y="4834204"/>
            <a:ext cx="1325650" cy="85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667521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2267744" y="260648"/>
            <a:ext cx="4392488" cy="864096"/>
          </a:xfrm>
        </p:spPr>
        <p:txBody>
          <a:bodyPr>
            <a:noAutofit/>
          </a:bodyPr>
          <a:lstStyle/>
          <a:p>
            <a: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t/>
            </a:r>
            <a:b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br>
            <a:r>
              <a:rPr lang="ru-RU" sz="2400" b="1" dirty="0" smtClean="0">
                <a:solidFill>
                  <a:srgbClr val="0070C0"/>
                </a:solidFill>
                <a:latin typeface="Times New Roman" panose="02020603050405020304" pitchFamily="18" charset="0"/>
                <a:cs typeface="Times New Roman" panose="02020603050405020304" pitchFamily="18" charset="0"/>
              </a:rPr>
              <a:t/>
            </a:r>
            <a:br>
              <a:rPr lang="ru-RU" sz="2400" b="1" dirty="0" smtClean="0">
                <a:solidFill>
                  <a:srgbClr val="0070C0"/>
                </a:solidFill>
                <a:latin typeface="Times New Roman" panose="02020603050405020304" pitchFamily="18" charset="0"/>
                <a:cs typeface="Times New Roman" panose="02020603050405020304" pitchFamily="18" charset="0"/>
              </a:rPr>
            </a:br>
            <a: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t/>
            </a:r>
            <a:br>
              <a:rPr lang="ru-RU" sz="2800" b="1" dirty="0" smtClean="0">
                <a:solidFill>
                  <a:schemeClr val="tx1">
                    <a:lumMod val="50000"/>
                    <a:lumOff val="50000"/>
                  </a:schemeClr>
                </a:solidFill>
                <a:latin typeface="Times New Roman" panose="02020603050405020304" pitchFamily="18" charset="0"/>
                <a:cs typeface="Times New Roman" panose="02020603050405020304" pitchFamily="18" charset="0"/>
              </a:rPr>
            </a:br>
            <a:endParaRPr lang="ru-RU" sz="24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127</a:t>
            </a:fld>
            <a:endParaRPr lang="ru-RU" sz="1800" dirty="0">
              <a:solidFill>
                <a:srgbClr val="4BACC6">
                  <a:lumMod val="75000"/>
                </a:srgbClr>
              </a:solidFill>
            </a:endParaRPr>
          </a:p>
        </p:txBody>
      </p:sp>
      <p:sp>
        <p:nvSpPr>
          <p:cNvPr id="10" name="Прямоугольник 9"/>
          <p:cNvSpPr/>
          <p:nvPr/>
        </p:nvSpPr>
        <p:spPr>
          <a:xfrm>
            <a:off x="7327421" y="44624"/>
            <a:ext cx="1314014" cy="492443"/>
          </a:xfrm>
          <a:prstGeom prst="rect">
            <a:avLst/>
          </a:prstGeom>
        </p:spPr>
        <p:txBody>
          <a:bodyPr wrap="none">
            <a:spAutoFit/>
          </a:bodyPr>
          <a:lstStyle/>
          <a:p>
            <a:pPr algn="ctr"/>
            <a:r>
              <a:rPr lang="ru-RU" sz="2600" b="1" dirty="0">
                <a:solidFill>
                  <a:schemeClr val="bg1"/>
                </a:solidFill>
                <a:latin typeface="Arial" panose="020B0604020202020204" pitchFamily="34" charset="0"/>
                <a:cs typeface="Arial" panose="020B0604020202020204" pitchFamily="34" charset="0"/>
              </a:rPr>
              <a:t>Цель </a:t>
            </a:r>
            <a:r>
              <a:rPr lang="ru-RU" sz="2600" b="1" dirty="0" smtClean="0">
                <a:solidFill>
                  <a:schemeClr val="bg1"/>
                </a:solidFill>
                <a:latin typeface="Arial" panose="020B0604020202020204" pitchFamily="34" charset="0"/>
                <a:cs typeface="Arial" panose="020B0604020202020204" pitchFamily="34" charset="0"/>
              </a:rPr>
              <a:t>1</a:t>
            </a:r>
            <a:endParaRPr lang="ru-RU" sz="2600" b="1" dirty="0">
              <a:solidFill>
                <a:schemeClr val="bg1"/>
              </a:solidFill>
              <a:latin typeface="Arial" panose="020B0604020202020204" pitchFamily="34" charset="0"/>
              <a:cs typeface="Arial" panose="020B0604020202020204" pitchFamily="34" charset="0"/>
            </a:endParaRPr>
          </a:p>
        </p:txBody>
      </p:sp>
      <p:sp>
        <p:nvSpPr>
          <p:cNvPr id="21" name="Прямоугольник 20"/>
          <p:cNvSpPr/>
          <p:nvPr/>
        </p:nvSpPr>
        <p:spPr>
          <a:xfrm>
            <a:off x="3096341" y="2783368"/>
            <a:ext cx="1375222" cy="2469774"/>
          </a:xfrm>
          <a:prstGeom prst="rect">
            <a:avLst/>
          </a:prstGeom>
          <a:solidFill>
            <a:schemeClr val="accent6">
              <a:lumMod val="40000"/>
              <a:lumOff val="60000"/>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4535615" y="2142755"/>
            <a:ext cx="1375222" cy="3049595"/>
          </a:xfrm>
          <a:prstGeom prst="rect">
            <a:avLst/>
          </a:prstGeom>
          <a:solidFill>
            <a:schemeClr val="accent6">
              <a:lumMod val="40000"/>
              <a:lumOff val="60000"/>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5967181" y="1814563"/>
            <a:ext cx="1375222" cy="3154346"/>
          </a:xfrm>
          <a:prstGeom prst="rect">
            <a:avLst/>
          </a:prstGeom>
          <a:solidFill>
            <a:srgbClr val="58D4C5">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7416821" y="1261252"/>
            <a:ext cx="1375222" cy="3457660"/>
          </a:xfrm>
          <a:prstGeom prst="rect">
            <a:avLst/>
          </a:prstGeom>
          <a:solidFill>
            <a:srgbClr val="58D4C5">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Пятиугольник 24"/>
          <p:cNvSpPr/>
          <p:nvPr/>
        </p:nvSpPr>
        <p:spPr>
          <a:xfrm rot="16200000">
            <a:off x="3221199" y="4334763"/>
            <a:ext cx="1118102" cy="1367818"/>
          </a:xfrm>
          <a:prstGeom prst="homePlate">
            <a:avLst>
              <a:gd name="adj" fmla="val 2721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Пятиугольник 25"/>
          <p:cNvSpPr/>
          <p:nvPr/>
        </p:nvSpPr>
        <p:spPr>
          <a:xfrm rot="16200000">
            <a:off x="4672499" y="4157379"/>
            <a:ext cx="1118102" cy="1358587"/>
          </a:xfrm>
          <a:prstGeom prst="homePlate">
            <a:avLst>
              <a:gd name="adj" fmla="val 2721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Пятиугольник 26"/>
          <p:cNvSpPr/>
          <p:nvPr/>
        </p:nvSpPr>
        <p:spPr>
          <a:xfrm rot="16200000">
            <a:off x="6089251" y="3869347"/>
            <a:ext cx="1118102" cy="1358587"/>
          </a:xfrm>
          <a:prstGeom prst="homePlate">
            <a:avLst>
              <a:gd name="adj" fmla="val 2721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ятиугольник 27"/>
          <p:cNvSpPr/>
          <p:nvPr/>
        </p:nvSpPr>
        <p:spPr>
          <a:xfrm rot="16200000">
            <a:off x="7545381" y="3489262"/>
            <a:ext cx="1118102" cy="1375222"/>
          </a:xfrm>
          <a:prstGeom prst="homePlate">
            <a:avLst>
              <a:gd name="adj" fmla="val 2721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Пятиугольник 28"/>
          <p:cNvSpPr/>
          <p:nvPr/>
        </p:nvSpPr>
        <p:spPr>
          <a:xfrm rot="16200000">
            <a:off x="3273168" y="4362143"/>
            <a:ext cx="1008111" cy="1301521"/>
          </a:xfrm>
          <a:prstGeom prst="homePlate">
            <a:avLst>
              <a:gd name="adj" fmla="val 27213"/>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Пятиугольник 29"/>
          <p:cNvSpPr/>
          <p:nvPr/>
        </p:nvSpPr>
        <p:spPr>
          <a:xfrm rot="16200000">
            <a:off x="4718145" y="4190727"/>
            <a:ext cx="1008111" cy="1291887"/>
          </a:xfrm>
          <a:prstGeom prst="homePlate">
            <a:avLst>
              <a:gd name="adj" fmla="val 27213"/>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ятиугольник 30"/>
          <p:cNvSpPr/>
          <p:nvPr/>
        </p:nvSpPr>
        <p:spPr>
          <a:xfrm rot="16200000">
            <a:off x="6155947" y="3944279"/>
            <a:ext cx="1008111" cy="1208722"/>
          </a:xfrm>
          <a:prstGeom prst="homePlate">
            <a:avLst>
              <a:gd name="adj" fmla="val 27213"/>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Пятиугольник 31"/>
          <p:cNvSpPr/>
          <p:nvPr/>
        </p:nvSpPr>
        <p:spPr>
          <a:xfrm rot="16200000">
            <a:off x="7609524" y="3572511"/>
            <a:ext cx="1008111" cy="1208722"/>
          </a:xfrm>
          <a:prstGeom prst="homePlate">
            <a:avLst>
              <a:gd name="adj" fmla="val 27213"/>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Box 32"/>
          <p:cNvSpPr txBox="1"/>
          <p:nvPr/>
        </p:nvSpPr>
        <p:spPr>
          <a:xfrm>
            <a:off x="3034036" y="4722446"/>
            <a:ext cx="1465956" cy="798680"/>
          </a:xfrm>
          <a:prstGeom prst="rect">
            <a:avLst/>
          </a:prstGeom>
          <a:noFill/>
        </p:spPr>
        <p:txBody>
          <a:bodyPr wrap="square" rtlCol="0">
            <a:spAutoFit/>
          </a:bodyPr>
          <a:lstStyle/>
          <a:p>
            <a:pPr algn="ctr">
              <a:lnSpc>
                <a:spcPct val="90000"/>
              </a:lnSpc>
            </a:pPr>
            <a:r>
              <a:rPr lang="ru-RU" sz="1400" b="1" dirty="0" smtClean="0">
                <a:solidFill>
                  <a:schemeClr val="bg1"/>
                </a:solidFill>
              </a:rPr>
              <a:t>«</a:t>
            </a:r>
            <a:r>
              <a:rPr lang="ru-RU" sz="1600" b="1" dirty="0" smtClean="0">
                <a:solidFill>
                  <a:schemeClr val="bg1"/>
                </a:solidFill>
              </a:rPr>
              <a:t>Вход </a:t>
            </a:r>
          </a:p>
          <a:p>
            <a:pPr algn="ctr">
              <a:lnSpc>
                <a:spcPct val="90000"/>
              </a:lnSpc>
            </a:pPr>
            <a:r>
              <a:rPr lang="ru-RU" sz="1400" b="1" dirty="0" smtClean="0">
                <a:solidFill>
                  <a:schemeClr val="bg1"/>
                </a:solidFill>
              </a:rPr>
              <a:t>в профессию»</a:t>
            </a:r>
          </a:p>
          <a:p>
            <a:pPr algn="ctr">
              <a:lnSpc>
                <a:spcPct val="90000"/>
              </a:lnSpc>
            </a:pPr>
            <a:r>
              <a:rPr lang="ru-RU" sz="1000" b="1" dirty="0" smtClean="0">
                <a:solidFill>
                  <a:schemeClr val="bg1"/>
                </a:solidFill>
              </a:rPr>
              <a:t>(профессиональный экзамен</a:t>
            </a:r>
            <a:r>
              <a:rPr lang="ru-RU" sz="1050" b="1" dirty="0" smtClean="0">
                <a:solidFill>
                  <a:schemeClr val="bg1"/>
                </a:solidFill>
              </a:rPr>
              <a:t>)</a:t>
            </a:r>
            <a:endParaRPr lang="ru-RU" sz="1400" b="1" dirty="0">
              <a:solidFill>
                <a:schemeClr val="bg1"/>
              </a:solidFill>
            </a:endParaRPr>
          </a:p>
        </p:txBody>
      </p:sp>
      <p:sp>
        <p:nvSpPr>
          <p:cNvPr id="34" name="TextBox 33"/>
          <p:cNvSpPr txBox="1"/>
          <p:nvPr/>
        </p:nvSpPr>
        <p:spPr>
          <a:xfrm>
            <a:off x="4510085" y="4509120"/>
            <a:ext cx="1472760" cy="833305"/>
          </a:xfrm>
          <a:prstGeom prst="rect">
            <a:avLst/>
          </a:prstGeom>
          <a:noFill/>
        </p:spPr>
        <p:txBody>
          <a:bodyPr wrap="square" rtlCol="0">
            <a:spAutoFit/>
          </a:bodyPr>
          <a:lstStyle/>
          <a:p>
            <a:pPr algn="ctr">
              <a:lnSpc>
                <a:spcPct val="90000"/>
              </a:lnSpc>
            </a:pPr>
            <a:r>
              <a:rPr lang="ru-RU" sz="1250" b="1" dirty="0" smtClean="0">
                <a:solidFill>
                  <a:schemeClr val="bg1"/>
                </a:solidFill>
              </a:rPr>
              <a:t>Соответствие занимаемой должности </a:t>
            </a:r>
            <a:r>
              <a:rPr lang="ru-RU" sz="1600" b="1" dirty="0" smtClean="0">
                <a:solidFill>
                  <a:schemeClr val="bg1"/>
                </a:solidFill>
              </a:rPr>
              <a:t>УЧИТЕЛЬ</a:t>
            </a:r>
          </a:p>
        </p:txBody>
      </p:sp>
      <p:sp>
        <p:nvSpPr>
          <p:cNvPr id="35" name="TextBox 34"/>
          <p:cNvSpPr txBox="1"/>
          <p:nvPr/>
        </p:nvSpPr>
        <p:spPr>
          <a:xfrm>
            <a:off x="5918620" y="4349629"/>
            <a:ext cx="1472760" cy="590931"/>
          </a:xfrm>
          <a:prstGeom prst="rect">
            <a:avLst/>
          </a:prstGeom>
          <a:noFill/>
        </p:spPr>
        <p:txBody>
          <a:bodyPr wrap="square" rtlCol="0">
            <a:spAutoFit/>
          </a:bodyPr>
          <a:lstStyle/>
          <a:p>
            <a:pPr algn="ctr">
              <a:lnSpc>
                <a:spcPct val="90000"/>
              </a:lnSpc>
            </a:pPr>
            <a:r>
              <a:rPr lang="ru-RU" b="1" dirty="0" smtClean="0">
                <a:solidFill>
                  <a:schemeClr val="bg1"/>
                </a:solidFill>
              </a:rPr>
              <a:t>Первая категория</a:t>
            </a:r>
          </a:p>
        </p:txBody>
      </p:sp>
      <p:sp>
        <p:nvSpPr>
          <p:cNvPr id="36" name="TextBox 35"/>
          <p:cNvSpPr txBox="1"/>
          <p:nvPr/>
        </p:nvSpPr>
        <p:spPr>
          <a:xfrm>
            <a:off x="7362694" y="4023828"/>
            <a:ext cx="1472760" cy="590931"/>
          </a:xfrm>
          <a:prstGeom prst="rect">
            <a:avLst/>
          </a:prstGeom>
          <a:noFill/>
        </p:spPr>
        <p:txBody>
          <a:bodyPr wrap="square" rtlCol="0">
            <a:spAutoFit/>
          </a:bodyPr>
          <a:lstStyle/>
          <a:p>
            <a:pPr algn="ctr">
              <a:lnSpc>
                <a:spcPct val="90000"/>
              </a:lnSpc>
            </a:pPr>
            <a:r>
              <a:rPr lang="ru-RU" b="1" dirty="0" smtClean="0">
                <a:solidFill>
                  <a:schemeClr val="bg1"/>
                </a:solidFill>
              </a:rPr>
              <a:t>Высшая</a:t>
            </a:r>
          </a:p>
          <a:p>
            <a:pPr algn="ctr">
              <a:lnSpc>
                <a:spcPct val="90000"/>
              </a:lnSpc>
            </a:pPr>
            <a:r>
              <a:rPr lang="ru-RU" b="1" dirty="0" smtClean="0">
                <a:solidFill>
                  <a:schemeClr val="bg1"/>
                </a:solidFill>
              </a:rPr>
              <a:t>категория</a:t>
            </a:r>
          </a:p>
        </p:txBody>
      </p:sp>
      <p:sp>
        <p:nvSpPr>
          <p:cNvPr id="40" name="TextBox 39"/>
          <p:cNvSpPr txBox="1"/>
          <p:nvPr/>
        </p:nvSpPr>
        <p:spPr>
          <a:xfrm>
            <a:off x="3203848" y="2783368"/>
            <a:ext cx="1397940" cy="1354217"/>
          </a:xfrm>
          <a:prstGeom prst="rect">
            <a:avLst/>
          </a:prstGeom>
          <a:noFill/>
        </p:spPr>
        <p:txBody>
          <a:bodyPr wrap="square" rtlCol="0">
            <a:spAutoFit/>
          </a:bodyPr>
          <a:lstStyle/>
          <a:p>
            <a:r>
              <a:rPr lang="ru-RU" sz="1200" b="1" dirty="0" smtClean="0"/>
              <a:t>ЕФОМ</a:t>
            </a:r>
          </a:p>
          <a:p>
            <a:r>
              <a:rPr lang="ru-RU" sz="1000" dirty="0" smtClean="0"/>
              <a:t>Предметные </a:t>
            </a:r>
          </a:p>
          <a:p>
            <a:endParaRPr lang="ru-RU" sz="200" dirty="0" smtClean="0"/>
          </a:p>
          <a:p>
            <a:r>
              <a:rPr lang="ru-RU" sz="1000" dirty="0" smtClean="0"/>
              <a:t>Методические</a:t>
            </a:r>
          </a:p>
          <a:p>
            <a:endParaRPr lang="ru-RU" sz="200" dirty="0" smtClean="0"/>
          </a:p>
          <a:p>
            <a:r>
              <a:rPr lang="ru-RU" sz="1000" dirty="0" smtClean="0"/>
              <a:t>Психолого-педагогические</a:t>
            </a:r>
          </a:p>
          <a:p>
            <a:endParaRPr lang="ru-RU" sz="200" dirty="0" smtClean="0"/>
          </a:p>
          <a:p>
            <a:r>
              <a:rPr lang="ru-RU" sz="1000" dirty="0" smtClean="0"/>
              <a:t>Коммуникативные</a:t>
            </a:r>
          </a:p>
          <a:p>
            <a:endParaRPr lang="ru-RU" sz="1200" b="1" dirty="0"/>
          </a:p>
        </p:txBody>
      </p:sp>
      <p:sp>
        <p:nvSpPr>
          <p:cNvPr id="41" name="TextBox 40"/>
          <p:cNvSpPr txBox="1"/>
          <p:nvPr/>
        </p:nvSpPr>
        <p:spPr>
          <a:xfrm>
            <a:off x="4533119" y="2131396"/>
            <a:ext cx="1397940" cy="1215717"/>
          </a:xfrm>
          <a:prstGeom prst="rect">
            <a:avLst/>
          </a:prstGeom>
          <a:noFill/>
        </p:spPr>
        <p:txBody>
          <a:bodyPr wrap="square" rtlCol="0">
            <a:spAutoFit/>
          </a:bodyPr>
          <a:lstStyle/>
          <a:p>
            <a:r>
              <a:rPr lang="ru-RU" sz="1100" b="1" dirty="0" smtClean="0"/>
              <a:t>ЕФОМ</a:t>
            </a:r>
          </a:p>
          <a:p>
            <a:r>
              <a:rPr lang="ru-RU" sz="900" dirty="0" smtClean="0"/>
              <a:t>Предметные </a:t>
            </a:r>
          </a:p>
          <a:p>
            <a:endParaRPr lang="ru-RU" sz="100" dirty="0" smtClean="0"/>
          </a:p>
          <a:p>
            <a:r>
              <a:rPr lang="ru-RU" sz="900" dirty="0" smtClean="0"/>
              <a:t>Методические</a:t>
            </a:r>
          </a:p>
          <a:p>
            <a:endParaRPr lang="ru-RU" sz="100" dirty="0" smtClean="0"/>
          </a:p>
          <a:p>
            <a:r>
              <a:rPr lang="ru-RU" sz="900" dirty="0" smtClean="0"/>
              <a:t>Психолого-педагогические</a:t>
            </a:r>
          </a:p>
          <a:p>
            <a:endParaRPr lang="ru-RU" sz="100" dirty="0" smtClean="0"/>
          </a:p>
          <a:p>
            <a:r>
              <a:rPr lang="ru-RU" sz="900" dirty="0" smtClean="0"/>
              <a:t>Коммуникативные</a:t>
            </a:r>
          </a:p>
          <a:p>
            <a:endParaRPr lang="ru-RU" sz="1200" b="1" dirty="0"/>
          </a:p>
        </p:txBody>
      </p:sp>
      <p:sp>
        <p:nvSpPr>
          <p:cNvPr id="42" name="TextBox 41"/>
          <p:cNvSpPr txBox="1"/>
          <p:nvPr/>
        </p:nvSpPr>
        <p:spPr>
          <a:xfrm>
            <a:off x="4569845" y="3140695"/>
            <a:ext cx="1438909" cy="1138773"/>
          </a:xfrm>
          <a:prstGeom prst="rect">
            <a:avLst/>
          </a:prstGeom>
          <a:noFill/>
        </p:spPr>
        <p:txBody>
          <a:bodyPr wrap="square" rtlCol="0">
            <a:spAutoFit/>
          </a:bodyPr>
          <a:lstStyle/>
          <a:p>
            <a:r>
              <a:rPr lang="ru-RU" sz="1000" b="1" dirty="0" smtClean="0"/>
              <a:t>СПРАВКА работодателя</a:t>
            </a:r>
          </a:p>
          <a:p>
            <a:endParaRPr lang="ru-RU" sz="400" b="1" dirty="0" smtClean="0"/>
          </a:p>
          <a:p>
            <a:r>
              <a:rPr lang="ru-RU" sz="1000" b="1" dirty="0" smtClean="0"/>
              <a:t>ОБРАЗОВАТЕЛЬНЫЕ результаты</a:t>
            </a:r>
          </a:p>
          <a:p>
            <a:endParaRPr lang="ru-RU" sz="400" b="1" dirty="0" smtClean="0"/>
          </a:p>
          <a:p>
            <a:r>
              <a:rPr lang="ru-RU" sz="1000" b="1" dirty="0" smtClean="0"/>
              <a:t>УЧЕТ МНЕНИЯ выпускников</a:t>
            </a:r>
            <a:endParaRPr lang="ru-RU" sz="1000" b="1" dirty="0"/>
          </a:p>
        </p:txBody>
      </p:sp>
      <p:sp>
        <p:nvSpPr>
          <p:cNvPr id="43" name="TextBox 42"/>
          <p:cNvSpPr txBox="1"/>
          <p:nvPr/>
        </p:nvSpPr>
        <p:spPr>
          <a:xfrm>
            <a:off x="5969008" y="1835537"/>
            <a:ext cx="1397940" cy="1046440"/>
          </a:xfrm>
          <a:prstGeom prst="rect">
            <a:avLst/>
          </a:prstGeom>
          <a:noFill/>
        </p:spPr>
        <p:txBody>
          <a:bodyPr wrap="square" rtlCol="0">
            <a:spAutoFit/>
          </a:bodyPr>
          <a:lstStyle/>
          <a:p>
            <a:r>
              <a:rPr lang="ru-RU" sz="1100" b="1" dirty="0" smtClean="0"/>
              <a:t>ЕФОМ</a:t>
            </a:r>
          </a:p>
          <a:p>
            <a:endParaRPr lang="ru-RU" sz="100" dirty="0" smtClean="0"/>
          </a:p>
          <a:p>
            <a:r>
              <a:rPr lang="ru-RU" sz="900" dirty="0" smtClean="0"/>
              <a:t>Методические</a:t>
            </a:r>
          </a:p>
          <a:p>
            <a:endParaRPr lang="ru-RU" sz="100" dirty="0" smtClean="0"/>
          </a:p>
          <a:p>
            <a:r>
              <a:rPr lang="ru-RU" sz="900" dirty="0" smtClean="0"/>
              <a:t>Психолого-педагогические</a:t>
            </a:r>
          </a:p>
          <a:p>
            <a:endParaRPr lang="ru-RU" sz="100" dirty="0" smtClean="0"/>
          </a:p>
          <a:p>
            <a:r>
              <a:rPr lang="ru-RU" sz="900" dirty="0" smtClean="0"/>
              <a:t>Коммуникативные</a:t>
            </a:r>
          </a:p>
          <a:p>
            <a:endParaRPr lang="ru-RU" sz="1200" b="1" dirty="0"/>
          </a:p>
        </p:txBody>
      </p:sp>
      <p:sp>
        <p:nvSpPr>
          <p:cNvPr id="44" name="TextBox 43"/>
          <p:cNvSpPr txBox="1"/>
          <p:nvPr/>
        </p:nvSpPr>
        <p:spPr>
          <a:xfrm>
            <a:off x="5982845" y="2875444"/>
            <a:ext cx="1438909" cy="1138773"/>
          </a:xfrm>
          <a:prstGeom prst="rect">
            <a:avLst/>
          </a:prstGeom>
          <a:noFill/>
        </p:spPr>
        <p:txBody>
          <a:bodyPr wrap="square" rtlCol="0">
            <a:spAutoFit/>
          </a:bodyPr>
          <a:lstStyle/>
          <a:p>
            <a:r>
              <a:rPr lang="ru-RU" sz="1000" b="1" dirty="0" smtClean="0"/>
              <a:t>СПРАВКА работодателя</a:t>
            </a:r>
          </a:p>
          <a:p>
            <a:endParaRPr lang="ru-RU" sz="400" b="1" dirty="0" smtClean="0"/>
          </a:p>
          <a:p>
            <a:r>
              <a:rPr lang="ru-RU" sz="1000" b="1" dirty="0" smtClean="0"/>
              <a:t>ОБРАЗОВАТЕЛЬНЫЕ результаты</a:t>
            </a:r>
          </a:p>
          <a:p>
            <a:endParaRPr lang="ru-RU" sz="400" b="1" dirty="0" smtClean="0"/>
          </a:p>
          <a:p>
            <a:r>
              <a:rPr lang="ru-RU" sz="1000" b="1" dirty="0" smtClean="0"/>
              <a:t>УЧЕТ МНЕНИЯ выпускников (4-5 лет)</a:t>
            </a:r>
            <a:endParaRPr lang="ru-RU" sz="1000" b="1" dirty="0"/>
          </a:p>
        </p:txBody>
      </p:sp>
      <p:sp>
        <p:nvSpPr>
          <p:cNvPr id="45" name="TextBox 44"/>
          <p:cNvSpPr txBox="1"/>
          <p:nvPr/>
        </p:nvSpPr>
        <p:spPr>
          <a:xfrm>
            <a:off x="7416720" y="1271940"/>
            <a:ext cx="1397940" cy="1046440"/>
          </a:xfrm>
          <a:prstGeom prst="rect">
            <a:avLst/>
          </a:prstGeom>
          <a:noFill/>
        </p:spPr>
        <p:txBody>
          <a:bodyPr wrap="square" rtlCol="0">
            <a:spAutoFit/>
          </a:bodyPr>
          <a:lstStyle/>
          <a:p>
            <a:r>
              <a:rPr lang="ru-RU" sz="1100" b="1" dirty="0" smtClean="0"/>
              <a:t>ЕФОМ</a:t>
            </a:r>
          </a:p>
          <a:p>
            <a:endParaRPr lang="ru-RU" sz="100" dirty="0" smtClean="0"/>
          </a:p>
          <a:p>
            <a:r>
              <a:rPr lang="ru-RU" sz="900" dirty="0" smtClean="0"/>
              <a:t>Методические</a:t>
            </a:r>
          </a:p>
          <a:p>
            <a:endParaRPr lang="ru-RU" sz="100" dirty="0" smtClean="0"/>
          </a:p>
          <a:p>
            <a:r>
              <a:rPr lang="ru-RU" sz="900" dirty="0" smtClean="0"/>
              <a:t>Психолого-педагогические</a:t>
            </a:r>
          </a:p>
          <a:p>
            <a:endParaRPr lang="ru-RU" sz="100" dirty="0" smtClean="0"/>
          </a:p>
          <a:p>
            <a:r>
              <a:rPr lang="ru-RU" sz="900" dirty="0" smtClean="0"/>
              <a:t>Коммуникативные</a:t>
            </a:r>
          </a:p>
          <a:p>
            <a:endParaRPr lang="ru-RU" sz="1200" b="1" dirty="0"/>
          </a:p>
        </p:txBody>
      </p:sp>
      <p:sp>
        <p:nvSpPr>
          <p:cNvPr id="46" name="TextBox 45"/>
          <p:cNvSpPr txBox="1"/>
          <p:nvPr/>
        </p:nvSpPr>
        <p:spPr>
          <a:xfrm>
            <a:off x="7453446" y="2430116"/>
            <a:ext cx="1438909" cy="1138773"/>
          </a:xfrm>
          <a:prstGeom prst="rect">
            <a:avLst/>
          </a:prstGeom>
          <a:noFill/>
        </p:spPr>
        <p:txBody>
          <a:bodyPr wrap="square" rtlCol="0">
            <a:spAutoFit/>
          </a:bodyPr>
          <a:lstStyle/>
          <a:p>
            <a:r>
              <a:rPr lang="ru-RU" sz="1000" b="1" dirty="0" smtClean="0"/>
              <a:t>СПРАВКА работодателя</a:t>
            </a:r>
          </a:p>
          <a:p>
            <a:endParaRPr lang="ru-RU" sz="400" b="1" dirty="0" smtClean="0"/>
          </a:p>
          <a:p>
            <a:r>
              <a:rPr lang="ru-RU" sz="1000" b="1" dirty="0" smtClean="0"/>
              <a:t>ОБРАЗОВАТЕЛЬНЫЕ результаты</a:t>
            </a:r>
          </a:p>
          <a:p>
            <a:endParaRPr lang="ru-RU" sz="400" b="1" dirty="0" smtClean="0"/>
          </a:p>
          <a:p>
            <a:r>
              <a:rPr lang="ru-RU" sz="1000" b="1" dirty="0" smtClean="0"/>
              <a:t>УЧЕТ МНЕНИЯ </a:t>
            </a:r>
            <a:r>
              <a:rPr lang="ru-RU" sz="1000" b="1" dirty="0"/>
              <a:t>выпускников (4-5 лет</a:t>
            </a:r>
            <a:r>
              <a:rPr lang="ru-RU" sz="1000" b="1" dirty="0" smtClean="0"/>
              <a:t>)</a:t>
            </a:r>
            <a:endParaRPr lang="ru-RU" sz="1000" b="1" dirty="0"/>
          </a:p>
        </p:txBody>
      </p:sp>
      <p:grpSp>
        <p:nvGrpSpPr>
          <p:cNvPr id="50" name="Группа 49"/>
          <p:cNvGrpSpPr/>
          <p:nvPr/>
        </p:nvGrpSpPr>
        <p:grpSpPr>
          <a:xfrm>
            <a:off x="2735358" y="2246402"/>
            <a:ext cx="828530" cy="534253"/>
            <a:chOff x="3972592" y="1781890"/>
            <a:chExt cx="828530" cy="534253"/>
          </a:xfrm>
        </p:grpSpPr>
        <p:sp>
          <p:nvSpPr>
            <p:cNvPr id="51" name="Овал 50"/>
            <p:cNvSpPr/>
            <p:nvPr/>
          </p:nvSpPr>
          <p:spPr>
            <a:xfrm>
              <a:off x="4110135" y="1810911"/>
              <a:ext cx="553445" cy="505232"/>
            </a:xfrm>
            <a:prstGeom prst="ellipse">
              <a:avLst/>
            </a:prstGeom>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sz="1000" dirty="0"/>
            </a:p>
          </p:txBody>
        </p:sp>
        <p:sp>
          <p:nvSpPr>
            <p:cNvPr id="52" name="Прямоугольник 51"/>
            <p:cNvSpPr/>
            <p:nvPr/>
          </p:nvSpPr>
          <p:spPr>
            <a:xfrm>
              <a:off x="3972592" y="1781890"/>
              <a:ext cx="828530" cy="507831"/>
            </a:xfrm>
            <a:prstGeom prst="rect">
              <a:avLst/>
            </a:prstGeom>
          </p:spPr>
          <p:txBody>
            <a:bodyPr wrap="square">
              <a:spAutoFit/>
            </a:bodyPr>
            <a:lstStyle/>
            <a:p>
              <a:pPr algn="ctr"/>
              <a:r>
                <a:rPr lang="ru-RU" sz="1600" b="1" dirty="0" smtClean="0">
                  <a:solidFill>
                    <a:schemeClr val="bg1"/>
                  </a:solidFill>
                </a:rPr>
                <a:t>А</a:t>
              </a:r>
              <a:endParaRPr lang="ru-RU" sz="100" b="1" dirty="0">
                <a:solidFill>
                  <a:schemeClr val="bg1"/>
                </a:solidFill>
              </a:endParaRPr>
            </a:p>
            <a:p>
              <a:pPr algn="ctr"/>
              <a:r>
                <a:rPr lang="ru-RU" sz="1050" b="1" dirty="0" err="1" smtClean="0">
                  <a:solidFill>
                    <a:schemeClr val="bg1"/>
                  </a:solidFill>
                </a:rPr>
                <a:t>обяз</a:t>
              </a:r>
              <a:endParaRPr lang="ru-RU" sz="1050" b="1" dirty="0">
                <a:solidFill>
                  <a:schemeClr val="bg1"/>
                </a:solidFill>
              </a:endParaRPr>
            </a:p>
          </p:txBody>
        </p:sp>
      </p:grpSp>
      <p:grpSp>
        <p:nvGrpSpPr>
          <p:cNvPr id="53" name="Группа 52"/>
          <p:cNvGrpSpPr/>
          <p:nvPr/>
        </p:nvGrpSpPr>
        <p:grpSpPr>
          <a:xfrm>
            <a:off x="251520" y="5949280"/>
            <a:ext cx="1296144" cy="582333"/>
            <a:chOff x="270158" y="5985993"/>
            <a:chExt cx="1296144" cy="582333"/>
          </a:xfrm>
        </p:grpSpPr>
        <p:sp>
          <p:nvSpPr>
            <p:cNvPr id="54" name="TextBox 53"/>
            <p:cNvSpPr txBox="1"/>
            <p:nvPr/>
          </p:nvSpPr>
          <p:spPr>
            <a:xfrm>
              <a:off x="270158" y="6048290"/>
              <a:ext cx="946197" cy="477054"/>
            </a:xfrm>
            <a:prstGeom prst="rect">
              <a:avLst/>
            </a:prstGeom>
            <a:noFill/>
            <a:ln w="19050">
              <a:solidFill>
                <a:srgbClr val="2EB4A4"/>
              </a:solidFill>
              <a:prstDash val="sysDash"/>
            </a:ln>
          </p:spPr>
          <p:txBody>
            <a:bodyPr wrap="square" rtlCol="0">
              <a:spAutoFit/>
            </a:bodyPr>
            <a:lstStyle/>
            <a:p>
              <a:endParaRPr lang="ru-RU" sz="600" b="1" dirty="0" smtClean="0"/>
            </a:p>
            <a:p>
              <a:r>
                <a:rPr lang="ru-RU" sz="1400" b="1" dirty="0" smtClean="0"/>
                <a:t>ЕФОМ</a:t>
              </a:r>
            </a:p>
            <a:p>
              <a:endParaRPr lang="ru-RU" sz="500" b="1" dirty="0"/>
            </a:p>
          </p:txBody>
        </p:sp>
        <p:grpSp>
          <p:nvGrpSpPr>
            <p:cNvPr id="55" name="Группа 54"/>
            <p:cNvGrpSpPr/>
            <p:nvPr/>
          </p:nvGrpSpPr>
          <p:grpSpPr>
            <a:xfrm>
              <a:off x="737772" y="5985993"/>
              <a:ext cx="828530" cy="582333"/>
              <a:chOff x="3381028" y="5873496"/>
              <a:chExt cx="828530" cy="582333"/>
            </a:xfrm>
          </p:grpSpPr>
          <p:sp>
            <p:nvSpPr>
              <p:cNvPr id="56" name="Овал 55"/>
              <p:cNvSpPr/>
              <p:nvPr/>
            </p:nvSpPr>
            <p:spPr>
              <a:xfrm>
                <a:off x="3507229" y="5891036"/>
                <a:ext cx="553445" cy="564793"/>
              </a:xfrm>
              <a:prstGeom prst="ellipse">
                <a:avLst/>
              </a:prstGeom>
              <a:solidFill>
                <a:schemeClr val="accent6">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000" dirty="0"/>
              </a:p>
            </p:txBody>
          </p:sp>
          <p:sp>
            <p:nvSpPr>
              <p:cNvPr id="57" name="Прямоугольник 56"/>
              <p:cNvSpPr/>
              <p:nvPr/>
            </p:nvSpPr>
            <p:spPr>
              <a:xfrm>
                <a:off x="3381028" y="5873496"/>
                <a:ext cx="828530" cy="507831"/>
              </a:xfrm>
              <a:prstGeom prst="rect">
                <a:avLst/>
              </a:prstGeom>
            </p:spPr>
            <p:txBody>
              <a:bodyPr wrap="square">
                <a:spAutoFit/>
              </a:bodyPr>
              <a:lstStyle/>
              <a:p>
                <a:pPr algn="ctr"/>
                <a:r>
                  <a:rPr lang="ru-RU" sz="1600" b="1" dirty="0" smtClean="0">
                    <a:solidFill>
                      <a:schemeClr val="bg1"/>
                    </a:solidFill>
                  </a:rPr>
                  <a:t>60</a:t>
                </a:r>
                <a:endParaRPr lang="ru-RU" sz="100" b="1" dirty="0">
                  <a:solidFill>
                    <a:schemeClr val="bg1"/>
                  </a:solidFill>
                </a:endParaRPr>
              </a:p>
              <a:p>
                <a:pPr algn="ctr"/>
                <a:r>
                  <a:rPr lang="ru-RU" sz="1050" b="1" dirty="0" smtClean="0">
                    <a:solidFill>
                      <a:schemeClr val="bg1"/>
                    </a:solidFill>
                  </a:rPr>
                  <a:t>баллов</a:t>
                </a:r>
                <a:endParaRPr lang="ru-RU" sz="1050" b="1" dirty="0">
                  <a:solidFill>
                    <a:schemeClr val="bg1"/>
                  </a:solidFill>
                </a:endParaRPr>
              </a:p>
            </p:txBody>
          </p:sp>
        </p:grpSp>
      </p:grpSp>
      <p:grpSp>
        <p:nvGrpSpPr>
          <p:cNvPr id="58" name="Группа 57"/>
          <p:cNvGrpSpPr/>
          <p:nvPr/>
        </p:nvGrpSpPr>
        <p:grpSpPr>
          <a:xfrm>
            <a:off x="1691680" y="5949280"/>
            <a:ext cx="1705261" cy="582333"/>
            <a:chOff x="1729143" y="5969639"/>
            <a:chExt cx="1705261" cy="582333"/>
          </a:xfrm>
        </p:grpSpPr>
        <p:sp>
          <p:nvSpPr>
            <p:cNvPr id="59" name="TextBox 58"/>
            <p:cNvSpPr txBox="1"/>
            <p:nvPr/>
          </p:nvSpPr>
          <p:spPr>
            <a:xfrm>
              <a:off x="1729143" y="6041647"/>
              <a:ext cx="1279654" cy="461665"/>
            </a:xfrm>
            <a:prstGeom prst="rect">
              <a:avLst/>
            </a:prstGeom>
            <a:noFill/>
            <a:ln w="19050">
              <a:solidFill>
                <a:srgbClr val="2EB4A4"/>
              </a:solidFill>
              <a:prstDash val="sysDash"/>
            </a:ln>
          </p:spPr>
          <p:txBody>
            <a:bodyPr wrap="square" rtlCol="0">
              <a:spAutoFit/>
            </a:bodyPr>
            <a:lstStyle/>
            <a:p>
              <a:r>
                <a:rPr lang="ru-RU" sz="1200" b="1" dirty="0" smtClean="0"/>
                <a:t>Справка работодателя</a:t>
              </a:r>
              <a:endParaRPr lang="ru-RU" sz="800" b="1" dirty="0"/>
            </a:p>
          </p:txBody>
        </p:sp>
        <p:grpSp>
          <p:nvGrpSpPr>
            <p:cNvPr id="60" name="Группа 59"/>
            <p:cNvGrpSpPr/>
            <p:nvPr/>
          </p:nvGrpSpPr>
          <p:grpSpPr>
            <a:xfrm>
              <a:off x="2605874" y="5969639"/>
              <a:ext cx="828530" cy="582333"/>
              <a:chOff x="3381028" y="5873496"/>
              <a:chExt cx="828530" cy="582333"/>
            </a:xfrm>
          </p:grpSpPr>
          <p:sp>
            <p:nvSpPr>
              <p:cNvPr id="61" name="Овал 60"/>
              <p:cNvSpPr/>
              <p:nvPr/>
            </p:nvSpPr>
            <p:spPr>
              <a:xfrm>
                <a:off x="3507229" y="5891036"/>
                <a:ext cx="553445" cy="564793"/>
              </a:xfrm>
              <a:prstGeom prst="ellipse">
                <a:avLst/>
              </a:prstGeom>
              <a:solidFill>
                <a:schemeClr val="accent6">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000" dirty="0"/>
              </a:p>
            </p:txBody>
          </p:sp>
          <p:sp>
            <p:nvSpPr>
              <p:cNvPr id="62" name="Прямоугольник 61"/>
              <p:cNvSpPr/>
              <p:nvPr/>
            </p:nvSpPr>
            <p:spPr>
              <a:xfrm>
                <a:off x="3381028" y="5873496"/>
                <a:ext cx="828530" cy="507831"/>
              </a:xfrm>
              <a:prstGeom prst="rect">
                <a:avLst/>
              </a:prstGeom>
            </p:spPr>
            <p:txBody>
              <a:bodyPr wrap="square">
                <a:spAutoFit/>
              </a:bodyPr>
              <a:lstStyle/>
              <a:p>
                <a:pPr algn="ctr"/>
                <a:r>
                  <a:rPr lang="ru-RU" sz="1600" b="1" dirty="0" smtClean="0">
                    <a:solidFill>
                      <a:schemeClr val="bg1"/>
                    </a:solidFill>
                  </a:rPr>
                  <a:t>10</a:t>
                </a:r>
                <a:endParaRPr lang="ru-RU" sz="100" b="1" dirty="0">
                  <a:solidFill>
                    <a:schemeClr val="bg1"/>
                  </a:solidFill>
                </a:endParaRPr>
              </a:p>
              <a:p>
                <a:pPr algn="ctr"/>
                <a:r>
                  <a:rPr lang="ru-RU" sz="1050" b="1" dirty="0" smtClean="0">
                    <a:solidFill>
                      <a:schemeClr val="bg1"/>
                    </a:solidFill>
                  </a:rPr>
                  <a:t>баллов</a:t>
                </a:r>
                <a:endParaRPr lang="ru-RU" sz="1050" b="1" dirty="0">
                  <a:solidFill>
                    <a:schemeClr val="bg1"/>
                  </a:solidFill>
                </a:endParaRPr>
              </a:p>
            </p:txBody>
          </p:sp>
        </p:grpSp>
      </p:grpSp>
      <p:grpSp>
        <p:nvGrpSpPr>
          <p:cNvPr id="63" name="Группа 62"/>
          <p:cNvGrpSpPr/>
          <p:nvPr/>
        </p:nvGrpSpPr>
        <p:grpSpPr>
          <a:xfrm>
            <a:off x="3563888" y="5949280"/>
            <a:ext cx="2575332" cy="582333"/>
            <a:chOff x="3617286" y="6015019"/>
            <a:chExt cx="2575332" cy="582333"/>
          </a:xfrm>
        </p:grpSpPr>
        <p:sp>
          <p:nvSpPr>
            <p:cNvPr id="64" name="TextBox 63"/>
            <p:cNvSpPr txBox="1"/>
            <p:nvPr/>
          </p:nvSpPr>
          <p:spPr>
            <a:xfrm>
              <a:off x="3617286" y="6080574"/>
              <a:ext cx="2217871" cy="461665"/>
            </a:xfrm>
            <a:prstGeom prst="rect">
              <a:avLst/>
            </a:prstGeom>
            <a:noFill/>
            <a:ln w="19050">
              <a:solidFill>
                <a:srgbClr val="2EB4A4"/>
              </a:solidFill>
              <a:prstDash val="sysDash"/>
            </a:ln>
          </p:spPr>
          <p:txBody>
            <a:bodyPr wrap="square" rtlCol="0">
              <a:spAutoFit/>
            </a:bodyPr>
            <a:lstStyle/>
            <a:p>
              <a:r>
                <a:rPr lang="ru-RU" sz="1200" b="1" dirty="0" smtClean="0"/>
                <a:t>Оценка образовательных результатов обучающихся</a:t>
              </a:r>
              <a:endParaRPr lang="ru-RU" sz="800" b="1" dirty="0"/>
            </a:p>
          </p:txBody>
        </p:sp>
        <p:grpSp>
          <p:nvGrpSpPr>
            <p:cNvPr id="65" name="Группа 64"/>
            <p:cNvGrpSpPr/>
            <p:nvPr/>
          </p:nvGrpSpPr>
          <p:grpSpPr>
            <a:xfrm>
              <a:off x="5364088" y="6015019"/>
              <a:ext cx="828530" cy="582333"/>
              <a:chOff x="3381028" y="5873496"/>
              <a:chExt cx="828530" cy="582333"/>
            </a:xfrm>
          </p:grpSpPr>
          <p:sp>
            <p:nvSpPr>
              <p:cNvPr id="66" name="Овал 65"/>
              <p:cNvSpPr/>
              <p:nvPr/>
            </p:nvSpPr>
            <p:spPr>
              <a:xfrm>
                <a:off x="3507229" y="5891036"/>
                <a:ext cx="553445" cy="564793"/>
              </a:xfrm>
              <a:prstGeom prst="ellipse">
                <a:avLst/>
              </a:prstGeom>
              <a:solidFill>
                <a:schemeClr val="accent6">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000" dirty="0"/>
              </a:p>
            </p:txBody>
          </p:sp>
          <p:sp>
            <p:nvSpPr>
              <p:cNvPr id="67" name="Прямоугольник 66"/>
              <p:cNvSpPr/>
              <p:nvPr/>
            </p:nvSpPr>
            <p:spPr>
              <a:xfrm>
                <a:off x="3381028" y="5873496"/>
                <a:ext cx="828530" cy="507831"/>
              </a:xfrm>
              <a:prstGeom prst="rect">
                <a:avLst/>
              </a:prstGeom>
            </p:spPr>
            <p:txBody>
              <a:bodyPr wrap="square">
                <a:spAutoFit/>
              </a:bodyPr>
              <a:lstStyle/>
              <a:p>
                <a:pPr algn="ctr"/>
                <a:r>
                  <a:rPr lang="ru-RU" sz="1600" b="1" dirty="0" smtClean="0">
                    <a:solidFill>
                      <a:schemeClr val="bg1"/>
                    </a:solidFill>
                  </a:rPr>
                  <a:t>25</a:t>
                </a:r>
                <a:endParaRPr lang="ru-RU" sz="100" b="1" dirty="0">
                  <a:solidFill>
                    <a:schemeClr val="bg1"/>
                  </a:solidFill>
                </a:endParaRPr>
              </a:p>
              <a:p>
                <a:pPr algn="ctr"/>
                <a:r>
                  <a:rPr lang="ru-RU" sz="1050" b="1" dirty="0" smtClean="0">
                    <a:solidFill>
                      <a:schemeClr val="bg1"/>
                    </a:solidFill>
                  </a:rPr>
                  <a:t>баллов</a:t>
                </a:r>
                <a:endParaRPr lang="ru-RU" sz="1050" b="1" dirty="0">
                  <a:solidFill>
                    <a:schemeClr val="bg1"/>
                  </a:solidFill>
                </a:endParaRPr>
              </a:p>
            </p:txBody>
          </p:sp>
        </p:grpSp>
      </p:grpSp>
      <p:grpSp>
        <p:nvGrpSpPr>
          <p:cNvPr id="68" name="Группа 67"/>
          <p:cNvGrpSpPr/>
          <p:nvPr/>
        </p:nvGrpSpPr>
        <p:grpSpPr>
          <a:xfrm>
            <a:off x="6323123" y="5943011"/>
            <a:ext cx="1705261" cy="582333"/>
            <a:chOff x="6245537" y="6015019"/>
            <a:chExt cx="1705261" cy="582333"/>
          </a:xfrm>
        </p:grpSpPr>
        <p:sp>
          <p:nvSpPr>
            <p:cNvPr id="69" name="TextBox 68"/>
            <p:cNvSpPr txBox="1"/>
            <p:nvPr/>
          </p:nvSpPr>
          <p:spPr>
            <a:xfrm>
              <a:off x="6245537" y="6111904"/>
              <a:ext cx="1279654" cy="461665"/>
            </a:xfrm>
            <a:prstGeom prst="rect">
              <a:avLst/>
            </a:prstGeom>
            <a:noFill/>
            <a:ln w="19050">
              <a:solidFill>
                <a:srgbClr val="2EB4A4"/>
              </a:solidFill>
              <a:prstDash val="sysDash"/>
            </a:ln>
          </p:spPr>
          <p:txBody>
            <a:bodyPr wrap="square" rtlCol="0">
              <a:spAutoFit/>
            </a:bodyPr>
            <a:lstStyle/>
            <a:p>
              <a:r>
                <a:rPr lang="ru-RU" sz="1200" b="1" dirty="0" smtClean="0"/>
                <a:t>Учет мнения выпускников</a:t>
              </a:r>
              <a:endParaRPr lang="ru-RU" sz="800" b="1" dirty="0"/>
            </a:p>
          </p:txBody>
        </p:sp>
        <p:grpSp>
          <p:nvGrpSpPr>
            <p:cNvPr id="70" name="Группа 69"/>
            <p:cNvGrpSpPr/>
            <p:nvPr/>
          </p:nvGrpSpPr>
          <p:grpSpPr>
            <a:xfrm>
              <a:off x="7122268" y="6015019"/>
              <a:ext cx="828530" cy="582333"/>
              <a:chOff x="3381028" y="5873496"/>
              <a:chExt cx="828530" cy="582333"/>
            </a:xfrm>
          </p:grpSpPr>
          <p:sp>
            <p:nvSpPr>
              <p:cNvPr id="71" name="Овал 70"/>
              <p:cNvSpPr/>
              <p:nvPr/>
            </p:nvSpPr>
            <p:spPr>
              <a:xfrm>
                <a:off x="3507229" y="5891036"/>
                <a:ext cx="553445" cy="564793"/>
              </a:xfrm>
              <a:prstGeom prst="ellipse">
                <a:avLst/>
              </a:prstGeom>
              <a:solidFill>
                <a:schemeClr val="accent6">
                  <a:lumMod val="50000"/>
                </a:schemeClr>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ru-RU" sz="1000" dirty="0"/>
              </a:p>
            </p:txBody>
          </p:sp>
          <p:sp>
            <p:nvSpPr>
              <p:cNvPr id="72" name="Прямоугольник 71"/>
              <p:cNvSpPr/>
              <p:nvPr/>
            </p:nvSpPr>
            <p:spPr>
              <a:xfrm>
                <a:off x="3381028" y="5873496"/>
                <a:ext cx="828530" cy="507831"/>
              </a:xfrm>
              <a:prstGeom prst="rect">
                <a:avLst/>
              </a:prstGeom>
            </p:spPr>
            <p:txBody>
              <a:bodyPr wrap="square">
                <a:spAutoFit/>
              </a:bodyPr>
              <a:lstStyle/>
              <a:p>
                <a:pPr algn="ctr"/>
                <a:r>
                  <a:rPr lang="ru-RU" sz="1600" b="1" dirty="0" smtClean="0">
                    <a:solidFill>
                      <a:schemeClr val="bg1"/>
                    </a:solidFill>
                  </a:rPr>
                  <a:t>5</a:t>
                </a:r>
                <a:endParaRPr lang="ru-RU" sz="100" b="1" dirty="0">
                  <a:solidFill>
                    <a:schemeClr val="bg1"/>
                  </a:solidFill>
                </a:endParaRPr>
              </a:p>
              <a:p>
                <a:pPr algn="ctr"/>
                <a:r>
                  <a:rPr lang="ru-RU" sz="1050" b="1" dirty="0" smtClean="0">
                    <a:solidFill>
                      <a:schemeClr val="bg1"/>
                    </a:solidFill>
                  </a:rPr>
                  <a:t>баллов</a:t>
                </a:r>
                <a:endParaRPr lang="ru-RU" sz="1050" b="1" dirty="0">
                  <a:solidFill>
                    <a:schemeClr val="bg1"/>
                  </a:solidFill>
                </a:endParaRPr>
              </a:p>
            </p:txBody>
          </p:sp>
        </p:grpSp>
      </p:grpSp>
      <p:grpSp>
        <p:nvGrpSpPr>
          <p:cNvPr id="73" name="Группа 72"/>
          <p:cNvGrpSpPr/>
          <p:nvPr/>
        </p:nvGrpSpPr>
        <p:grpSpPr>
          <a:xfrm>
            <a:off x="4293879" y="1612671"/>
            <a:ext cx="828530" cy="534253"/>
            <a:chOff x="3972592" y="1781890"/>
            <a:chExt cx="828530" cy="534253"/>
          </a:xfrm>
        </p:grpSpPr>
        <p:sp>
          <p:nvSpPr>
            <p:cNvPr id="74" name="Овал 73"/>
            <p:cNvSpPr/>
            <p:nvPr/>
          </p:nvSpPr>
          <p:spPr>
            <a:xfrm>
              <a:off x="4110135" y="1810911"/>
              <a:ext cx="553445" cy="505232"/>
            </a:xfrm>
            <a:prstGeom prst="ellipse">
              <a:avLst/>
            </a:prstGeom>
            <a:ln>
              <a:solidFill>
                <a:schemeClr val="accent6">
                  <a:lumMod val="60000"/>
                  <a:lumOff val="40000"/>
                </a:schemeClr>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ru-RU" sz="1000" dirty="0"/>
            </a:p>
          </p:txBody>
        </p:sp>
        <p:sp>
          <p:nvSpPr>
            <p:cNvPr id="75" name="Прямоугольник 74"/>
            <p:cNvSpPr/>
            <p:nvPr/>
          </p:nvSpPr>
          <p:spPr>
            <a:xfrm>
              <a:off x="3972592" y="1781890"/>
              <a:ext cx="828530" cy="507831"/>
            </a:xfrm>
            <a:prstGeom prst="rect">
              <a:avLst/>
            </a:prstGeom>
          </p:spPr>
          <p:txBody>
            <a:bodyPr wrap="square">
              <a:spAutoFit/>
            </a:bodyPr>
            <a:lstStyle/>
            <a:p>
              <a:pPr algn="ctr"/>
              <a:r>
                <a:rPr lang="ru-RU" sz="1600" b="1" dirty="0" smtClean="0">
                  <a:solidFill>
                    <a:schemeClr val="bg1"/>
                  </a:solidFill>
                </a:rPr>
                <a:t>А</a:t>
              </a:r>
              <a:endParaRPr lang="ru-RU" sz="100" b="1" dirty="0">
                <a:solidFill>
                  <a:schemeClr val="bg1"/>
                </a:solidFill>
              </a:endParaRPr>
            </a:p>
            <a:p>
              <a:pPr algn="ctr"/>
              <a:r>
                <a:rPr lang="ru-RU" sz="1050" b="1" dirty="0" err="1" smtClean="0">
                  <a:solidFill>
                    <a:schemeClr val="bg1"/>
                  </a:solidFill>
                </a:rPr>
                <a:t>обяз</a:t>
              </a:r>
              <a:endParaRPr lang="ru-RU" sz="1050" b="1" dirty="0">
                <a:solidFill>
                  <a:schemeClr val="bg1"/>
                </a:solidFill>
              </a:endParaRPr>
            </a:p>
          </p:txBody>
        </p:sp>
      </p:grpSp>
      <p:sp>
        <p:nvSpPr>
          <p:cNvPr id="83" name="TextBox 82"/>
          <p:cNvSpPr txBox="1"/>
          <p:nvPr/>
        </p:nvSpPr>
        <p:spPr>
          <a:xfrm>
            <a:off x="1331640" y="5949280"/>
            <a:ext cx="323707" cy="523220"/>
          </a:xfrm>
          <a:prstGeom prst="rect">
            <a:avLst/>
          </a:prstGeom>
          <a:noFill/>
        </p:spPr>
        <p:txBody>
          <a:bodyPr wrap="square" rtlCol="0">
            <a:spAutoFit/>
          </a:bodyPr>
          <a:lstStyle/>
          <a:p>
            <a:r>
              <a:rPr lang="ru-RU" sz="2800" b="1" dirty="0" smtClean="0"/>
              <a:t>+</a:t>
            </a:r>
            <a:endParaRPr lang="ru-RU" sz="2800" b="1" dirty="0"/>
          </a:p>
        </p:txBody>
      </p:sp>
      <p:sp>
        <p:nvSpPr>
          <p:cNvPr id="84" name="TextBox 83"/>
          <p:cNvSpPr txBox="1"/>
          <p:nvPr/>
        </p:nvSpPr>
        <p:spPr>
          <a:xfrm>
            <a:off x="3203848" y="5965411"/>
            <a:ext cx="323707" cy="523220"/>
          </a:xfrm>
          <a:prstGeom prst="rect">
            <a:avLst/>
          </a:prstGeom>
          <a:noFill/>
        </p:spPr>
        <p:txBody>
          <a:bodyPr wrap="square" rtlCol="0">
            <a:spAutoFit/>
          </a:bodyPr>
          <a:lstStyle/>
          <a:p>
            <a:r>
              <a:rPr lang="ru-RU" sz="2800" b="1" dirty="0" smtClean="0"/>
              <a:t>+</a:t>
            </a:r>
            <a:endParaRPr lang="ru-RU" sz="2800" b="1" dirty="0"/>
          </a:p>
        </p:txBody>
      </p:sp>
      <p:sp>
        <p:nvSpPr>
          <p:cNvPr id="85" name="TextBox 84"/>
          <p:cNvSpPr txBox="1"/>
          <p:nvPr/>
        </p:nvSpPr>
        <p:spPr>
          <a:xfrm>
            <a:off x="5940152" y="5978341"/>
            <a:ext cx="323707" cy="523220"/>
          </a:xfrm>
          <a:prstGeom prst="rect">
            <a:avLst/>
          </a:prstGeom>
          <a:noFill/>
        </p:spPr>
        <p:txBody>
          <a:bodyPr wrap="square" rtlCol="0">
            <a:spAutoFit/>
          </a:bodyPr>
          <a:lstStyle/>
          <a:p>
            <a:r>
              <a:rPr lang="ru-RU" sz="2800" b="1" dirty="0" smtClean="0"/>
              <a:t>+</a:t>
            </a:r>
            <a:endParaRPr lang="ru-RU" sz="2800" b="1" dirty="0"/>
          </a:p>
        </p:txBody>
      </p:sp>
      <p:sp>
        <p:nvSpPr>
          <p:cNvPr id="86" name="TextBox 85"/>
          <p:cNvSpPr txBox="1"/>
          <p:nvPr/>
        </p:nvSpPr>
        <p:spPr>
          <a:xfrm>
            <a:off x="7942578" y="5949280"/>
            <a:ext cx="1093918" cy="523220"/>
          </a:xfrm>
          <a:prstGeom prst="rect">
            <a:avLst/>
          </a:prstGeom>
          <a:solidFill>
            <a:schemeClr val="bg1"/>
          </a:solidFill>
        </p:spPr>
        <p:txBody>
          <a:bodyPr wrap="square" rtlCol="0">
            <a:spAutoFit/>
          </a:bodyPr>
          <a:lstStyle/>
          <a:p>
            <a:r>
              <a:rPr lang="ru-RU" sz="2800" b="1" dirty="0" smtClean="0"/>
              <a:t>= 100</a:t>
            </a:r>
            <a:endParaRPr lang="ru-RU" sz="2800" b="1" dirty="0"/>
          </a:p>
        </p:txBody>
      </p:sp>
      <p:sp>
        <p:nvSpPr>
          <p:cNvPr id="87" name="Штриховая стрелка вправо 86"/>
          <p:cNvSpPr/>
          <p:nvPr/>
        </p:nvSpPr>
        <p:spPr>
          <a:xfrm rot="16200000">
            <a:off x="6457402" y="3298178"/>
            <a:ext cx="4968452" cy="45719"/>
          </a:xfrm>
          <a:prstGeom prst="stripedRightArrow">
            <a:avLst>
              <a:gd name="adj1" fmla="val 27313"/>
              <a:gd name="adj2" fmla="val 99912"/>
            </a:avLst>
          </a:prstGeom>
          <a:solidFill>
            <a:srgbClr val="00B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8" name="Штриховая стрелка вправо 87"/>
          <p:cNvSpPr/>
          <p:nvPr/>
        </p:nvSpPr>
        <p:spPr>
          <a:xfrm>
            <a:off x="1117047" y="5691493"/>
            <a:ext cx="7919449" cy="113771"/>
          </a:xfrm>
          <a:prstGeom prst="stripedRightArrow">
            <a:avLst>
              <a:gd name="adj1" fmla="val 27313"/>
              <a:gd name="adj2" fmla="val 99912"/>
            </a:avLst>
          </a:prstGeom>
          <a:solidFill>
            <a:srgbClr val="00B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Заголовок 1"/>
          <p:cNvSpPr txBox="1">
            <a:spLocks/>
          </p:cNvSpPr>
          <p:nvPr/>
        </p:nvSpPr>
        <p:spPr>
          <a:xfrm>
            <a:off x="1584501" y="-37466"/>
            <a:ext cx="7133440" cy="9366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ru-RU" sz="3200" b="1" smtClean="0">
                <a:solidFill>
                  <a:schemeClr val="accent5">
                    <a:lumMod val="75000"/>
                  </a:schemeClr>
                </a:solidFill>
              </a:rPr>
              <a:t>Новая модель аттестации</a:t>
            </a:r>
            <a:endParaRPr lang="ru-RU" sz="3200" b="1" dirty="0">
              <a:solidFill>
                <a:schemeClr val="accent5">
                  <a:lumMod val="75000"/>
                </a:schemeClr>
              </a:solidFill>
            </a:endParaRPr>
          </a:p>
        </p:txBody>
      </p:sp>
      <p:sp>
        <p:nvSpPr>
          <p:cNvPr id="3" name="Скругленный прямоугольник 2"/>
          <p:cNvSpPr/>
          <p:nvPr/>
        </p:nvSpPr>
        <p:spPr>
          <a:xfrm>
            <a:off x="5822922" y="1261252"/>
            <a:ext cx="981325" cy="55331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А </a:t>
            </a:r>
          </a:p>
          <a:p>
            <a:pPr algn="ctr"/>
            <a:r>
              <a:rPr lang="ru-RU" dirty="0" smtClean="0"/>
              <a:t>по </a:t>
            </a:r>
            <a:r>
              <a:rPr lang="ru-RU" dirty="0" err="1" smtClean="0"/>
              <a:t>жел</a:t>
            </a:r>
            <a:r>
              <a:rPr lang="ru-RU" dirty="0" smtClean="0"/>
              <a:t>.</a:t>
            </a:r>
            <a:endParaRPr lang="ru-RU" dirty="0"/>
          </a:p>
        </p:txBody>
      </p:sp>
      <p:sp>
        <p:nvSpPr>
          <p:cNvPr id="90" name="Скругленный прямоугольник 89"/>
          <p:cNvSpPr/>
          <p:nvPr/>
        </p:nvSpPr>
        <p:spPr>
          <a:xfrm>
            <a:off x="7264364" y="718629"/>
            <a:ext cx="981325" cy="55331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А </a:t>
            </a:r>
          </a:p>
          <a:p>
            <a:pPr algn="ctr"/>
            <a:r>
              <a:rPr lang="ru-RU" dirty="0" smtClean="0"/>
              <a:t>по </a:t>
            </a:r>
            <a:r>
              <a:rPr lang="ru-RU" dirty="0" err="1" smtClean="0"/>
              <a:t>жел</a:t>
            </a:r>
            <a:r>
              <a:rPr lang="ru-RU" dirty="0" smtClean="0"/>
              <a:t>.</a:t>
            </a:r>
            <a:endParaRPr lang="ru-RU" dirty="0"/>
          </a:p>
        </p:txBody>
      </p:sp>
      <p:pic>
        <p:nvPicPr>
          <p:cNvPr id="92" name="Рисунок 91" descr="Без имени-1.jpg"/>
          <p:cNvPicPr>
            <a:picLocks noChangeAspect="1"/>
          </p:cNvPicPr>
          <p:nvPr/>
        </p:nvPicPr>
        <p:blipFill>
          <a:blip r:embed="rId4" cstate="print"/>
          <a:stretch>
            <a:fillRect/>
          </a:stretch>
        </p:blipFill>
        <p:spPr>
          <a:xfrm>
            <a:off x="2811388" y="3915025"/>
            <a:ext cx="752500" cy="765903"/>
          </a:xfrm>
          <a:prstGeom prst="rect">
            <a:avLst/>
          </a:prstGeom>
        </p:spPr>
      </p:pic>
      <p:sp>
        <p:nvSpPr>
          <p:cNvPr id="93" name="TextBox 92"/>
          <p:cNvSpPr txBox="1"/>
          <p:nvPr/>
        </p:nvSpPr>
        <p:spPr>
          <a:xfrm>
            <a:off x="242614" y="1271940"/>
            <a:ext cx="2169145" cy="3908762"/>
          </a:xfrm>
          <a:prstGeom prst="rect">
            <a:avLst/>
          </a:prstGeom>
          <a:solidFill>
            <a:schemeClr val="accent5">
              <a:lumMod val="20000"/>
              <a:lumOff val="80000"/>
            </a:schemeClr>
          </a:solidFill>
          <a:ln w="38100">
            <a:solidFill>
              <a:schemeClr val="tx2">
                <a:lumMod val="60000"/>
                <a:lumOff val="40000"/>
              </a:schemeClr>
            </a:solidFill>
          </a:ln>
        </p:spPr>
        <p:txBody>
          <a:bodyPr wrap="square" rtlCol="0">
            <a:spAutoFit/>
          </a:bodyPr>
          <a:lstStyle/>
          <a:p>
            <a:r>
              <a:rPr lang="ru-RU" sz="2000" b="1" dirty="0" smtClean="0"/>
              <a:t>ЕФОМ</a:t>
            </a:r>
          </a:p>
          <a:p>
            <a:r>
              <a:rPr lang="ru-RU" dirty="0" smtClean="0"/>
              <a:t>Предметные </a:t>
            </a:r>
          </a:p>
          <a:p>
            <a:endParaRPr lang="ru-RU" dirty="0" smtClean="0"/>
          </a:p>
          <a:p>
            <a:r>
              <a:rPr lang="ru-RU" dirty="0" smtClean="0"/>
              <a:t>Методические</a:t>
            </a:r>
          </a:p>
          <a:p>
            <a:endParaRPr lang="ru-RU" dirty="0"/>
          </a:p>
          <a:p>
            <a:endParaRPr lang="ru-RU" dirty="0" smtClean="0"/>
          </a:p>
          <a:p>
            <a:endParaRPr lang="ru-RU" dirty="0"/>
          </a:p>
          <a:p>
            <a:r>
              <a:rPr lang="ru-RU" dirty="0" smtClean="0"/>
              <a:t>Психолого-педагогические</a:t>
            </a:r>
          </a:p>
          <a:p>
            <a:endParaRPr lang="ru-RU" dirty="0"/>
          </a:p>
          <a:p>
            <a:r>
              <a:rPr lang="ru-RU" dirty="0" smtClean="0"/>
              <a:t>Коммуникативные</a:t>
            </a:r>
          </a:p>
          <a:p>
            <a:endParaRPr lang="ru-RU" dirty="0"/>
          </a:p>
          <a:p>
            <a:endParaRPr lang="ru-RU" dirty="0" smtClean="0"/>
          </a:p>
          <a:p>
            <a:endParaRPr lang="ru-RU" sz="1200" b="1" dirty="0"/>
          </a:p>
        </p:txBody>
      </p:sp>
      <p:grpSp>
        <p:nvGrpSpPr>
          <p:cNvPr id="4" name="Группа 3"/>
          <p:cNvGrpSpPr/>
          <p:nvPr/>
        </p:nvGrpSpPr>
        <p:grpSpPr>
          <a:xfrm>
            <a:off x="291306" y="905173"/>
            <a:ext cx="4350720" cy="4063736"/>
            <a:chOff x="570303" y="996236"/>
            <a:chExt cx="4350720" cy="4063736"/>
          </a:xfrm>
        </p:grpSpPr>
        <p:sp>
          <p:nvSpPr>
            <p:cNvPr id="91" name="TextBox 90"/>
            <p:cNvSpPr txBox="1"/>
            <p:nvPr/>
          </p:nvSpPr>
          <p:spPr>
            <a:xfrm>
              <a:off x="2985052" y="996236"/>
              <a:ext cx="1935971" cy="733534"/>
            </a:xfrm>
            <a:prstGeom prst="rect">
              <a:avLst/>
            </a:prstGeom>
            <a:solidFill>
              <a:schemeClr val="accent3">
                <a:lumMod val="40000"/>
                <a:lumOff val="60000"/>
              </a:schemeClr>
            </a:solidFill>
          </p:spPr>
          <p:txBody>
            <a:bodyPr wrap="square" rtlCol="0">
              <a:spAutoFit/>
            </a:bodyPr>
            <a:lstStyle/>
            <a:p>
              <a:pPr>
                <a:lnSpc>
                  <a:spcPts val="1000"/>
                </a:lnSpc>
              </a:pPr>
              <a:r>
                <a:rPr lang="ru-RU" sz="1400" b="1" dirty="0">
                  <a:solidFill>
                    <a:srgbClr val="FF0000"/>
                  </a:solidFill>
                  <a:latin typeface="Times New Roman" panose="02020603050405020304" pitchFamily="18" charset="0"/>
                  <a:cs typeface="Times New Roman" panose="02020603050405020304" pitchFamily="18" charset="0"/>
                </a:rPr>
                <a:t>Центр оценки педагогических компетенций </a:t>
              </a:r>
              <a:br>
                <a:rPr lang="ru-RU" sz="1400" b="1" dirty="0">
                  <a:solidFill>
                    <a:srgbClr val="FF0000"/>
                  </a:solidFill>
                  <a:latin typeface="Times New Roman" panose="02020603050405020304" pitchFamily="18" charset="0"/>
                  <a:cs typeface="Times New Roman" panose="02020603050405020304" pitchFamily="18" charset="0"/>
                </a:rPr>
              </a:br>
              <a:r>
                <a:rPr lang="ru-RU" sz="1400" b="1" dirty="0">
                  <a:solidFill>
                    <a:srgbClr val="FF0000"/>
                  </a:solidFill>
                  <a:latin typeface="Times New Roman" panose="02020603050405020304" pitchFamily="18" charset="0"/>
                  <a:cs typeface="Times New Roman" panose="02020603050405020304" pitchFamily="18" charset="0"/>
                </a:rPr>
                <a:t>(федеральный портал) </a:t>
              </a:r>
            </a:p>
          </p:txBody>
        </p:sp>
        <p:pic>
          <p:nvPicPr>
            <p:cNvPr id="1026" name="Picture 2" descr="https://st2.depositphotos.com/3643473/6206/i/950/depositphotos_62068415-stock-photo-person-and-question-mark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94667" y="1472582"/>
              <a:ext cx="735001" cy="8340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teshka.ru/wp-content/uploads/2015/05/kartinki_shkola_deti_uchitelya_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7145" y="2527183"/>
              <a:ext cx="640112" cy="6648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2.bp.blogspot.com/-2wHs_pl5_AU/Wr3su-d3auI/AAAAAAAAA0k/NUFZ1tJwG7Q8fyNoeZAjXIAo3R-Cw7kjACLcBGAs/w1200-h630-p-k-no-nu/o-TWO-PEOPLE-TALKING-facebook.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0303" y="4498621"/>
              <a:ext cx="1069240" cy="5613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cdn4.vectorstock.com/i/1000x1000/11/28/teacher-at-blackboard-explains-children-vector-315112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72490" y="2868016"/>
              <a:ext cx="747005" cy="84566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3320497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scene3d>
            <a:camera prst="orthographicFront"/>
            <a:lightRig rig="threePt" dir="t"/>
          </a:scene3d>
          <a:sp3d>
            <a:bevelT/>
            <a:bevelB/>
          </a:sp3d>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pPr/>
              <a:t>128</a:t>
            </a:fld>
            <a:endParaRPr lang="ru-RU" sz="1800" dirty="0">
              <a:solidFill>
                <a:schemeClr val="accent5">
                  <a:lumMod val="75000"/>
                </a:schemeClr>
              </a:solidFill>
            </a:endParaRPr>
          </a:p>
        </p:txBody>
      </p:sp>
      <p:sp>
        <p:nvSpPr>
          <p:cNvPr id="4" name="Скругленный прямоугольник 3"/>
          <p:cNvSpPr/>
          <p:nvPr/>
        </p:nvSpPr>
        <p:spPr>
          <a:xfrm>
            <a:off x="1907704" y="116632"/>
            <a:ext cx="4104456" cy="914400"/>
          </a:xfrm>
          <a:prstGeom prst="roundRect">
            <a:avLst/>
          </a:prstGeom>
          <a:solidFill>
            <a:schemeClr val="tx2">
              <a:lumMod val="20000"/>
              <a:lumOff val="80000"/>
            </a:schemeClr>
          </a:solidFill>
          <a:ln>
            <a:solidFill>
              <a:schemeClr val="accent5">
                <a:lumMod val="75000"/>
              </a:schemeClr>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smtClean="0">
                <a:solidFill>
                  <a:schemeClr val="accent5">
                    <a:lumMod val="50000"/>
                  </a:schemeClr>
                </a:solidFill>
                <a:latin typeface="Arial Narrow" pitchFamily="34" charset="0"/>
              </a:rPr>
              <a:t>Апробация НСУР</a:t>
            </a:r>
            <a:endParaRPr lang="ru-RU" sz="3200" b="1" dirty="0">
              <a:solidFill>
                <a:schemeClr val="accent5">
                  <a:lumMod val="50000"/>
                </a:schemeClr>
              </a:solidFill>
              <a:latin typeface="Arial Narrow" pitchFamily="34" charset="0"/>
            </a:endParaRPr>
          </a:p>
        </p:txBody>
      </p:sp>
      <p:sp>
        <p:nvSpPr>
          <p:cNvPr id="6" name="Скругленный прямоугольник 5"/>
          <p:cNvSpPr/>
          <p:nvPr/>
        </p:nvSpPr>
        <p:spPr>
          <a:xfrm>
            <a:off x="366345" y="3717032"/>
            <a:ext cx="8640960" cy="2736304"/>
          </a:xfrm>
          <a:prstGeom prst="roundRect">
            <a:avLst/>
          </a:prstGeom>
          <a:solidFill>
            <a:schemeClr val="accent5">
              <a:lumMod val="40000"/>
              <a:lumOff val="60000"/>
            </a:schemeClr>
          </a:solidFill>
          <a:ln>
            <a:solidFill>
              <a:schemeClr val="accent4">
                <a:lumMod val="60000"/>
                <a:lumOff val="40000"/>
              </a:schemeClr>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chemeClr val="accent4">
                    <a:lumMod val="50000"/>
                  </a:schemeClr>
                </a:solidFill>
                <a:latin typeface="Times New Roman" panose="02020603050405020304" pitchFamily="18" charset="0"/>
                <a:cs typeface="Times New Roman" panose="02020603050405020304" pitchFamily="18" charset="0"/>
              </a:rPr>
              <a:t>Исследование предметных и методических компетенций учителей по учебным предметам/областям: «История», «Обществознание», «Экономика», «Право», «Россия в мире», «Русский язык и литература», «Математика и информатика», «Родной язык и родная литература», «Основы духовно-нравственной культуры народов России»  </a:t>
            </a:r>
          </a:p>
          <a:p>
            <a:pPr algn="ctr"/>
            <a:r>
              <a:rPr lang="ru-RU" sz="2200" b="1" u="sng" dirty="0" smtClean="0">
                <a:solidFill>
                  <a:schemeClr val="accent4">
                    <a:lumMod val="50000"/>
                  </a:schemeClr>
                </a:solidFill>
                <a:latin typeface="Arial Narrow" pitchFamily="34" charset="0"/>
              </a:rPr>
              <a:t>(октябрь 2018 г. – </a:t>
            </a:r>
            <a:r>
              <a:rPr lang="ru-RU" sz="2200" b="1" dirty="0" smtClean="0">
                <a:solidFill>
                  <a:schemeClr val="accent4">
                    <a:lumMod val="50000"/>
                  </a:schemeClr>
                </a:solidFill>
                <a:latin typeface="Arial Narrow" pitchFamily="34" charset="0"/>
              </a:rPr>
              <a:t>45 </a:t>
            </a:r>
            <a:r>
              <a:rPr lang="ru-RU" sz="2200" b="1" dirty="0">
                <a:solidFill>
                  <a:schemeClr val="accent4">
                    <a:lumMod val="50000"/>
                  </a:schemeClr>
                </a:solidFill>
                <a:latin typeface="Arial Narrow" pitchFamily="34" charset="0"/>
              </a:rPr>
              <a:t>субъектов </a:t>
            </a:r>
            <a:r>
              <a:rPr lang="ru-RU" sz="2200" b="1" dirty="0" smtClean="0">
                <a:solidFill>
                  <a:schemeClr val="accent4">
                    <a:lumMod val="50000"/>
                  </a:schemeClr>
                </a:solidFill>
                <a:latin typeface="Arial Narrow" pitchFamily="34" charset="0"/>
              </a:rPr>
              <a:t>России, </a:t>
            </a:r>
            <a:r>
              <a:rPr lang="ru-RU" sz="2200" b="1" dirty="0">
                <a:solidFill>
                  <a:schemeClr val="accent4">
                    <a:lumMod val="50000"/>
                  </a:schemeClr>
                </a:solidFill>
                <a:latin typeface="Arial Narrow" pitchFamily="34" charset="0"/>
              </a:rPr>
              <a:t>18000 учителей)</a:t>
            </a:r>
          </a:p>
        </p:txBody>
      </p:sp>
      <p:sp>
        <p:nvSpPr>
          <p:cNvPr id="7" name="Скругленный прямоугольник 6"/>
          <p:cNvSpPr/>
          <p:nvPr/>
        </p:nvSpPr>
        <p:spPr>
          <a:xfrm>
            <a:off x="5004048" y="1584428"/>
            <a:ext cx="3587705" cy="1700557"/>
          </a:xfrm>
          <a:prstGeom prst="roundRect">
            <a:avLst/>
          </a:prstGeom>
          <a:solidFill>
            <a:schemeClr val="accent6">
              <a:lumMod val="60000"/>
              <a:lumOff val="40000"/>
            </a:schemeClr>
          </a:solidFill>
          <a:ln>
            <a:solidFill>
              <a:schemeClr val="accent6">
                <a:lumMod val="75000"/>
              </a:schemeClr>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solidFill>
                  <a:srgbClr val="0070C0"/>
                </a:solidFill>
                <a:latin typeface="Arial Narrow" pitchFamily="34" charset="0"/>
              </a:rPr>
              <a:t>Апробация разработанной  модели аттестации</a:t>
            </a:r>
          </a:p>
          <a:p>
            <a:pPr algn="ctr"/>
            <a:r>
              <a:rPr lang="ru-RU" sz="2400" b="1" dirty="0" smtClean="0">
                <a:solidFill>
                  <a:srgbClr val="0070C0"/>
                </a:solidFill>
                <a:latin typeface="Arial Narrow" pitchFamily="34" charset="0"/>
              </a:rPr>
              <a:t>(</a:t>
            </a:r>
            <a:r>
              <a:rPr lang="ru-RU" sz="2400" b="1" u="sng" dirty="0" smtClean="0">
                <a:solidFill>
                  <a:srgbClr val="0070C0"/>
                </a:solidFill>
                <a:latin typeface="Arial Narrow" pitchFamily="34" charset="0"/>
              </a:rPr>
              <a:t>май-июнь 2018 г.) </a:t>
            </a:r>
            <a:endParaRPr lang="ru-RU" sz="2400" b="1" u="sng" dirty="0">
              <a:solidFill>
                <a:srgbClr val="0070C0"/>
              </a:solidFill>
              <a:latin typeface="Arial Narrow" pitchFamily="34" charset="0"/>
            </a:endParaRPr>
          </a:p>
        </p:txBody>
      </p:sp>
      <p:sp>
        <p:nvSpPr>
          <p:cNvPr id="11" name="Стрелка вниз 10"/>
          <p:cNvSpPr/>
          <p:nvPr/>
        </p:nvSpPr>
        <p:spPr>
          <a:xfrm rot="20196443">
            <a:off x="5491867" y="1023086"/>
            <a:ext cx="708412" cy="639096"/>
          </a:xfrm>
          <a:prstGeom prst="downArrow">
            <a:avLst>
              <a:gd name="adj1" fmla="val 17848"/>
              <a:gd name="adj2" fmla="val 441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4186012" y="1057985"/>
            <a:ext cx="653626" cy="2612134"/>
          </a:xfrm>
          <a:prstGeom prst="downArrow">
            <a:avLst>
              <a:gd name="adj1" fmla="val 17272"/>
              <a:gd name="adj2" fmla="val 36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323528" y="1562241"/>
            <a:ext cx="3849651" cy="1722744"/>
          </a:xfrm>
          <a:prstGeom prst="roundRect">
            <a:avLst/>
          </a:prstGeom>
          <a:solidFill>
            <a:schemeClr val="accent2">
              <a:lumMod val="20000"/>
              <a:lumOff val="80000"/>
            </a:schemeClr>
          </a:solidFill>
          <a:ln>
            <a:solidFill>
              <a:schemeClr val="accent4">
                <a:lumMod val="60000"/>
                <a:lumOff val="40000"/>
              </a:schemeClr>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200" b="1" dirty="0" smtClean="0">
                <a:solidFill>
                  <a:schemeClr val="accent4">
                    <a:lumMod val="50000"/>
                  </a:schemeClr>
                </a:solidFill>
                <a:latin typeface="Arial Narrow" pitchFamily="34" charset="0"/>
              </a:rPr>
              <a:t>Апробация уровневой оценки  квалификации учителей русского языка и математики </a:t>
            </a:r>
          </a:p>
          <a:p>
            <a:pPr algn="ctr"/>
            <a:r>
              <a:rPr lang="ru-RU" sz="2200" b="1" u="sng" dirty="0" smtClean="0">
                <a:solidFill>
                  <a:schemeClr val="accent4">
                    <a:lumMod val="50000"/>
                  </a:schemeClr>
                </a:solidFill>
                <a:latin typeface="Arial Narrow" pitchFamily="34" charset="0"/>
              </a:rPr>
              <a:t>(сентябрь 2017 г.)</a:t>
            </a:r>
            <a:endParaRPr lang="ru-RU" sz="2200" b="1" u="sng" dirty="0">
              <a:solidFill>
                <a:schemeClr val="accent4">
                  <a:lumMod val="50000"/>
                </a:schemeClr>
              </a:solidFill>
              <a:latin typeface="Arial Narrow" pitchFamily="34" charset="0"/>
            </a:endParaRPr>
          </a:p>
        </p:txBody>
      </p:sp>
      <p:sp>
        <p:nvSpPr>
          <p:cNvPr id="9" name="Стрелка вниз 8"/>
          <p:cNvSpPr/>
          <p:nvPr/>
        </p:nvSpPr>
        <p:spPr>
          <a:xfrm rot="1254248">
            <a:off x="2813003" y="1004978"/>
            <a:ext cx="653626" cy="618368"/>
          </a:xfrm>
          <a:prstGeom prst="downArrow">
            <a:avLst>
              <a:gd name="adj1" fmla="val 17272"/>
              <a:gd name="adj2" fmla="val 3642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5" name="Picture 5" descr="http://www.o-krohe.ru/images/article/orig/2018/01/kak-nauchit-rebenka-schitat-5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87865" y="100807"/>
            <a:ext cx="2119170" cy="1413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60522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8717660" y="6365849"/>
            <a:ext cx="141605" cy="299720"/>
          </a:xfrm>
          <a:prstGeom prst="rect">
            <a:avLst/>
          </a:prstGeom>
        </p:spPr>
        <p:txBody>
          <a:bodyPr vert="horz" wrap="square" lIns="0" tIns="12700" rIns="0" bIns="0" rtlCol="0">
            <a:spAutoFit/>
          </a:bodyPr>
          <a:lstStyle/>
          <a:p>
            <a:pPr marL="12700">
              <a:spcBef>
                <a:spcPts val="100"/>
              </a:spcBef>
            </a:pPr>
            <a:r>
              <a:rPr spc="-35" dirty="0">
                <a:solidFill>
                  <a:srgbClr val="30859C"/>
                </a:solidFill>
                <a:latin typeface="Trebuchet MS"/>
                <a:cs typeface="Trebuchet MS"/>
              </a:rPr>
              <a:t>6</a:t>
            </a:r>
            <a:endParaRPr>
              <a:solidFill>
                <a:prstClr val="black"/>
              </a:solidFill>
              <a:latin typeface="Trebuchet MS"/>
              <a:cs typeface="Trebuchet MS"/>
            </a:endParaRPr>
          </a:p>
        </p:txBody>
      </p:sp>
      <p:sp>
        <p:nvSpPr>
          <p:cNvPr id="3" name="object 3"/>
          <p:cNvSpPr txBox="1">
            <a:spLocks noGrp="1"/>
          </p:cNvSpPr>
          <p:nvPr>
            <p:ph type="title"/>
          </p:nvPr>
        </p:nvSpPr>
        <p:spPr>
          <a:prstGeom prst="rect">
            <a:avLst/>
          </a:prstGeom>
        </p:spPr>
        <p:txBody>
          <a:bodyPr vert="horz" wrap="square" lIns="0" tIns="12065" rIns="0" bIns="0" rtlCol="0">
            <a:spAutoFit/>
          </a:bodyPr>
          <a:lstStyle/>
          <a:p>
            <a:pPr marL="3241040" marR="5080" indent="-1924050">
              <a:lnSpc>
                <a:spcPct val="100000"/>
              </a:lnSpc>
              <a:spcBef>
                <a:spcPts val="95"/>
              </a:spcBef>
            </a:pPr>
            <a:r>
              <a:rPr sz="2800" spc="-155" dirty="0">
                <a:solidFill>
                  <a:srgbClr val="30859C"/>
                </a:solidFill>
                <a:latin typeface="Times New Roman" panose="02020603050405020304" pitchFamily="18" charset="0"/>
                <a:cs typeface="Times New Roman" panose="02020603050405020304" pitchFamily="18" charset="0"/>
              </a:rPr>
              <a:t>Общее выполнение </a:t>
            </a:r>
            <a:r>
              <a:rPr sz="2800" spc="-195" dirty="0">
                <a:solidFill>
                  <a:srgbClr val="30859C"/>
                </a:solidFill>
                <a:latin typeface="Times New Roman" panose="02020603050405020304" pitchFamily="18" charset="0"/>
                <a:cs typeface="Times New Roman" panose="02020603050405020304" pitchFamily="18" charset="0"/>
              </a:rPr>
              <a:t>диагностических</a:t>
            </a:r>
            <a:r>
              <a:rPr sz="2800" spc="-315" dirty="0">
                <a:solidFill>
                  <a:srgbClr val="30859C"/>
                </a:solidFill>
                <a:latin typeface="Times New Roman" panose="02020603050405020304" pitchFamily="18" charset="0"/>
                <a:cs typeface="Times New Roman" panose="02020603050405020304" pitchFamily="18" charset="0"/>
              </a:rPr>
              <a:t> </a:t>
            </a:r>
            <a:r>
              <a:rPr sz="2800" spc="-160" dirty="0">
                <a:solidFill>
                  <a:srgbClr val="30859C"/>
                </a:solidFill>
                <a:latin typeface="Times New Roman" panose="02020603050405020304" pitchFamily="18" charset="0"/>
                <a:cs typeface="Times New Roman" panose="02020603050405020304" pitchFamily="18" charset="0"/>
              </a:rPr>
              <a:t>работ  </a:t>
            </a:r>
            <a:r>
              <a:rPr sz="2800" spc="-120" dirty="0">
                <a:solidFill>
                  <a:srgbClr val="30859C"/>
                </a:solidFill>
                <a:latin typeface="Times New Roman" panose="02020603050405020304" pitchFamily="18" charset="0"/>
                <a:cs typeface="Times New Roman" panose="02020603050405020304" pitchFamily="18" charset="0"/>
              </a:rPr>
              <a:t>по </a:t>
            </a:r>
            <a:r>
              <a:rPr sz="2800" spc="-185" dirty="0">
                <a:solidFill>
                  <a:srgbClr val="30859C"/>
                </a:solidFill>
                <a:latin typeface="Times New Roman" panose="02020603050405020304" pitchFamily="18" charset="0"/>
                <a:cs typeface="Times New Roman" panose="02020603050405020304" pitchFamily="18" charset="0"/>
              </a:rPr>
              <a:t>русскому</a:t>
            </a:r>
            <a:r>
              <a:rPr sz="2800" spc="-305" dirty="0">
                <a:solidFill>
                  <a:srgbClr val="30859C"/>
                </a:solidFill>
                <a:latin typeface="Times New Roman" panose="02020603050405020304" pitchFamily="18" charset="0"/>
                <a:cs typeface="Times New Roman" panose="02020603050405020304" pitchFamily="18" charset="0"/>
              </a:rPr>
              <a:t> </a:t>
            </a:r>
            <a:r>
              <a:rPr sz="2800" spc="-160" dirty="0">
                <a:solidFill>
                  <a:srgbClr val="30859C"/>
                </a:solidFill>
                <a:latin typeface="Times New Roman" panose="02020603050405020304" pitchFamily="18" charset="0"/>
                <a:cs typeface="Times New Roman" panose="02020603050405020304" pitchFamily="18" charset="0"/>
              </a:rPr>
              <a:t>языку</a:t>
            </a:r>
            <a:endParaRPr sz="2800" dirty="0">
              <a:latin typeface="Times New Roman" panose="02020603050405020304" pitchFamily="18" charset="0"/>
              <a:cs typeface="Times New Roman" panose="02020603050405020304" pitchFamily="18" charset="0"/>
            </a:endParaRPr>
          </a:p>
        </p:txBody>
      </p:sp>
      <p:sp>
        <p:nvSpPr>
          <p:cNvPr id="4" name="object 4"/>
          <p:cNvSpPr/>
          <p:nvPr/>
        </p:nvSpPr>
        <p:spPr>
          <a:xfrm>
            <a:off x="869164" y="1124744"/>
            <a:ext cx="7562088" cy="78943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72311" y="1830323"/>
            <a:ext cx="7478268" cy="3759707"/>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7" name="object 7"/>
          <p:cNvSpPr txBox="1"/>
          <p:nvPr/>
        </p:nvSpPr>
        <p:spPr>
          <a:xfrm>
            <a:off x="240430" y="5590030"/>
            <a:ext cx="843280" cy="391160"/>
          </a:xfrm>
          <a:prstGeom prst="rect">
            <a:avLst/>
          </a:prstGeom>
        </p:spPr>
        <p:txBody>
          <a:bodyPr vert="horz" wrap="square" lIns="0" tIns="12700" rIns="0" bIns="0" rtlCol="0">
            <a:spAutoFit/>
          </a:bodyPr>
          <a:lstStyle/>
          <a:p>
            <a:pPr marL="12700" marR="5080">
              <a:spcBef>
                <a:spcPts val="100"/>
              </a:spcBef>
            </a:pPr>
            <a:r>
              <a:rPr sz="1200" spc="-5" dirty="0">
                <a:solidFill>
                  <a:prstClr val="black"/>
                </a:solidFill>
                <a:latin typeface="Arial"/>
                <a:cs typeface="Arial"/>
              </a:rPr>
              <a:t>К</a:t>
            </a:r>
            <a:r>
              <a:rPr sz="1200" spc="-20" dirty="0">
                <a:solidFill>
                  <a:prstClr val="black"/>
                </a:solidFill>
                <a:latin typeface="Arial"/>
                <a:cs typeface="Arial"/>
              </a:rPr>
              <a:t>о</a:t>
            </a:r>
            <a:r>
              <a:rPr sz="1200" spc="-5" dirty="0">
                <a:solidFill>
                  <a:prstClr val="black"/>
                </a:solidFill>
                <a:latin typeface="Arial"/>
                <a:cs typeface="Arial"/>
              </a:rPr>
              <a:t>л</a:t>
            </a:r>
            <a:r>
              <a:rPr sz="1200" dirty="0">
                <a:solidFill>
                  <a:prstClr val="black"/>
                </a:solidFill>
                <a:latin typeface="Arial"/>
                <a:cs typeface="Arial"/>
              </a:rPr>
              <a:t>ичес</a:t>
            </a:r>
            <a:r>
              <a:rPr sz="1200" spc="-10" dirty="0">
                <a:solidFill>
                  <a:prstClr val="black"/>
                </a:solidFill>
                <a:latin typeface="Arial"/>
                <a:cs typeface="Arial"/>
              </a:rPr>
              <a:t>т</a:t>
            </a:r>
            <a:r>
              <a:rPr sz="1200" spc="-15" dirty="0">
                <a:solidFill>
                  <a:prstClr val="black"/>
                </a:solidFill>
                <a:latin typeface="Arial"/>
                <a:cs typeface="Arial"/>
              </a:rPr>
              <a:t>в</a:t>
            </a:r>
            <a:r>
              <a:rPr sz="1200" dirty="0">
                <a:solidFill>
                  <a:prstClr val="black"/>
                </a:solidFill>
                <a:latin typeface="Arial"/>
                <a:cs typeface="Arial"/>
              </a:rPr>
              <a:t>о  </a:t>
            </a:r>
            <a:r>
              <a:rPr sz="1200" spc="-10" dirty="0">
                <a:solidFill>
                  <a:prstClr val="black"/>
                </a:solidFill>
                <a:latin typeface="Arial"/>
                <a:cs typeface="Arial"/>
              </a:rPr>
              <a:t>учителей</a:t>
            </a:r>
            <a:endParaRPr sz="1200" dirty="0">
              <a:solidFill>
                <a:prstClr val="black"/>
              </a:solidFill>
              <a:latin typeface="Arial"/>
              <a:cs typeface="Arial"/>
            </a:endParaRPr>
          </a:p>
        </p:txBody>
      </p:sp>
      <p:graphicFrame>
        <p:nvGraphicFramePr>
          <p:cNvPr id="8" name="object 8"/>
          <p:cNvGraphicFramePr>
            <a:graphicFrameLocks noGrp="1"/>
          </p:cNvGraphicFramePr>
          <p:nvPr>
            <p:extLst>
              <p:ext uri="{D42A27DB-BD31-4B8C-83A1-F6EECF244321}">
                <p14:modId xmlns:p14="http://schemas.microsoft.com/office/powerpoint/2010/main" val="3754730960"/>
              </p:ext>
            </p:extLst>
          </p:nvPr>
        </p:nvGraphicFramePr>
        <p:xfrm>
          <a:off x="1390395" y="5606852"/>
          <a:ext cx="6642099" cy="271145"/>
        </p:xfrm>
        <a:graphic>
          <a:graphicData uri="http://schemas.openxmlformats.org/drawingml/2006/table">
            <a:tbl>
              <a:tblPr firstRow="1" bandRow="1">
                <a:tableStyleId>{2D5ABB26-0587-4C30-8999-92F81FD0307C}</a:tableStyleId>
              </a:tblPr>
              <a:tblGrid>
                <a:gridCol w="1328420"/>
                <a:gridCol w="1328420"/>
                <a:gridCol w="1328419"/>
                <a:gridCol w="1328420"/>
                <a:gridCol w="1328420"/>
              </a:tblGrid>
              <a:tr h="271145">
                <a:tc>
                  <a:txBody>
                    <a:bodyPr/>
                    <a:lstStyle/>
                    <a:p>
                      <a:pPr marL="17780" algn="ctr">
                        <a:lnSpc>
                          <a:spcPct val="100000"/>
                        </a:lnSpc>
                        <a:spcBef>
                          <a:spcPts val="440"/>
                        </a:spcBef>
                      </a:pPr>
                      <a:r>
                        <a:rPr sz="1200" b="1" dirty="0">
                          <a:latin typeface="Arial"/>
                          <a:cs typeface="Arial"/>
                        </a:rPr>
                        <a:t>2</a:t>
                      </a:r>
                      <a:endParaRPr sz="1200">
                        <a:latin typeface="Arial"/>
                        <a:cs typeface="Arial"/>
                      </a:endParaRPr>
                    </a:p>
                  </a:txBody>
                  <a:tcPr marL="0" marR="0" marT="558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1590" algn="ctr">
                        <a:lnSpc>
                          <a:spcPct val="100000"/>
                        </a:lnSpc>
                        <a:spcBef>
                          <a:spcPts val="440"/>
                        </a:spcBef>
                      </a:pPr>
                      <a:r>
                        <a:rPr sz="1200" b="1" spc="-5" dirty="0">
                          <a:latin typeface="Arial"/>
                          <a:cs typeface="Arial"/>
                        </a:rPr>
                        <a:t>32</a:t>
                      </a:r>
                      <a:endParaRPr sz="1200">
                        <a:latin typeface="Arial"/>
                        <a:cs typeface="Arial"/>
                      </a:endParaRPr>
                    </a:p>
                  </a:txBody>
                  <a:tcPr marL="0" marR="0" marT="558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2225" algn="ctr">
                        <a:lnSpc>
                          <a:spcPct val="100000"/>
                        </a:lnSpc>
                        <a:spcBef>
                          <a:spcPts val="440"/>
                        </a:spcBef>
                      </a:pPr>
                      <a:r>
                        <a:rPr sz="1200" b="1" spc="-5" dirty="0">
                          <a:latin typeface="Arial"/>
                          <a:cs typeface="Arial"/>
                        </a:rPr>
                        <a:t>94</a:t>
                      </a:r>
                      <a:endParaRPr sz="1200">
                        <a:latin typeface="Arial"/>
                        <a:cs typeface="Arial"/>
                      </a:endParaRPr>
                    </a:p>
                  </a:txBody>
                  <a:tcPr marL="0" marR="0" marT="558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2225" algn="ctr">
                        <a:lnSpc>
                          <a:spcPct val="100000"/>
                        </a:lnSpc>
                        <a:spcBef>
                          <a:spcPts val="440"/>
                        </a:spcBef>
                      </a:pPr>
                      <a:r>
                        <a:rPr sz="1200" b="1" spc="-5" dirty="0">
                          <a:latin typeface="Arial"/>
                          <a:cs typeface="Arial"/>
                        </a:rPr>
                        <a:t>31</a:t>
                      </a:r>
                      <a:endParaRPr sz="1200">
                        <a:latin typeface="Arial"/>
                        <a:cs typeface="Arial"/>
                      </a:endParaRPr>
                    </a:p>
                  </a:txBody>
                  <a:tcPr marL="0" marR="0" marT="558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2225" algn="ctr">
                        <a:lnSpc>
                          <a:spcPct val="100000"/>
                        </a:lnSpc>
                        <a:spcBef>
                          <a:spcPts val="440"/>
                        </a:spcBef>
                      </a:pPr>
                      <a:r>
                        <a:rPr sz="1200" b="1" dirty="0">
                          <a:latin typeface="Arial"/>
                          <a:cs typeface="Arial"/>
                        </a:rPr>
                        <a:t>2</a:t>
                      </a:r>
                      <a:endParaRPr sz="1200" dirty="0">
                        <a:latin typeface="Arial"/>
                        <a:cs typeface="Arial"/>
                      </a:endParaRPr>
                    </a:p>
                  </a:txBody>
                  <a:tcPr marL="0" marR="0" marT="558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r>
            </a:tbl>
          </a:graphicData>
        </a:graphic>
      </p:graphicFrame>
      <p:sp>
        <p:nvSpPr>
          <p:cNvPr id="5" name="TextBox 4"/>
          <p:cNvSpPr txBox="1"/>
          <p:nvPr/>
        </p:nvSpPr>
        <p:spPr>
          <a:xfrm>
            <a:off x="1094165" y="6188425"/>
            <a:ext cx="7366314" cy="646331"/>
          </a:xfrm>
          <a:prstGeom prst="rect">
            <a:avLst/>
          </a:prstGeom>
          <a:noFill/>
        </p:spPr>
        <p:txBody>
          <a:bodyPr wrap="square" rtlCol="0">
            <a:spAutoFit/>
          </a:bodyPr>
          <a:lstStyle/>
          <a:p>
            <a:pPr algn="ctr"/>
            <a:r>
              <a:rPr lang="ru-RU" b="1" dirty="0" smtClean="0">
                <a:solidFill>
                  <a:srgbClr val="0070C0"/>
                </a:solidFill>
              </a:rPr>
              <a:t>Результаты представлены на сайте ТОИПКРО – </a:t>
            </a:r>
          </a:p>
          <a:p>
            <a:pPr algn="ctr"/>
            <a:r>
              <a:rPr lang="en-US" dirty="0" smtClean="0">
                <a:hlinkClick r:id="rId5"/>
              </a:rPr>
              <a:t>https</a:t>
            </a:r>
            <a:r>
              <a:rPr lang="en-US" dirty="0">
                <a:hlinkClick r:id="rId5"/>
              </a:rPr>
              <a:t>://</a:t>
            </a:r>
            <a:r>
              <a:rPr lang="en-US" dirty="0" smtClean="0">
                <a:hlinkClick r:id="rId5"/>
              </a:rPr>
              <a:t>toipkro.ru/index.php?act=departments&amp;page=1052</a:t>
            </a:r>
            <a:r>
              <a:rPr lang="ru-RU" dirty="0" smtClean="0"/>
              <a:t> </a:t>
            </a:r>
            <a:endParaRPr lang="ru-RU" dirty="0"/>
          </a:p>
        </p:txBody>
      </p:sp>
    </p:spTree>
    <p:extLst>
      <p:ext uri="{BB962C8B-B14F-4D97-AF65-F5344CB8AC3E}">
        <p14:creationId xmlns:p14="http://schemas.microsoft.com/office/powerpoint/2010/main" val="16173514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13</a:t>
            </a:fld>
            <a:endParaRPr lang="ru-RU" sz="1800" dirty="0">
              <a:solidFill>
                <a:schemeClr val="accent5">
                  <a:lumMod val="75000"/>
                </a:schemeClr>
              </a:solidFill>
            </a:endParaRPr>
          </a:p>
        </p:txBody>
      </p:sp>
      <p:sp>
        <p:nvSpPr>
          <p:cNvPr id="3" name="TextBox 2"/>
          <p:cNvSpPr txBox="1"/>
          <p:nvPr/>
        </p:nvSpPr>
        <p:spPr>
          <a:xfrm>
            <a:off x="107504" y="1132022"/>
            <a:ext cx="8950696" cy="5509200"/>
          </a:xfrm>
          <a:prstGeom prst="rect">
            <a:avLst/>
          </a:prstGeom>
          <a:noFill/>
        </p:spPr>
        <p:txBody>
          <a:bodyPr wrap="square" rtlCol="0">
            <a:spAutoFit/>
          </a:bodyPr>
          <a:lstStyle/>
          <a:p>
            <a:pPr algn="just"/>
            <a:r>
              <a:rPr lang="ru-RU" sz="2200" dirty="0"/>
              <a:t>16. </a:t>
            </a:r>
            <a:r>
              <a:rPr lang="ru-RU" sz="2200" b="1" dirty="0"/>
              <a:t>Решение принимается </a:t>
            </a:r>
            <a:r>
              <a:rPr lang="ru-RU" sz="2200" dirty="0"/>
              <a:t>аттестационной </a:t>
            </a:r>
            <a:endParaRPr lang="ru-RU" sz="2200" dirty="0" smtClean="0"/>
          </a:p>
          <a:p>
            <a:pPr algn="just"/>
            <a:r>
              <a:rPr lang="ru-RU" sz="2200" dirty="0" smtClean="0"/>
              <a:t>комиссией </a:t>
            </a:r>
            <a:r>
              <a:rPr lang="ru-RU" sz="2200" dirty="0"/>
              <a:t>организации в отсутствие </a:t>
            </a:r>
            <a:endParaRPr lang="ru-RU" sz="2200" dirty="0" smtClean="0"/>
          </a:p>
          <a:p>
            <a:pPr algn="just"/>
            <a:r>
              <a:rPr lang="ru-RU" sz="2200" dirty="0" smtClean="0"/>
              <a:t>аттестуемого </a:t>
            </a:r>
            <a:r>
              <a:rPr lang="ru-RU" sz="2200" dirty="0"/>
              <a:t>педагогического работника </a:t>
            </a:r>
            <a:endParaRPr lang="ru-RU" sz="2200" dirty="0" smtClean="0"/>
          </a:p>
          <a:p>
            <a:pPr algn="just"/>
            <a:r>
              <a:rPr lang="ru-RU" sz="2200" b="1" dirty="0" smtClean="0">
                <a:solidFill>
                  <a:srgbClr val="0070C0"/>
                </a:solidFill>
              </a:rPr>
              <a:t>открытым </a:t>
            </a:r>
            <a:r>
              <a:rPr lang="ru-RU" sz="2200" b="1" dirty="0">
                <a:solidFill>
                  <a:srgbClr val="0070C0"/>
                </a:solidFill>
              </a:rPr>
              <a:t>голосованием большинством голосов </a:t>
            </a:r>
            <a:r>
              <a:rPr lang="ru-RU" sz="2200" dirty="0"/>
              <a:t>членов аттестационной комиссии организации, присутствующих на заседании.</a:t>
            </a:r>
          </a:p>
          <a:p>
            <a:pPr algn="just"/>
            <a:r>
              <a:rPr lang="ru-RU" sz="2200" i="1" dirty="0"/>
              <a:t>При прохождении аттестации педагогический работник, являющийся членом аттестационной комиссии организации, не участвует в голосовании по своей кандидатуре</a:t>
            </a:r>
            <a:r>
              <a:rPr lang="ru-RU" sz="2200" i="1" dirty="0" smtClean="0"/>
              <a:t>.</a:t>
            </a:r>
          </a:p>
          <a:p>
            <a:pPr algn="just"/>
            <a:r>
              <a:rPr lang="ru-RU" sz="2200" dirty="0" smtClean="0"/>
              <a:t>17</a:t>
            </a:r>
            <a:r>
              <a:rPr lang="ru-RU" sz="2200" dirty="0"/>
              <a:t>. В случаях, когда не менее половины членов аттестационной комиссии организации, присутствующих на заседании, проголосовали за решение о соответствии работника занимаемой должности, </a:t>
            </a:r>
            <a:r>
              <a:rPr lang="ru-RU" sz="2200" b="1" dirty="0">
                <a:solidFill>
                  <a:srgbClr val="0070C0"/>
                </a:solidFill>
              </a:rPr>
              <a:t>педагогический работник признается соответствующим занимаемой должности</a:t>
            </a:r>
            <a:r>
              <a:rPr lang="ru-RU" sz="2200" b="1" dirty="0" smtClean="0">
                <a:solidFill>
                  <a:srgbClr val="0070C0"/>
                </a:solidFill>
              </a:rPr>
              <a:t>.</a:t>
            </a:r>
          </a:p>
          <a:p>
            <a:pPr algn="just"/>
            <a:r>
              <a:rPr lang="ru-RU" sz="2200" dirty="0" smtClean="0"/>
              <a:t>18</a:t>
            </a:r>
            <a:r>
              <a:rPr lang="ru-RU" sz="2200" dirty="0"/>
              <a:t>. </a:t>
            </a:r>
            <a:r>
              <a:rPr lang="ru-RU" sz="2200" b="1" dirty="0"/>
              <a:t>Результаты</a:t>
            </a:r>
            <a:r>
              <a:rPr lang="ru-RU" sz="2200" dirty="0"/>
              <a:t> аттестации педагогического работника, непосредственно присутствующего на заседании аттестационной комиссии организации, </a:t>
            </a:r>
            <a:r>
              <a:rPr lang="ru-RU" sz="2200" b="1" dirty="0">
                <a:solidFill>
                  <a:srgbClr val="0070C0"/>
                </a:solidFill>
              </a:rPr>
              <a:t>сообщаются ему после подведения итогов голосования</a:t>
            </a:r>
            <a:r>
              <a:rPr lang="ru-RU" sz="2200" b="1" dirty="0" smtClean="0">
                <a:solidFill>
                  <a:srgbClr val="0070C0"/>
                </a:solidFill>
              </a:rPr>
              <a:t>.</a:t>
            </a:r>
            <a:endParaRPr lang="ru-RU" sz="2200" b="1" dirty="0">
              <a:solidFill>
                <a:srgbClr val="0070C0"/>
              </a:solidFill>
            </a:endParaRPr>
          </a:p>
        </p:txBody>
      </p:sp>
      <p:pic>
        <p:nvPicPr>
          <p:cNvPr id="9218" name="Picture 2" descr="http://www.shkola52.ru/gazeta/vo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116632"/>
            <a:ext cx="3046171" cy="203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45861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p:nvPr/>
        </p:nvSpPr>
        <p:spPr>
          <a:xfrm>
            <a:off x="8717660" y="6365849"/>
            <a:ext cx="141605" cy="299720"/>
          </a:xfrm>
          <a:prstGeom prst="rect">
            <a:avLst/>
          </a:prstGeom>
        </p:spPr>
        <p:txBody>
          <a:bodyPr vert="horz" wrap="square" lIns="0" tIns="12700" rIns="0" bIns="0" rtlCol="0">
            <a:spAutoFit/>
          </a:bodyPr>
          <a:lstStyle/>
          <a:p>
            <a:pPr marL="12700">
              <a:spcBef>
                <a:spcPts val="100"/>
              </a:spcBef>
            </a:pPr>
            <a:r>
              <a:rPr spc="-35" dirty="0">
                <a:solidFill>
                  <a:srgbClr val="30859C"/>
                </a:solidFill>
                <a:latin typeface="Trebuchet MS"/>
                <a:cs typeface="Trebuchet MS"/>
              </a:rPr>
              <a:t>7</a:t>
            </a:r>
            <a:endParaRPr>
              <a:solidFill>
                <a:prstClr val="black"/>
              </a:solidFill>
              <a:latin typeface="Trebuchet MS"/>
              <a:cs typeface="Trebuchet MS"/>
            </a:endParaRPr>
          </a:p>
        </p:txBody>
      </p:sp>
      <p:sp>
        <p:nvSpPr>
          <p:cNvPr id="3" name="object 3"/>
          <p:cNvSpPr/>
          <p:nvPr/>
        </p:nvSpPr>
        <p:spPr>
          <a:xfrm>
            <a:off x="1120139" y="1341119"/>
            <a:ext cx="7267956" cy="3166872"/>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4" name="object 4"/>
          <p:cNvSpPr txBox="1">
            <a:spLocks noGrp="1"/>
          </p:cNvSpPr>
          <p:nvPr>
            <p:ph type="title"/>
          </p:nvPr>
        </p:nvSpPr>
        <p:spPr>
          <a:xfrm>
            <a:off x="1979712" y="198831"/>
            <a:ext cx="6264696" cy="878840"/>
          </a:xfrm>
          <a:prstGeom prst="rect">
            <a:avLst/>
          </a:prstGeom>
        </p:spPr>
        <p:txBody>
          <a:bodyPr vert="horz" wrap="square" lIns="0" tIns="12065" rIns="0" bIns="0" rtlCol="0">
            <a:spAutoFit/>
          </a:bodyPr>
          <a:lstStyle/>
          <a:p>
            <a:pPr marL="140335" marR="5080" indent="-128270" algn="ctr">
              <a:lnSpc>
                <a:spcPct val="100000"/>
              </a:lnSpc>
              <a:spcBef>
                <a:spcPts val="95"/>
              </a:spcBef>
              <a:tabLst>
                <a:tab pos="3444240" algn="l"/>
              </a:tabLst>
            </a:pPr>
            <a:r>
              <a:rPr sz="2800" spc="-180" dirty="0">
                <a:solidFill>
                  <a:srgbClr val="30859C"/>
                </a:solidFill>
                <a:latin typeface="Times New Roman" panose="02020603050405020304" pitchFamily="18" charset="0"/>
                <a:cs typeface="Times New Roman" panose="02020603050405020304" pitchFamily="18" charset="0"/>
              </a:rPr>
              <a:t>Итоговые </a:t>
            </a:r>
            <a:r>
              <a:rPr sz="2800" spc="-140" dirty="0">
                <a:solidFill>
                  <a:srgbClr val="30859C"/>
                </a:solidFill>
                <a:latin typeface="Times New Roman" panose="02020603050405020304" pitchFamily="18" charset="0"/>
                <a:cs typeface="Times New Roman" panose="02020603050405020304" pitchFamily="18" charset="0"/>
              </a:rPr>
              <a:t>данные </a:t>
            </a:r>
            <a:r>
              <a:rPr sz="2800" spc="-145" dirty="0">
                <a:solidFill>
                  <a:srgbClr val="30859C"/>
                </a:solidFill>
                <a:latin typeface="Times New Roman" panose="02020603050405020304" pitchFamily="18" charset="0"/>
                <a:cs typeface="Times New Roman" panose="02020603050405020304" pitchFamily="18" charset="0"/>
              </a:rPr>
              <a:t>в</a:t>
            </a:r>
            <a:r>
              <a:rPr sz="2800" spc="-340" dirty="0">
                <a:solidFill>
                  <a:srgbClr val="30859C"/>
                </a:solidFill>
                <a:latin typeface="Times New Roman" panose="02020603050405020304" pitchFamily="18" charset="0"/>
                <a:cs typeface="Times New Roman" panose="02020603050405020304" pitchFamily="18" charset="0"/>
              </a:rPr>
              <a:t> </a:t>
            </a:r>
            <a:r>
              <a:rPr sz="2800" spc="-165" dirty="0">
                <a:solidFill>
                  <a:srgbClr val="30859C"/>
                </a:solidFill>
                <a:latin typeface="Times New Roman" panose="02020603050405020304" pitchFamily="18" charset="0"/>
                <a:cs typeface="Times New Roman" panose="02020603050405020304" pitchFamily="18" charset="0"/>
              </a:rPr>
              <a:t>сравнении  </a:t>
            </a:r>
            <a:r>
              <a:rPr sz="2800" spc="-190" dirty="0">
                <a:solidFill>
                  <a:srgbClr val="30859C"/>
                </a:solidFill>
                <a:latin typeface="Times New Roman" panose="02020603050405020304" pitchFamily="18" charset="0"/>
                <a:cs typeface="Times New Roman" panose="02020603050405020304" pitchFamily="18" charset="0"/>
              </a:rPr>
              <a:t>со </a:t>
            </a:r>
            <a:r>
              <a:rPr sz="2800" spc="-155" dirty="0">
                <a:solidFill>
                  <a:srgbClr val="30859C"/>
                </a:solidFill>
                <a:latin typeface="Times New Roman" panose="02020603050405020304" pitchFamily="18" charset="0"/>
                <a:cs typeface="Times New Roman" panose="02020603050405020304" pitchFamily="18" charset="0"/>
              </a:rPr>
              <a:t>средним </a:t>
            </a:r>
            <a:r>
              <a:rPr sz="2800" spc="-120" dirty="0">
                <a:solidFill>
                  <a:srgbClr val="30859C"/>
                </a:solidFill>
                <a:latin typeface="Times New Roman" panose="02020603050405020304" pitchFamily="18" charset="0"/>
                <a:cs typeface="Times New Roman" panose="02020603050405020304" pitchFamily="18" charset="0"/>
              </a:rPr>
              <a:t>по</a:t>
            </a:r>
            <a:r>
              <a:rPr sz="2800" spc="-265" dirty="0">
                <a:solidFill>
                  <a:srgbClr val="30859C"/>
                </a:solidFill>
                <a:latin typeface="Times New Roman" panose="02020603050405020304" pitchFamily="18" charset="0"/>
                <a:cs typeface="Times New Roman" panose="02020603050405020304" pitchFamily="18" charset="0"/>
              </a:rPr>
              <a:t> </a:t>
            </a:r>
            <a:r>
              <a:rPr sz="2800" spc="-180" dirty="0">
                <a:solidFill>
                  <a:srgbClr val="30859C"/>
                </a:solidFill>
                <a:latin typeface="Times New Roman" panose="02020603050405020304" pitchFamily="18" charset="0"/>
                <a:cs typeface="Times New Roman" panose="02020603050405020304" pitchFamily="18" charset="0"/>
              </a:rPr>
              <a:t>РФ</a:t>
            </a:r>
            <a:r>
              <a:rPr sz="2800" spc="-210" dirty="0">
                <a:solidFill>
                  <a:srgbClr val="30859C"/>
                </a:solidFill>
                <a:latin typeface="Times New Roman" panose="02020603050405020304" pitchFamily="18" charset="0"/>
                <a:cs typeface="Times New Roman" panose="02020603050405020304" pitchFamily="18" charset="0"/>
              </a:rPr>
              <a:t> </a:t>
            </a:r>
            <a:r>
              <a:rPr sz="2800" spc="-150" dirty="0">
                <a:solidFill>
                  <a:srgbClr val="30859C"/>
                </a:solidFill>
                <a:latin typeface="Times New Roman" panose="02020603050405020304" pitchFamily="18" charset="0"/>
                <a:cs typeface="Times New Roman" panose="02020603050405020304" pitchFamily="18" charset="0"/>
              </a:rPr>
              <a:t>(</a:t>
            </a:r>
            <a:r>
              <a:rPr sz="2800" spc="-150" dirty="0" smtClean="0">
                <a:solidFill>
                  <a:srgbClr val="30859C"/>
                </a:solidFill>
                <a:latin typeface="Times New Roman" panose="02020603050405020304" pitchFamily="18" charset="0"/>
                <a:cs typeface="Times New Roman" panose="02020603050405020304" pitchFamily="18" charset="0"/>
              </a:rPr>
              <a:t>в</a:t>
            </a:r>
            <a:r>
              <a:rPr lang="ru-RU" sz="2800" spc="-150" dirty="0" smtClean="0">
                <a:solidFill>
                  <a:srgbClr val="30859C"/>
                </a:solidFill>
                <a:latin typeface="Times New Roman" panose="02020603050405020304" pitchFamily="18" charset="0"/>
                <a:cs typeface="Times New Roman" panose="02020603050405020304" pitchFamily="18" charset="0"/>
              </a:rPr>
              <a:t> </a:t>
            </a:r>
            <a:r>
              <a:rPr sz="2800" spc="-180" dirty="0" err="1" smtClean="0">
                <a:solidFill>
                  <a:srgbClr val="30859C"/>
                </a:solidFill>
                <a:latin typeface="Times New Roman" panose="02020603050405020304" pitchFamily="18" charset="0"/>
                <a:cs typeface="Times New Roman" panose="02020603050405020304" pitchFamily="18" charset="0"/>
              </a:rPr>
              <a:t>баллах</a:t>
            </a:r>
            <a:r>
              <a:rPr sz="2800" spc="-180" dirty="0">
                <a:solidFill>
                  <a:srgbClr val="30859C"/>
                </a:solidFill>
                <a:latin typeface="Trebuchet MS"/>
                <a:cs typeface="Trebuchet MS"/>
              </a:rPr>
              <a:t>)</a:t>
            </a:r>
            <a:endParaRPr sz="2800" dirty="0">
              <a:latin typeface="Trebuchet MS"/>
              <a:cs typeface="Trebuchet MS"/>
            </a:endParaRPr>
          </a:p>
        </p:txBody>
      </p:sp>
      <p:sp>
        <p:nvSpPr>
          <p:cNvPr id="5" name="object 5"/>
          <p:cNvSpPr/>
          <p:nvPr/>
        </p:nvSpPr>
        <p:spPr>
          <a:xfrm>
            <a:off x="5580126" y="5090134"/>
            <a:ext cx="1728470" cy="518159"/>
          </a:xfrm>
          <a:custGeom>
            <a:avLst/>
            <a:gdLst/>
            <a:ahLst/>
            <a:cxnLst/>
            <a:rect l="l" t="t" r="r" b="b"/>
            <a:pathLst>
              <a:path w="1728470" h="518160">
                <a:moveTo>
                  <a:pt x="0" y="518121"/>
                </a:moveTo>
                <a:lnTo>
                  <a:pt x="1728216" y="518121"/>
                </a:lnTo>
                <a:lnTo>
                  <a:pt x="1728216" y="0"/>
                </a:lnTo>
                <a:lnTo>
                  <a:pt x="0" y="0"/>
                </a:lnTo>
                <a:lnTo>
                  <a:pt x="0" y="518121"/>
                </a:lnTo>
                <a:close/>
              </a:path>
            </a:pathLst>
          </a:custGeom>
          <a:solidFill>
            <a:srgbClr val="D9D9D9"/>
          </a:solidFill>
        </p:spPr>
        <p:txBody>
          <a:bodyPr wrap="square" lIns="0" tIns="0" rIns="0" bIns="0" rtlCol="0"/>
          <a:lstStyle/>
          <a:p>
            <a:endParaRPr>
              <a:solidFill>
                <a:prstClr val="black"/>
              </a:solidFill>
            </a:endParaRPr>
          </a:p>
        </p:txBody>
      </p:sp>
      <p:sp>
        <p:nvSpPr>
          <p:cNvPr id="6" name="object 6"/>
          <p:cNvSpPr/>
          <p:nvPr/>
        </p:nvSpPr>
        <p:spPr>
          <a:xfrm>
            <a:off x="7308342" y="5090134"/>
            <a:ext cx="1656714" cy="518159"/>
          </a:xfrm>
          <a:custGeom>
            <a:avLst/>
            <a:gdLst/>
            <a:ahLst/>
            <a:cxnLst/>
            <a:rect l="l" t="t" r="r" b="b"/>
            <a:pathLst>
              <a:path w="1656715" h="518160">
                <a:moveTo>
                  <a:pt x="0" y="518121"/>
                </a:moveTo>
                <a:lnTo>
                  <a:pt x="1656206" y="518121"/>
                </a:lnTo>
                <a:lnTo>
                  <a:pt x="1656206" y="0"/>
                </a:lnTo>
                <a:lnTo>
                  <a:pt x="0" y="0"/>
                </a:lnTo>
                <a:lnTo>
                  <a:pt x="0" y="518121"/>
                </a:lnTo>
                <a:close/>
              </a:path>
            </a:pathLst>
          </a:custGeom>
          <a:solidFill>
            <a:srgbClr val="D9D9D9"/>
          </a:solidFill>
        </p:spPr>
        <p:txBody>
          <a:bodyPr wrap="square" lIns="0" tIns="0" rIns="0" bIns="0" rtlCol="0"/>
          <a:lstStyle/>
          <a:p>
            <a:endParaRPr>
              <a:solidFill>
                <a:prstClr val="black"/>
              </a:solidFill>
            </a:endParaRPr>
          </a:p>
        </p:txBody>
      </p:sp>
      <p:sp>
        <p:nvSpPr>
          <p:cNvPr id="7" name="object 7"/>
          <p:cNvSpPr/>
          <p:nvPr/>
        </p:nvSpPr>
        <p:spPr>
          <a:xfrm>
            <a:off x="5580126" y="5608256"/>
            <a:ext cx="1728470" cy="304800"/>
          </a:xfrm>
          <a:custGeom>
            <a:avLst/>
            <a:gdLst/>
            <a:ahLst/>
            <a:cxnLst/>
            <a:rect l="l" t="t" r="r" b="b"/>
            <a:pathLst>
              <a:path w="1728470" h="304800">
                <a:moveTo>
                  <a:pt x="0" y="304761"/>
                </a:moveTo>
                <a:lnTo>
                  <a:pt x="1728216" y="304761"/>
                </a:lnTo>
                <a:lnTo>
                  <a:pt x="1728216" y="0"/>
                </a:lnTo>
                <a:lnTo>
                  <a:pt x="0" y="0"/>
                </a:lnTo>
                <a:lnTo>
                  <a:pt x="0" y="304761"/>
                </a:lnTo>
                <a:close/>
              </a:path>
            </a:pathLst>
          </a:custGeom>
          <a:solidFill>
            <a:srgbClr val="94B3D6"/>
          </a:solidFill>
        </p:spPr>
        <p:txBody>
          <a:bodyPr wrap="square" lIns="0" tIns="0" rIns="0" bIns="0" rtlCol="0"/>
          <a:lstStyle/>
          <a:p>
            <a:endParaRPr>
              <a:solidFill>
                <a:prstClr val="black"/>
              </a:solidFill>
            </a:endParaRPr>
          </a:p>
        </p:txBody>
      </p:sp>
      <p:sp>
        <p:nvSpPr>
          <p:cNvPr id="8" name="object 8"/>
          <p:cNvSpPr/>
          <p:nvPr/>
        </p:nvSpPr>
        <p:spPr>
          <a:xfrm>
            <a:off x="7308342" y="5608256"/>
            <a:ext cx="1656714" cy="304800"/>
          </a:xfrm>
          <a:custGeom>
            <a:avLst/>
            <a:gdLst/>
            <a:ahLst/>
            <a:cxnLst/>
            <a:rect l="l" t="t" r="r" b="b"/>
            <a:pathLst>
              <a:path w="1656715" h="304800">
                <a:moveTo>
                  <a:pt x="0" y="304761"/>
                </a:moveTo>
                <a:lnTo>
                  <a:pt x="1656206" y="304761"/>
                </a:lnTo>
                <a:lnTo>
                  <a:pt x="1656206" y="0"/>
                </a:lnTo>
                <a:lnTo>
                  <a:pt x="0" y="0"/>
                </a:lnTo>
                <a:lnTo>
                  <a:pt x="0" y="304761"/>
                </a:lnTo>
                <a:close/>
              </a:path>
            </a:pathLst>
          </a:custGeom>
          <a:solidFill>
            <a:srgbClr val="94B3D6"/>
          </a:solidFill>
        </p:spPr>
        <p:txBody>
          <a:bodyPr wrap="square" lIns="0" tIns="0" rIns="0" bIns="0" rtlCol="0"/>
          <a:lstStyle/>
          <a:p>
            <a:endParaRPr>
              <a:solidFill>
                <a:prstClr val="black"/>
              </a:solidFill>
            </a:endParaRPr>
          </a:p>
        </p:txBody>
      </p:sp>
      <p:graphicFrame>
        <p:nvGraphicFramePr>
          <p:cNvPr id="9" name="object 9"/>
          <p:cNvGraphicFramePr>
            <a:graphicFrameLocks noGrp="1"/>
          </p:cNvGraphicFramePr>
          <p:nvPr>
            <p:extLst>
              <p:ext uri="{D42A27DB-BD31-4B8C-83A1-F6EECF244321}">
                <p14:modId xmlns:p14="http://schemas.microsoft.com/office/powerpoint/2010/main" val="1033036818"/>
              </p:ext>
            </p:extLst>
          </p:nvPr>
        </p:nvGraphicFramePr>
        <p:xfrm>
          <a:off x="173037" y="4565650"/>
          <a:ext cx="8786493" cy="1807844"/>
        </p:xfrm>
        <a:graphic>
          <a:graphicData uri="http://schemas.openxmlformats.org/drawingml/2006/table">
            <a:tbl>
              <a:tblPr firstRow="1" bandRow="1">
                <a:tableStyleId>{2D5ABB26-0587-4C30-8999-92F81FD0307C}</a:tableStyleId>
              </a:tblPr>
              <a:tblGrid>
                <a:gridCol w="2094707"/>
                <a:gridCol w="1584176"/>
                <a:gridCol w="1722427"/>
                <a:gridCol w="1949981"/>
                <a:gridCol w="1435202"/>
              </a:tblGrid>
              <a:tr h="518159">
                <a:tc>
                  <a:txBody>
                    <a:bodyPr/>
                    <a:lstStyle/>
                    <a:p>
                      <a:pPr>
                        <a:lnSpc>
                          <a:spcPct val="100000"/>
                        </a:lnSpc>
                      </a:pPr>
                      <a:endParaRPr sz="1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BEDF4"/>
                    </a:solidFill>
                  </a:tcPr>
                </a:tc>
                <a:tc>
                  <a:txBody>
                    <a:bodyPr/>
                    <a:lstStyle/>
                    <a:p>
                      <a:pPr marL="369570" marR="171450" indent="-180340">
                        <a:lnSpc>
                          <a:spcPct val="100000"/>
                        </a:lnSpc>
                        <a:spcBef>
                          <a:spcPts val="275"/>
                        </a:spcBef>
                      </a:pPr>
                      <a:r>
                        <a:rPr sz="1400" b="1" dirty="0">
                          <a:solidFill>
                            <a:srgbClr val="205868"/>
                          </a:solidFill>
                          <a:latin typeface="Trebuchet MS"/>
                          <a:cs typeface="Trebuchet MS"/>
                        </a:rPr>
                        <a:t>Пр</a:t>
                      </a:r>
                      <a:r>
                        <a:rPr sz="1400" b="1" spc="-25" dirty="0">
                          <a:solidFill>
                            <a:srgbClr val="205868"/>
                          </a:solidFill>
                          <a:latin typeface="Trebuchet MS"/>
                          <a:cs typeface="Trebuchet MS"/>
                        </a:rPr>
                        <a:t>е</a:t>
                      </a:r>
                      <a:r>
                        <a:rPr sz="1400" b="1" dirty="0">
                          <a:solidFill>
                            <a:srgbClr val="205868"/>
                          </a:solidFill>
                          <a:latin typeface="Trebuchet MS"/>
                          <a:cs typeface="Trebuchet MS"/>
                        </a:rPr>
                        <a:t>д</a:t>
                      </a:r>
                      <a:r>
                        <a:rPr sz="1400" b="1" spc="-10" dirty="0">
                          <a:solidFill>
                            <a:srgbClr val="205868"/>
                          </a:solidFill>
                          <a:latin typeface="Trebuchet MS"/>
                          <a:cs typeface="Trebuchet MS"/>
                        </a:rPr>
                        <a:t>м</a:t>
                      </a:r>
                      <a:r>
                        <a:rPr sz="1400" b="1" spc="-5" dirty="0">
                          <a:solidFill>
                            <a:srgbClr val="205868"/>
                          </a:solidFill>
                          <a:latin typeface="Trebuchet MS"/>
                          <a:cs typeface="Trebuchet MS"/>
                        </a:rPr>
                        <a:t>е</a:t>
                      </a:r>
                      <a:r>
                        <a:rPr sz="1400" b="1" dirty="0">
                          <a:solidFill>
                            <a:srgbClr val="205868"/>
                          </a:solidFill>
                          <a:latin typeface="Trebuchet MS"/>
                          <a:cs typeface="Trebuchet MS"/>
                        </a:rPr>
                        <a:t>т</a:t>
                      </a:r>
                      <a:r>
                        <a:rPr sz="1400" b="1" spc="-5" dirty="0">
                          <a:solidFill>
                            <a:srgbClr val="205868"/>
                          </a:solidFill>
                          <a:latin typeface="Trebuchet MS"/>
                          <a:cs typeface="Trebuchet MS"/>
                        </a:rPr>
                        <a:t>ные  </a:t>
                      </a:r>
                      <a:r>
                        <a:rPr sz="1400" b="1" spc="-70" dirty="0">
                          <a:solidFill>
                            <a:srgbClr val="205868"/>
                          </a:solidFill>
                          <a:latin typeface="Trebuchet MS"/>
                          <a:cs typeface="Trebuchet MS"/>
                        </a:rPr>
                        <a:t>задания</a:t>
                      </a:r>
                      <a:endParaRPr sz="14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BEDF4"/>
                    </a:solidFill>
                  </a:tcPr>
                </a:tc>
                <a:tc>
                  <a:txBody>
                    <a:bodyPr/>
                    <a:lstStyle/>
                    <a:p>
                      <a:pPr marL="477520" marR="210185" indent="-247015">
                        <a:lnSpc>
                          <a:spcPct val="100000"/>
                        </a:lnSpc>
                        <a:spcBef>
                          <a:spcPts val="275"/>
                        </a:spcBef>
                      </a:pPr>
                      <a:r>
                        <a:rPr sz="1400" b="1" dirty="0">
                          <a:solidFill>
                            <a:srgbClr val="205868"/>
                          </a:solidFill>
                          <a:latin typeface="Trebuchet MS"/>
                          <a:cs typeface="Trebuchet MS"/>
                        </a:rPr>
                        <a:t>Ме</a:t>
                      </a:r>
                      <a:r>
                        <a:rPr sz="1400" b="1" spc="-10" dirty="0">
                          <a:solidFill>
                            <a:srgbClr val="205868"/>
                          </a:solidFill>
                          <a:latin typeface="Trebuchet MS"/>
                          <a:cs typeface="Trebuchet MS"/>
                        </a:rPr>
                        <a:t>т</a:t>
                      </a:r>
                      <a:r>
                        <a:rPr sz="1400" b="1" spc="-35" dirty="0">
                          <a:solidFill>
                            <a:srgbClr val="205868"/>
                          </a:solidFill>
                          <a:latin typeface="Trebuchet MS"/>
                          <a:cs typeface="Trebuchet MS"/>
                        </a:rPr>
                        <a:t>о</a:t>
                      </a:r>
                      <a:r>
                        <a:rPr sz="1400" b="1" dirty="0">
                          <a:solidFill>
                            <a:srgbClr val="205868"/>
                          </a:solidFill>
                          <a:latin typeface="Trebuchet MS"/>
                          <a:cs typeface="Trebuchet MS"/>
                        </a:rPr>
                        <a:t>ди</a:t>
                      </a:r>
                      <a:r>
                        <a:rPr sz="1400" b="1" spc="-5" dirty="0">
                          <a:solidFill>
                            <a:srgbClr val="205868"/>
                          </a:solidFill>
                          <a:latin typeface="Trebuchet MS"/>
                          <a:cs typeface="Trebuchet MS"/>
                        </a:rPr>
                        <a:t>ческ</a:t>
                      </a:r>
                      <a:r>
                        <a:rPr sz="1400" b="1" spc="-15" dirty="0">
                          <a:solidFill>
                            <a:srgbClr val="205868"/>
                          </a:solidFill>
                          <a:latin typeface="Trebuchet MS"/>
                          <a:cs typeface="Trebuchet MS"/>
                        </a:rPr>
                        <a:t>и</a:t>
                      </a:r>
                      <a:r>
                        <a:rPr sz="1400" b="1" dirty="0">
                          <a:solidFill>
                            <a:srgbClr val="205868"/>
                          </a:solidFill>
                          <a:latin typeface="Trebuchet MS"/>
                          <a:cs typeface="Trebuchet MS"/>
                        </a:rPr>
                        <a:t>е  </a:t>
                      </a:r>
                      <a:r>
                        <a:rPr sz="1400" b="1" spc="-70" dirty="0">
                          <a:solidFill>
                            <a:srgbClr val="205868"/>
                          </a:solidFill>
                          <a:latin typeface="Trebuchet MS"/>
                          <a:cs typeface="Trebuchet MS"/>
                        </a:rPr>
                        <a:t>задания</a:t>
                      </a:r>
                      <a:endParaRPr sz="14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BEDF4"/>
                    </a:solidFill>
                  </a:tcPr>
                </a:tc>
                <a:tc>
                  <a:txBody>
                    <a:bodyPr/>
                    <a:lstStyle/>
                    <a:p>
                      <a:pPr marL="604520" marR="100965" indent="-481965">
                        <a:lnSpc>
                          <a:spcPct val="100000"/>
                        </a:lnSpc>
                        <a:spcBef>
                          <a:spcPts val="275"/>
                        </a:spcBef>
                      </a:pPr>
                      <a:r>
                        <a:rPr sz="1400" b="1" dirty="0">
                          <a:solidFill>
                            <a:srgbClr val="205868"/>
                          </a:solidFill>
                          <a:latin typeface="Trebuchet MS"/>
                          <a:cs typeface="Trebuchet MS"/>
                        </a:rPr>
                        <a:t>Профе</a:t>
                      </a:r>
                      <a:r>
                        <a:rPr sz="1400" b="1" spc="-10" dirty="0">
                          <a:solidFill>
                            <a:srgbClr val="205868"/>
                          </a:solidFill>
                          <a:latin typeface="Trebuchet MS"/>
                          <a:cs typeface="Trebuchet MS"/>
                        </a:rPr>
                        <a:t>с</a:t>
                      </a:r>
                      <a:r>
                        <a:rPr sz="1400" b="1" spc="-5" dirty="0">
                          <a:solidFill>
                            <a:srgbClr val="205868"/>
                          </a:solidFill>
                          <a:latin typeface="Trebuchet MS"/>
                          <a:cs typeface="Trebuchet MS"/>
                        </a:rPr>
                        <a:t>сион</a:t>
                      </a:r>
                      <a:r>
                        <a:rPr sz="1400" b="1" dirty="0">
                          <a:solidFill>
                            <a:srgbClr val="205868"/>
                          </a:solidFill>
                          <a:latin typeface="Trebuchet MS"/>
                          <a:cs typeface="Trebuchet MS"/>
                        </a:rPr>
                        <a:t>а</a:t>
                      </a:r>
                      <a:r>
                        <a:rPr sz="1400" b="1" spc="-10" dirty="0">
                          <a:solidFill>
                            <a:srgbClr val="205868"/>
                          </a:solidFill>
                          <a:latin typeface="Trebuchet MS"/>
                          <a:cs typeface="Trebuchet MS"/>
                        </a:rPr>
                        <a:t>л</a:t>
                      </a:r>
                      <a:r>
                        <a:rPr sz="1400" b="1" spc="-15" dirty="0">
                          <a:solidFill>
                            <a:srgbClr val="205868"/>
                          </a:solidFill>
                          <a:latin typeface="Trebuchet MS"/>
                          <a:cs typeface="Trebuchet MS"/>
                        </a:rPr>
                        <a:t>ь</a:t>
                      </a:r>
                      <a:r>
                        <a:rPr sz="1400" b="1" spc="-5" dirty="0">
                          <a:solidFill>
                            <a:srgbClr val="205868"/>
                          </a:solidFill>
                          <a:latin typeface="Trebuchet MS"/>
                          <a:cs typeface="Trebuchet MS"/>
                        </a:rPr>
                        <a:t>н</a:t>
                      </a:r>
                      <a:r>
                        <a:rPr sz="1400" b="1" spc="-10" dirty="0">
                          <a:solidFill>
                            <a:srgbClr val="205868"/>
                          </a:solidFill>
                          <a:latin typeface="Trebuchet MS"/>
                          <a:cs typeface="Trebuchet MS"/>
                        </a:rPr>
                        <a:t>а</a:t>
                      </a:r>
                      <a:r>
                        <a:rPr sz="1400" b="1" dirty="0">
                          <a:solidFill>
                            <a:srgbClr val="205868"/>
                          </a:solidFill>
                          <a:latin typeface="Trebuchet MS"/>
                          <a:cs typeface="Trebuchet MS"/>
                        </a:rPr>
                        <a:t>я  </a:t>
                      </a:r>
                      <a:r>
                        <a:rPr sz="1400" b="1" spc="-70" dirty="0">
                          <a:solidFill>
                            <a:srgbClr val="205868"/>
                          </a:solidFill>
                          <a:latin typeface="Trebuchet MS"/>
                          <a:cs typeface="Trebuchet MS"/>
                        </a:rPr>
                        <a:t>задача</a:t>
                      </a:r>
                      <a:endParaRPr sz="14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BEDF4"/>
                    </a:solidFill>
                  </a:tcPr>
                </a:tc>
                <a:tc>
                  <a:txBody>
                    <a:bodyPr/>
                    <a:lstStyle/>
                    <a:p>
                      <a:pPr marL="13970" algn="ctr">
                        <a:lnSpc>
                          <a:spcPct val="100000"/>
                        </a:lnSpc>
                        <a:spcBef>
                          <a:spcPts val="275"/>
                        </a:spcBef>
                      </a:pPr>
                      <a:r>
                        <a:rPr sz="1400" b="1" spc="-70" dirty="0">
                          <a:solidFill>
                            <a:srgbClr val="205868"/>
                          </a:solidFill>
                          <a:latin typeface="Trebuchet MS"/>
                          <a:cs typeface="Trebuchet MS"/>
                        </a:rPr>
                        <a:t>Видеоурок</a:t>
                      </a:r>
                      <a:endParaRPr sz="14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BEDF4"/>
                    </a:solidFill>
                  </a:tcPr>
                </a:tc>
              </a:tr>
              <a:tr h="517525">
                <a:tc>
                  <a:txBody>
                    <a:bodyPr/>
                    <a:lstStyle/>
                    <a:p>
                      <a:pPr marL="97790" marR="113664">
                        <a:lnSpc>
                          <a:spcPct val="100000"/>
                        </a:lnSpc>
                        <a:spcBef>
                          <a:spcPts val="325"/>
                        </a:spcBef>
                      </a:pPr>
                      <a:r>
                        <a:rPr sz="1400" b="1" spc="-5" dirty="0">
                          <a:latin typeface="Arial"/>
                          <a:cs typeface="Arial"/>
                        </a:rPr>
                        <a:t>Максимально</a:t>
                      </a:r>
                      <a:r>
                        <a:rPr sz="1400" b="1" spc="-110" dirty="0">
                          <a:latin typeface="Arial"/>
                          <a:cs typeface="Arial"/>
                        </a:rPr>
                        <a:t> </a:t>
                      </a:r>
                      <a:r>
                        <a:rPr sz="1400" b="1" spc="-15" dirty="0">
                          <a:latin typeface="Arial"/>
                          <a:cs typeface="Arial"/>
                        </a:rPr>
                        <a:t>возможное  </a:t>
                      </a:r>
                      <a:r>
                        <a:rPr sz="1400" b="1" spc="-5" dirty="0">
                          <a:latin typeface="Arial"/>
                          <a:cs typeface="Arial"/>
                        </a:rPr>
                        <a:t>значение</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marL="11430" algn="ctr">
                        <a:lnSpc>
                          <a:spcPct val="100000"/>
                        </a:lnSpc>
                        <a:spcBef>
                          <a:spcPts val="1165"/>
                        </a:spcBef>
                      </a:pPr>
                      <a:r>
                        <a:rPr sz="1400" b="1" spc="-5" dirty="0">
                          <a:latin typeface="Arial"/>
                          <a:cs typeface="Arial"/>
                        </a:rPr>
                        <a:t>17</a:t>
                      </a:r>
                      <a:endParaRPr sz="1400" dirty="0">
                        <a:latin typeface="Arial"/>
                        <a:cs typeface="Arial"/>
                      </a:endParaRPr>
                    </a:p>
                  </a:txBody>
                  <a:tcPr marL="0" marR="0" marT="147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marL="12065" algn="ctr">
                        <a:lnSpc>
                          <a:spcPct val="100000"/>
                        </a:lnSpc>
                        <a:spcBef>
                          <a:spcPts val="1165"/>
                        </a:spcBef>
                      </a:pPr>
                      <a:r>
                        <a:rPr sz="1400" b="1" dirty="0">
                          <a:latin typeface="Arial"/>
                          <a:cs typeface="Arial"/>
                        </a:rPr>
                        <a:t>15</a:t>
                      </a:r>
                      <a:endParaRPr sz="1400">
                        <a:latin typeface="Arial"/>
                        <a:cs typeface="Arial"/>
                      </a:endParaRPr>
                    </a:p>
                  </a:txBody>
                  <a:tcPr marL="0" marR="0" marT="147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marL="13970" algn="ctr">
                        <a:lnSpc>
                          <a:spcPct val="100000"/>
                        </a:lnSpc>
                        <a:spcBef>
                          <a:spcPts val="1165"/>
                        </a:spcBef>
                      </a:pPr>
                      <a:r>
                        <a:rPr sz="1400" b="1" spc="-5" dirty="0">
                          <a:latin typeface="Arial"/>
                          <a:cs typeface="Arial"/>
                        </a:rPr>
                        <a:t>40</a:t>
                      </a:r>
                      <a:endParaRPr sz="1400">
                        <a:latin typeface="Arial"/>
                        <a:cs typeface="Arial"/>
                      </a:endParaRPr>
                    </a:p>
                  </a:txBody>
                  <a:tcPr marL="0" marR="0" marT="147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L="12065" algn="ctr">
                        <a:lnSpc>
                          <a:spcPct val="100000"/>
                        </a:lnSpc>
                        <a:spcBef>
                          <a:spcPts val="1165"/>
                        </a:spcBef>
                      </a:pPr>
                      <a:r>
                        <a:rPr sz="1400" b="1" spc="-5" dirty="0">
                          <a:latin typeface="Arial"/>
                          <a:cs typeface="Arial"/>
                        </a:rPr>
                        <a:t>36</a:t>
                      </a:r>
                      <a:endParaRPr sz="1400">
                        <a:latin typeface="Arial"/>
                        <a:cs typeface="Arial"/>
                      </a:endParaRPr>
                    </a:p>
                  </a:txBody>
                  <a:tcPr marL="0" marR="0" marT="147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r>
              <a:tr h="304165">
                <a:tc>
                  <a:txBody>
                    <a:bodyPr/>
                    <a:lstStyle/>
                    <a:p>
                      <a:pPr marL="97790">
                        <a:lnSpc>
                          <a:spcPct val="100000"/>
                        </a:lnSpc>
                        <a:spcBef>
                          <a:spcPts val="325"/>
                        </a:spcBef>
                      </a:pPr>
                      <a:r>
                        <a:rPr sz="1400" b="1" spc="-25" dirty="0">
                          <a:latin typeface="Arial"/>
                          <a:cs typeface="Arial"/>
                        </a:rPr>
                        <a:t>Томская</a:t>
                      </a:r>
                      <a:r>
                        <a:rPr sz="1400" b="1" spc="-40" dirty="0">
                          <a:latin typeface="Arial"/>
                          <a:cs typeface="Arial"/>
                        </a:rPr>
                        <a:t> </a:t>
                      </a:r>
                      <a:r>
                        <a:rPr sz="1400" b="1" spc="-15" dirty="0">
                          <a:latin typeface="Arial"/>
                          <a:cs typeface="Arial"/>
                        </a:rPr>
                        <a:t>область</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4B3D6"/>
                    </a:solidFill>
                  </a:tcPr>
                </a:tc>
                <a:tc>
                  <a:txBody>
                    <a:bodyPr/>
                    <a:lstStyle/>
                    <a:p>
                      <a:pPr marL="11430" algn="ctr">
                        <a:lnSpc>
                          <a:spcPct val="100000"/>
                        </a:lnSpc>
                        <a:spcBef>
                          <a:spcPts val="325"/>
                        </a:spcBef>
                      </a:pPr>
                      <a:r>
                        <a:rPr sz="1400" dirty="0">
                          <a:latin typeface="Arial"/>
                          <a:cs typeface="Arial"/>
                        </a:rPr>
                        <a:t>9,52</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4B3D6"/>
                    </a:solidFill>
                  </a:tcPr>
                </a:tc>
                <a:tc>
                  <a:txBody>
                    <a:bodyPr/>
                    <a:lstStyle/>
                    <a:p>
                      <a:pPr marL="13335" algn="ctr">
                        <a:lnSpc>
                          <a:spcPct val="100000"/>
                        </a:lnSpc>
                        <a:spcBef>
                          <a:spcPts val="325"/>
                        </a:spcBef>
                      </a:pPr>
                      <a:r>
                        <a:rPr sz="1400" dirty="0">
                          <a:latin typeface="Arial"/>
                          <a:cs typeface="Arial"/>
                        </a:rPr>
                        <a:t>7,8</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4B3D6"/>
                    </a:solidFill>
                  </a:tcPr>
                </a:tc>
                <a:tc>
                  <a:txBody>
                    <a:bodyPr/>
                    <a:lstStyle/>
                    <a:p>
                      <a:pPr marL="13970" algn="ctr">
                        <a:lnSpc>
                          <a:spcPct val="100000"/>
                        </a:lnSpc>
                        <a:spcBef>
                          <a:spcPts val="325"/>
                        </a:spcBef>
                      </a:pPr>
                      <a:r>
                        <a:rPr sz="1400" dirty="0">
                          <a:latin typeface="Arial"/>
                          <a:cs typeface="Arial"/>
                        </a:rPr>
                        <a:t>31,2</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c>
                  <a:txBody>
                    <a:bodyPr/>
                    <a:lstStyle/>
                    <a:p>
                      <a:pPr marL="13970" algn="ctr">
                        <a:lnSpc>
                          <a:spcPct val="100000"/>
                        </a:lnSpc>
                        <a:spcBef>
                          <a:spcPts val="325"/>
                        </a:spcBef>
                      </a:pPr>
                      <a:r>
                        <a:rPr sz="1400" dirty="0">
                          <a:latin typeface="Arial"/>
                          <a:cs typeface="Arial"/>
                        </a:rPr>
                        <a:t>24,84</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r>
              <a:tr h="370205">
                <a:tc>
                  <a:txBody>
                    <a:bodyPr/>
                    <a:lstStyle/>
                    <a:p>
                      <a:pPr marL="97790">
                        <a:lnSpc>
                          <a:spcPct val="100000"/>
                        </a:lnSpc>
                        <a:spcBef>
                          <a:spcPts val="325"/>
                        </a:spcBef>
                      </a:pPr>
                      <a:r>
                        <a:rPr sz="1400" b="1" spc="-10" dirty="0">
                          <a:latin typeface="Arial"/>
                          <a:cs typeface="Arial"/>
                        </a:rPr>
                        <a:t>Российская</a:t>
                      </a:r>
                      <a:r>
                        <a:rPr sz="1400" b="1" spc="-45" dirty="0">
                          <a:latin typeface="Arial"/>
                          <a:cs typeface="Arial"/>
                        </a:rPr>
                        <a:t> </a:t>
                      </a:r>
                      <a:r>
                        <a:rPr sz="1400" b="1" spc="-5" dirty="0">
                          <a:latin typeface="Arial"/>
                          <a:cs typeface="Arial"/>
                        </a:rPr>
                        <a:t>Федерация</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9593"/>
                    </a:solidFill>
                  </a:tcPr>
                </a:tc>
                <a:tc>
                  <a:txBody>
                    <a:bodyPr/>
                    <a:lstStyle/>
                    <a:p>
                      <a:pPr marL="12700" algn="ctr">
                        <a:lnSpc>
                          <a:spcPct val="100000"/>
                        </a:lnSpc>
                        <a:spcBef>
                          <a:spcPts val="585"/>
                        </a:spcBef>
                      </a:pPr>
                      <a:r>
                        <a:rPr sz="1400" dirty="0">
                          <a:latin typeface="Arial"/>
                          <a:cs typeface="Arial"/>
                        </a:rPr>
                        <a:t>10,03</a:t>
                      </a:r>
                      <a:endParaRPr sz="1400">
                        <a:latin typeface="Arial"/>
                        <a:cs typeface="Arial"/>
                      </a:endParaRPr>
                    </a:p>
                  </a:txBody>
                  <a:tcPr marL="0" marR="0" marT="742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9593"/>
                    </a:solidFill>
                  </a:tcPr>
                </a:tc>
                <a:tc>
                  <a:txBody>
                    <a:bodyPr/>
                    <a:lstStyle/>
                    <a:p>
                      <a:pPr marL="12065" algn="ctr">
                        <a:lnSpc>
                          <a:spcPct val="100000"/>
                        </a:lnSpc>
                        <a:spcBef>
                          <a:spcPts val="585"/>
                        </a:spcBef>
                      </a:pPr>
                      <a:r>
                        <a:rPr sz="1400" dirty="0">
                          <a:latin typeface="Arial"/>
                          <a:cs typeface="Arial"/>
                        </a:rPr>
                        <a:t>9,45</a:t>
                      </a:r>
                      <a:endParaRPr sz="1400">
                        <a:latin typeface="Arial"/>
                        <a:cs typeface="Arial"/>
                      </a:endParaRPr>
                    </a:p>
                  </a:txBody>
                  <a:tcPr marL="0" marR="0" marT="742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9593"/>
                    </a:solidFill>
                  </a:tcPr>
                </a:tc>
                <a:tc>
                  <a:txBody>
                    <a:bodyPr/>
                    <a:lstStyle/>
                    <a:p>
                      <a:pPr marL="13335" algn="ctr">
                        <a:lnSpc>
                          <a:spcPct val="100000"/>
                        </a:lnSpc>
                        <a:spcBef>
                          <a:spcPts val="585"/>
                        </a:spcBef>
                      </a:pPr>
                      <a:r>
                        <a:rPr sz="1400" dirty="0">
                          <a:latin typeface="Arial"/>
                          <a:cs typeface="Arial"/>
                        </a:rPr>
                        <a:t>29,6</a:t>
                      </a:r>
                      <a:endParaRPr sz="1400">
                        <a:latin typeface="Arial"/>
                        <a:cs typeface="Arial"/>
                      </a:endParaRPr>
                    </a:p>
                  </a:txBody>
                  <a:tcPr marL="0" marR="0" marT="742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9593"/>
                    </a:solidFill>
                  </a:tcPr>
                </a:tc>
                <a:tc>
                  <a:txBody>
                    <a:bodyPr/>
                    <a:lstStyle/>
                    <a:p>
                      <a:pPr marL="13335" algn="ctr">
                        <a:lnSpc>
                          <a:spcPct val="100000"/>
                        </a:lnSpc>
                        <a:spcBef>
                          <a:spcPts val="585"/>
                        </a:spcBef>
                      </a:pPr>
                      <a:r>
                        <a:rPr sz="1400" dirty="0">
                          <a:latin typeface="Arial"/>
                          <a:cs typeface="Arial"/>
                        </a:rPr>
                        <a:t>22,68</a:t>
                      </a:r>
                      <a:endParaRPr sz="1400">
                        <a:latin typeface="Arial"/>
                        <a:cs typeface="Arial"/>
                      </a:endParaRPr>
                    </a:p>
                  </a:txBody>
                  <a:tcPr marL="0" marR="0" marT="742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9593"/>
                    </a:solidFill>
                  </a:tcPr>
                </a:tc>
              </a:tr>
            </a:tbl>
          </a:graphicData>
        </a:graphic>
      </p:graphicFrame>
      <p:sp>
        <p:nvSpPr>
          <p:cNvPr id="10" name="object 10"/>
          <p:cNvSpPr/>
          <p:nvPr/>
        </p:nvSpPr>
        <p:spPr>
          <a:xfrm>
            <a:off x="6768083" y="5426964"/>
            <a:ext cx="359664" cy="374903"/>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
        <p:nvSpPr>
          <p:cNvPr id="11" name="object 11"/>
          <p:cNvSpPr/>
          <p:nvPr/>
        </p:nvSpPr>
        <p:spPr>
          <a:xfrm>
            <a:off x="8496300" y="5426964"/>
            <a:ext cx="359664" cy="374903"/>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08734461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1761489" y="247599"/>
            <a:ext cx="6072505" cy="878840"/>
          </a:xfrm>
          <a:prstGeom prst="rect">
            <a:avLst/>
          </a:prstGeom>
        </p:spPr>
        <p:txBody>
          <a:bodyPr vert="horz" wrap="square" lIns="0" tIns="12065" rIns="0" bIns="0" rtlCol="0">
            <a:spAutoFit/>
          </a:bodyPr>
          <a:lstStyle/>
          <a:p>
            <a:pPr marL="265430" marR="5080" indent="-253365">
              <a:lnSpc>
                <a:spcPct val="100000"/>
              </a:lnSpc>
              <a:spcBef>
                <a:spcPts val="95"/>
              </a:spcBef>
              <a:tabLst>
                <a:tab pos="3182620" algn="l"/>
              </a:tabLst>
            </a:pPr>
            <a:r>
              <a:rPr sz="2800" spc="-130" dirty="0">
                <a:solidFill>
                  <a:srgbClr val="30859C"/>
                </a:solidFill>
                <a:latin typeface="Trebuchet MS"/>
                <a:cs typeface="Trebuchet MS"/>
              </a:rPr>
              <a:t>Апробация</a:t>
            </a:r>
            <a:r>
              <a:rPr sz="2800" spc="-160" dirty="0">
                <a:solidFill>
                  <a:srgbClr val="30859C"/>
                </a:solidFill>
                <a:latin typeface="Trebuchet MS"/>
                <a:cs typeface="Trebuchet MS"/>
              </a:rPr>
              <a:t> модели	</a:t>
            </a:r>
            <a:r>
              <a:rPr sz="2800" spc="-150" dirty="0">
                <a:solidFill>
                  <a:srgbClr val="30859C"/>
                </a:solidFill>
                <a:latin typeface="Trebuchet MS"/>
                <a:cs typeface="Trebuchet MS"/>
              </a:rPr>
              <a:t>уровневой</a:t>
            </a:r>
            <a:r>
              <a:rPr sz="2800" spc="-210" dirty="0">
                <a:solidFill>
                  <a:srgbClr val="30859C"/>
                </a:solidFill>
                <a:latin typeface="Trebuchet MS"/>
                <a:cs typeface="Trebuchet MS"/>
              </a:rPr>
              <a:t> </a:t>
            </a:r>
            <a:r>
              <a:rPr sz="2800" spc="-150" dirty="0">
                <a:solidFill>
                  <a:srgbClr val="30859C"/>
                </a:solidFill>
                <a:latin typeface="Trebuchet MS"/>
                <a:cs typeface="Trebuchet MS"/>
              </a:rPr>
              <a:t>оценки  </a:t>
            </a:r>
            <a:r>
              <a:rPr sz="2800" spc="-160" dirty="0">
                <a:solidFill>
                  <a:srgbClr val="30859C"/>
                </a:solidFill>
                <a:latin typeface="Trebuchet MS"/>
                <a:cs typeface="Trebuchet MS"/>
              </a:rPr>
              <a:t>компетенции </a:t>
            </a:r>
            <a:r>
              <a:rPr sz="2800" spc="-204" dirty="0">
                <a:solidFill>
                  <a:srgbClr val="30859C"/>
                </a:solidFill>
                <a:latin typeface="Trebuchet MS"/>
                <a:cs typeface="Trebuchet MS"/>
              </a:rPr>
              <a:t>учителей</a:t>
            </a:r>
            <a:r>
              <a:rPr sz="2800" spc="-215" dirty="0">
                <a:solidFill>
                  <a:srgbClr val="30859C"/>
                </a:solidFill>
                <a:latin typeface="Trebuchet MS"/>
                <a:cs typeface="Trebuchet MS"/>
              </a:rPr>
              <a:t> </a:t>
            </a:r>
            <a:r>
              <a:rPr sz="2800" spc="-155" dirty="0">
                <a:solidFill>
                  <a:srgbClr val="30859C"/>
                </a:solidFill>
                <a:latin typeface="Trebuchet MS"/>
                <a:cs typeface="Trebuchet MS"/>
              </a:rPr>
              <a:t>математики</a:t>
            </a:r>
            <a:endParaRPr sz="2800">
              <a:latin typeface="Trebuchet MS"/>
              <a:cs typeface="Trebuchet MS"/>
            </a:endParaRPr>
          </a:p>
        </p:txBody>
      </p:sp>
      <p:sp>
        <p:nvSpPr>
          <p:cNvPr id="3" name="object 3"/>
          <p:cNvSpPr txBox="1"/>
          <p:nvPr/>
        </p:nvSpPr>
        <p:spPr>
          <a:xfrm>
            <a:off x="8466835" y="6328359"/>
            <a:ext cx="141605" cy="299720"/>
          </a:xfrm>
          <a:prstGeom prst="rect">
            <a:avLst/>
          </a:prstGeom>
        </p:spPr>
        <p:txBody>
          <a:bodyPr vert="horz" wrap="square" lIns="0" tIns="12700" rIns="0" bIns="0" rtlCol="0">
            <a:spAutoFit/>
          </a:bodyPr>
          <a:lstStyle/>
          <a:p>
            <a:pPr marL="12700">
              <a:spcBef>
                <a:spcPts val="100"/>
              </a:spcBef>
            </a:pPr>
            <a:r>
              <a:rPr spc="-35" dirty="0">
                <a:solidFill>
                  <a:srgbClr val="30859C"/>
                </a:solidFill>
                <a:latin typeface="Trebuchet MS"/>
                <a:cs typeface="Trebuchet MS"/>
              </a:rPr>
              <a:t>8</a:t>
            </a:r>
            <a:endParaRPr>
              <a:solidFill>
                <a:prstClr val="black"/>
              </a:solidFill>
              <a:latin typeface="Trebuchet MS"/>
              <a:cs typeface="Trebuchet MS"/>
            </a:endParaRPr>
          </a:p>
        </p:txBody>
      </p:sp>
      <p:sp>
        <p:nvSpPr>
          <p:cNvPr id="4" name="object 4"/>
          <p:cNvSpPr txBox="1"/>
          <p:nvPr/>
        </p:nvSpPr>
        <p:spPr>
          <a:xfrm>
            <a:off x="251520" y="4871561"/>
            <a:ext cx="843280" cy="391160"/>
          </a:xfrm>
          <a:prstGeom prst="rect">
            <a:avLst/>
          </a:prstGeom>
        </p:spPr>
        <p:txBody>
          <a:bodyPr vert="horz" wrap="square" lIns="0" tIns="12700" rIns="0" bIns="0" rtlCol="0">
            <a:spAutoFit/>
          </a:bodyPr>
          <a:lstStyle/>
          <a:p>
            <a:pPr marL="12700" marR="5080">
              <a:spcBef>
                <a:spcPts val="100"/>
              </a:spcBef>
            </a:pPr>
            <a:r>
              <a:rPr sz="1200" spc="-5" dirty="0">
                <a:solidFill>
                  <a:prstClr val="black"/>
                </a:solidFill>
                <a:latin typeface="Arial"/>
                <a:cs typeface="Arial"/>
              </a:rPr>
              <a:t>К</a:t>
            </a:r>
            <a:r>
              <a:rPr sz="1200" spc="-20" dirty="0">
                <a:solidFill>
                  <a:prstClr val="black"/>
                </a:solidFill>
                <a:latin typeface="Arial"/>
                <a:cs typeface="Arial"/>
              </a:rPr>
              <a:t>о</a:t>
            </a:r>
            <a:r>
              <a:rPr sz="1200" spc="-5" dirty="0">
                <a:solidFill>
                  <a:prstClr val="black"/>
                </a:solidFill>
                <a:latin typeface="Arial"/>
                <a:cs typeface="Arial"/>
              </a:rPr>
              <a:t>л</a:t>
            </a:r>
            <a:r>
              <a:rPr sz="1200" dirty="0">
                <a:solidFill>
                  <a:prstClr val="black"/>
                </a:solidFill>
                <a:latin typeface="Arial"/>
                <a:cs typeface="Arial"/>
              </a:rPr>
              <a:t>ичес</a:t>
            </a:r>
            <a:r>
              <a:rPr sz="1200" spc="-10" dirty="0">
                <a:solidFill>
                  <a:prstClr val="black"/>
                </a:solidFill>
                <a:latin typeface="Arial"/>
                <a:cs typeface="Arial"/>
              </a:rPr>
              <a:t>т</a:t>
            </a:r>
            <a:r>
              <a:rPr sz="1200" spc="-15" dirty="0">
                <a:solidFill>
                  <a:prstClr val="black"/>
                </a:solidFill>
                <a:latin typeface="Arial"/>
                <a:cs typeface="Arial"/>
              </a:rPr>
              <a:t>в</a:t>
            </a:r>
            <a:r>
              <a:rPr sz="1200" dirty="0">
                <a:solidFill>
                  <a:prstClr val="black"/>
                </a:solidFill>
                <a:latin typeface="Arial"/>
                <a:cs typeface="Arial"/>
              </a:rPr>
              <a:t>о  </a:t>
            </a:r>
            <a:r>
              <a:rPr sz="1200" spc="-10" dirty="0">
                <a:solidFill>
                  <a:prstClr val="black"/>
                </a:solidFill>
                <a:latin typeface="Arial"/>
                <a:cs typeface="Arial"/>
              </a:rPr>
              <a:t>учителей</a:t>
            </a:r>
            <a:endParaRPr sz="1200" dirty="0">
              <a:solidFill>
                <a:prstClr val="black"/>
              </a:solidFill>
              <a:latin typeface="Arial"/>
              <a:cs typeface="Arial"/>
            </a:endParaRPr>
          </a:p>
        </p:txBody>
      </p:sp>
      <p:graphicFrame>
        <p:nvGraphicFramePr>
          <p:cNvPr id="5" name="object 5"/>
          <p:cNvGraphicFramePr>
            <a:graphicFrameLocks noGrp="1"/>
          </p:cNvGraphicFramePr>
          <p:nvPr>
            <p:extLst>
              <p:ext uri="{D42A27DB-BD31-4B8C-83A1-F6EECF244321}">
                <p14:modId xmlns:p14="http://schemas.microsoft.com/office/powerpoint/2010/main" val="3114022419"/>
              </p:ext>
            </p:extLst>
          </p:nvPr>
        </p:nvGraphicFramePr>
        <p:xfrm>
          <a:off x="1093223" y="4794726"/>
          <a:ext cx="6791145" cy="272415"/>
        </p:xfrm>
        <a:graphic>
          <a:graphicData uri="http://schemas.openxmlformats.org/drawingml/2006/table">
            <a:tbl>
              <a:tblPr firstRow="1" bandRow="1">
                <a:tableStyleId>{2D5ABB26-0587-4C30-8999-92F81FD0307C}</a:tableStyleId>
              </a:tblPr>
              <a:tblGrid>
                <a:gridCol w="1390329"/>
                <a:gridCol w="1390329"/>
                <a:gridCol w="1390328"/>
                <a:gridCol w="1390329"/>
                <a:gridCol w="1229830"/>
              </a:tblGrid>
              <a:tr h="272415">
                <a:tc>
                  <a:txBody>
                    <a:bodyPr/>
                    <a:lstStyle/>
                    <a:p>
                      <a:pPr marL="19685" algn="ctr">
                        <a:lnSpc>
                          <a:spcPct val="100000"/>
                        </a:lnSpc>
                        <a:spcBef>
                          <a:spcPts val="440"/>
                        </a:spcBef>
                      </a:pPr>
                      <a:r>
                        <a:rPr sz="1200" b="1" spc="-5" dirty="0">
                          <a:latin typeface="Arial"/>
                          <a:cs typeface="Arial"/>
                        </a:rPr>
                        <a:t>14</a:t>
                      </a:r>
                      <a:endParaRPr sz="1200">
                        <a:latin typeface="Arial"/>
                        <a:cs typeface="Arial"/>
                      </a:endParaRPr>
                    </a:p>
                  </a:txBody>
                  <a:tcPr marL="0" marR="0" marT="558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0955" algn="ctr">
                        <a:lnSpc>
                          <a:spcPct val="100000"/>
                        </a:lnSpc>
                        <a:spcBef>
                          <a:spcPts val="440"/>
                        </a:spcBef>
                      </a:pPr>
                      <a:r>
                        <a:rPr sz="1200" b="1" spc="-5" dirty="0">
                          <a:latin typeface="Arial"/>
                          <a:cs typeface="Arial"/>
                        </a:rPr>
                        <a:t>48</a:t>
                      </a:r>
                      <a:endParaRPr sz="1200">
                        <a:latin typeface="Arial"/>
                        <a:cs typeface="Arial"/>
                      </a:endParaRPr>
                    </a:p>
                  </a:txBody>
                  <a:tcPr marL="0" marR="0" marT="558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2225" algn="ctr">
                        <a:lnSpc>
                          <a:spcPct val="100000"/>
                        </a:lnSpc>
                        <a:spcBef>
                          <a:spcPts val="440"/>
                        </a:spcBef>
                      </a:pPr>
                      <a:r>
                        <a:rPr sz="1200" b="1" spc="-5" dirty="0">
                          <a:latin typeface="Arial"/>
                          <a:cs typeface="Arial"/>
                        </a:rPr>
                        <a:t>90</a:t>
                      </a:r>
                      <a:endParaRPr sz="1200">
                        <a:latin typeface="Arial"/>
                        <a:cs typeface="Arial"/>
                      </a:endParaRPr>
                    </a:p>
                  </a:txBody>
                  <a:tcPr marL="0" marR="0" marT="558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2860" algn="ctr">
                        <a:lnSpc>
                          <a:spcPct val="100000"/>
                        </a:lnSpc>
                        <a:spcBef>
                          <a:spcPts val="440"/>
                        </a:spcBef>
                      </a:pPr>
                      <a:r>
                        <a:rPr sz="1200" b="1" spc="-5" dirty="0">
                          <a:latin typeface="Arial"/>
                          <a:cs typeface="Arial"/>
                        </a:rPr>
                        <a:t>12</a:t>
                      </a:r>
                      <a:endParaRPr sz="1200">
                        <a:latin typeface="Arial"/>
                        <a:cs typeface="Arial"/>
                      </a:endParaRPr>
                    </a:p>
                  </a:txBody>
                  <a:tcPr marL="0" marR="0" marT="558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c>
                  <a:txBody>
                    <a:bodyPr/>
                    <a:lstStyle/>
                    <a:p>
                      <a:pPr marL="26670" algn="ctr">
                        <a:lnSpc>
                          <a:spcPct val="100000"/>
                        </a:lnSpc>
                        <a:spcBef>
                          <a:spcPts val="440"/>
                        </a:spcBef>
                      </a:pPr>
                      <a:r>
                        <a:rPr sz="1200" b="1" dirty="0">
                          <a:latin typeface="Arial"/>
                          <a:cs typeface="Arial"/>
                        </a:rPr>
                        <a:t>0</a:t>
                      </a:r>
                      <a:endParaRPr sz="1200" dirty="0">
                        <a:latin typeface="Arial"/>
                        <a:cs typeface="Arial"/>
                      </a:endParaRPr>
                    </a:p>
                  </a:txBody>
                  <a:tcPr marL="0" marR="0" marT="55880" marB="0">
                    <a:lnL w="9525">
                      <a:solidFill>
                        <a:srgbClr val="9E9E9E"/>
                      </a:solidFill>
                      <a:prstDash val="solid"/>
                    </a:lnL>
                    <a:lnR w="9525">
                      <a:solidFill>
                        <a:srgbClr val="9E9E9E"/>
                      </a:solidFill>
                      <a:prstDash val="solid"/>
                    </a:lnR>
                    <a:lnT w="9525">
                      <a:solidFill>
                        <a:srgbClr val="9E9E9E"/>
                      </a:solidFill>
                      <a:prstDash val="solid"/>
                    </a:lnT>
                    <a:lnB w="9525">
                      <a:solidFill>
                        <a:srgbClr val="9E9E9E"/>
                      </a:solidFill>
                      <a:prstDash val="solid"/>
                    </a:lnB>
                  </a:tcPr>
                </a:tc>
              </a:tr>
            </a:tbl>
          </a:graphicData>
        </a:graphic>
      </p:graphicFrame>
      <p:sp>
        <p:nvSpPr>
          <p:cNvPr id="6" name="object 6"/>
          <p:cNvSpPr/>
          <p:nvPr/>
        </p:nvSpPr>
        <p:spPr>
          <a:xfrm>
            <a:off x="755576" y="2060848"/>
            <a:ext cx="7289292" cy="2563368"/>
          </a:xfrm>
          <a:prstGeom prst="rect">
            <a:avLst/>
          </a:prstGeom>
          <a:blipFill>
            <a:blip r:embed="rId3" cstate="print"/>
            <a:stretch>
              <a:fillRect/>
            </a:stretch>
          </a:blipFill>
        </p:spPr>
        <p:txBody>
          <a:bodyPr wrap="square" lIns="0" tIns="0" rIns="0" bIns="0" rtlCol="0"/>
          <a:lstStyle/>
          <a:p>
            <a:endParaRPr dirty="0">
              <a:solidFill>
                <a:prstClr val="black"/>
              </a:solidFill>
            </a:endParaRPr>
          </a:p>
        </p:txBody>
      </p:sp>
      <p:sp>
        <p:nvSpPr>
          <p:cNvPr id="7" name="object 7"/>
          <p:cNvSpPr/>
          <p:nvPr/>
        </p:nvSpPr>
        <p:spPr>
          <a:xfrm>
            <a:off x="888491" y="1417319"/>
            <a:ext cx="7562088" cy="789431"/>
          </a:xfrm>
          <a:prstGeom prst="rect">
            <a:avLst/>
          </a:prstGeom>
          <a:blipFill>
            <a:blip r:embed="rId4" cstate="print"/>
            <a:stretch>
              <a:fillRect/>
            </a:stretch>
          </a:blipFill>
        </p:spPr>
        <p:txBody>
          <a:bodyPr wrap="square" lIns="0" tIns="0" rIns="0" bIns="0" rtlCol="0"/>
          <a:lstStyle/>
          <a:p>
            <a:endParaRPr/>
          </a:p>
        </p:txBody>
      </p:sp>
      <p:sp>
        <p:nvSpPr>
          <p:cNvPr id="9" name="TextBox 8"/>
          <p:cNvSpPr txBox="1"/>
          <p:nvPr/>
        </p:nvSpPr>
        <p:spPr>
          <a:xfrm>
            <a:off x="1375924" y="4254884"/>
            <a:ext cx="6354625" cy="369332"/>
          </a:xfrm>
          <a:prstGeom prst="rect">
            <a:avLst/>
          </a:prstGeom>
          <a:solidFill>
            <a:schemeClr val="bg1"/>
          </a:solidFill>
        </p:spPr>
        <p:txBody>
          <a:bodyPr wrap="none" rtlCol="0">
            <a:spAutoFit/>
          </a:bodyPr>
          <a:lstStyle/>
          <a:p>
            <a:r>
              <a:rPr lang="ru-RU" dirty="0" smtClean="0"/>
              <a:t>0-20%	         20-40 %	40-60%	      60-80%            80-100%</a:t>
            </a:r>
            <a:endParaRPr lang="ru-RU" dirty="0"/>
          </a:p>
        </p:txBody>
      </p:sp>
      <p:sp>
        <p:nvSpPr>
          <p:cNvPr id="10" name="TextBox 9"/>
          <p:cNvSpPr txBox="1"/>
          <p:nvPr/>
        </p:nvSpPr>
        <p:spPr>
          <a:xfrm>
            <a:off x="888491" y="5677043"/>
            <a:ext cx="7366314" cy="646331"/>
          </a:xfrm>
          <a:prstGeom prst="rect">
            <a:avLst/>
          </a:prstGeom>
          <a:noFill/>
        </p:spPr>
        <p:txBody>
          <a:bodyPr wrap="square" rtlCol="0">
            <a:spAutoFit/>
          </a:bodyPr>
          <a:lstStyle/>
          <a:p>
            <a:pPr algn="ctr"/>
            <a:r>
              <a:rPr lang="ru-RU" b="1" dirty="0" smtClean="0">
                <a:solidFill>
                  <a:srgbClr val="0070C0"/>
                </a:solidFill>
              </a:rPr>
              <a:t>Результаты представлены на сайте ТОИПКРО – </a:t>
            </a:r>
          </a:p>
          <a:p>
            <a:pPr algn="ctr"/>
            <a:r>
              <a:rPr lang="en-US" dirty="0" smtClean="0">
                <a:hlinkClick r:id="rId5"/>
              </a:rPr>
              <a:t>https</a:t>
            </a:r>
            <a:r>
              <a:rPr lang="en-US" dirty="0">
                <a:hlinkClick r:id="rId5"/>
              </a:rPr>
              <a:t>://</a:t>
            </a:r>
            <a:r>
              <a:rPr lang="en-US" dirty="0" smtClean="0">
                <a:hlinkClick r:id="rId5"/>
              </a:rPr>
              <a:t>toipkro.ru/index.php?act=departments&amp;page=1052</a:t>
            </a:r>
            <a:r>
              <a:rPr lang="ru-RU" dirty="0" smtClean="0"/>
              <a:t> </a:t>
            </a:r>
            <a:endParaRPr lang="ru-RU" dirty="0"/>
          </a:p>
        </p:txBody>
      </p:sp>
    </p:spTree>
    <p:extLst>
      <p:ext uri="{BB962C8B-B14F-4D97-AF65-F5344CB8AC3E}">
        <p14:creationId xmlns:p14="http://schemas.microsoft.com/office/powerpoint/2010/main" val="301710588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txBox="1">
            <a:spLocks noGrp="1"/>
          </p:cNvSpPr>
          <p:nvPr>
            <p:ph type="title"/>
          </p:nvPr>
        </p:nvSpPr>
        <p:spPr>
          <a:xfrm>
            <a:off x="2409189" y="297637"/>
            <a:ext cx="4774565" cy="878840"/>
          </a:xfrm>
          <a:prstGeom prst="rect">
            <a:avLst/>
          </a:prstGeom>
        </p:spPr>
        <p:txBody>
          <a:bodyPr vert="horz" wrap="square" lIns="0" tIns="12065" rIns="0" bIns="0" rtlCol="0">
            <a:spAutoFit/>
          </a:bodyPr>
          <a:lstStyle/>
          <a:p>
            <a:pPr marL="285115" marR="5080" indent="-273050">
              <a:lnSpc>
                <a:spcPct val="100000"/>
              </a:lnSpc>
              <a:spcBef>
                <a:spcPts val="95"/>
              </a:spcBef>
            </a:pPr>
            <a:r>
              <a:rPr sz="2800" spc="-180" dirty="0">
                <a:solidFill>
                  <a:srgbClr val="30859C"/>
                </a:solidFill>
                <a:latin typeface="Times New Roman" panose="02020603050405020304" pitchFamily="18" charset="0"/>
                <a:cs typeface="Times New Roman" panose="02020603050405020304" pitchFamily="18" charset="0"/>
              </a:rPr>
              <a:t>Итоговые </a:t>
            </a:r>
            <a:r>
              <a:rPr sz="2800" spc="-140" dirty="0">
                <a:solidFill>
                  <a:srgbClr val="30859C"/>
                </a:solidFill>
                <a:latin typeface="Times New Roman" panose="02020603050405020304" pitchFamily="18" charset="0"/>
                <a:cs typeface="Times New Roman" panose="02020603050405020304" pitchFamily="18" charset="0"/>
              </a:rPr>
              <a:t>данные </a:t>
            </a:r>
            <a:r>
              <a:rPr sz="2800" spc="-145" dirty="0">
                <a:solidFill>
                  <a:srgbClr val="30859C"/>
                </a:solidFill>
                <a:latin typeface="Times New Roman" panose="02020603050405020304" pitchFamily="18" charset="0"/>
                <a:cs typeface="Times New Roman" panose="02020603050405020304" pitchFamily="18" charset="0"/>
              </a:rPr>
              <a:t>в</a:t>
            </a:r>
            <a:r>
              <a:rPr sz="2800" spc="-340" dirty="0">
                <a:solidFill>
                  <a:srgbClr val="30859C"/>
                </a:solidFill>
                <a:latin typeface="Times New Roman" panose="02020603050405020304" pitchFamily="18" charset="0"/>
                <a:cs typeface="Times New Roman" panose="02020603050405020304" pitchFamily="18" charset="0"/>
              </a:rPr>
              <a:t> </a:t>
            </a:r>
            <a:r>
              <a:rPr sz="2800" spc="-165" dirty="0">
                <a:solidFill>
                  <a:srgbClr val="30859C"/>
                </a:solidFill>
                <a:latin typeface="Times New Roman" panose="02020603050405020304" pitchFamily="18" charset="0"/>
                <a:cs typeface="Times New Roman" panose="02020603050405020304" pitchFamily="18" charset="0"/>
              </a:rPr>
              <a:t>сравнении  </a:t>
            </a:r>
            <a:r>
              <a:rPr sz="2800" spc="-190" dirty="0">
                <a:solidFill>
                  <a:srgbClr val="30859C"/>
                </a:solidFill>
                <a:latin typeface="Times New Roman" panose="02020603050405020304" pitchFamily="18" charset="0"/>
                <a:cs typeface="Times New Roman" panose="02020603050405020304" pitchFamily="18" charset="0"/>
              </a:rPr>
              <a:t>со </a:t>
            </a:r>
            <a:r>
              <a:rPr sz="2800" spc="-155" dirty="0">
                <a:solidFill>
                  <a:srgbClr val="30859C"/>
                </a:solidFill>
                <a:latin typeface="Times New Roman" panose="02020603050405020304" pitchFamily="18" charset="0"/>
                <a:cs typeface="Times New Roman" panose="02020603050405020304" pitchFamily="18" charset="0"/>
              </a:rPr>
              <a:t>средним </a:t>
            </a:r>
            <a:r>
              <a:rPr sz="2800" spc="-145" dirty="0">
                <a:solidFill>
                  <a:srgbClr val="30859C"/>
                </a:solidFill>
                <a:latin typeface="Times New Roman" panose="02020603050405020304" pitchFamily="18" charset="0"/>
                <a:cs typeface="Times New Roman" panose="02020603050405020304" pitchFamily="18" charset="0"/>
              </a:rPr>
              <a:t>в </a:t>
            </a:r>
            <a:r>
              <a:rPr sz="2800" spc="-180" dirty="0">
                <a:solidFill>
                  <a:srgbClr val="30859C"/>
                </a:solidFill>
                <a:latin typeface="Times New Roman" panose="02020603050405020304" pitchFamily="18" charset="0"/>
                <a:cs typeface="Times New Roman" panose="02020603050405020304" pitchFamily="18" charset="0"/>
              </a:rPr>
              <a:t>РФ </a:t>
            </a:r>
            <a:r>
              <a:rPr sz="2800" spc="-150" dirty="0">
                <a:solidFill>
                  <a:srgbClr val="30859C"/>
                </a:solidFill>
                <a:latin typeface="Times New Roman" panose="02020603050405020304" pitchFamily="18" charset="0"/>
                <a:cs typeface="Times New Roman" panose="02020603050405020304" pitchFamily="18" charset="0"/>
              </a:rPr>
              <a:t>(в</a:t>
            </a:r>
            <a:r>
              <a:rPr sz="2800" spc="-395" dirty="0">
                <a:solidFill>
                  <a:srgbClr val="30859C"/>
                </a:solidFill>
                <a:latin typeface="Times New Roman" panose="02020603050405020304" pitchFamily="18" charset="0"/>
                <a:cs typeface="Times New Roman" panose="02020603050405020304" pitchFamily="18" charset="0"/>
              </a:rPr>
              <a:t> </a:t>
            </a:r>
            <a:r>
              <a:rPr sz="2800" spc="-185" dirty="0">
                <a:solidFill>
                  <a:srgbClr val="30859C"/>
                </a:solidFill>
                <a:latin typeface="Times New Roman" panose="02020603050405020304" pitchFamily="18" charset="0"/>
                <a:cs typeface="Times New Roman" panose="02020603050405020304" pitchFamily="18" charset="0"/>
              </a:rPr>
              <a:t>баллах)</a:t>
            </a:r>
            <a:endParaRPr sz="2800" dirty="0">
              <a:latin typeface="Times New Roman" panose="02020603050405020304" pitchFamily="18" charset="0"/>
              <a:cs typeface="Times New Roman" panose="02020603050405020304" pitchFamily="18" charset="0"/>
            </a:endParaRPr>
          </a:p>
        </p:txBody>
      </p:sp>
      <p:sp>
        <p:nvSpPr>
          <p:cNvPr id="3" name="object 3"/>
          <p:cNvSpPr txBox="1"/>
          <p:nvPr/>
        </p:nvSpPr>
        <p:spPr>
          <a:xfrm>
            <a:off x="8466835" y="6328359"/>
            <a:ext cx="141605" cy="299720"/>
          </a:xfrm>
          <a:prstGeom prst="rect">
            <a:avLst/>
          </a:prstGeom>
        </p:spPr>
        <p:txBody>
          <a:bodyPr vert="horz" wrap="square" lIns="0" tIns="12700" rIns="0" bIns="0" rtlCol="0">
            <a:spAutoFit/>
          </a:bodyPr>
          <a:lstStyle/>
          <a:p>
            <a:pPr marL="12700">
              <a:spcBef>
                <a:spcPts val="100"/>
              </a:spcBef>
            </a:pPr>
            <a:r>
              <a:rPr spc="-35" dirty="0">
                <a:solidFill>
                  <a:srgbClr val="30859C"/>
                </a:solidFill>
                <a:latin typeface="Trebuchet MS"/>
                <a:cs typeface="Trebuchet MS"/>
              </a:rPr>
              <a:t>9</a:t>
            </a:r>
            <a:endParaRPr>
              <a:solidFill>
                <a:prstClr val="black"/>
              </a:solidFill>
              <a:latin typeface="Trebuchet MS"/>
              <a:cs typeface="Trebuchet MS"/>
            </a:endParaRPr>
          </a:p>
        </p:txBody>
      </p:sp>
      <p:sp>
        <p:nvSpPr>
          <p:cNvPr id="4" name="object 4"/>
          <p:cNvSpPr/>
          <p:nvPr/>
        </p:nvSpPr>
        <p:spPr>
          <a:xfrm>
            <a:off x="7308342" y="5090134"/>
            <a:ext cx="1656714" cy="518159"/>
          </a:xfrm>
          <a:custGeom>
            <a:avLst/>
            <a:gdLst/>
            <a:ahLst/>
            <a:cxnLst/>
            <a:rect l="l" t="t" r="r" b="b"/>
            <a:pathLst>
              <a:path w="1656715" h="518160">
                <a:moveTo>
                  <a:pt x="0" y="518121"/>
                </a:moveTo>
                <a:lnTo>
                  <a:pt x="1656206" y="518121"/>
                </a:lnTo>
                <a:lnTo>
                  <a:pt x="1656206" y="0"/>
                </a:lnTo>
                <a:lnTo>
                  <a:pt x="0" y="0"/>
                </a:lnTo>
                <a:lnTo>
                  <a:pt x="0" y="518121"/>
                </a:lnTo>
                <a:close/>
              </a:path>
            </a:pathLst>
          </a:custGeom>
          <a:solidFill>
            <a:srgbClr val="D9D9D9"/>
          </a:solidFill>
        </p:spPr>
        <p:txBody>
          <a:bodyPr wrap="square" lIns="0" tIns="0" rIns="0" bIns="0" rtlCol="0"/>
          <a:lstStyle/>
          <a:p>
            <a:endParaRPr>
              <a:solidFill>
                <a:prstClr val="black"/>
              </a:solidFill>
            </a:endParaRPr>
          </a:p>
        </p:txBody>
      </p:sp>
      <p:sp>
        <p:nvSpPr>
          <p:cNvPr id="5" name="object 5"/>
          <p:cNvSpPr/>
          <p:nvPr/>
        </p:nvSpPr>
        <p:spPr>
          <a:xfrm>
            <a:off x="7308342" y="5608256"/>
            <a:ext cx="1656714" cy="304800"/>
          </a:xfrm>
          <a:custGeom>
            <a:avLst/>
            <a:gdLst/>
            <a:ahLst/>
            <a:cxnLst/>
            <a:rect l="l" t="t" r="r" b="b"/>
            <a:pathLst>
              <a:path w="1656715" h="304800">
                <a:moveTo>
                  <a:pt x="0" y="304761"/>
                </a:moveTo>
                <a:lnTo>
                  <a:pt x="1656206" y="304761"/>
                </a:lnTo>
                <a:lnTo>
                  <a:pt x="1656206" y="0"/>
                </a:lnTo>
                <a:lnTo>
                  <a:pt x="0" y="0"/>
                </a:lnTo>
                <a:lnTo>
                  <a:pt x="0" y="304761"/>
                </a:lnTo>
                <a:close/>
              </a:path>
            </a:pathLst>
          </a:custGeom>
          <a:solidFill>
            <a:srgbClr val="94B3D6"/>
          </a:solidFill>
        </p:spPr>
        <p:txBody>
          <a:bodyPr wrap="square" lIns="0" tIns="0" rIns="0" bIns="0" rtlCol="0"/>
          <a:lstStyle/>
          <a:p>
            <a:endParaRPr>
              <a:solidFill>
                <a:prstClr val="black"/>
              </a:solidFill>
            </a:endParaRPr>
          </a:p>
        </p:txBody>
      </p:sp>
      <p:graphicFrame>
        <p:nvGraphicFramePr>
          <p:cNvPr id="6" name="object 6"/>
          <p:cNvGraphicFramePr>
            <a:graphicFrameLocks noGrp="1"/>
          </p:cNvGraphicFramePr>
          <p:nvPr>
            <p:extLst>
              <p:ext uri="{D42A27DB-BD31-4B8C-83A1-F6EECF244321}">
                <p14:modId xmlns:p14="http://schemas.microsoft.com/office/powerpoint/2010/main" val="4051614367"/>
              </p:ext>
            </p:extLst>
          </p:nvPr>
        </p:nvGraphicFramePr>
        <p:xfrm>
          <a:off x="178563" y="4726623"/>
          <a:ext cx="8786493" cy="1710054"/>
        </p:xfrm>
        <a:graphic>
          <a:graphicData uri="http://schemas.openxmlformats.org/drawingml/2006/table">
            <a:tbl>
              <a:tblPr firstRow="1" bandRow="1">
                <a:tableStyleId>{2D5ABB26-0587-4C30-8999-92F81FD0307C}</a:tableStyleId>
              </a:tblPr>
              <a:tblGrid>
                <a:gridCol w="2166715"/>
                <a:gridCol w="1512168"/>
                <a:gridCol w="1722427"/>
                <a:gridCol w="1949981"/>
                <a:gridCol w="1435202"/>
              </a:tblGrid>
              <a:tr h="518159">
                <a:tc>
                  <a:txBody>
                    <a:bodyPr/>
                    <a:lstStyle/>
                    <a:p>
                      <a:pPr>
                        <a:lnSpc>
                          <a:spcPct val="100000"/>
                        </a:lnSpc>
                      </a:pPr>
                      <a:endParaRPr sz="1700" dirty="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BEDF4"/>
                    </a:solidFill>
                  </a:tcPr>
                </a:tc>
                <a:tc>
                  <a:txBody>
                    <a:bodyPr/>
                    <a:lstStyle/>
                    <a:p>
                      <a:pPr marL="369570" marR="171450" indent="-180340">
                        <a:lnSpc>
                          <a:spcPct val="100000"/>
                        </a:lnSpc>
                        <a:spcBef>
                          <a:spcPts val="275"/>
                        </a:spcBef>
                      </a:pPr>
                      <a:r>
                        <a:rPr sz="1400" b="1" dirty="0">
                          <a:solidFill>
                            <a:srgbClr val="205868"/>
                          </a:solidFill>
                          <a:latin typeface="Trebuchet MS"/>
                          <a:cs typeface="Trebuchet MS"/>
                        </a:rPr>
                        <a:t>Пр</a:t>
                      </a:r>
                      <a:r>
                        <a:rPr sz="1400" b="1" spc="-25" dirty="0">
                          <a:solidFill>
                            <a:srgbClr val="205868"/>
                          </a:solidFill>
                          <a:latin typeface="Trebuchet MS"/>
                          <a:cs typeface="Trebuchet MS"/>
                        </a:rPr>
                        <a:t>е</a:t>
                      </a:r>
                      <a:r>
                        <a:rPr sz="1400" b="1" dirty="0">
                          <a:solidFill>
                            <a:srgbClr val="205868"/>
                          </a:solidFill>
                          <a:latin typeface="Trebuchet MS"/>
                          <a:cs typeface="Trebuchet MS"/>
                        </a:rPr>
                        <a:t>д</a:t>
                      </a:r>
                      <a:r>
                        <a:rPr sz="1400" b="1" spc="-10" dirty="0">
                          <a:solidFill>
                            <a:srgbClr val="205868"/>
                          </a:solidFill>
                          <a:latin typeface="Trebuchet MS"/>
                          <a:cs typeface="Trebuchet MS"/>
                        </a:rPr>
                        <a:t>м</a:t>
                      </a:r>
                      <a:r>
                        <a:rPr sz="1400" b="1" spc="-5" dirty="0">
                          <a:solidFill>
                            <a:srgbClr val="205868"/>
                          </a:solidFill>
                          <a:latin typeface="Trebuchet MS"/>
                          <a:cs typeface="Trebuchet MS"/>
                        </a:rPr>
                        <a:t>е</a:t>
                      </a:r>
                      <a:r>
                        <a:rPr sz="1400" b="1" dirty="0">
                          <a:solidFill>
                            <a:srgbClr val="205868"/>
                          </a:solidFill>
                          <a:latin typeface="Trebuchet MS"/>
                          <a:cs typeface="Trebuchet MS"/>
                        </a:rPr>
                        <a:t>т</a:t>
                      </a:r>
                      <a:r>
                        <a:rPr sz="1400" b="1" spc="-5" dirty="0">
                          <a:solidFill>
                            <a:srgbClr val="205868"/>
                          </a:solidFill>
                          <a:latin typeface="Trebuchet MS"/>
                          <a:cs typeface="Trebuchet MS"/>
                        </a:rPr>
                        <a:t>ные  </a:t>
                      </a:r>
                      <a:r>
                        <a:rPr sz="1400" b="1" spc="-70" dirty="0">
                          <a:solidFill>
                            <a:srgbClr val="205868"/>
                          </a:solidFill>
                          <a:latin typeface="Trebuchet MS"/>
                          <a:cs typeface="Trebuchet MS"/>
                        </a:rPr>
                        <a:t>задания</a:t>
                      </a:r>
                      <a:endParaRPr sz="14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BEDF4"/>
                    </a:solidFill>
                  </a:tcPr>
                </a:tc>
                <a:tc>
                  <a:txBody>
                    <a:bodyPr/>
                    <a:lstStyle/>
                    <a:p>
                      <a:pPr marL="477520" marR="210185" indent="-247015">
                        <a:lnSpc>
                          <a:spcPct val="100000"/>
                        </a:lnSpc>
                        <a:spcBef>
                          <a:spcPts val="275"/>
                        </a:spcBef>
                      </a:pPr>
                      <a:r>
                        <a:rPr sz="1400" b="1" dirty="0">
                          <a:solidFill>
                            <a:srgbClr val="205868"/>
                          </a:solidFill>
                          <a:latin typeface="Trebuchet MS"/>
                          <a:cs typeface="Trebuchet MS"/>
                        </a:rPr>
                        <a:t>Ме</a:t>
                      </a:r>
                      <a:r>
                        <a:rPr sz="1400" b="1" spc="-10" dirty="0">
                          <a:solidFill>
                            <a:srgbClr val="205868"/>
                          </a:solidFill>
                          <a:latin typeface="Trebuchet MS"/>
                          <a:cs typeface="Trebuchet MS"/>
                        </a:rPr>
                        <a:t>т</a:t>
                      </a:r>
                      <a:r>
                        <a:rPr sz="1400" b="1" spc="-35" dirty="0">
                          <a:solidFill>
                            <a:srgbClr val="205868"/>
                          </a:solidFill>
                          <a:latin typeface="Trebuchet MS"/>
                          <a:cs typeface="Trebuchet MS"/>
                        </a:rPr>
                        <a:t>о</a:t>
                      </a:r>
                      <a:r>
                        <a:rPr sz="1400" b="1" dirty="0">
                          <a:solidFill>
                            <a:srgbClr val="205868"/>
                          </a:solidFill>
                          <a:latin typeface="Trebuchet MS"/>
                          <a:cs typeface="Trebuchet MS"/>
                        </a:rPr>
                        <a:t>ди</a:t>
                      </a:r>
                      <a:r>
                        <a:rPr sz="1400" b="1" spc="-5" dirty="0">
                          <a:solidFill>
                            <a:srgbClr val="205868"/>
                          </a:solidFill>
                          <a:latin typeface="Trebuchet MS"/>
                          <a:cs typeface="Trebuchet MS"/>
                        </a:rPr>
                        <a:t>ческ</a:t>
                      </a:r>
                      <a:r>
                        <a:rPr sz="1400" b="1" spc="-15" dirty="0">
                          <a:solidFill>
                            <a:srgbClr val="205868"/>
                          </a:solidFill>
                          <a:latin typeface="Trebuchet MS"/>
                          <a:cs typeface="Trebuchet MS"/>
                        </a:rPr>
                        <a:t>и</a:t>
                      </a:r>
                      <a:r>
                        <a:rPr sz="1400" b="1" dirty="0">
                          <a:solidFill>
                            <a:srgbClr val="205868"/>
                          </a:solidFill>
                          <a:latin typeface="Trebuchet MS"/>
                          <a:cs typeface="Trebuchet MS"/>
                        </a:rPr>
                        <a:t>е  </a:t>
                      </a:r>
                      <a:r>
                        <a:rPr sz="1400" b="1" spc="-70" dirty="0">
                          <a:solidFill>
                            <a:srgbClr val="205868"/>
                          </a:solidFill>
                          <a:latin typeface="Trebuchet MS"/>
                          <a:cs typeface="Trebuchet MS"/>
                        </a:rPr>
                        <a:t>задания</a:t>
                      </a:r>
                      <a:endParaRPr sz="14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BEDF4"/>
                    </a:solidFill>
                  </a:tcPr>
                </a:tc>
                <a:tc>
                  <a:txBody>
                    <a:bodyPr/>
                    <a:lstStyle/>
                    <a:p>
                      <a:pPr marL="604520" marR="100965" indent="-481965">
                        <a:lnSpc>
                          <a:spcPct val="100000"/>
                        </a:lnSpc>
                        <a:spcBef>
                          <a:spcPts val="275"/>
                        </a:spcBef>
                      </a:pPr>
                      <a:r>
                        <a:rPr sz="1400" b="1" dirty="0">
                          <a:solidFill>
                            <a:srgbClr val="205868"/>
                          </a:solidFill>
                          <a:latin typeface="Trebuchet MS"/>
                          <a:cs typeface="Trebuchet MS"/>
                        </a:rPr>
                        <a:t>Профе</a:t>
                      </a:r>
                      <a:r>
                        <a:rPr sz="1400" b="1" spc="-10" dirty="0">
                          <a:solidFill>
                            <a:srgbClr val="205868"/>
                          </a:solidFill>
                          <a:latin typeface="Trebuchet MS"/>
                          <a:cs typeface="Trebuchet MS"/>
                        </a:rPr>
                        <a:t>с</a:t>
                      </a:r>
                      <a:r>
                        <a:rPr sz="1400" b="1" spc="-5" dirty="0">
                          <a:solidFill>
                            <a:srgbClr val="205868"/>
                          </a:solidFill>
                          <a:latin typeface="Trebuchet MS"/>
                          <a:cs typeface="Trebuchet MS"/>
                        </a:rPr>
                        <a:t>сион</a:t>
                      </a:r>
                      <a:r>
                        <a:rPr sz="1400" b="1" dirty="0">
                          <a:solidFill>
                            <a:srgbClr val="205868"/>
                          </a:solidFill>
                          <a:latin typeface="Trebuchet MS"/>
                          <a:cs typeface="Trebuchet MS"/>
                        </a:rPr>
                        <a:t>а</a:t>
                      </a:r>
                      <a:r>
                        <a:rPr sz="1400" b="1" spc="-10" dirty="0">
                          <a:solidFill>
                            <a:srgbClr val="205868"/>
                          </a:solidFill>
                          <a:latin typeface="Trebuchet MS"/>
                          <a:cs typeface="Trebuchet MS"/>
                        </a:rPr>
                        <a:t>л</a:t>
                      </a:r>
                      <a:r>
                        <a:rPr sz="1400" b="1" spc="-15" dirty="0">
                          <a:solidFill>
                            <a:srgbClr val="205868"/>
                          </a:solidFill>
                          <a:latin typeface="Trebuchet MS"/>
                          <a:cs typeface="Trebuchet MS"/>
                        </a:rPr>
                        <a:t>ь</a:t>
                      </a:r>
                      <a:r>
                        <a:rPr sz="1400" b="1" spc="-5" dirty="0">
                          <a:solidFill>
                            <a:srgbClr val="205868"/>
                          </a:solidFill>
                          <a:latin typeface="Trebuchet MS"/>
                          <a:cs typeface="Trebuchet MS"/>
                        </a:rPr>
                        <a:t>н</a:t>
                      </a:r>
                      <a:r>
                        <a:rPr sz="1400" b="1" spc="-10" dirty="0">
                          <a:solidFill>
                            <a:srgbClr val="205868"/>
                          </a:solidFill>
                          <a:latin typeface="Trebuchet MS"/>
                          <a:cs typeface="Trebuchet MS"/>
                        </a:rPr>
                        <a:t>а</a:t>
                      </a:r>
                      <a:r>
                        <a:rPr sz="1400" b="1" dirty="0">
                          <a:solidFill>
                            <a:srgbClr val="205868"/>
                          </a:solidFill>
                          <a:latin typeface="Trebuchet MS"/>
                          <a:cs typeface="Trebuchet MS"/>
                        </a:rPr>
                        <a:t>я  </a:t>
                      </a:r>
                      <a:r>
                        <a:rPr sz="1400" b="1" spc="-70" dirty="0">
                          <a:solidFill>
                            <a:srgbClr val="205868"/>
                          </a:solidFill>
                          <a:latin typeface="Trebuchet MS"/>
                          <a:cs typeface="Trebuchet MS"/>
                        </a:rPr>
                        <a:t>задача</a:t>
                      </a:r>
                      <a:endParaRPr sz="14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BEDF4"/>
                    </a:solidFill>
                  </a:tcPr>
                </a:tc>
                <a:tc>
                  <a:txBody>
                    <a:bodyPr/>
                    <a:lstStyle/>
                    <a:p>
                      <a:pPr marL="13970" algn="ctr">
                        <a:lnSpc>
                          <a:spcPct val="100000"/>
                        </a:lnSpc>
                        <a:spcBef>
                          <a:spcPts val="275"/>
                        </a:spcBef>
                      </a:pPr>
                      <a:r>
                        <a:rPr sz="1400" b="1" spc="-70" dirty="0">
                          <a:solidFill>
                            <a:srgbClr val="205868"/>
                          </a:solidFill>
                          <a:latin typeface="Trebuchet MS"/>
                          <a:cs typeface="Trebuchet MS"/>
                        </a:rPr>
                        <a:t>Видеоурок</a:t>
                      </a:r>
                      <a:endParaRPr sz="1400">
                        <a:latin typeface="Trebuchet MS"/>
                        <a:cs typeface="Trebuchet MS"/>
                      </a:endParaRPr>
                    </a:p>
                  </a:txBody>
                  <a:tcPr marL="0" marR="0" marT="3492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DBEDF4"/>
                    </a:solidFill>
                  </a:tcPr>
                </a:tc>
              </a:tr>
              <a:tr h="517525">
                <a:tc>
                  <a:txBody>
                    <a:bodyPr/>
                    <a:lstStyle/>
                    <a:p>
                      <a:pPr marL="97790" marR="257175">
                        <a:lnSpc>
                          <a:spcPct val="100000"/>
                        </a:lnSpc>
                        <a:spcBef>
                          <a:spcPts val="325"/>
                        </a:spcBef>
                      </a:pPr>
                      <a:r>
                        <a:rPr sz="1400" dirty="0">
                          <a:latin typeface="Arial"/>
                          <a:cs typeface="Arial"/>
                        </a:rPr>
                        <a:t>Максимально</a:t>
                      </a:r>
                      <a:r>
                        <a:rPr sz="1400" spc="-105" dirty="0">
                          <a:latin typeface="Arial"/>
                          <a:cs typeface="Arial"/>
                        </a:rPr>
                        <a:t> </a:t>
                      </a:r>
                      <a:r>
                        <a:rPr sz="1400" spc="-5" dirty="0">
                          <a:latin typeface="Arial"/>
                          <a:cs typeface="Arial"/>
                        </a:rPr>
                        <a:t>возможное  значение</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marL="11430" algn="ctr">
                        <a:lnSpc>
                          <a:spcPct val="100000"/>
                        </a:lnSpc>
                        <a:spcBef>
                          <a:spcPts val="1165"/>
                        </a:spcBef>
                      </a:pPr>
                      <a:r>
                        <a:rPr sz="1400" b="1" spc="-5" dirty="0">
                          <a:latin typeface="Arial"/>
                          <a:cs typeface="Arial"/>
                        </a:rPr>
                        <a:t>12</a:t>
                      </a:r>
                      <a:endParaRPr sz="1400">
                        <a:latin typeface="Arial"/>
                        <a:cs typeface="Arial"/>
                      </a:endParaRPr>
                    </a:p>
                  </a:txBody>
                  <a:tcPr marL="0" marR="0" marT="147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marL="12065" algn="ctr">
                        <a:lnSpc>
                          <a:spcPct val="100000"/>
                        </a:lnSpc>
                        <a:spcBef>
                          <a:spcPts val="1165"/>
                        </a:spcBef>
                      </a:pPr>
                      <a:r>
                        <a:rPr sz="1400" b="1" dirty="0">
                          <a:latin typeface="Arial"/>
                          <a:cs typeface="Arial"/>
                        </a:rPr>
                        <a:t>15</a:t>
                      </a:r>
                      <a:endParaRPr sz="1400">
                        <a:latin typeface="Arial"/>
                        <a:cs typeface="Arial"/>
                      </a:endParaRPr>
                    </a:p>
                  </a:txBody>
                  <a:tcPr marL="0" marR="0" marT="147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marL="13970" algn="ctr">
                        <a:lnSpc>
                          <a:spcPct val="100000"/>
                        </a:lnSpc>
                        <a:spcBef>
                          <a:spcPts val="1165"/>
                        </a:spcBef>
                      </a:pPr>
                      <a:r>
                        <a:rPr sz="1400" b="1" spc="-5" dirty="0">
                          <a:latin typeface="Arial"/>
                          <a:cs typeface="Arial"/>
                        </a:rPr>
                        <a:t>40</a:t>
                      </a:r>
                      <a:endParaRPr sz="1400">
                        <a:latin typeface="Arial"/>
                        <a:cs typeface="Arial"/>
                      </a:endParaRPr>
                    </a:p>
                  </a:txBody>
                  <a:tcPr marL="0" marR="0" marT="147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9D9D9"/>
                    </a:solidFill>
                  </a:tcPr>
                </a:tc>
                <a:tc>
                  <a:txBody>
                    <a:bodyPr/>
                    <a:lstStyle/>
                    <a:p>
                      <a:pPr marL="12065" algn="ctr">
                        <a:lnSpc>
                          <a:spcPct val="100000"/>
                        </a:lnSpc>
                        <a:spcBef>
                          <a:spcPts val="1165"/>
                        </a:spcBef>
                      </a:pPr>
                      <a:r>
                        <a:rPr sz="1400" b="1" spc="-5" dirty="0">
                          <a:latin typeface="Arial"/>
                          <a:cs typeface="Arial"/>
                        </a:rPr>
                        <a:t>36</a:t>
                      </a:r>
                      <a:endParaRPr sz="1400">
                        <a:latin typeface="Arial"/>
                        <a:cs typeface="Arial"/>
                      </a:endParaRPr>
                    </a:p>
                  </a:txBody>
                  <a:tcPr marL="0" marR="0" marT="14795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r>
              <a:tr h="304165">
                <a:tc>
                  <a:txBody>
                    <a:bodyPr/>
                    <a:lstStyle/>
                    <a:p>
                      <a:pPr marL="97790">
                        <a:lnSpc>
                          <a:spcPct val="100000"/>
                        </a:lnSpc>
                        <a:spcBef>
                          <a:spcPts val="325"/>
                        </a:spcBef>
                      </a:pPr>
                      <a:r>
                        <a:rPr sz="1400" spc="-15" dirty="0">
                          <a:latin typeface="Arial"/>
                          <a:cs typeface="Arial"/>
                        </a:rPr>
                        <a:t>Томская</a:t>
                      </a:r>
                      <a:r>
                        <a:rPr sz="1400" spc="-30" dirty="0">
                          <a:latin typeface="Arial"/>
                          <a:cs typeface="Arial"/>
                        </a:rPr>
                        <a:t> </a:t>
                      </a:r>
                      <a:r>
                        <a:rPr sz="1400" spc="-10" dirty="0">
                          <a:latin typeface="Arial"/>
                          <a:cs typeface="Arial"/>
                        </a:rPr>
                        <a:t>область</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4B3D6"/>
                    </a:solidFill>
                  </a:tcPr>
                </a:tc>
                <a:tc>
                  <a:txBody>
                    <a:bodyPr/>
                    <a:lstStyle/>
                    <a:p>
                      <a:pPr marL="11430" algn="ctr">
                        <a:lnSpc>
                          <a:spcPct val="100000"/>
                        </a:lnSpc>
                        <a:spcBef>
                          <a:spcPts val="325"/>
                        </a:spcBef>
                      </a:pPr>
                      <a:r>
                        <a:rPr sz="1400" dirty="0">
                          <a:latin typeface="Arial"/>
                          <a:cs typeface="Arial"/>
                        </a:rPr>
                        <a:t>6,48</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4B3D6"/>
                    </a:solidFill>
                  </a:tcPr>
                </a:tc>
                <a:tc>
                  <a:txBody>
                    <a:bodyPr/>
                    <a:lstStyle/>
                    <a:p>
                      <a:pPr marL="12065" algn="ctr">
                        <a:lnSpc>
                          <a:spcPct val="100000"/>
                        </a:lnSpc>
                        <a:spcBef>
                          <a:spcPts val="325"/>
                        </a:spcBef>
                      </a:pPr>
                      <a:r>
                        <a:rPr sz="1400" dirty="0">
                          <a:latin typeface="Arial"/>
                          <a:cs typeface="Arial"/>
                        </a:rPr>
                        <a:t>10,5</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4B3D6"/>
                    </a:solidFill>
                  </a:tcPr>
                </a:tc>
                <a:tc>
                  <a:txBody>
                    <a:bodyPr/>
                    <a:lstStyle/>
                    <a:p>
                      <a:pPr marL="13970" algn="ctr">
                        <a:lnSpc>
                          <a:spcPct val="100000"/>
                        </a:lnSpc>
                        <a:spcBef>
                          <a:spcPts val="325"/>
                        </a:spcBef>
                      </a:pPr>
                      <a:r>
                        <a:rPr sz="1400" dirty="0">
                          <a:latin typeface="Arial"/>
                          <a:cs typeface="Arial"/>
                        </a:rPr>
                        <a:t>19,2</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94B3D6"/>
                    </a:solidFill>
                  </a:tcPr>
                </a:tc>
                <a:tc>
                  <a:txBody>
                    <a:bodyPr/>
                    <a:lstStyle/>
                    <a:p>
                      <a:pPr marL="13970" algn="ctr">
                        <a:lnSpc>
                          <a:spcPct val="100000"/>
                        </a:lnSpc>
                        <a:spcBef>
                          <a:spcPts val="325"/>
                        </a:spcBef>
                      </a:pPr>
                      <a:r>
                        <a:rPr sz="1400" dirty="0">
                          <a:latin typeface="Arial"/>
                          <a:cs typeface="Arial"/>
                        </a:rPr>
                        <a:t>25,92</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tcPr>
                </a:tc>
              </a:tr>
              <a:tr h="370205">
                <a:tc>
                  <a:txBody>
                    <a:bodyPr/>
                    <a:lstStyle/>
                    <a:p>
                      <a:pPr marL="97790">
                        <a:lnSpc>
                          <a:spcPct val="100000"/>
                        </a:lnSpc>
                        <a:spcBef>
                          <a:spcPts val="325"/>
                        </a:spcBef>
                      </a:pPr>
                      <a:r>
                        <a:rPr sz="1400" spc="-5" dirty="0">
                          <a:latin typeface="Arial"/>
                          <a:cs typeface="Arial"/>
                        </a:rPr>
                        <a:t>Российская</a:t>
                      </a:r>
                      <a:r>
                        <a:rPr sz="1400" spc="-30" dirty="0">
                          <a:latin typeface="Arial"/>
                          <a:cs typeface="Arial"/>
                        </a:rPr>
                        <a:t> </a:t>
                      </a:r>
                      <a:r>
                        <a:rPr sz="1400" spc="-10" dirty="0">
                          <a:latin typeface="Arial"/>
                          <a:cs typeface="Arial"/>
                        </a:rPr>
                        <a:t>Федерация</a:t>
                      </a:r>
                      <a:endParaRPr sz="1400">
                        <a:latin typeface="Arial"/>
                        <a:cs typeface="Arial"/>
                      </a:endParaRPr>
                    </a:p>
                  </a:txBody>
                  <a:tcPr marL="0" marR="0" marT="4127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9593"/>
                    </a:solidFill>
                  </a:tcPr>
                </a:tc>
                <a:tc>
                  <a:txBody>
                    <a:bodyPr/>
                    <a:lstStyle/>
                    <a:p>
                      <a:pPr marL="11430" algn="ctr">
                        <a:lnSpc>
                          <a:spcPct val="100000"/>
                        </a:lnSpc>
                        <a:spcBef>
                          <a:spcPts val="585"/>
                        </a:spcBef>
                      </a:pPr>
                      <a:r>
                        <a:rPr sz="1400" dirty="0">
                          <a:latin typeface="Arial"/>
                          <a:cs typeface="Arial"/>
                        </a:rPr>
                        <a:t>6,72</a:t>
                      </a:r>
                      <a:endParaRPr sz="1400">
                        <a:latin typeface="Arial"/>
                        <a:cs typeface="Arial"/>
                      </a:endParaRPr>
                    </a:p>
                  </a:txBody>
                  <a:tcPr marL="0" marR="0" marT="742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9593"/>
                    </a:solidFill>
                  </a:tcPr>
                </a:tc>
                <a:tc>
                  <a:txBody>
                    <a:bodyPr/>
                    <a:lstStyle/>
                    <a:p>
                      <a:pPr marL="13970" algn="ctr">
                        <a:lnSpc>
                          <a:spcPct val="100000"/>
                        </a:lnSpc>
                        <a:spcBef>
                          <a:spcPts val="585"/>
                        </a:spcBef>
                      </a:pPr>
                      <a:r>
                        <a:rPr sz="1400" dirty="0">
                          <a:latin typeface="Arial"/>
                          <a:cs typeface="Arial"/>
                        </a:rPr>
                        <a:t>10,95</a:t>
                      </a:r>
                      <a:endParaRPr sz="1400">
                        <a:latin typeface="Arial"/>
                        <a:cs typeface="Arial"/>
                      </a:endParaRPr>
                    </a:p>
                  </a:txBody>
                  <a:tcPr marL="0" marR="0" marT="742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9593"/>
                    </a:solidFill>
                  </a:tcPr>
                </a:tc>
                <a:tc>
                  <a:txBody>
                    <a:bodyPr/>
                    <a:lstStyle/>
                    <a:p>
                      <a:pPr marL="13335" algn="ctr">
                        <a:lnSpc>
                          <a:spcPct val="100000"/>
                        </a:lnSpc>
                        <a:spcBef>
                          <a:spcPts val="585"/>
                        </a:spcBef>
                      </a:pPr>
                      <a:r>
                        <a:rPr sz="1400" dirty="0">
                          <a:latin typeface="Arial"/>
                          <a:cs typeface="Arial"/>
                        </a:rPr>
                        <a:t>20,8</a:t>
                      </a:r>
                      <a:endParaRPr sz="1400">
                        <a:latin typeface="Arial"/>
                        <a:cs typeface="Arial"/>
                      </a:endParaRPr>
                    </a:p>
                  </a:txBody>
                  <a:tcPr marL="0" marR="0" marT="742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9593"/>
                    </a:solidFill>
                  </a:tcPr>
                </a:tc>
                <a:tc>
                  <a:txBody>
                    <a:bodyPr/>
                    <a:lstStyle/>
                    <a:p>
                      <a:pPr marL="13335" algn="ctr">
                        <a:lnSpc>
                          <a:spcPct val="100000"/>
                        </a:lnSpc>
                        <a:spcBef>
                          <a:spcPts val="585"/>
                        </a:spcBef>
                      </a:pPr>
                      <a:r>
                        <a:rPr sz="1400" dirty="0">
                          <a:latin typeface="Arial"/>
                          <a:cs typeface="Arial"/>
                        </a:rPr>
                        <a:t>24,12</a:t>
                      </a:r>
                    </a:p>
                  </a:txBody>
                  <a:tcPr marL="0" marR="0" marT="742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D99593"/>
                    </a:solidFill>
                  </a:tcPr>
                </a:tc>
              </a:tr>
            </a:tbl>
          </a:graphicData>
        </a:graphic>
      </p:graphicFrame>
      <p:sp>
        <p:nvSpPr>
          <p:cNvPr id="7" name="object 7"/>
          <p:cNvSpPr/>
          <p:nvPr/>
        </p:nvSpPr>
        <p:spPr>
          <a:xfrm>
            <a:off x="8496300" y="5426964"/>
            <a:ext cx="359664" cy="374903"/>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8" name="object 8"/>
          <p:cNvSpPr/>
          <p:nvPr/>
        </p:nvSpPr>
        <p:spPr>
          <a:xfrm>
            <a:off x="517187" y="1268760"/>
            <a:ext cx="8136904" cy="3165348"/>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103093207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81" y="115955"/>
            <a:ext cx="9102064"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440" y="2868774"/>
            <a:ext cx="3922000" cy="396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083258" y="2868774"/>
            <a:ext cx="3317303" cy="646331"/>
          </a:xfrm>
          <a:prstGeom prst="rect">
            <a:avLst/>
          </a:prstGeom>
          <a:noFill/>
        </p:spPr>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u-RU" sz="36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Русский язык</a:t>
            </a:r>
            <a:endParaRPr lang="ru-RU" sz="36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6" name="Прямоугольник 5"/>
          <p:cNvSpPr/>
          <p:nvPr/>
        </p:nvSpPr>
        <p:spPr>
          <a:xfrm>
            <a:off x="2915816" y="11172"/>
            <a:ext cx="2660344"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Математика</a:t>
            </a:r>
            <a:endParaRPr lang="ru-RU"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nvGrpSpPr>
          <p:cNvPr id="7" name="Группа 6"/>
          <p:cNvGrpSpPr/>
          <p:nvPr/>
        </p:nvGrpSpPr>
        <p:grpSpPr>
          <a:xfrm>
            <a:off x="323528" y="4221089"/>
            <a:ext cx="4582319" cy="2439006"/>
            <a:chOff x="6300192" y="1340768"/>
            <a:chExt cx="2568586" cy="3260634"/>
          </a:xfrm>
        </p:grpSpPr>
        <p:sp>
          <p:nvSpPr>
            <p:cNvPr id="8" name="TextBox 7"/>
            <p:cNvSpPr txBox="1"/>
            <p:nvPr/>
          </p:nvSpPr>
          <p:spPr>
            <a:xfrm>
              <a:off x="6300192" y="1340768"/>
              <a:ext cx="2568586" cy="1604684"/>
            </a:xfrm>
            <a:prstGeom prst="rect">
              <a:avLst/>
            </a:prstGeom>
            <a:solidFill>
              <a:schemeClr val="accent5">
                <a:lumMod val="20000"/>
                <a:lumOff val="80000"/>
              </a:schemeClr>
            </a:solidFill>
          </p:spPr>
          <p:txBody>
            <a:bodyPr wrap="square" rtlCol="0">
              <a:spAutoFit/>
            </a:bodyPr>
            <a:lstStyle/>
            <a:p>
              <a:r>
                <a:rPr lang="ru-RU" b="1" dirty="0" smtClean="0"/>
                <a:t>Необходимо:</a:t>
              </a:r>
            </a:p>
            <a:p>
              <a:pPr marL="342900" indent="-342900">
                <a:buAutoNum type="arabicPeriod"/>
              </a:pPr>
              <a:r>
                <a:rPr lang="ru-RU" dirty="0" smtClean="0"/>
                <a:t>Определить дефициты,</a:t>
              </a:r>
            </a:p>
            <a:p>
              <a:endParaRPr lang="ru-RU" dirty="0" smtClean="0"/>
            </a:p>
            <a:p>
              <a:r>
                <a:rPr lang="ru-RU" dirty="0" smtClean="0"/>
                <a:t>2. Организовать работы по их устранению. </a:t>
              </a:r>
              <a:endParaRPr lang="ru-RU" dirty="0"/>
            </a:p>
          </p:txBody>
        </p:sp>
        <p:sp>
          <p:nvSpPr>
            <p:cNvPr id="9" name="Выноска 2 (с границей) 8"/>
            <p:cNvSpPr/>
            <p:nvPr/>
          </p:nvSpPr>
          <p:spPr>
            <a:xfrm>
              <a:off x="8261159" y="3661421"/>
              <a:ext cx="607619" cy="612648"/>
            </a:xfrm>
            <a:prstGeom prst="accentCallout2">
              <a:avLst>
                <a:gd name="adj1" fmla="val 18750"/>
                <a:gd name="adj2" fmla="val -8333"/>
                <a:gd name="adj3" fmla="val 18750"/>
                <a:gd name="adj4" fmla="val -16667"/>
                <a:gd name="adj5" fmla="val -95390"/>
                <a:gd name="adj6" fmla="val -15843"/>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МО</a:t>
              </a:r>
              <a:endParaRPr lang="ru-RU" b="1" dirty="0"/>
            </a:p>
          </p:txBody>
        </p:sp>
        <p:sp>
          <p:nvSpPr>
            <p:cNvPr id="10" name="Выноска 2 (с границей) 9"/>
            <p:cNvSpPr/>
            <p:nvPr/>
          </p:nvSpPr>
          <p:spPr>
            <a:xfrm>
              <a:off x="7050594" y="3478848"/>
              <a:ext cx="914400" cy="612648"/>
            </a:xfrm>
            <a:prstGeom prst="accentCallout2">
              <a:avLst>
                <a:gd name="adj1" fmla="val 18750"/>
                <a:gd name="adj2" fmla="val -8333"/>
                <a:gd name="adj3" fmla="val 18750"/>
                <a:gd name="adj4" fmla="val -16667"/>
                <a:gd name="adj5" fmla="val -63406"/>
                <a:gd name="adj6" fmla="val -15714"/>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t>КПК</a:t>
              </a:r>
              <a:endParaRPr lang="ru-RU" sz="2800" dirty="0"/>
            </a:p>
          </p:txBody>
        </p:sp>
        <p:sp>
          <p:nvSpPr>
            <p:cNvPr id="11" name="Выноска 2 (с границей) 10"/>
            <p:cNvSpPr/>
            <p:nvPr/>
          </p:nvSpPr>
          <p:spPr>
            <a:xfrm>
              <a:off x="6517576" y="4142678"/>
              <a:ext cx="1294783" cy="458724"/>
            </a:xfrm>
            <a:prstGeom prst="accentCallout2">
              <a:avLst>
                <a:gd name="adj1" fmla="val 18750"/>
                <a:gd name="adj2" fmla="val -8333"/>
                <a:gd name="adj3" fmla="val 18750"/>
                <a:gd name="adj4" fmla="val -16667"/>
                <a:gd name="adj5" fmla="val -242494"/>
                <a:gd name="adj6" fmla="val -14724"/>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Педсовет</a:t>
              </a:r>
              <a:endParaRPr lang="ru-RU" b="1" dirty="0"/>
            </a:p>
          </p:txBody>
        </p:sp>
      </p:grpSp>
    </p:spTree>
    <p:extLst>
      <p:ext uri="{BB962C8B-B14F-4D97-AF65-F5344CB8AC3E}">
        <p14:creationId xmlns:p14="http://schemas.microsoft.com/office/powerpoint/2010/main" val="114688017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755576" y="1556792"/>
            <a:ext cx="8071866" cy="2462213"/>
          </a:xfrm>
        </p:spPr>
        <p:txBody>
          <a:bodyPr>
            <a:normAutofit fontScale="90000"/>
          </a:bodyPr>
          <a:lstStyle/>
          <a:p>
            <a:pPr algn="ctr"/>
            <a:r>
              <a:rPr lang="ru-RU" sz="4000" dirty="0">
                <a:solidFill>
                  <a:srgbClr val="0070C0"/>
                </a:solidFill>
                <a:latin typeface="Arial Narrow" pitchFamily="34" charset="0"/>
              </a:rPr>
              <a:t>Апробация разработанной  модели аттестации</a:t>
            </a:r>
            <a:br>
              <a:rPr lang="ru-RU" sz="4000" dirty="0">
                <a:solidFill>
                  <a:srgbClr val="0070C0"/>
                </a:solidFill>
                <a:latin typeface="Arial Narrow" pitchFamily="34" charset="0"/>
              </a:rPr>
            </a:br>
            <a:r>
              <a:rPr lang="ru-RU" sz="4000" dirty="0">
                <a:solidFill>
                  <a:srgbClr val="0070C0"/>
                </a:solidFill>
                <a:latin typeface="Arial Narrow" pitchFamily="34" charset="0"/>
              </a:rPr>
              <a:t>(май-июнь 2018 г.) </a:t>
            </a:r>
            <a:br>
              <a:rPr lang="ru-RU" sz="4000" dirty="0">
                <a:solidFill>
                  <a:srgbClr val="0070C0"/>
                </a:solidFill>
                <a:latin typeface="Arial Narrow" pitchFamily="34" charset="0"/>
              </a:rPr>
            </a:br>
            <a:endParaRPr lang="ru-RU" sz="4000" dirty="0"/>
          </a:p>
        </p:txBody>
      </p:sp>
      <p:pic>
        <p:nvPicPr>
          <p:cNvPr id="11266" name="Picture 2" descr="http://900igr.net/up/datai/205973/0016-0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429000"/>
            <a:ext cx="3173338" cy="317333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rmc24.ru/media/k2/items/cache/8fe3e0f34d3083cba6fe73d62a783d7f_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3431400"/>
            <a:ext cx="4146443" cy="324804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xn--g1amkh.xn--e1aaolgql3bb.xn--p1ai/wp-content/uploads/2018/08/%D0%92%D0%BE%D0%BF%D1%80%D0%BE%D1%81-%D0%9E%D1%82%D0%B2%D0%B5%D1%8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16632"/>
            <a:ext cx="2381250" cy="990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10966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03648" y="116632"/>
            <a:ext cx="7685360" cy="1200329"/>
          </a:xfrm>
          <a:prstGeom prst="rect">
            <a:avLst/>
          </a:prstGeom>
          <a:noFill/>
        </p:spPr>
        <p:txBody>
          <a:bodyPr wrap="square" rtlCol="0">
            <a:spAutoFit/>
          </a:bodyPr>
          <a:lstStyle/>
          <a:p>
            <a:pPr algn="ctr"/>
            <a:r>
              <a:rPr lang="ru-RU" sz="3600" b="1" dirty="0">
                <a:solidFill>
                  <a:srgbClr val="1F4E79"/>
                </a:solidFill>
                <a:latin typeface="Times New Roman" panose="02020603050405020304" pitchFamily="18" charset="0"/>
                <a:cs typeface="Times New Roman" panose="02020603050405020304" pitchFamily="18" charset="0"/>
              </a:rPr>
              <a:t>В ходе апробации </a:t>
            </a:r>
            <a:r>
              <a:rPr lang="ru-RU" sz="3600" b="1" dirty="0" smtClean="0">
                <a:solidFill>
                  <a:srgbClr val="1F4E79"/>
                </a:solidFill>
                <a:latin typeface="Times New Roman" panose="02020603050405020304" pitchFamily="18" charset="0"/>
                <a:cs typeface="Times New Roman" panose="02020603050405020304" pitchFamily="18" charset="0"/>
              </a:rPr>
              <a:t>оценивались материалы ЕФОМ по:</a:t>
            </a:r>
            <a:endParaRPr lang="ru-RU" sz="3600" dirty="0">
              <a:solidFill>
                <a:srgbClr val="1F4E79"/>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32036" y="2307451"/>
            <a:ext cx="4022693" cy="954107"/>
          </a:xfrm>
          <a:prstGeom prst="rect">
            <a:avLst/>
          </a:prstGeom>
          <a:solidFill>
            <a:schemeClr val="accent6">
              <a:lumMod val="40000"/>
              <a:lumOff val="60000"/>
            </a:schemeClr>
          </a:solidFill>
          <a:scene3d>
            <a:camera prst="orthographicFront"/>
            <a:lightRig rig="threePt" dir="t"/>
          </a:scene3d>
          <a:sp3d>
            <a:bevelT prst="angle"/>
            <a:bevelB prst="angle"/>
          </a:sp3d>
        </p:spPr>
        <p:txBody>
          <a:bodyPr wrap="square">
            <a:spAutoFit/>
          </a:bodyPr>
          <a:lstStyle/>
          <a:p>
            <a:pPr algn="ctr"/>
            <a:r>
              <a:rPr lang="ru-RU" sz="2800" b="1" dirty="0" smtClean="0">
                <a:solidFill>
                  <a:srgbClr val="1F4E79"/>
                </a:solidFill>
                <a:latin typeface="Times New Roman" panose="02020603050405020304" pitchFamily="18" charset="0"/>
                <a:cs typeface="Times New Roman" panose="02020603050405020304" pitchFamily="18" charset="0"/>
              </a:rPr>
              <a:t>Предметной компетенции</a:t>
            </a:r>
            <a:endParaRPr lang="ru-RU" sz="2800" dirty="0">
              <a:solidFill>
                <a:srgbClr val="1F4E79"/>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586443" y="2289515"/>
            <a:ext cx="4291593" cy="954107"/>
          </a:xfrm>
          <a:prstGeom prst="rect">
            <a:avLst/>
          </a:prstGeom>
          <a:solidFill>
            <a:schemeClr val="accent6">
              <a:lumMod val="40000"/>
              <a:lumOff val="60000"/>
            </a:schemeClr>
          </a:solidFill>
          <a:scene3d>
            <a:camera prst="orthographicFront"/>
            <a:lightRig rig="threePt" dir="t"/>
          </a:scene3d>
          <a:sp3d>
            <a:bevelT prst="angle"/>
            <a:bevelB prst="angle"/>
          </a:sp3d>
        </p:spPr>
        <p:txBody>
          <a:bodyPr wrap="square">
            <a:spAutoFit/>
          </a:bodyPr>
          <a:lstStyle/>
          <a:p>
            <a:pPr algn="ctr"/>
            <a:r>
              <a:rPr lang="ru-RU" sz="2800" b="1" dirty="0" smtClean="0">
                <a:solidFill>
                  <a:srgbClr val="1F4E79"/>
                </a:solidFill>
                <a:latin typeface="Times New Roman" panose="02020603050405020304" pitchFamily="18" charset="0"/>
                <a:cs typeface="Times New Roman" panose="02020603050405020304" pitchFamily="18" charset="0"/>
              </a:rPr>
              <a:t>Методической компетенции</a:t>
            </a:r>
            <a:endParaRPr lang="ru-RU" sz="2800" dirty="0">
              <a:solidFill>
                <a:srgbClr val="1F4E79"/>
              </a:solidFill>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256242" y="1375603"/>
            <a:ext cx="3998487" cy="830997"/>
          </a:xfrm>
          <a:prstGeom prst="rect">
            <a:avLst/>
          </a:prstGeom>
          <a:solidFill>
            <a:schemeClr val="accent6">
              <a:lumMod val="40000"/>
              <a:lumOff val="60000"/>
            </a:schemeClr>
          </a:solidFill>
          <a:scene3d>
            <a:camera prst="orthographicFront"/>
            <a:lightRig rig="threePt" dir="t"/>
          </a:scene3d>
          <a:sp3d>
            <a:bevelT prst="angle"/>
            <a:bevelB prst="angle"/>
          </a:sp3d>
        </p:spPr>
        <p:txBody>
          <a:bodyPr wrap="square">
            <a:spAutoFit/>
          </a:bodyPr>
          <a:lstStyle/>
          <a:p>
            <a:pPr algn="ctr"/>
            <a:r>
              <a:rPr lang="ru-RU" sz="2400" b="1" dirty="0" smtClean="0">
                <a:solidFill>
                  <a:srgbClr val="1F4E79"/>
                </a:solidFill>
                <a:latin typeface="Times New Roman" panose="02020603050405020304" pitchFamily="18" charset="0"/>
                <a:cs typeface="Times New Roman" panose="02020603050405020304" pitchFamily="18" charset="0"/>
              </a:rPr>
              <a:t>Психолого-педагогических компетенций</a:t>
            </a:r>
            <a:endParaRPr lang="ru-RU" sz="2400" dirty="0">
              <a:solidFill>
                <a:srgbClr val="1F4E79"/>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4523319" y="1338837"/>
            <a:ext cx="4464496" cy="830997"/>
          </a:xfrm>
          <a:prstGeom prst="rect">
            <a:avLst/>
          </a:prstGeom>
          <a:solidFill>
            <a:schemeClr val="accent6">
              <a:lumMod val="40000"/>
              <a:lumOff val="60000"/>
            </a:schemeClr>
          </a:solidFill>
          <a:scene3d>
            <a:camera prst="orthographicFront"/>
            <a:lightRig rig="threePt" dir="t"/>
          </a:scene3d>
          <a:sp3d>
            <a:bevelT prst="angle"/>
            <a:bevelB prst="angle"/>
          </a:sp3d>
        </p:spPr>
        <p:txBody>
          <a:bodyPr wrap="square">
            <a:spAutoFit/>
          </a:bodyPr>
          <a:lstStyle/>
          <a:p>
            <a:pPr algn="ctr"/>
            <a:r>
              <a:rPr lang="ru-RU" sz="2400" b="1" dirty="0">
                <a:solidFill>
                  <a:srgbClr val="1F4E79"/>
                </a:solidFill>
                <a:latin typeface="Times New Roman" panose="02020603050405020304" pitchFamily="18" charset="0"/>
                <a:cs typeface="Times New Roman" panose="02020603050405020304" pitchFamily="18" charset="0"/>
              </a:rPr>
              <a:t>Оценка коммуникативных </a:t>
            </a:r>
            <a:r>
              <a:rPr lang="ru-RU" sz="2400" b="1" dirty="0" smtClean="0">
                <a:solidFill>
                  <a:srgbClr val="1F4E79"/>
                </a:solidFill>
                <a:latin typeface="Times New Roman" panose="02020603050405020304" pitchFamily="18" charset="0"/>
                <a:cs typeface="Times New Roman" panose="02020603050405020304" pitchFamily="18" charset="0"/>
              </a:rPr>
              <a:t>компетенций</a:t>
            </a:r>
            <a:endParaRPr lang="ru-RU" sz="2400" dirty="0">
              <a:solidFill>
                <a:srgbClr val="1F4E79"/>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0" y="3301833"/>
            <a:ext cx="3644901" cy="1200329"/>
          </a:xfrm>
          <a:prstGeom prst="rect">
            <a:avLst/>
          </a:prstGeom>
          <a:noFill/>
        </p:spPr>
        <p:txBody>
          <a:bodyPr wrap="square" lIns="91440" tIns="45720" rIns="91440" bIns="45720">
            <a:spAutoFit/>
          </a:bodyPr>
          <a:lstStyle/>
          <a:p>
            <a:pPr algn="ctr"/>
            <a:r>
              <a:rPr lang="ru-RU"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Справка </a:t>
            </a:r>
          </a:p>
          <a:p>
            <a:pPr algn="ctr"/>
            <a:r>
              <a:rPr lang="ru-RU" sz="36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работодателя</a:t>
            </a:r>
            <a:endParaRPr lang="ru-RU"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Блок-схема: перфолента 10"/>
          <p:cNvSpPr/>
          <p:nvPr/>
        </p:nvSpPr>
        <p:spPr>
          <a:xfrm>
            <a:off x="264626" y="3955176"/>
            <a:ext cx="6051522" cy="3218240"/>
          </a:xfrm>
          <a:prstGeom prst="flowChartPunchedTape">
            <a:avLst/>
          </a:prstGeom>
          <a:solidFill>
            <a:schemeClr val="accent5">
              <a:lumMod val="75000"/>
            </a:schemeClr>
          </a:solidFill>
          <a:scene3d>
            <a:camera prst="orthographicFront"/>
            <a:lightRig rig="threePt" dir="t"/>
          </a:scene3d>
          <a:sp3d>
            <a:bevelT w="127000" h="114300"/>
            <a:bevelB w="114300" h="1079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ru-RU" sz="2000" b="1" dirty="0"/>
              <a:t>Социокультурная характеристика класса/ школы;</a:t>
            </a:r>
          </a:p>
          <a:p>
            <a:pPr marL="342900" indent="-342900">
              <a:buFont typeface="Arial" panose="020B0604020202020204" pitchFamily="34" charset="0"/>
              <a:buChar char="•"/>
            </a:pPr>
            <a:r>
              <a:rPr lang="ru-RU" sz="2000" b="1" dirty="0"/>
              <a:t>Иные условия профессиональной деятельности;</a:t>
            </a:r>
          </a:p>
          <a:p>
            <a:pPr marL="342900" indent="-342900">
              <a:buFont typeface="Arial" panose="020B0604020202020204" pitchFamily="34" charset="0"/>
              <a:buChar char="•"/>
            </a:pPr>
            <a:r>
              <a:rPr lang="ru-RU" sz="2000" b="1" dirty="0"/>
              <a:t>Учет мнения обучающихся;</a:t>
            </a:r>
          </a:p>
          <a:p>
            <a:pPr marL="342900" indent="-342900">
              <a:buFont typeface="Arial" panose="020B0604020202020204" pitchFamily="34" charset="0"/>
              <a:buChar char="•"/>
            </a:pPr>
            <a:r>
              <a:rPr lang="ru-RU" sz="2000" b="1" dirty="0"/>
              <a:t>Учет мнения выпускников (при наличии);</a:t>
            </a:r>
          </a:p>
          <a:p>
            <a:pPr marL="342900" indent="-342900">
              <a:buFont typeface="Arial" panose="020B0604020202020204" pitchFamily="34" charset="0"/>
              <a:buChar char="•"/>
            </a:pPr>
            <a:r>
              <a:rPr lang="ru-RU" sz="2000" b="1" dirty="0"/>
              <a:t>Учет индивидуальных достижений учителя.</a:t>
            </a:r>
          </a:p>
        </p:txBody>
      </p:sp>
      <p:sp>
        <p:nvSpPr>
          <p:cNvPr id="2" name="Прямоугольник 1"/>
          <p:cNvSpPr/>
          <p:nvPr/>
        </p:nvSpPr>
        <p:spPr>
          <a:xfrm>
            <a:off x="6084168" y="3363389"/>
            <a:ext cx="3191272" cy="1077218"/>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ru-RU" sz="3200" b="1" cap="none" spc="0" dirty="0" smtClean="0">
                <a:ln/>
                <a:solidFill>
                  <a:srgbClr val="00B050"/>
                </a:solidFill>
                <a:effectLst/>
              </a:rPr>
              <a:t>Представление работодателя</a:t>
            </a:r>
            <a:endParaRPr lang="ru-RU" sz="3200" b="1" cap="none" spc="0" dirty="0">
              <a:ln/>
              <a:solidFill>
                <a:srgbClr val="00B050"/>
              </a:solidFill>
              <a:effectLst/>
            </a:endParaRPr>
          </a:p>
        </p:txBody>
      </p:sp>
      <p:sp>
        <p:nvSpPr>
          <p:cNvPr id="3" name="Загнутый угол 2"/>
          <p:cNvSpPr/>
          <p:nvPr/>
        </p:nvSpPr>
        <p:spPr>
          <a:xfrm>
            <a:off x="6581294" y="4581127"/>
            <a:ext cx="2376264" cy="2134279"/>
          </a:xfrm>
          <a:prstGeom prst="foldedCorner">
            <a:avLst/>
          </a:prstGeom>
          <a:solidFill>
            <a:schemeClr val="accent5">
              <a:lumMod val="40000"/>
              <a:lumOff val="60000"/>
            </a:schemeClr>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smtClean="0">
                <a:solidFill>
                  <a:schemeClr val="accent5">
                    <a:lumMod val="50000"/>
                  </a:schemeClr>
                </a:solidFill>
              </a:rPr>
              <a:t>Образовательные результаты обучающихся учителя</a:t>
            </a:r>
            <a:endParaRPr lang="ru-RU" sz="2000" b="1" dirty="0">
              <a:solidFill>
                <a:schemeClr val="accent5">
                  <a:lumMod val="50000"/>
                </a:schemeClr>
              </a:solidFill>
            </a:endParaRPr>
          </a:p>
        </p:txBody>
      </p:sp>
    </p:spTree>
    <p:extLst>
      <p:ext uri="{BB962C8B-B14F-4D97-AF65-F5344CB8AC3E}">
        <p14:creationId xmlns:p14="http://schemas.microsoft.com/office/powerpoint/2010/main" val="1040670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351011" y="6328359"/>
            <a:ext cx="257175" cy="299720"/>
          </a:xfrm>
          <a:prstGeom prst="rect">
            <a:avLst/>
          </a:prstGeom>
        </p:spPr>
        <p:txBody>
          <a:bodyPr vert="horz" wrap="square" lIns="0" tIns="12700" rIns="0" bIns="0" rtlCol="0">
            <a:spAutoFit/>
          </a:bodyPr>
          <a:lstStyle/>
          <a:p>
            <a:pPr marL="12700">
              <a:spcBef>
                <a:spcPts val="100"/>
              </a:spcBef>
            </a:pPr>
            <a:r>
              <a:rPr spc="-40" dirty="0">
                <a:solidFill>
                  <a:srgbClr val="30859C"/>
                </a:solidFill>
                <a:latin typeface="Trebuchet MS"/>
                <a:cs typeface="Trebuchet MS"/>
              </a:rPr>
              <a:t>1</a:t>
            </a:r>
            <a:r>
              <a:rPr spc="-35" dirty="0">
                <a:solidFill>
                  <a:srgbClr val="30859C"/>
                </a:solidFill>
                <a:latin typeface="Trebuchet MS"/>
                <a:cs typeface="Trebuchet MS"/>
              </a:rPr>
              <a:t>1</a:t>
            </a:r>
            <a:endParaRPr>
              <a:solidFill>
                <a:prstClr val="black"/>
              </a:solidFill>
              <a:latin typeface="Trebuchet MS"/>
              <a:cs typeface="Trebuchet MS"/>
            </a:endParaRPr>
          </a:p>
        </p:txBody>
      </p:sp>
      <p:sp>
        <p:nvSpPr>
          <p:cNvPr id="13" name="Прямоугольник 12"/>
          <p:cNvSpPr/>
          <p:nvPr/>
        </p:nvSpPr>
        <p:spPr>
          <a:xfrm>
            <a:off x="256242" y="1208845"/>
            <a:ext cx="3672407" cy="707886"/>
          </a:xfrm>
          <a:prstGeom prst="rect">
            <a:avLst/>
          </a:prstGeom>
          <a:solidFill>
            <a:schemeClr val="accent6">
              <a:lumMod val="40000"/>
              <a:lumOff val="60000"/>
            </a:schemeClr>
          </a:solidFill>
          <a:scene3d>
            <a:camera prst="orthographicFront"/>
            <a:lightRig rig="threePt" dir="t"/>
          </a:scene3d>
          <a:sp3d>
            <a:bevelT/>
            <a:bevelB/>
          </a:sp3d>
        </p:spPr>
        <p:txBody>
          <a:bodyPr wrap="square">
            <a:spAutoFit/>
          </a:bodyPr>
          <a:lstStyle/>
          <a:p>
            <a:pPr algn="ctr"/>
            <a:r>
              <a:rPr lang="ru-RU" sz="2000" b="1" dirty="0" smtClean="0">
                <a:solidFill>
                  <a:srgbClr val="1F4E79"/>
                </a:solidFill>
                <a:latin typeface="Times New Roman" panose="02020603050405020304" pitchFamily="18" charset="0"/>
                <a:cs typeface="Times New Roman" panose="02020603050405020304" pitchFamily="18" charset="0"/>
              </a:rPr>
              <a:t>Психолого-педагогических компетенций:</a:t>
            </a:r>
            <a:endParaRPr lang="ru-RU" sz="2000" dirty="0">
              <a:solidFill>
                <a:srgbClr val="1F4E79"/>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763688" y="116632"/>
            <a:ext cx="5901616" cy="1077218"/>
          </a:xfrm>
          <a:prstGeom prst="rect">
            <a:avLst/>
          </a:prstGeom>
          <a:noFill/>
        </p:spPr>
        <p:txBody>
          <a:bodyPr wrap="none" rtlCol="0">
            <a:spAutoFit/>
          </a:bodyPr>
          <a:lstStyle/>
          <a:p>
            <a:r>
              <a:rPr lang="ru-RU" sz="3200" b="1" dirty="0" smtClean="0">
                <a:solidFill>
                  <a:schemeClr val="accent5">
                    <a:lumMod val="75000"/>
                  </a:schemeClr>
                </a:solidFill>
              </a:rPr>
              <a:t>Апробация май-июнь 2018 года</a:t>
            </a:r>
          </a:p>
          <a:p>
            <a:r>
              <a:rPr lang="ru-RU" sz="3200" b="1" dirty="0">
                <a:solidFill>
                  <a:schemeClr val="accent5">
                    <a:lumMod val="75000"/>
                  </a:schemeClr>
                </a:solidFill>
              </a:rPr>
              <a:t>о</a:t>
            </a:r>
            <a:r>
              <a:rPr lang="ru-RU" sz="3200" b="1" dirty="0" smtClean="0">
                <a:solidFill>
                  <a:schemeClr val="accent5">
                    <a:lumMod val="75000"/>
                  </a:schemeClr>
                </a:solidFill>
              </a:rPr>
              <a:t>ценивали:</a:t>
            </a:r>
            <a:endParaRPr lang="ru-RU" sz="3200" b="1" dirty="0">
              <a:solidFill>
                <a:schemeClr val="accent5">
                  <a:lumMod val="75000"/>
                </a:schemeClr>
              </a:solidFill>
            </a:endParaRPr>
          </a:p>
        </p:txBody>
      </p:sp>
      <p:sp>
        <p:nvSpPr>
          <p:cNvPr id="14" name="Прямоугольник 13"/>
          <p:cNvSpPr/>
          <p:nvPr/>
        </p:nvSpPr>
        <p:spPr>
          <a:xfrm>
            <a:off x="250322" y="2060848"/>
            <a:ext cx="3684246" cy="1323439"/>
          </a:xfrm>
          <a:prstGeom prst="rect">
            <a:avLst/>
          </a:prstGeom>
          <a:solidFill>
            <a:schemeClr val="accent6">
              <a:lumMod val="20000"/>
              <a:lumOff val="80000"/>
            </a:schemeClr>
          </a:solidFill>
          <a:scene3d>
            <a:camera prst="orthographicFront"/>
            <a:lightRig rig="threePt" dir="t"/>
          </a:scene3d>
          <a:sp3d>
            <a:bevelT prst="angle"/>
            <a:bevelB prst="angle"/>
          </a:sp3d>
        </p:spPr>
        <p:txBody>
          <a:bodyPr wrap="square">
            <a:spAutoFit/>
          </a:bodyPr>
          <a:lstStyle/>
          <a:p>
            <a:pPr marL="514350" indent="-514350">
              <a:buFont typeface="+mj-lt"/>
              <a:buAutoNum type="arabicPeriod"/>
            </a:pPr>
            <a:r>
              <a:rPr lang="ru-RU" sz="2000" dirty="0">
                <a:solidFill>
                  <a:srgbClr val="1F4E79"/>
                </a:solidFill>
                <a:latin typeface="Times New Roman" panose="02020603050405020304" pitchFamily="18" charset="0"/>
                <a:cs typeface="Times New Roman" panose="02020603050405020304" pitchFamily="18" charset="0"/>
              </a:rPr>
              <a:t>Оценка индивидуализации обучения</a:t>
            </a:r>
          </a:p>
          <a:p>
            <a:pPr marL="514350" indent="-514350">
              <a:buFont typeface="+mj-lt"/>
              <a:buAutoNum type="arabicPeriod"/>
            </a:pPr>
            <a:r>
              <a:rPr lang="ru-RU" sz="2000" dirty="0">
                <a:solidFill>
                  <a:srgbClr val="1F4E79"/>
                </a:solidFill>
                <a:latin typeface="Times New Roman" panose="02020603050405020304" pitchFamily="18" charset="0"/>
                <a:cs typeface="Times New Roman" panose="02020603050405020304" pitchFamily="18" charset="0"/>
              </a:rPr>
              <a:t>Оценка формирования </a:t>
            </a:r>
            <a:r>
              <a:rPr lang="ru-RU" sz="2000" dirty="0" smtClean="0">
                <a:solidFill>
                  <a:srgbClr val="1F4E79"/>
                </a:solidFill>
                <a:latin typeface="Times New Roman" panose="02020603050405020304" pitchFamily="18" charset="0"/>
                <a:cs typeface="Times New Roman" panose="02020603050405020304" pitchFamily="18" charset="0"/>
              </a:rPr>
              <a:t>УУД обучающихся</a:t>
            </a:r>
            <a:endParaRPr lang="ru-RU" sz="2000" dirty="0">
              <a:solidFill>
                <a:srgbClr val="1F4E79"/>
              </a:solidFill>
              <a:latin typeface="Times New Roman" panose="02020603050405020304" pitchFamily="18" charset="0"/>
              <a:cs typeface="Times New Roman" panose="02020603050405020304" pitchFamily="18" charset="0"/>
            </a:endParaRPr>
          </a:p>
        </p:txBody>
      </p:sp>
      <p:sp>
        <p:nvSpPr>
          <p:cNvPr id="15" name="Прямоугольник 14"/>
          <p:cNvSpPr/>
          <p:nvPr/>
        </p:nvSpPr>
        <p:spPr>
          <a:xfrm>
            <a:off x="4499992" y="1193850"/>
            <a:ext cx="4464496" cy="707886"/>
          </a:xfrm>
          <a:prstGeom prst="rect">
            <a:avLst/>
          </a:prstGeom>
          <a:solidFill>
            <a:schemeClr val="accent6">
              <a:lumMod val="40000"/>
              <a:lumOff val="60000"/>
            </a:schemeClr>
          </a:solidFill>
          <a:scene3d>
            <a:camera prst="orthographicFront"/>
            <a:lightRig rig="threePt" dir="t"/>
          </a:scene3d>
          <a:sp3d>
            <a:bevelT/>
            <a:bevelB/>
          </a:sp3d>
        </p:spPr>
        <p:txBody>
          <a:bodyPr wrap="square">
            <a:spAutoFit/>
          </a:bodyPr>
          <a:lstStyle/>
          <a:p>
            <a:pPr algn="ctr"/>
            <a:r>
              <a:rPr lang="ru-RU" sz="2000" b="1" dirty="0">
                <a:solidFill>
                  <a:srgbClr val="1F4E79"/>
                </a:solidFill>
                <a:latin typeface="Times New Roman" panose="02020603050405020304" pitchFamily="18" charset="0"/>
                <a:cs typeface="Times New Roman" panose="02020603050405020304" pitchFamily="18" charset="0"/>
              </a:rPr>
              <a:t>Оценка коммуникативных </a:t>
            </a:r>
            <a:r>
              <a:rPr lang="ru-RU" sz="2000" b="1" dirty="0" smtClean="0">
                <a:solidFill>
                  <a:srgbClr val="1F4E79"/>
                </a:solidFill>
                <a:latin typeface="Times New Roman" panose="02020603050405020304" pitchFamily="18" charset="0"/>
                <a:cs typeface="Times New Roman" panose="02020603050405020304" pitchFamily="18" charset="0"/>
              </a:rPr>
              <a:t>компетенций:</a:t>
            </a:r>
            <a:endParaRPr lang="ru-RU" sz="2000" dirty="0">
              <a:solidFill>
                <a:srgbClr val="1F4E79"/>
              </a:solidFill>
              <a:latin typeface="Times New Roman" panose="02020603050405020304" pitchFamily="18" charset="0"/>
              <a:cs typeface="Times New Roman" panose="02020603050405020304" pitchFamily="18" charset="0"/>
            </a:endParaRPr>
          </a:p>
        </p:txBody>
      </p:sp>
      <p:sp>
        <p:nvSpPr>
          <p:cNvPr id="16" name="Прямоугольник 15"/>
          <p:cNvSpPr/>
          <p:nvPr/>
        </p:nvSpPr>
        <p:spPr>
          <a:xfrm>
            <a:off x="4499992" y="2034532"/>
            <a:ext cx="4490635" cy="1323439"/>
          </a:xfrm>
          <a:prstGeom prst="rect">
            <a:avLst/>
          </a:prstGeom>
          <a:solidFill>
            <a:schemeClr val="accent6">
              <a:lumMod val="20000"/>
              <a:lumOff val="80000"/>
            </a:schemeClr>
          </a:solidFill>
          <a:scene3d>
            <a:camera prst="orthographicFront"/>
            <a:lightRig rig="threePt" dir="t"/>
          </a:scene3d>
          <a:sp3d>
            <a:bevelT prst="angle"/>
            <a:bevelB prst="angle"/>
          </a:sp3d>
        </p:spPr>
        <p:txBody>
          <a:bodyPr wrap="square">
            <a:spAutoFit/>
          </a:bodyPr>
          <a:lstStyle/>
          <a:p>
            <a:pPr marL="514350" indent="-514350">
              <a:buFont typeface="+mj-lt"/>
              <a:buAutoNum type="arabicPeriod"/>
            </a:pPr>
            <a:r>
              <a:rPr lang="ru-RU" sz="2000" dirty="0">
                <a:solidFill>
                  <a:srgbClr val="1F4E79"/>
                </a:solidFill>
                <a:latin typeface="Times New Roman" panose="02020603050405020304" pitchFamily="18" charset="0"/>
                <a:cs typeface="Times New Roman" panose="02020603050405020304" pitchFamily="18" charset="0"/>
              </a:rPr>
              <a:t>Оценка </a:t>
            </a:r>
            <a:r>
              <a:rPr lang="ru-RU" sz="2000" dirty="0" smtClean="0">
                <a:solidFill>
                  <a:srgbClr val="1F4E79"/>
                </a:solidFill>
                <a:latin typeface="Times New Roman" panose="02020603050405020304" pitchFamily="18" charset="0"/>
                <a:cs typeface="Times New Roman" panose="02020603050405020304" pitchFamily="18" charset="0"/>
              </a:rPr>
              <a:t>воспитательных аспектов </a:t>
            </a:r>
            <a:br>
              <a:rPr lang="ru-RU" sz="2000" dirty="0" smtClean="0">
                <a:solidFill>
                  <a:srgbClr val="1F4E79"/>
                </a:solidFill>
                <a:latin typeface="Times New Roman" panose="02020603050405020304" pitchFamily="18" charset="0"/>
                <a:cs typeface="Times New Roman" panose="02020603050405020304" pitchFamily="18" charset="0"/>
              </a:rPr>
            </a:br>
            <a:r>
              <a:rPr lang="ru-RU" sz="2000" dirty="0" smtClean="0">
                <a:solidFill>
                  <a:srgbClr val="1F4E79"/>
                </a:solidFill>
                <a:latin typeface="Times New Roman" panose="02020603050405020304" pitchFamily="18" charset="0"/>
                <a:cs typeface="Times New Roman" panose="02020603050405020304" pitchFamily="18" charset="0"/>
              </a:rPr>
              <a:t>педагогической деятельности</a:t>
            </a:r>
            <a:endParaRPr lang="ru-RU" sz="2000" dirty="0">
              <a:solidFill>
                <a:srgbClr val="1F4E79"/>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ru-RU" sz="2000" dirty="0">
                <a:solidFill>
                  <a:srgbClr val="1F4E79"/>
                </a:solidFill>
                <a:latin typeface="Times New Roman" panose="02020603050405020304" pitchFamily="18" charset="0"/>
                <a:cs typeface="Times New Roman" panose="02020603050405020304" pitchFamily="18" charset="0"/>
              </a:rPr>
              <a:t>Оценка создания мотивирующей образовательной среды</a:t>
            </a:r>
          </a:p>
        </p:txBody>
      </p:sp>
      <p:grpSp>
        <p:nvGrpSpPr>
          <p:cNvPr id="2" name="Группа 1"/>
          <p:cNvGrpSpPr/>
          <p:nvPr/>
        </p:nvGrpSpPr>
        <p:grpSpPr>
          <a:xfrm>
            <a:off x="182827" y="3568615"/>
            <a:ext cx="8741905" cy="2743855"/>
            <a:chOff x="182827" y="3284984"/>
            <a:chExt cx="8741905" cy="2743855"/>
          </a:xfrm>
        </p:grpSpPr>
        <p:sp>
          <p:nvSpPr>
            <p:cNvPr id="12" name="Прямоугольник 11"/>
            <p:cNvSpPr/>
            <p:nvPr/>
          </p:nvSpPr>
          <p:spPr>
            <a:xfrm>
              <a:off x="288117" y="3284984"/>
              <a:ext cx="2376264"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a:solidFill>
                    <a:srgbClr val="1F4E79"/>
                  </a:solidFill>
                  <a:latin typeface="Times New Roman" panose="02020603050405020304" pitchFamily="18" charset="0"/>
                  <a:cs typeface="Times New Roman" panose="02020603050405020304" pitchFamily="18" charset="0"/>
                </a:rPr>
                <a:t>Оценка индивидуализации </a:t>
              </a:r>
              <a:r>
                <a:rPr lang="ru-RU" sz="2000" dirty="0" smtClean="0">
                  <a:solidFill>
                    <a:srgbClr val="1F4E79"/>
                  </a:solidFill>
                  <a:latin typeface="Times New Roman" panose="02020603050405020304" pitchFamily="18" charset="0"/>
                  <a:cs typeface="Times New Roman" panose="02020603050405020304" pitchFamily="18" charset="0"/>
                </a:rPr>
                <a:t>обучения</a:t>
              </a:r>
              <a:endParaRPr lang="ru-RU" sz="2000" dirty="0">
                <a:solidFill>
                  <a:srgbClr val="1F4E79"/>
                </a:solidFill>
                <a:latin typeface="Times New Roman" panose="02020603050405020304" pitchFamily="18" charset="0"/>
                <a:cs typeface="Times New Roman" panose="02020603050405020304" pitchFamily="18" charset="0"/>
              </a:endParaRPr>
            </a:p>
          </p:txBody>
        </p:sp>
        <p:sp>
          <p:nvSpPr>
            <p:cNvPr id="19" name="Прямоугольник 18"/>
            <p:cNvSpPr/>
            <p:nvPr/>
          </p:nvSpPr>
          <p:spPr>
            <a:xfrm>
              <a:off x="4926446" y="3284984"/>
              <a:ext cx="2376264"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514350" algn="ctr"/>
              <a:r>
                <a:rPr lang="ru-RU" sz="2000" dirty="0" smtClean="0">
                  <a:solidFill>
                    <a:srgbClr val="1F4E79"/>
                  </a:solidFill>
                  <a:latin typeface="Times New Roman" panose="02020603050405020304" pitchFamily="18" charset="0"/>
                  <a:cs typeface="Times New Roman" panose="02020603050405020304" pitchFamily="18" charset="0"/>
                </a:rPr>
                <a:t>Оценка </a:t>
              </a:r>
              <a:r>
                <a:rPr lang="ru-RU" sz="2000" dirty="0">
                  <a:solidFill>
                    <a:srgbClr val="1F4E79"/>
                  </a:solidFill>
                  <a:latin typeface="Times New Roman" panose="02020603050405020304" pitchFamily="18" charset="0"/>
                  <a:cs typeface="Times New Roman" panose="02020603050405020304" pitchFamily="18" charset="0"/>
                </a:rPr>
                <a:t>формирования </a:t>
              </a:r>
              <a:r>
                <a:rPr lang="ru-RU" sz="2000" dirty="0" smtClean="0">
                  <a:solidFill>
                    <a:srgbClr val="1F4E79"/>
                  </a:solidFill>
                  <a:latin typeface="Times New Roman" panose="02020603050405020304" pitchFamily="18" charset="0"/>
                  <a:cs typeface="Times New Roman" panose="02020603050405020304" pitchFamily="18" charset="0"/>
                </a:rPr>
                <a:t/>
              </a:r>
              <a:br>
                <a:rPr lang="ru-RU" sz="2000" dirty="0" smtClean="0">
                  <a:solidFill>
                    <a:srgbClr val="1F4E79"/>
                  </a:solidFill>
                  <a:latin typeface="Times New Roman" panose="02020603050405020304" pitchFamily="18" charset="0"/>
                  <a:cs typeface="Times New Roman" panose="02020603050405020304" pitchFamily="18" charset="0"/>
                </a:rPr>
              </a:br>
              <a:r>
                <a:rPr lang="ru-RU" sz="2000" dirty="0" smtClean="0">
                  <a:solidFill>
                    <a:srgbClr val="1F4E79"/>
                  </a:solidFill>
                  <a:latin typeface="Times New Roman" panose="02020603050405020304" pitchFamily="18" charset="0"/>
                  <a:cs typeface="Times New Roman" panose="02020603050405020304" pitchFamily="18" charset="0"/>
                </a:rPr>
                <a:t>УУД обучающихся</a:t>
              </a:r>
              <a:endParaRPr lang="ru-RU" sz="2000" dirty="0">
                <a:solidFill>
                  <a:srgbClr val="1F4E79"/>
                </a:solidFill>
                <a:latin typeface="Times New Roman" panose="02020603050405020304" pitchFamily="18" charset="0"/>
                <a:cs typeface="Times New Roman" panose="02020603050405020304" pitchFamily="18" charset="0"/>
              </a:endParaRPr>
            </a:p>
          </p:txBody>
        </p:sp>
        <p:sp>
          <p:nvSpPr>
            <p:cNvPr id="20" name="Скругленный прямоугольник 19"/>
            <p:cNvSpPr/>
            <p:nvPr/>
          </p:nvSpPr>
          <p:spPr>
            <a:xfrm>
              <a:off x="3168437" y="3429000"/>
              <a:ext cx="1224136"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smtClean="0">
                  <a:solidFill>
                    <a:srgbClr val="1F4E79"/>
                  </a:solidFill>
                  <a:latin typeface="Times New Roman" panose="02020603050405020304" pitchFamily="18" charset="0"/>
                  <a:cs typeface="Times New Roman" panose="02020603050405020304" pitchFamily="18" charset="0"/>
                </a:rPr>
                <a:t>ВИДЕОУРОК</a:t>
              </a:r>
              <a:endParaRPr lang="ru-RU" sz="2000" dirty="0">
                <a:solidFill>
                  <a:srgbClr val="1F4E79"/>
                </a:solidFill>
                <a:latin typeface="Times New Roman" panose="02020603050405020304" pitchFamily="18" charset="0"/>
                <a:cs typeface="Times New Roman" panose="02020603050405020304" pitchFamily="18" charset="0"/>
              </a:endParaRPr>
            </a:p>
          </p:txBody>
        </p:sp>
        <p:sp>
          <p:nvSpPr>
            <p:cNvPr id="21" name="Скругленный прямоугольник 20"/>
            <p:cNvSpPr/>
            <p:nvPr/>
          </p:nvSpPr>
          <p:spPr>
            <a:xfrm>
              <a:off x="7700596" y="3356992"/>
              <a:ext cx="1224136" cy="800219"/>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ru-RU" sz="1200" dirty="0" smtClean="0">
                <a:solidFill>
                  <a:srgbClr val="1F4E79"/>
                </a:solidFill>
                <a:latin typeface="Times New Roman" panose="02020603050405020304" pitchFamily="18" charset="0"/>
                <a:cs typeface="Times New Roman" panose="02020603050405020304" pitchFamily="18" charset="0"/>
              </a:endParaRPr>
            </a:p>
            <a:p>
              <a:pPr algn="ctr"/>
              <a:r>
                <a:rPr lang="ru-RU" sz="2000" dirty="0" smtClean="0">
                  <a:solidFill>
                    <a:srgbClr val="1F4E79"/>
                  </a:solidFill>
                  <a:latin typeface="Times New Roman" panose="02020603050405020304" pitchFamily="18" charset="0"/>
                  <a:cs typeface="Times New Roman" panose="02020603050405020304" pitchFamily="18" charset="0"/>
                </a:rPr>
                <a:t>КЕЙС</a:t>
              </a:r>
            </a:p>
            <a:p>
              <a:pPr algn="ctr"/>
              <a:endParaRPr lang="ru-RU" sz="900" dirty="0">
                <a:solidFill>
                  <a:srgbClr val="1F4E79"/>
                </a:solidFill>
                <a:latin typeface="Times New Roman" panose="02020603050405020304" pitchFamily="18" charset="0"/>
                <a:cs typeface="Times New Roman" panose="02020603050405020304" pitchFamily="18" charset="0"/>
              </a:endParaRPr>
            </a:p>
          </p:txBody>
        </p:sp>
        <p:sp>
          <p:nvSpPr>
            <p:cNvPr id="22" name="Стрелка вправо 21"/>
            <p:cNvSpPr/>
            <p:nvPr/>
          </p:nvSpPr>
          <p:spPr>
            <a:xfrm>
              <a:off x="7285991" y="364502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Стрелка вправо 22"/>
            <p:cNvSpPr/>
            <p:nvPr/>
          </p:nvSpPr>
          <p:spPr>
            <a:xfrm>
              <a:off x="2756267" y="364502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Прямоугольник 23"/>
            <p:cNvSpPr/>
            <p:nvPr/>
          </p:nvSpPr>
          <p:spPr>
            <a:xfrm>
              <a:off x="3994416" y="3412701"/>
              <a:ext cx="144016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Symbol"/>
                </a:rPr>
                <a:t></a:t>
              </a:r>
              <a:endParaRPr lang="ru-RU"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5" name="Прямоугольник 24"/>
            <p:cNvSpPr/>
            <p:nvPr/>
          </p:nvSpPr>
          <p:spPr>
            <a:xfrm>
              <a:off x="182827" y="5013176"/>
              <a:ext cx="2376264"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514350" algn="ctr"/>
              <a:r>
                <a:rPr lang="ru-RU" sz="2000" dirty="0" smtClean="0">
                  <a:solidFill>
                    <a:srgbClr val="1F4E79"/>
                  </a:solidFill>
                  <a:latin typeface="Times New Roman" panose="02020603050405020304" pitchFamily="18" charset="0"/>
                  <a:cs typeface="Times New Roman" panose="02020603050405020304" pitchFamily="18" charset="0"/>
                </a:rPr>
                <a:t>Оценка формирования </a:t>
              </a:r>
              <a:br>
                <a:rPr lang="ru-RU" sz="2000" dirty="0" smtClean="0">
                  <a:solidFill>
                    <a:srgbClr val="1F4E79"/>
                  </a:solidFill>
                  <a:latin typeface="Times New Roman" panose="02020603050405020304" pitchFamily="18" charset="0"/>
                  <a:cs typeface="Times New Roman" panose="02020603050405020304" pitchFamily="18" charset="0"/>
                </a:rPr>
              </a:br>
              <a:r>
                <a:rPr lang="ru-RU" sz="2000" dirty="0" smtClean="0">
                  <a:solidFill>
                    <a:srgbClr val="1F4E79"/>
                  </a:solidFill>
                  <a:latin typeface="Times New Roman" panose="02020603050405020304" pitchFamily="18" charset="0"/>
                  <a:cs typeface="Times New Roman" panose="02020603050405020304" pitchFamily="18" charset="0"/>
                </a:rPr>
                <a:t>УУД обучающихся</a:t>
              </a:r>
              <a:endParaRPr lang="ru-RU" sz="2000" dirty="0">
                <a:solidFill>
                  <a:srgbClr val="1F4E79"/>
                </a:solidFill>
                <a:latin typeface="Times New Roman" panose="02020603050405020304" pitchFamily="18" charset="0"/>
                <a:cs typeface="Times New Roman" panose="02020603050405020304" pitchFamily="18" charset="0"/>
              </a:endParaRPr>
            </a:p>
          </p:txBody>
        </p:sp>
        <p:sp>
          <p:nvSpPr>
            <p:cNvPr id="26" name="Прямоугольник 25"/>
            <p:cNvSpPr/>
            <p:nvPr/>
          </p:nvSpPr>
          <p:spPr>
            <a:xfrm>
              <a:off x="4821156" y="5013176"/>
              <a:ext cx="2376264"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514350" algn="ctr"/>
              <a:r>
                <a:rPr lang="ru-RU" sz="2000" dirty="0" smtClean="0">
                  <a:solidFill>
                    <a:srgbClr val="1F4E79"/>
                  </a:solidFill>
                  <a:latin typeface="Times New Roman" panose="02020603050405020304" pitchFamily="18" charset="0"/>
                  <a:cs typeface="Times New Roman" panose="02020603050405020304" pitchFamily="18" charset="0"/>
                </a:rPr>
                <a:t>Оценка индивидуализации обучения</a:t>
              </a:r>
              <a:endParaRPr lang="ru-RU" sz="2000" dirty="0">
                <a:solidFill>
                  <a:srgbClr val="1F4E79"/>
                </a:solidFill>
                <a:latin typeface="Times New Roman" panose="02020603050405020304" pitchFamily="18" charset="0"/>
                <a:cs typeface="Times New Roman" panose="02020603050405020304" pitchFamily="18" charset="0"/>
              </a:endParaRPr>
            </a:p>
          </p:txBody>
        </p:sp>
        <p:sp>
          <p:nvSpPr>
            <p:cNvPr id="27" name="Скругленный прямоугольник 26"/>
            <p:cNvSpPr/>
            <p:nvPr/>
          </p:nvSpPr>
          <p:spPr>
            <a:xfrm>
              <a:off x="3063147" y="5157192"/>
              <a:ext cx="1224136" cy="783193"/>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ru-RU" sz="2000" dirty="0" smtClean="0">
                  <a:solidFill>
                    <a:srgbClr val="1F4E79"/>
                  </a:solidFill>
                  <a:latin typeface="Times New Roman" panose="02020603050405020304" pitchFamily="18" charset="0"/>
                  <a:cs typeface="Times New Roman" panose="02020603050405020304" pitchFamily="18" charset="0"/>
                </a:rPr>
                <a:t>ВИДЕОУРОК</a:t>
              </a:r>
              <a:endParaRPr lang="ru-RU" sz="2000" dirty="0">
                <a:solidFill>
                  <a:srgbClr val="1F4E79"/>
                </a:solidFill>
                <a:latin typeface="Times New Roman" panose="02020603050405020304" pitchFamily="18" charset="0"/>
                <a:cs typeface="Times New Roman" panose="02020603050405020304" pitchFamily="18" charset="0"/>
              </a:endParaRPr>
            </a:p>
          </p:txBody>
        </p:sp>
        <p:sp>
          <p:nvSpPr>
            <p:cNvPr id="28" name="Скругленный прямоугольник 27"/>
            <p:cNvSpPr/>
            <p:nvPr/>
          </p:nvSpPr>
          <p:spPr>
            <a:xfrm>
              <a:off x="7693972" y="5085184"/>
              <a:ext cx="1224136" cy="800219"/>
            </a:xfrm>
            <a:prstGeom prst="round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ru-RU" sz="1200" dirty="0" smtClean="0">
                <a:solidFill>
                  <a:srgbClr val="1F4E79"/>
                </a:solidFill>
                <a:latin typeface="Times New Roman" panose="02020603050405020304" pitchFamily="18" charset="0"/>
                <a:cs typeface="Times New Roman" panose="02020603050405020304" pitchFamily="18" charset="0"/>
              </a:endParaRPr>
            </a:p>
            <a:p>
              <a:pPr algn="ctr"/>
              <a:r>
                <a:rPr lang="ru-RU" sz="2000" dirty="0" smtClean="0">
                  <a:solidFill>
                    <a:srgbClr val="1F4E79"/>
                  </a:solidFill>
                  <a:latin typeface="Times New Roman" panose="02020603050405020304" pitchFamily="18" charset="0"/>
                  <a:cs typeface="Times New Roman" panose="02020603050405020304" pitchFamily="18" charset="0"/>
                </a:rPr>
                <a:t>КЕЙС</a:t>
              </a:r>
            </a:p>
            <a:p>
              <a:pPr algn="ctr"/>
              <a:endParaRPr lang="ru-RU" sz="900" dirty="0">
                <a:solidFill>
                  <a:srgbClr val="1F4E79"/>
                </a:solidFill>
                <a:latin typeface="Times New Roman" panose="02020603050405020304" pitchFamily="18" charset="0"/>
                <a:cs typeface="Times New Roman" panose="02020603050405020304" pitchFamily="18" charset="0"/>
              </a:endParaRPr>
            </a:p>
          </p:txBody>
        </p:sp>
        <p:sp>
          <p:nvSpPr>
            <p:cNvPr id="29" name="Стрелка вправо 28"/>
            <p:cNvSpPr/>
            <p:nvPr/>
          </p:nvSpPr>
          <p:spPr>
            <a:xfrm>
              <a:off x="7279367" y="5373216"/>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Стрелка вправо 29"/>
            <p:cNvSpPr/>
            <p:nvPr/>
          </p:nvSpPr>
          <p:spPr>
            <a:xfrm>
              <a:off x="2650977" y="5373216"/>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Прямоугольник 30"/>
            <p:cNvSpPr/>
            <p:nvPr/>
          </p:nvSpPr>
          <p:spPr>
            <a:xfrm>
              <a:off x="3867609" y="5159627"/>
              <a:ext cx="1440160"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sym typeface="Symbol"/>
                </a:rPr>
                <a:t></a:t>
              </a:r>
              <a:endParaRPr lang="ru-RU"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2" name="Прямоугольник 31"/>
            <p:cNvSpPr/>
            <p:nvPr/>
          </p:nvSpPr>
          <p:spPr>
            <a:xfrm>
              <a:off x="3551514" y="4293096"/>
              <a:ext cx="2016224"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sym typeface="Symbol"/>
                </a:rPr>
                <a:t>ИЛИ</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spTree>
    <p:extLst>
      <p:ext uri="{BB962C8B-B14F-4D97-AF65-F5344CB8AC3E}">
        <p14:creationId xmlns:p14="http://schemas.microsoft.com/office/powerpoint/2010/main" val="2088333080"/>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351011" y="6328359"/>
            <a:ext cx="257175" cy="299720"/>
          </a:xfrm>
          <a:prstGeom prst="rect">
            <a:avLst/>
          </a:prstGeom>
        </p:spPr>
        <p:txBody>
          <a:bodyPr vert="horz" wrap="square" lIns="0" tIns="12700" rIns="0" bIns="0" rtlCol="0">
            <a:spAutoFit/>
          </a:bodyPr>
          <a:lstStyle/>
          <a:p>
            <a:pPr marL="12700">
              <a:spcBef>
                <a:spcPts val="100"/>
              </a:spcBef>
            </a:pPr>
            <a:r>
              <a:rPr spc="-40" dirty="0">
                <a:solidFill>
                  <a:srgbClr val="30859C"/>
                </a:solidFill>
                <a:latin typeface="Trebuchet MS"/>
                <a:cs typeface="Trebuchet MS"/>
              </a:rPr>
              <a:t>1</a:t>
            </a:r>
            <a:r>
              <a:rPr spc="-35" dirty="0">
                <a:solidFill>
                  <a:srgbClr val="30859C"/>
                </a:solidFill>
                <a:latin typeface="Trebuchet MS"/>
                <a:cs typeface="Trebuchet MS"/>
              </a:rPr>
              <a:t>1</a:t>
            </a:r>
            <a:endParaRPr>
              <a:solidFill>
                <a:prstClr val="black"/>
              </a:solidFill>
              <a:latin typeface="Trebuchet MS"/>
              <a:cs typeface="Trebuchet MS"/>
            </a:endParaRPr>
          </a:p>
        </p:txBody>
      </p:sp>
      <p:sp>
        <p:nvSpPr>
          <p:cNvPr id="5" name="TextBox 4"/>
          <p:cNvSpPr txBox="1"/>
          <p:nvPr/>
        </p:nvSpPr>
        <p:spPr>
          <a:xfrm>
            <a:off x="1763688" y="116632"/>
            <a:ext cx="5901616" cy="1077218"/>
          </a:xfrm>
          <a:prstGeom prst="rect">
            <a:avLst/>
          </a:prstGeom>
          <a:noFill/>
        </p:spPr>
        <p:txBody>
          <a:bodyPr wrap="none" rtlCol="0">
            <a:spAutoFit/>
          </a:bodyPr>
          <a:lstStyle/>
          <a:p>
            <a:r>
              <a:rPr lang="ru-RU" sz="3200" b="1" dirty="0" smtClean="0">
                <a:solidFill>
                  <a:schemeClr val="accent5">
                    <a:lumMod val="75000"/>
                  </a:schemeClr>
                </a:solidFill>
              </a:rPr>
              <a:t>Апробация май-июнь 2018 года</a:t>
            </a:r>
          </a:p>
          <a:p>
            <a:r>
              <a:rPr lang="ru-RU" sz="3200" b="1" dirty="0">
                <a:solidFill>
                  <a:schemeClr val="accent5">
                    <a:lumMod val="75000"/>
                  </a:schemeClr>
                </a:solidFill>
              </a:rPr>
              <a:t>о</a:t>
            </a:r>
            <a:r>
              <a:rPr lang="ru-RU" sz="3200" b="1" dirty="0" smtClean="0">
                <a:solidFill>
                  <a:schemeClr val="accent5">
                    <a:lumMod val="75000"/>
                  </a:schemeClr>
                </a:solidFill>
              </a:rPr>
              <a:t>ценивали:</a:t>
            </a:r>
            <a:endParaRPr lang="ru-RU" sz="3200" b="1" dirty="0">
              <a:solidFill>
                <a:schemeClr val="accent5">
                  <a:lumMod val="75000"/>
                </a:schemeClr>
              </a:solidFill>
            </a:endParaRPr>
          </a:p>
        </p:txBody>
      </p:sp>
      <p:sp>
        <p:nvSpPr>
          <p:cNvPr id="6" name="Прямоугольник 5"/>
          <p:cNvSpPr/>
          <p:nvPr/>
        </p:nvSpPr>
        <p:spPr>
          <a:xfrm>
            <a:off x="556670" y="2780928"/>
            <a:ext cx="7924618" cy="3416320"/>
          </a:xfrm>
          <a:prstGeom prst="rect">
            <a:avLst/>
          </a:prstGeom>
          <a:solidFill>
            <a:schemeClr val="accent3">
              <a:lumMod val="20000"/>
              <a:lumOff val="80000"/>
            </a:schemeClr>
          </a:solidFill>
        </p:spPr>
        <p:txBody>
          <a:bodyPr wrap="square">
            <a:spAutoFit/>
          </a:bodyPr>
          <a:lstStyle/>
          <a:p>
            <a:pPr marL="363538" indent="-363538" algn="just"/>
            <a:r>
              <a:rPr lang="ru-RU" altLang="ru-RU" sz="2400" dirty="0">
                <a:solidFill>
                  <a:schemeClr val="tx2">
                    <a:lumMod val="75000"/>
                  </a:schemeClr>
                </a:solidFill>
                <a:latin typeface="Times New Roman" pitchFamily="18" charset="0"/>
                <a:cs typeface="Times New Roman" pitchFamily="18" charset="0"/>
              </a:rPr>
              <a:t>Для оценки сформированности компетенции </a:t>
            </a:r>
            <a:r>
              <a:rPr lang="ru-RU" altLang="ru-RU" sz="2400" b="1" dirty="0">
                <a:solidFill>
                  <a:schemeClr val="tx2">
                    <a:lumMod val="75000"/>
                  </a:schemeClr>
                </a:solidFill>
                <a:latin typeface="Times New Roman" pitchFamily="18" charset="0"/>
                <a:cs typeface="Times New Roman" pitchFamily="18" charset="0"/>
              </a:rPr>
              <a:t>на уровне действий </a:t>
            </a:r>
            <a:r>
              <a:rPr lang="ru-RU" altLang="ru-RU" sz="2400" dirty="0">
                <a:solidFill>
                  <a:schemeClr val="tx2">
                    <a:lumMod val="75000"/>
                  </a:schemeClr>
                </a:solidFill>
                <a:latin typeface="Times New Roman" pitchFamily="18" charset="0"/>
                <a:cs typeface="Times New Roman" pitchFamily="18" charset="0"/>
              </a:rPr>
              <a:t>проводится </a:t>
            </a:r>
            <a:r>
              <a:rPr lang="ru-RU" altLang="ru-RU" sz="2400" b="1" dirty="0">
                <a:solidFill>
                  <a:schemeClr val="tx2">
                    <a:lumMod val="75000"/>
                  </a:schemeClr>
                </a:solidFill>
                <a:latin typeface="Times New Roman" pitchFamily="18" charset="0"/>
                <a:cs typeface="Times New Roman" pitchFamily="18" charset="0"/>
              </a:rPr>
              <a:t>анализ образца профессиональной деятельности учителя</a:t>
            </a:r>
            <a:r>
              <a:rPr lang="ru-RU" altLang="ru-RU" sz="2400" dirty="0">
                <a:solidFill>
                  <a:schemeClr val="tx2">
                    <a:lumMod val="75000"/>
                  </a:schemeClr>
                </a:solidFill>
                <a:latin typeface="Times New Roman" pitchFamily="18" charset="0"/>
                <a:cs typeface="Times New Roman" pitchFamily="18" charset="0"/>
              </a:rPr>
              <a:t>, который включает в себя:</a:t>
            </a:r>
          </a:p>
          <a:p>
            <a:pPr marL="363538" indent="-363538" algn="just">
              <a:buFont typeface="Arial" charset="0"/>
              <a:buChar char="•"/>
            </a:pPr>
            <a:r>
              <a:rPr lang="ru-RU" altLang="ru-RU" sz="2400" dirty="0">
                <a:solidFill>
                  <a:schemeClr val="tx2">
                    <a:lumMod val="75000"/>
                  </a:schemeClr>
                </a:solidFill>
                <a:latin typeface="Times New Roman" pitchFamily="18" charset="0"/>
                <a:cs typeface="Times New Roman" pitchFamily="18" charset="0"/>
              </a:rPr>
              <a:t>план (конспект) урока,</a:t>
            </a:r>
          </a:p>
          <a:p>
            <a:pPr marL="363538" indent="-363538" algn="just">
              <a:buFont typeface="Arial" charset="0"/>
              <a:buChar char="•"/>
            </a:pPr>
            <a:r>
              <a:rPr lang="ru-RU" altLang="ru-RU" sz="2400" dirty="0" err="1" smtClean="0">
                <a:solidFill>
                  <a:schemeClr val="tx2">
                    <a:lumMod val="75000"/>
                  </a:schemeClr>
                </a:solidFill>
                <a:latin typeface="Times New Roman" pitchFamily="18" charset="0"/>
                <a:cs typeface="Times New Roman" pitchFamily="18" charset="0"/>
              </a:rPr>
              <a:t>видеоурок</a:t>
            </a:r>
            <a:r>
              <a:rPr lang="ru-RU" altLang="ru-RU" sz="2400" dirty="0" smtClean="0">
                <a:solidFill>
                  <a:schemeClr val="tx2">
                    <a:lumMod val="75000"/>
                  </a:schemeClr>
                </a:solidFill>
                <a:latin typeface="Times New Roman" pitchFamily="18" charset="0"/>
                <a:cs typeface="Times New Roman" pitchFamily="18" charset="0"/>
              </a:rPr>
              <a:t>,</a:t>
            </a:r>
            <a:endParaRPr lang="ru-RU" altLang="ru-RU" sz="2400" dirty="0">
              <a:solidFill>
                <a:schemeClr val="tx2">
                  <a:lumMod val="75000"/>
                </a:schemeClr>
              </a:solidFill>
              <a:latin typeface="Times New Roman" pitchFamily="18" charset="0"/>
              <a:cs typeface="Times New Roman" pitchFamily="18" charset="0"/>
            </a:endParaRPr>
          </a:p>
          <a:p>
            <a:pPr marL="363538" indent="-363538" algn="just">
              <a:buFont typeface="Arial" charset="0"/>
              <a:buChar char="•"/>
            </a:pPr>
            <a:r>
              <a:rPr lang="ru-RU" altLang="ru-RU" sz="2400" dirty="0">
                <a:solidFill>
                  <a:schemeClr val="tx2">
                    <a:lumMod val="75000"/>
                  </a:schemeClr>
                </a:solidFill>
                <a:latin typeface="Times New Roman" pitchFamily="18" charset="0"/>
                <a:cs typeface="Times New Roman" pitchFamily="18" charset="0"/>
              </a:rPr>
              <a:t>образцы самостоятельной работы обучающегося (с оцениванием этих работ  учителем),</a:t>
            </a:r>
          </a:p>
          <a:p>
            <a:pPr marL="363538" indent="-363538" algn="just">
              <a:buFont typeface="Arial" charset="0"/>
              <a:buChar char="•"/>
            </a:pPr>
            <a:r>
              <a:rPr lang="ru-RU" altLang="ru-RU" sz="2400" dirty="0">
                <a:solidFill>
                  <a:schemeClr val="tx2">
                    <a:lumMod val="75000"/>
                  </a:schemeClr>
                </a:solidFill>
                <a:latin typeface="Times New Roman" pitchFamily="18" charset="0"/>
                <a:cs typeface="Times New Roman" pitchFamily="18" charset="0"/>
              </a:rPr>
              <a:t>рефлексивный самоотчет.</a:t>
            </a:r>
          </a:p>
        </p:txBody>
      </p:sp>
      <p:sp>
        <p:nvSpPr>
          <p:cNvPr id="17" name="Прямоугольник 16"/>
          <p:cNvSpPr/>
          <p:nvPr/>
        </p:nvSpPr>
        <p:spPr>
          <a:xfrm>
            <a:off x="261275" y="1484784"/>
            <a:ext cx="4022693" cy="954107"/>
          </a:xfrm>
          <a:prstGeom prst="rect">
            <a:avLst/>
          </a:prstGeom>
          <a:solidFill>
            <a:schemeClr val="accent6">
              <a:lumMod val="40000"/>
              <a:lumOff val="60000"/>
            </a:schemeClr>
          </a:solidFill>
          <a:scene3d>
            <a:camera prst="orthographicFront"/>
            <a:lightRig rig="threePt" dir="t"/>
          </a:scene3d>
          <a:sp3d>
            <a:bevelT w="114300" prst="artDeco"/>
            <a:bevelB w="114300" prst="artDeco"/>
          </a:sp3d>
        </p:spPr>
        <p:txBody>
          <a:bodyPr wrap="square">
            <a:spAutoFit/>
          </a:bodyPr>
          <a:lstStyle/>
          <a:p>
            <a:pPr algn="ctr"/>
            <a:r>
              <a:rPr lang="ru-RU" sz="2800" b="1" dirty="0" smtClean="0">
                <a:solidFill>
                  <a:srgbClr val="1F4E79"/>
                </a:solidFill>
                <a:latin typeface="Times New Roman" panose="02020603050405020304" pitchFamily="18" charset="0"/>
                <a:cs typeface="Times New Roman" panose="02020603050405020304" pitchFamily="18" charset="0"/>
              </a:rPr>
              <a:t>Предметной компетенции</a:t>
            </a:r>
            <a:endParaRPr lang="ru-RU" sz="2800" dirty="0">
              <a:solidFill>
                <a:srgbClr val="1F4E79"/>
              </a:solidFill>
              <a:latin typeface="Times New Roman" panose="02020603050405020304" pitchFamily="18" charset="0"/>
              <a:cs typeface="Times New Roman" panose="02020603050405020304" pitchFamily="18" charset="0"/>
            </a:endParaRPr>
          </a:p>
        </p:txBody>
      </p:sp>
      <p:sp>
        <p:nvSpPr>
          <p:cNvPr id="18" name="Прямоугольник 17"/>
          <p:cNvSpPr/>
          <p:nvPr/>
        </p:nvSpPr>
        <p:spPr>
          <a:xfrm>
            <a:off x="4518978" y="1484784"/>
            <a:ext cx="4291593" cy="954107"/>
          </a:xfrm>
          <a:prstGeom prst="rect">
            <a:avLst/>
          </a:prstGeom>
          <a:solidFill>
            <a:schemeClr val="accent6">
              <a:lumMod val="40000"/>
              <a:lumOff val="60000"/>
            </a:schemeClr>
          </a:solidFill>
          <a:scene3d>
            <a:camera prst="orthographicFront"/>
            <a:lightRig rig="threePt" dir="t"/>
          </a:scene3d>
          <a:sp3d>
            <a:bevelT w="114300" prst="artDeco"/>
            <a:bevelB w="114300" prst="artDeco"/>
          </a:sp3d>
        </p:spPr>
        <p:txBody>
          <a:bodyPr wrap="square">
            <a:spAutoFit/>
          </a:bodyPr>
          <a:lstStyle/>
          <a:p>
            <a:pPr algn="ctr"/>
            <a:r>
              <a:rPr lang="ru-RU" sz="2800" b="1" dirty="0" smtClean="0">
                <a:solidFill>
                  <a:srgbClr val="1F4E79"/>
                </a:solidFill>
                <a:latin typeface="Times New Roman" panose="02020603050405020304" pitchFamily="18" charset="0"/>
                <a:cs typeface="Times New Roman" panose="02020603050405020304" pitchFamily="18" charset="0"/>
              </a:rPr>
              <a:t>Методической компетенции</a:t>
            </a:r>
            <a:endParaRPr lang="ru-RU" sz="2800" dirty="0">
              <a:solidFill>
                <a:srgbClr val="1F4E7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137363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599" y="188640"/>
            <a:ext cx="6529897" cy="6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https://medrussia.org/wp-content/uploads/2017/11/c1a8d5e99b0c2180d52fdaac5f56b19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097" y="3284984"/>
            <a:ext cx="2375104" cy="15841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likarni.com/files/node_news/provodyatsya-gruppovyje-zanyatija-dlya-detej-napravlennyje-na-socialynoje-vzaimodejstvij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365" y="1268760"/>
            <a:ext cx="2364513" cy="1773386"/>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www.abacusgrouprm.ru/images/ucheba-posle-kaniku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365" y="5163606"/>
            <a:ext cx="2399403" cy="1562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846992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351011" y="6328359"/>
            <a:ext cx="257175" cy="299720"/>
          </a:xfrm>
          <a:prstGeom prst="rect">
            <a:avLst/>
          </a:prstGeom>
        </p:spPr>
        <p:txBody>
          <a:bodyPr vert="horz" wrap="square" lIns="0" tIns="12700" rIns="0" bIns="0" rtlCol="0">
            <a:spAutoFit/>
          </a:bodyPr>
          <a:lstStyle/>
          <a:p>
            <a:pPr marL="12700">
              <a:spcBef>
                <a:spcPts val="100"/>
              </a:spcBef>
            </a:pPr>
            <a:r>
              <a:rPr spc="-40" dirty="0">
                <a:solidFill>
                  <a:srgbClr val="30859C"/>
                </a:solidFill>
                <a:latin typeface="Trebuchet MS"/>
                <a:cs typeface="Trebuchet MS"/>
              </a:rPr>
              <a:t>1</a:t>
            </a:r>
            <a:r>
              <a:rPr spc="-35" dirty="0">
                <a:solidFill>
                  <a:srgbClr val="30859C"/>
                </a:solidFill>
                <a:latin typeface="Trebuchet MS"/>
                <a:cs typeface="Trebuchet MS"/>
              </a:rPr>
              <a:t>1</a:t>
            </a:r>
            <a:endParaRPr>
              <a:solidFill>
                <a:prstClr val="black"/>
              </a:solidFill>
              <a:latin typeface="Trebuchet MS"/>
              <a:cs typeface="Trebuchet MS"/>
            </a:endParaRPr>
          </a:p>
        </p:txBody>
      </p:sp>
      <p:sp>
        <p:nvSpPr>
          <p:cNvPr id="2" name="Прямоугольник 1"/>
          <p:cNvSpPr/>
          <p:nvPr/>
        </p:nvSpPr>
        <p:spPr>
          <a:xfrm>
            <a:off x="777008" y="1916832"/>
            <a:ext cx="8412368" cy="3785652"/>
          </a:xfrm>
          <a:prstGeom prst="rect">
            <a:avLst/>
          </a:prstGeom>
          <a:noFill/>
          <a:effectLst>
            <a:glow rad="228600">
              <a:schemeClr val="accent4">
                <a:satMod val="175000"/>
                <a:alpha val="40000"/>
              </a:schemeClr>
            </a:glow>
          </a:effectLst>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4000" b="1" dirty="0">
                <a:solidFill>
                  <a:srgbClr val="0070C0"/>
                </a:solidFill>
              </a:rPr>
              <a:t>Информационное </a:t>
            </a:r>
            <a:r>
              <a:rPr lang="ru-RU" sz="4000" b="1" dirty="0" smtClean="0">
                <a:solidFill>
                  <a:srgbClr val="0070C0"/>
                </a:solidFill>
              </a:rPr>
              <a:t>сопровождение</a:t>
            </a:r>
          </a:p>
          <a:p>
            <a:pPr algn="ctr"/>
            <a:r>
              <a:rPr lang="ru-RU" sz="4000" b="1" dirty="0" smtClean="0">
                <a:solidFill>
                  <a:srgbClr val="0070C0"/>
                </a:solidFill>
              </a:rPr>
              <a:t>апробационных </a:t>
            </a:r>
            <a:r>
              <a:rPr lang="ru-RU" sz="4000" b="1" dirty="0">
                <a:solidFill>
                  <a:srgbClr val="0070C0"/>
                </a:solidFill>
              </a:rPr>
              <a:t>материалов ЕФОМ. </a:t>
            </a:r>
            <a:endParaRPr lang="ru-RU" sz="4000" b="1" dirty="0" smtClean="0">
              <a:solidFill>
                <a:srgbClr val="0070C0"/>
              </a:solidFill>
            </a:endParaRPr>
          </a:p>
          <a:p>
            <a:pPr algn="r"/>
            <a:endParaRPr lang="ru-RU" sz="4000" b="1" dirty="0" smtClean="0">
              <a:solidFill>
                <a:srgbClr val="0070C0"/>
              </a:solidFill>
            </a:endParaRPr>
          </a:p>
          <a:p>
            <a:pPr algn="r"/>
            <a:r>
              <a:rPr lang="ru-RU" sz="4000" b="1" dirty="0" smtClean="0">
                <a:solidFill>
                  <a:srgbClr val="0070C0"/>
                </a:solidFill>
              </a:rPr>
              <a:t>В </a:t>
            </a:r>
            <a:r>
              <a:rPr lang="ru-RU" sz="4000" b="1" dirty="0">
                <a:solidFill>
                  <a:srgbClr val="0070C0"/>
                </a:solidFill>
              </a:rPr>
              <a:t>помощь учителю: </a:t>
            </a:r>
            <a:endParaRPr lang="ru-RU" sz="4000" b="1" dirty="0" smtClean="0">
              <a:solidFill>
                <a:srgbClr val="0070C0"/>
              </a:solidFill>
            </a:endParaRPr>
          </a:p>
          <a:p>
            <a:pPr algn="r"/>
            <a:r>
              <a:rPr lang="ru-RU" sz="4000" b="1" dirty="0" smtClean="0">
                <a:solidFill>
                  <a:srgbClr val="0070C0"/>
                </a:solidFill>
              </a:rPr>
              <a:t>демонстрационные варианты </a:t>
            </a:r>
          </a:p>
          <a:p>
            <a:pPr algn="r"/>
            <a:r>
              <a:rPr lang="ru-RU" sz="4000" b="1" dirty="0" smtClean="0">
                <a:solidFill>
                  <a:srgbClr val="0070C0"/>
                </a:solidFill>
              </a:rPr>
              <a:t>диагностической работы</a:t>
            </a:r>
            <a:endParaRPr lang="ru-RU" sz="4000" b="1" cap="none" spc="50" dirty="0">
              <a:ln w="11430"/>
              <a:solidFill>
                <a:srgbClr val="0070C0"/>
              </a:solidFill>
              <a:effectLst>
                <a:outerShdw blurRad="76200" dist="50800" dir="5400000" algn="tl" rotWithShape="0">
                  <a:srgbClr val="000000">
                    <a:alpha val="65000"/>
                  </a:srgbClr>
                </a:outerShdw>
              </a:effectLst>
            </a:endParaRPr>
          </a:p>
        </p:txBody>
      </p:sp>
      <p:pic>
        <p:nvPicPr>
          <p:cNvPr id="10242" name="Picture 2" descr="https://mozakdesign.com/wp-content/uploads/Connecting-with-your-customer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717032"/>
            <a:ext cx="1976053" cy="296058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nirro.ru/wp-content/uploads/2017/05/konkurenti-1024x4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4347" y="116632"/>
            <a:ext cx="4328636" cy="1707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093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8244408" y="6309320"/>
            <a:ext cx="720080" cy="365125"/>
          </a:xfrm>
        </p:spPr>
        <p:txBody>
          <a:bodyPr/>
          <a:lstStyle/>
          <a:p>
            <a:fld id="{B46B9D09-C74D-4F7A-A3BD-940A6A18E41D}" type="slidenum">
              <a:rPr lang="ru-RU" sz="1800" smtClean="0">
                <a:solidFill>
                  <a:schemeClr val="accent5">
                    <a:lumMod val="75000"/>
                  </a:schemeClr>
                </a:solidFill>
              </a:rPr>
              <a:t>14</a:t>
            </a:fld>
            <a:endParaRPr lang="ru-RU" sz="1800" dirty="0">
              <a:solidFill>
                <a:schemeClr val="accent5">
                  <a:lumMod val="75000"/>
                </a:schemeClr>
              </a:solidFill>
            </a:endParaRPr>
          </a:p>
        </p:txBody>
      </p:sp>
      <p:sp>
        <p:nvSpPr>
          <p:cNvPr id="3" name="TextBox 2"/>
          <p:cNvSpPr txBox="1"/>
          <p:nvPr/>
        </p:nvSpPr>
        <p:spPr>
          <a:xfrm>
            <a:off x="316510" y="1268760"/>
            <a:ext cx="8503962" cy="4431983"/>
          </a:xfrm>
          <a:prstGeom prst="rect">
            <a:avLst/>
          </a:prstGeom>
          <a:noFill/>
        </p:spPr>
        <p:txBody>
          <a:bodyPr wrap="square" rtlCol="0">
            <a:spAutoFit/>
          </a:bodyPr>
          <a:lstStyle/>
          <a:p>
            <a:pPr algn="just"/>
            <a:r>
              <a:rPr lang="ru-RU" sz="2400" dirty="0"/>
              <a:t>19. </a:t>
            </a:r>
            <a:r>
              <a:rPr lang="ru-RU" sz="2400" b="1" dirty="0">
                <a:solidFill>
                  <a:srgbClr val="0070C0"/>
                </a:solidFill>
              </a:rPr>
              <a:t>Результаты аттестации педагогических работников заносятся в протокол</a:t>
            </a:r>
            <a:r>
              <a:rPr lang="ru-RU" sz="2400" dirty="0">
                <a:solidFill>
                  <a:srgbClr val="0070C0"/>
                </a:solidFill>
              </a:rPr>
              <a:t>, </a:t>
            </a:r>
            <a:r>
              <a:rPr lang="ru-RU" sz="2400" dirty="0"/>
              <a:t>подписываемый председателем, заместителем председателя, секретарем и членами аттестационной комиссии организации, присутствовавшими на заседании, </a:t>
            </a:r>
            <a:r>
              <a:rPr lang="ru-RU" sz="2400" b="1" dirty="0">
                <a:solidFill>
                  <a:srgbClr val="0070C0"/>
                </a:solidFill>
              </a:rPr>
              <a:t>который</a:t>
            </a:r>
            <a:r>
              <a:rPr lang="ru-RU" sz="2400" b="1" dirty="0"/>
              <a:t> </a:t>
            </a:r>
            <a:r>
              <a:rPr lang="ru-RU" sz="2400" b="1" dirty="0">
                <a:solidFill>
                  <a:srgbClr val="0070C0"/>
                </a:solidFill>
              </a:rPr>
              <a:t>хранится</a:t>
            </a:r>
            <a:r>
              <a:rPr lang="ru-RU" sz="2400" dirty="0">
                <a:solidFill>
                  <a:srgbClr val="0070C0"/>
                </a:solidFill>
              </a:rPr>
              <a:t> </a:t>
            </a:r>
            <a:r>
              <a:rPr lang="ru-RU" sz="2400" dirty="0"/>
              <a:t>с представлениями, дополнительными сведениями</a:t>
            </a:r>
            <a:r>
              <a:rPr lang="ru-RU" sz="2400" dirty="0" smtClean="0"/>
              <a:t>,</a:t>
            </a:r>
          </a:p>
          <a:p>
            <a:pPr algn="just"/>
            <a:r>
              <a:rPr lang="ru-RU" sz="2400" dirty="0" smtClean="0"/>
              <a:t> </a:t>
            </a:r>
            <a:r>
              <a:rPr lang="ru-RU" sz="2400" dirty="0"/>
              <a:t>представленными самими </a:t>
            </a:r>
            <a:endParaRPr lang="ru-RU" sz="2400" dirty="0" smtClean="0"/>
          </a:p>
          <a:p>
            <a:pPr algn="just"/>
            <a:r>
              <a:rPr lang="ru-RU" sz="2400" dirty="0" smtClean="0"/>
              <a:t>педагогическими </a:t>
            </a:r>
            <a:r>
              <a:rPr lang="ru-RU" sz="2400" dirty="0"/>
              <a:t>работниками, характеризующими их профессиональную </a:t>
            </a:r>
            <a:r>
              <a:rPr lang="ru-RU" sz="2400" dirty="0" smtClean="0"/>
              <a:t>деятельность</a:t>
            </a:r>
          </a:p>
          <a:p>
            <a:pPr algn="just"/>
            <a:r>
              <a:rPr lang="ru-RU" sz="2400" dirty="0" smtClean="0"/>
              <a:t>(</a:t>
            </a:r>
            <a:r>
              <a:rPr lang="ru-RU" sz="2400" dirty="0"/>
              <a:t>в случае их наличия), </a:t>
            </a:r>
            <a:endParaRPr lang="ru-RU" sz="2400" dirty="0" smtClean="0"/>
          </a:p>
          <a:p>
            <a:pPr algn="just"/>
            <a:r>
              <a:rPr lang="ru-RU" sz="2400" b="1" dirty="0" smtClean="0">
                <a:solidFill>
                  <a:srgbClr val="0070C0"/>
                </a:solidFill>
              </a:rPr>
              <a:t>у </a:t>
            </a:r>
            <a:r>
              <a:rPr lang="ru-RU" sz="2400" b="1" dirty="0">
                <a:solidFill>
                  <a:srgbClr val="0070C0"/>
                </a:solidFill>
              </a:rPr>
              <a:t>работодателя</a:t>
            </a:r>
            <a:r>
              <a:rPr lang="ru-RU" sz="2400" b="1" dirty="0"/>
              <a:t>.</a:t>
            </a:r>
          </a:p>
          <a:p>
            <a:endParaRPr lang="ru-RU" dirty="0"/>
          </a:p>
        </p:txBody>
      </p:sp>
      <p:pic>
        <p:nvPicPr>
          <p:cNvPr id="10242" name="Picture 2" descr="http://www.chusrayon.ru/sites/default/files/files/2018/%D0%BF%D1%80%D0%BE%D1%82%D0%BE%D0%BA%D0%BE%D0%B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1" y="3933056"/>
            <a:ext cx="3803493" cy="2648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35309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560" y="0"/>
            <a:ext cx="6120680" cy="3197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5004048" y="198831"/>
            <a:ext cx="4139952" cy="861774"/>
          </a:xfrm>
        </p:spPr>
        <p:txBody>
          <a:bodyPr>
            <a:normAutofit fontScale="90000"/>
          </a:bodyPr>
          <a:lstStyle/>
          <a:p>
            <a:r>
              <a:rPr lang="en-US" sz="1400" dirty="0">
                <a:hlinkClick r:id="rId3" action="ppaction://hlinkfile"/>
              </a:rPr>
              <a:t>file:///C:/Users/nikulshin/Desktop/</a:t>
            </a:r>
            <a:r>
              <a:rPr lang="ru-RU" sz="1400" dirty="0">
                <a:hlinkClick r:id="rId3" action="ppaction://hlinkfile"/>
              </a:rPr>
              <a:t>апробация/Материалы%20для%20учителя%20_%20Апробация%20модели%20уровневой%20оценки%20компетенций%20учителей.</a:t>
            </a:r>
            <a:r>
              <a:rPr lang="en-US" sz="1400" dirty="0" smtClean="0">
                <a:hlinkClick r:id="rId3" action="ppaction://hlinkfile"/>
              </a:rPr>
              <a:t>html</a:t>
            </a:r>
            <a:r>
              <a:rPr lang="ru-RU" sz="1400" dirty="0" smtClean="0"/>
              <a:t> </a:t>
            </a:r>
            <a:endParaRPr lang="ru-RU" sz="14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484784"/>
            <a:ext cx="4176464" cy="5212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900" y="3197918"/>
            <a:ext cx="4464050" cy="544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474653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3"/>
          <p:cNvSpPr txBox="1"/>
          <p:nvPr/>
        </p:nvSpPr>
        <p:spPr>
          <a:xfrm>
            <a:off x="8351011" y="6328359"/>
            <a:ext cx="257175" cy="299720"/>
          </a:xfrm>
          <a:prstGeom prst="rect">
            <a:avLst/>
          </a:prstGeom>
        </p:spPr>
        <p:txBody>
          <a:bodyPr vert="horz" wrap="square" lIns="0" tIns="12700" rIns="0" bIns="0" rtlCol="0">
            <a:spAutoFit/>
          </a:bodyPr>
          <a:lstStyle/>
          <a:p>
            <a:pPr marL="12700">
              <a:spcBef>
                <a:spcPts val="100"/>
              </a:spcBef>
            </a:pPr>
            <a:r>
              <a:rPr spc="-40" dirty="0">
                <a:solidFill>
                  <a:srgbClr val="30859C"/>
                </a:solidFill>
                <a:latin typeface="Trebuchet MS"/>
                <a:cs typeface="Trebuchet MS"/>
              </a:rPr>
              <a:t>1</a:t>
            </a:r>
            <a:r>
              <a:rPr spc="-35" dirty="0">
                <a:solidFill>
                  <a:srgbClr val="30859C"/>
                </a:solidFill>
                <a:latin typeface="Trebuchet MS"/>
                <a:cs typeface="Trebuchet MS"/>
              </a:rPr>
              <a:t>1</a:t>
            </a:r>
            <a:endParaRPr>
              <a:solidFill>
                <a:prstClr val="black"/>
              </a:solidFill>
              <a:latin typeface="Trebuchet MS"/>
              <a:cs typeface="Trebuchet MS"/>
            </a:endParaRPr>
          </a:p>
        </p:txBody>
      </p:sp>
      <p:sp>
        <p:nvSpPr>
          <p:cNvPr id="2" name="Прямоугольник 1"/>
          <p:cNvSpPr/>
          <p:nvPr/>
        </p:nvSpPr>
        <p:spPr>
          <a:xfrm>
            <a:off x="112865" y="1556792"/>
            <a:ext cx="8496944" cy="2677656"/>
          </a:xfrm>
          <a:prstGeom prst="rect">
            <a:avLst/>
          </a:prstGeom>
        </p:spPr>
        <p:txBody>
          <a:bodyPr wrap="square">
            <a:spAutoFit/>
          </a:bodyPr>
          <a:lstStyle/>
          <a:p>
            <a:r>
              <a:rPr lang="ru-RU" sz="2400" b="1" dirty="0">
                <a:solidFill>
                  <a:schemeClr val="accent1">
                    <a:lumMod val="75000"/>
                  </a:schemeClr>
                </a:solidFill>
                <a:latin typeface="Times New Roman" panose="02020603050405020304" pitchFamily="18" charset="0"/>
                <a:cs typeface="Times New Roman" panose="02020603050405020304" pitchFamily="18" charset="0"/>
              </a:rPr>
              <a:t>Исследование предметных и методических </a:t>
            </a:r>
            <a:endParaRPr lang="ru-RU" sz="2400" b="1" dirty="0" smtClean="0">
              <a:solidFill>
                <a:schemeClr val="accent1">
                  <a:lumMod val="75000"/>
                </a:schemeClr>
              </a:solidFill>
              <a:latin typeface="Times New Roman" panose="02020603050405020304" pitchFamily="18" charset="0"/>
              <a:cs typeface="Times New Roman" panose="02020603050405020304" pitchFamily="18" charset="0"/>
            </a:endParaRPr>
          </a:p>
          <a:p>
            <a:r>
              <a:rPr lang="ru-RU" sz="2400" b="1" dirty="0" smtClean="0">
                <a:solidFill>
                  <a:schemeClr val="accent1">
                    <a:lumMod val="75000"/>
                  </a:schemeClr>
                </a:solidFill>
                <a:latin typeface="Times New Roman" panose="02020603050405020304" pitchFamily="18" charset="0"/>
                <a:cs typeface="Times New Roman" panose="02020603050405020304" pitchFamily="18" charset="0"/>
              </a:rPr>
              <a:t>компетенций </a:t>
            </a:r>
            <a:r>
              <a:rPr lang="ru-RU" sz="2400" b="1" dirty="0">
                <a:solidFill>
                  <a:schemeClr val="accent1">
                    <a:lumMod val="75000"/>
                  </a:schemeClr>
                </a:solidFill>
                <a:latin typeface="Times New Roman" panose="02020603050405020304" pitchFamily="18" charset="0"/>
                <a:cs typeface="Times New Roman" panose="02020603050405020304" pitchFamily="18" charset="0"/>
              </a:rPr>
              <a:t>учителей по учебным </a:t>
            </a:r>
            <a:endParaRPr lang="ru-RU" sz="2400" b="1" dirty="0" smtClean="0">
              <a:solidFill>
                <a:schemeClr val="accent1">
                  <a:lumMod val="75000"/>
                </a:schemeClr>
              </a:solidFill>
              <a:latin typeface="Times New Roman" panose="02020603050405020304" pitchFamily="18" charset="0"/>
              <a:cs typeface="Times New Roman" panose="02020603050405020304" pitchFamily="18" charset="0"/>
            </a:endParaRPr>
          </a:p>
          <a:p>
            <a:r>
              <a:rPr lang="ru-RU" sz="2400" b="1" dirty="0" smtClean="0">
                <a:solidFill>
                  <a:schemeClr val="accent1">
                    <a:lumMod val="75000"/>
                  </a:schemeClr>
                </a:solidFill>
                <a:latin typeface="Times New Roman" panose="02020603050405020304" pitchFamily="18" charset="0"/>
                <a:cs typeface="Times New Roman" panose="02020603050405020304" pitchFamily="18" charset="0"/>
              </a:rPr>
              <a:t>предметам/областям</a:t>
            </a:r>
            <a:r>
              <a:rPr lang="ru-RU" sz="2400" b="1" dirty="0">
                <a:solidFill>
                  <a:schemeClr val="accent1">
                    <a:lumMod val="75000"/>
                  </a:schemeClr>
                </a:solidFill>
                <a:latin typeface="Times New Roman" panose="02020603050405020304" pitchFamily="18" charset="0"/>
                <a:cs typeface="Times New Roman" panose="02020603050405020304" pitchFamily="18" charset="0"/>
              </a:rPr>
              <a:t>: «История», «Обществознание», «Экономика», «Право», «Россия в мире», «Русский язык и литература», «Математика и информатика», «Родной язык и родная литература», «Основы духовно-нравственной культуры народов России»  </a:t>
            </a:r>
          </a:p>
        </p:txBody>
      </p:sp>
      <p:sp>
        <p:nvSpPr>
          <p:cNvPr id="4" name="TextBox 3"/>
          <p:cNvSpPr txBox="1"/>
          <p:nvPr/>
        </p:nvSpPr>
        <p:spPr>
          <a:xfrm>
            <a:off x="112865" y="4725144"/>
            <a:ext cx="5126082" cy="1384995"/>
          </a:xfrm>
          <a:prstGeom prst="rect">
            <a:avLst/>
          </a:prstGeom>
          <a:noFill/>
        </p:spPr>
        <p:txBody>
          <a:bodyPr wrap="none" rtlCol="0">
            <a:spAutoFit/>
          </a:bodyPr>
          <a:lstStyle/>
          <a:p>
            <a:pPr algn="ctr"/>
            <a:r>
              <a:rPr lang="ru-RU" sz="2800" dirty="0" smtClean="0">
                <a:solidFill>
                  <a:srgbClr val="C00000"/>
                </a:solidFill>
              </a:rPr>
              <a:t>Томская область:</a:t>
            </a:r>
          </a:p>
          <a:p>
            <a:pPr algn="ctr"/>
            <a:r>
              <a:rPr lang="ru-RU" sz="2800" dirty="0">
                <a:solidFill>
                  <a:srgbClr val="C00000"/>
                </a:solidFill>
              </a:rPr>
              <a:t> </a:t>
            </a:r>
            <a:r>
              <a:rPr lang="ru-RU" sz="2800" dirty="0" smtClean="0">
                <a:solidFill>
                  <a:srgbClr val="C00000"/>
                </a:solidFill>
              </a:rPr>
              <a:t>все муниципалитеты, </a:t>
            </a:r>
          </a:p>
          <a:p>
            <a:pPr algn="ctr"/>
            <a:r>
              <a:rPr lang="ru-RU" sz="2800" dirty="0" smtClean="0">
                <a:solidFill>
                  <a:srgbClr val="C00000"/>
                </a:solidFill>
              </a:rPr>
              <a:t>по всем указанным должностям</a:t>
            </a:r>
            <a:endParaRPr lang="ru-RU" sz="2800" dirty="0">
              <a:solidFill>
                <a:srgbClr val="C00000"/>
              </a:solidFill>
            </a:endParaRPr>
          </a:p>
        </p:txBody>
      </p:sp>
      <p:pic>
        <p:nvPicPr>
          <p:cNvPr id="12290" name="Picture 2" descr="https://presentacii.ru/documents_4/465147fbd75e399697d0aefc51fc7469/img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906389"/>
            <a:ext cx="3577780" cy="281749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www.metod-kopilka.ru/images/doc/14/8071/img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116632"/>
            <a:ext cx="2376264" cy="178219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691680" y="422956"/>
            <a:ext cx="4824536" cy="584775"/>
          </a:xfrm>
          <a:prstGeom prst="rect">
            <a:avLst/>
          </a:prstGeom>
        </p:spPr>
        <p:txBody>
          <a:bodyPr wrap="square">
            <a:spAutoFit/>
          </a:bodyPr>
          <a:lstStyle/>
          <a:p>
            <a:pPr lvl="0"/>
            <a:r>
              <a:rPr lang="ru-RU" sz="3200" b="1" u="sng" dirty="0" smtClean="0">
                <a:solidFill>
                  <a:srgbClr val="4F81BD">
                    <a:lumMod val="75000"/>
                  </a:srgbClr>
                </a:solidFill>
                <a:latin typeface="Arial Narrow" pitchFamily="34" charset="0"/>
              </a:rPr>
              <a:t>Апробация октябрь </a:t>
            </a:r>
            <a:r>
              <a:rPr lang="ru-RU" sz="3200" b="1" u="sng" dirty="0">
                <a:solidFill>
                  <a:srgbClr val="4F81BD">
                    <a:lumMod val="75000"/>
                  </a:srgbClr>
                </a:solidFill>
                <a:latin typeface="Arial Narrow" pitchFamily="34" charset="0"/>
              </a:rPr>
              <a:t>2018 г. </a:t>
            </a:r>
            <a:endParaRPr lang="ru-RU" sz="3200" b="1" dirty="0">
              <a:solidFill>
                <a:srgbClr val="4F81BD">
                  <a:lumMod val="75000"/>
                </a:srgbClr>
              </a:solidFill>
              <a:latin typeface="Arial Narrow" pitchFamily="34" charset="0"/>
            </a:endParaRPr>
          </a:p>
        </p:txBody>
      </p:sp>
    </p:spTree>
    <p:extLst>
      <p:ext uri="{BB962C8B-B14F-4D97-AF65-F5344CB8AC3E}">
        <p14:creationId xmlns:p14="http://schemas.microsoft.com/office/powerpoint/2010/main" val="176632502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B46B9D09-C74D-4F7A-A3BD-940A6A18E41D}" type="slidenum">
              <a:rPr lang="ru-RU" smtClean="0">
                <a:solidFill>
                  <a:prstClr val="black">
                    <a:tint val="75000"/>
                  </a:prstClr>
                </a:solidFill>
              </a:rPr>
              <a:pPr/>
              <a:t>142</a:t>
            </a:fld>
            <a:endParaRPr lang="ru-RU">
              <a:solidFill>
                <a:prstClr val="black">
                  <a:tint val="75000"/>
                </a:prstClr>
              </a:solidFill>
            </a:endParaRPr>
          </a:p>
        </p:txBody>
      </p:sp>
      <p:sp>
        <p:nvSpPr>
          <p:cNvPr id="3" name="Объект 2"/>
          <p:cNvSpPr>
            <a:spLocks noGrp="1"/>
          </p:cNvSpPr>
          <p:nvPr>
            <p:ph idx="1"/>
          </p:nvPr>
        </p:nvSpPr>
        <p:spPr>
          <a:xfrm>
            <a:off x="467544" y="1124744"/>
            <a:ext cx="8507288" cy="5503342"/>
          </a:xfrm>
          <a:solidFill>
            <a:schemeClr val="bg1"/>
          </a:solidFill>
        </p:spPr>
        <p:txBody>
          <a:bodyPr>
            <a:noAutofit/>
          </a:bodyPr>
          <a:lstStyle/>
          <a:p>
            <a:pPr marL="0" indent="0" algn="ctr">
              <a:buNone/>
            </a:pPr>
            <a:r>
              <a:rPr lang="ru-RU" sz="1800" b="1" dirty="0">
                <a:solidFill>
                  <a:srgbClr val="C00000"/>
                </a:solidFill>
              </a:rPr>
              <a:t>Уважаемые коллеги!</a:t>
            </a:r>
          </a:p>
          <a:p>
            <a:pPr marL="0" indent="0" algn="ctr">
              <a:buNone/>
            </a:pPr>
            <a:r>
              <a:rPr lang="ru-RU" sz="1800" dirty="0"/>
              <a:t> </a:t>
            </a:r>
            <a:r>
              <a:rPr lang="ru-RU" sz="1800" dirty="0" smtClean="0"/>
              <a:t>Центр </a:t>
            </a:r>
            <a:r>
              <a:rPr lang="ru-RU" sz="1800" dirty="0"/>
              <a:t>аттестации педагогических работников ТОИПКРО </a:t>
            </a:r>
            <a:r>
              <a:rPr lang="ru-RU" sz="1800" b="1" dirty="0">
                <a:solidFill>
                  <a:srgbClr val="C00000"/>
                </a:solidFill>
              </a:rPr>
              <a:t>приглашает педагогических работников</a:t>
            </a:r>
            <a:r>
              <a:rPr lang="ru-RU" sz="1800" dirty="0"/>
              <a:t> принять активное участие во внеплановых очно-заочных внебюджетных курсах повышения квалификации </a:t>
            </a:r>
            <a:r>
              <a:rPr lang="ru-RU" sz="1800" b="1" dirty="0">
                <a:solidFill>
                  <a:schemeClr val="accent1">
                    <a:lumMod val="75000"/>
                  </a:schemeClr>
                </a:solidFill>
              </a:rPr>
              <a:t>«Портфолио как средство оценки профессиональной компетентности педагога».</a:t>
            </a:r>
            <a:endParaRPr lang="ru-RU" sz="1800" dirty="0">
              <a:solidFill>
                <a:schemeClr val="accent1">
                  <a:lumMod val="75000"/>
                </a:schemeClr>
              </a:solidFill>
            </a:endParaRPr>
          </a:p>
          <a:p>
            <a:pPr marL="0" indent="0" algn="ctr">
              <a:buNone/>
            </a:pPr>
            <a:r>
              <a:rPr lang="ru-RU" sz="1800" dirty="0" smtClean="0"/>
              <a:t>На </a:t>
            </a:r>
            <a:r>
              <a:rPr lang="ru-RU" sz="1800" dirty="0"/>
              <a:t>курсах предусмотрены </a:t>
            </a:r>
            <a:r>
              <a:rPr lang="ru-RU" sz="1800" b="1" u="sng" dirty="0"/>
              <a:t>индивидуальные консультации</a:t>
            </a:r>
            <a:r>
              <a:rPr lang="ru-RU" sz="1800" dirty="0"/>
              <a:t> для педагогических работников.</a:t>
            </a:r>
          </a:p>
          <a:p>
            <a:pPr marL="0" indent="0" algn="ctr">
              <a:buNone/>
            </a:pPr>
            <a:r>
              <a:rPr lang="ru-RU" sz="1800" dirty="0"/>
              <a:t> Дата, место и время проведения курсов повышения квалификации: с 06 ноября по 08 ноября 2018 года (очно), с 10.00 до 17.10, ТОИПКРО (ул. Пирогова, 10, малый актовый зал), с 09 ноября по 14 ноября 2018 года (заочная часть). </a:t>
            </a:r>
          </a:p>
          <a:p>
            <a:pPr marL="0" indent="0" algn="ctr">
              <a:buNone/>
            </a:pPr>
            <a:endParaRPr lang="ru-RU" sz="1800" dirty="0"/>
          </a:p>
          <a:p>
            <a:pPr marL="0" indent="0" algn="ctr">
              <a:buNone/>
            </a:pPr>
            <a:r>
              <a:rPr lang="ru-RU" sz="1800" dirty="0"/>
              <a:t> </a:t>
            </a:r>
          </a:p>
          <a:p>
            <a:pPr marL="0" indent="0" algn="ctr">
              <a:buNone/>
            </a:pPr>
            <a:r>
              <a:rPr lang="ru-RU" sz="1800" dirty="0"/>
              <a:t>Дата, место и время проведения курсов повышения квалификации: с 06 ноября по 08 ноября 2018 года (очно), с 10.00 до 17.10, ТОИПКРО (ул. Пирогова, 10, малый актовый зал), с 09 ноября по 14 ноября 2018 года (заочная часть</a:t>
            </a:r>
            <a:r>
              <a:rPr lang="ru-RU" sz="1800"/>
              <a:t>). </a:t>
            </a:r>
            <a:endParaRPr lang="ru-RU" sz="1800" dirty="0"/>
          </a:p>
        </p:txBody>
      </p:sp>
    </p:spTree>
    <p:extLst>
      <p:ext uri="{BB962C8B-B14F-4D97-AF65-F5344CB8AC3E}">
        <p14:creationId xmlns:p14="http://schemas.microsoft.com/office/powerpoint/2010/main" val="140555160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C:\Users\nikulshin\Desktop\Рисунок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p:txBody>
          <a:bodyPr/>
          <a:lstStyle/>
          <a:p>
            <a:endParaRPr lang="ru-RU"/>
          </a:p>
        </p:txBody>
      </p:sp>
      <p:sp>
        <p:nvSpPr>
          <p:cNvPr id="4" name="Номер слайда 3"/>
          <p:cNvSpPr>
            <a:spLocks noGrp="1"/>
          </p:cNvSpPr>
          <p:nvPr>
            <p:ph type="sldNum" sz="quarter" idx="12"/>
          </p:nvPr>
        </p:nvSpPr>
        <p:spPr/>
        <p:txBody>
          <a:bodyPr/>
          <a:lstStyle/>
          <a:p>
            <a:fld id="{B46B9D09-C74D-4F7A-A3BD-940A6A18E41D}" type="slidenum">
              <a:rPr lang="ru-RU" smtClean="0"/>
              <a:t>143</a:t>
            </a:fld>
            <a:endParaRPr lang="ru-RU"/>
          </a:p>
        </p:txBody>
      </p:sp>
      <p:pic>
        <p:nvPicPr>
          <p:cNvPr id="43012"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75656" y="1628800"/>
            <a:ext cx="6819916" cy="4677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91615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15</a:t>
            </a:fld>
            <a:endParaRPr lang="ru-RU" sz="1800" dirty="0">
              <a:solidFill>
                <a:schemeClr val="accent5">
                  <a:lumMod val="75000"/>
                </a:schemeClr>
              </a:solidFill>
            </a:endParaRPr>
          </a:p>
        </p:txBody>
      </p:sp>
      <p:sp>
        <p:nvSpPr>
          <p:cNvPr id="3" name="TextBox 2"/>
          <p:cNvSpPr txBox="1"/>
          <p:nvPr/>
        </p:nvSpPr>
        <p:spPr>
          <a:xfrm>
            <a:off x="1763688" y="188640"/>
            <a:ext cx="7244297" cy="6370975"/>
          </a:xfrm>
          <a:prstGeom prst="rect">
            <a:avLst/>
          </a:prstGeom>
          <a:solidFill>
            <a:schemeClr val="accent6">
              <a:lumMod val="20000"/>
              <a:lumOff val="80000"/>
            </a:schemeClr>
          </a:solidFill>
          <a:scene3d>
            <a:camera prst="orthographicFront"/>
            <a:lightRig rig="threePt" dir="t"/>
          </a:scene3d>
          <a:sp3d>
            <a:bevelT w="215900" h="114300" prst="coolSlant"/>
            <a:bevelB w="222250" h="114300" prst="coolSlant"/>
          </a:sp3d>
        </p:spPr>
        <p:txBody>
          <a:bodyPr wrap="square" rtlCol="0">
            <a:spAutoFit/>
          </a:bodyPr>
          <a:lstStyle/>
          <a:p>
            <a:pPr algn="just"/>
            <a:endParaRPr lang="ru-RU" sz="2400" dirty="0" smtClean="0"/>
          </a:p>
          <a:p>
            <a:pPr algn="just"/>
            <a:r>
              <a:rPr lang="ru-RU" sz="2400" dirty="0" smtClean="0"/>
              <a:t>20</a:t>
            </a:r>
            <a:r>
              <a:rPr lang="ru-RU" sz="2400" dirty="0"/>
              <a:t>. </a:t>
            </a:r>
            <a:r>
              <a:rPr lang="ru-RU" sz="2400" b="1" dirty="0"/>
              <a:t>На педагогического работника</a:t>
            </a:r>
            <a:r>
              <a:rPr lang="ru-RU" sz="2400" dirty="0"/>
              <a:t>, прошедшего аттестацию, не позднее двух рабочих дней со дня ее проведения секретарем аттестационной комиссии организации </a:t>
            </a:r>
            <a:r>
              <a:rPr lang="ru-RU" sz="2400" b="1" dirty="0">
                <a:solidFill>
                  <a:srgbClr val="C00000"/>
                </a:solidFill>
              </a:rPr>
              <a:t>составляется выписка из протокола</a:t>
            </a:r>
            <a:r>
              <a:rPr lang="ru-RU" sz="2400" dirty="0"/>
              <a:t>, содержащая сведения о фамилии, имени, отчестве (при наличии) аттестуемого, наименовании его должности, дате заседания аттестационной комиссии организации, результатах голосования, о принятом аттестационной комиссией организации решении. </a:t>
            </a:r>
            <a:r>
              <a:rPr lang="ru-RU" sz="2400" b="1" dirty="0">
                <a:solidFill>
                  <a:srgbClr val="C00000"/>
                </a:solidFill>
              </a:rPr>
              <a:t>Работодатель знакомит педагогического работника с выпиской из протокола под роспись в течение трех рабочих дней после ее составления</a:t>
            </a:r>
            <a:r>
              <a:rPr lang="ru-RU" sz="2400" dirty="0"/>
              <a:t>. </a:t>
            </a:r>
            <a:endParaRPr lang="ru-RU" sz="2400" dirty="0" smtClean="0"/>
          </a:p>
          <a:p>
            <a:pPr algn="just"/>
            <a:endParaRPr lang="ru-RU" sz="2400" b="1" dirty="0"/>
          </a:p>
          <a:p>
            <a:pPr algn="just"/>
            <a:r>
              <a:rPr lang="ru-RU" sz="2400" b="1" dirty="0" smtClean="0">
                <a:solidFill>
                  <a:srgbClr val="7030A0"/>
                </a:solidFill>
              </a:rPr>
              <a:t>Выписка </a:t>
            </a:r>
            <a:r>
              <a:rPr lang="ru-RU" sz="2400" b="1" dirty="0">
                <a:solidFill>
                  <a:srgbClr val="7030A0"/>
                </a:solidFill>
              </a:rPr>
              <a:t>из протокола хранится в личном деле педагогического работника</a:t>
            </a:r>
            <a:r>
              <a:rPr lang="ru-RU" sz="2400" b="1" dirty="0" smtClean="0">
                <a:solidFill>
                  <a:srgbClr val="7030A0"/>
                </a:solidFill>
              </a:rPr>
              <a:t>.</a:t>
            </a:r>
          </a:p>
          <a:p>
            <a:pPr algn="just"/>
            <a:endParaRPr lang="ru-RU" sz="2400" b="1" dirty="0"/>
          </a:p>
        </p:txBody>
      </p:sp>
      <p:pic>
        <p:nvPicPr>
          <p:cNvPr id="11266" name="Picture 2" descr="https://im0-tub-ru.yandex.net/i?id=3c48baff7e9322be7b5ede062717be2c-srl&amp;n=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636912"/>
            <a:ext cx="1490912" cy="1746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119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16</a:t>
            </a:fld>
            <a:endParaRPr lang="ru-RU" sz="1800" dirty="0">
              <a:solidFill>
                <a:schemeClr val="accent5">
                  <a:lumMod val="75000"/>
                </a:schemeClr>
              </a:solidFill>
            </a:endParaRPr>
          </a:p>
        </p:txBody>
      </p:sp>
      <p:sp>
        <p:nvSpPr>
          <p:cNvPr id="3" name="TextBox 2"/>
          <p:cNvSpPr txBox="1"/>
          <p:nvPr/>
        </p:nvSpPr>
        <p:spPr>
          <a:xfrm>
            <a:off x="337750" y="1556792"/>
            <a:ext cx="8338706" cy="2231380"/>
          </a:xfrm>
          <a:prstGeom prst="rect">
            <a:avLst/>
          </a:prstGeom>
          <a:noFill/>
        </p:spPr>
        <p:txBody>
          <a:bodyPr wrap="square" rtlCol="0">
            <a:spAutoFit/>
          </a:bodyPr>
          <a:lstStyle/>
          <a:p>
            <a:pPr algn="just"/>
            <a:r>
              <a:rPr lang="ru-RU" sz="2300" dirty="0" smtClean="0"/>
              <a:t>21</a:t>
            </a:r>
            <a:r>
              <a:rPr lang="ru-RU" sz="2300" dirty="0"/>
              <a:t>. </a:t>
            </a:r>
            <a:r>
              <a:rPr lang="ru-RU" sz="2300" b="1" dirty="0"/>
              <a:t>Результаты аттестации </a:t>
            </a:r>
            <a:r>
              <a:rPr lang="ru-RU" sz="2300" dirty="0"/>
              <a:t>в целях подтверждения соответствия педагогических работников занимаемым ими должностям на основе оценки и профессиональной деятельности педагогический работник </a:t>
            </a:r>
            <a:r>
              <a:rPr lang="ru-RU" sz="2300" b="1" dirty="0"/>
              <a:t>вправе обжаловать </a:t>
            </a:r>
            <a:r>
              <a:rPr lang="ru-RU" sz="2300" dirty="0"/>
              <a:t>в соответствии с законодательством Российской Федерации.</a:t>
            </a:r>
          </a:p>
          <a:p>
            <a:pPr algn="just"/>
            <a:endParaRPr lang="ru-RU" sz="2400" dirty="0"/>
          </a:p>
        </p:txBody>
      </p:sp>
      <p:pic>
        <p:nvPicPr>
          <p:cNvPr id="12290" name="Picture 2" descr="https://avatars.mds.yandex.net/get-zen_doc/246252/pub_59ef2a5b256d5cc869fd4437_59ef2bb7e86a9ed55422723a/scale_12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221088"/>
            <a:ext cx="1840371" cy="183577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classomsk.com/wp-content/uploads/2017/06/1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088" y="3793740"/>
            <a:ext cx="3600399"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7490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17</a:t>
            </a:fld>
            <a:endParaRPr lang="ru-RU" sz="1800" dirty="0">
              <a:solidFill>
                <a:schemeClr val="accent5">
                  <a:lumMod val="75000"/>
                </a:schemeClr>
              </a:solidFill>
            </a:endParaRPr>
          </a:p>
        </p:txBody>
      </p:sp>
      <p:sp>
        <p:nvSpPr>
          <p:cNvPr id="3" name="TextBox 2"/>
          <p:cNvSpPr txBox="1"/>
          <p:nvPr/>
        </p:nvSpPr>
        <p:spPr>
          <a:xfrm>
            <a:off x="2483768" y="1196752"/>
            <a:ext cx="6336704" cy="4832092"/>
          </a:xfrm>
          <a:prstGeom prst="rect">
            <a:avLst/>
          </a:prstGeom>
          <a:noFill/>
        </p:spPr>
        <p:txBody>
          <a:bodyPr wrap="square" rtlCol="0">
            <a:spAutoFit/>
          </a:bodyPr>
          <a:lstStyle/>
          <a:p>
            <a:pPr algn="just"/>
            <a:r>
              <a:rPr lang="ru-RU" sz="2800" dirty="0"/>
              <a:t>22. </a:t>
            </a:r>
            <a:r>
              <a:rPr lang="ru-RU" sz="2800" b="1" dirty="0"/>
              <a:t>Аттестацию в целях подтверждения соответствия занимаемой должности не проходят следующие педагогические работники:</a:t>
            </a:r>
          </a:p>
          <a:p>
            <a:pPr algn="just"/>
            <a:r>
              <a:rPr lang="ru-RU" sz="2800" dirty="0"/>
              <a:t>а) педагогические работники, имеющие квалификационные категории;</a:t>
            </a:r>
          </a:p>
          <a:p>
            <a:pPr algn="just"/>
            <a:r>
              <a:rPr lang="ru-RU" sz="2800" dirty="0"/>
              <a:t>б) проработавшие в занимаемой должности менее двух лет в организации, в которой проводится аттестация;</a:t>
            </a:r>
          </a:p>
          <a:p>
            <a:pPr algn="just"/>
            <a:r>
              <a:rPr lang="ru-RU" sz="2800" dirty="0"/>
              <a:t>в) беременные женщины</a:t>
            </a:r>
            <a:r>
              <a:rPr lang="ru-RU" sz="2800" dirty="0" smtClean="0"/>
              <a:t>;</a:t>
            </a:r>
            <a:endParaRPr lang="ru-RU" sz="2800" dirty="0"/>
          </a:p>
        </p:txBody>
      </p:sp>
      <p:pic>
        <p:nvPicPr>
          <p:cNvPr id="13314" name="Picture 2" descr="http://www.creationentreprise.eu/wp-content/uploads/2014/12/erreu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1340768"/>
            <a:ext cx="2096344" cy="209634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6liski.detkin-club.ru/images/custom_4/article_1590_1461237856197_depositphotos_6748419_m-2015_5a29829415a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933056"/>
            <a:ext cx="2184723"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403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18</a:t>
            </a:fld>
            <a:endParaRPr lang="ru-RU" sz="1800" dirty="0">
              <a:solidFill>
                <a:schemeClr val="accent5">
                  <a:lumMod val="75000"/>
                </a:schemeClr>
              </a:solidFill>
            </a:endParaRPr>
          </a:p>
        </p:txBody>
      </p:sp>
      <p:sp>
        <p:nvSpPr>
          <p:cNvPr id="3" name="TextBox 2"/>
          <p:cNvSpPr txBox="1"/>
          <p:nvPr/>
        </p:nvSpPr>
        <p:spPr>
          <a:xfrm>
            <a:off x="323528" y="1700808"/>
            <a:ext cx="8640960" cy="5262979"/>
          </a:xfrm>
          <a:prstGeom prst="rect">
            <a:avLst/>
          </a:prstGeom>
          <a:noFill/>
        </p:spPr>
        <p:txBody>
          <a:bodyPr wrap="square" rtlCol="0">
            <a:spAutoFit/>
          </a:bodyPr>
          <a:lstStyle/>
          <a:p>
            <a:pPr algn="just"/>
            <a:r>
              <a:rPr lang="ru-RU" sz="2400" dirty="0"/>
              <a:t>г) женщины, находящиеся в отпуске по беременности и родам;</a:t>
            </a:r>
          </a:p>
          <a:p>
            <a:pPr algn="just"/>
            <a:r>
              <a:rPr lang="ru-RU" sz="2400" dirty="0"/>
              <a:t>д) лица, находящиеся в отпуске по уходу за ребенком до достижения им возраста трех лет;</a:t>
            </a:r>
          </a:p>
          <a:p>
            <a:pPr algn="just"/>
            <a:r>
              <a:rPr lang="ru-RU" sz="2400" dirty="0"/>
              <a:t>е) отсутствовавшие на рабочем месте более четырех месяцев подряд в связи с заболеванием</a:t>
            </a:r>
            <a:r>
              <a:rPr lang="ru-RU" sz="2400" dirty="0" smtClean="0"/>
              <a:t>.</a:t>
            </a:r>
          </a:p>
          <a:p>
            <a:pPr algn="just"/>
            <a:endParaRPr lang="ru-RU" sz="2400" dirty="0"/>
          </a:p>
          <a:p>
            <a:pPr algn="just"/>
            <a:r>
              <a:rPr lang="ru-RU" sz="2400" dirty="0"/>
              <a:t>Аттестация педагогических работников, предусмотренных </a:t>
            </a:r>
            <a:r>
              <a:rPr lang="ru-RU" sz="2400" dirty="0">
                <a:hlinkClick r:id="rId4" action="ppaction://hlinkfile"/>
              </a:rPr>
              <a:t>подпунктами "г"</a:t>
            </a:r>
            <a:r>
              <a:rPr lang="ru-RU" sz="2400" dirty="0"/>
              <a:t> и </a:t>
            </a:r>
            <a:r>
              <a:rPr lang="ru-RU" sz="2400" dirty="0">
                <a:hlinkClick r:id="rId5" action="ppaction://hlinkfile"/>
              </a:rPr>
              <a:t>"д"</a:t>
            </a:r>
            <a:r>
              <a:rPr lang="ru-RU" sz="2400" dirty="0"/>
              <a:t> настоящего пункта, возможна не ранее чем через два года после их выхода из указанных отпусков</a:t>
            </a:r>
            <a:r>
              <a:rPr lang="ru-RU" sz="2400" dirty="0" smtClean="0"/>
              <a:t>.</a:t>
            </a:r>
          </a:p>
          <a:p>
            <a:pPr algn="just"/>
            <a:endParaRPr lang="ru-RU" sz="2400" dirty="0"/>
          </a:p>
          <a:p>
            <a:pPr algn="just"/>
            <a:r>
              <a:rPr lang="ru-RU" sz="2400" dirty="0"/>
              <a:t>Аттестация педагогических работников, предусмотренных </a:t>
            </a:r>
            <a:r>
              <a:rPr lang="ru-RU" sz="2400" dirty="0">
                <a:hlinkClick r:id="rId6" action="ppaction://hlinkfile"/>
              </a:rPr>
              <a:t>подпунктом "е"</a:t>
            </a:r>
            <a:r>
              <a:rPr lang="ru-RU" sz="2400" dirty="0"/>
              <a:t> настоящего пункта, возможна не ранее чем через год после их выхода на работу.</a:t>
            </a:r>
          </a:p>
          <a:p>
            <a:pPr algn="just"/>
            <a:endParaRPr lang="ru-RU" sz="2400" dirty="0"/>
          </a:p>
        </p:txBody>
      </p:sp>
      <p:pic>
        <p:nvPicPr>
          <p:cNvPr id="14338" name="Picture 2" descr="https://24health.by/wp-content/uploads/2017/10/news_2820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33662" y="116632"/>
            <a:ext cx="2050626" cy="136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08108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19</a:t>
            </a:fld>
            <a:endParaRPr lang="ru-RU" sz="1800" dirty="0">
              <a:solidFill>
                <a:schemeClr val="accent5">
                  <a:lumMod val="75000"/>
                </a:schemeClr>
              </a:solidFill>
            </a:endParaRPr>
          </a:p>
        </p:txBody>
      </p:sp>
      <p:sp>
        <p:nvSpPr>
          <p:cNvPr id="3" name="TextBox 2"/>
          <p:cNvSpPr txBox="1"/>
          <p:nvPr/>
        </p:nvSpPr>
        <p:spPr>
          <a:xfrm>
            <a:off x="323528" y="1700808"/>
            <a:ext cx="8640960" cy="4893647"/>
          </a:xfrm>
          <a:prstGeom prst="rect">
            <a:avLst/>
          </a:prstGeom>
          <a:noFill/>
        </p:spPr>
        <p:txBody>
          <a:bodyPr wrap="square" rtlCol="0">
            <a:spAutoFit/>
          </a:bodyPr>
          <a:lstStyle/>
          <a:p>
            <a:r>
              <a:rPr lang="ru-RU" sz="2400" dirty="0"/>
              <a:t>23. </a:t>
            </a:r>
            <a:r>
              <a:rPr lang="ru-RU" sz="2400" b="1" dirty="0"/>
              <a:t>Аттестационные комиссии организаций дают рекомендации работодателю о возможности назначения на соответствующие должности</a:t>
            </a:r>
            <a:r>
              <a:rPr lang="ru-RU" sz="2400" dirty="0"/>
              <a:t> педагогических работников лиц, не имеющих специальной подготовки или стажа работы, установленных в разделе "Требования к квалификации" раздела "Квалификационные характеристики должностей работников образования" Единого квалификационного справочника должностей руководителей, специалистов и служащих </a:t>
            </a:r>
            <a:r>
              <a:rPr lang="ru-RU" sz="2400" dirty="0" smtClean="0"/>
              <a:t>и </a:t>
            </a:r>
            <a:r>
              <a:rPr lang="ru-RU" sz="2400" dirty="0"/>
              <a:t>(или) профессиональными стандартами, но обладающих достаточным практическим опытом и компетентностью, выполняющих качественно и в полном объеме возложенные на них должностные обязанности.</a:t>
            </a:r>
          </a:p>
          <a:p>
            <a:pPr algn="just"/>
            <a:endParaRPr lang="ru-RU" sz="2400" dirty="0"/>
          </a:p>
        </p:txBody>
      </p:sp>
      <p:pic>
        <p:nvPicPr>
          <p:cNvPr id="4" name="Picture 4" descr="https://ds4reut.edumsko.ru/uploads/28000/27952/section/368165/vert-menu_001.jpg?15240812005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758" y="260648"/>
            <a:ext cx="1561730" cy="1311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7873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2</a:t>
            </a:fld>
            <a:endParaRPr lang="ru-RU" sz="1800" dirty="0">
              <a:solidFill>
                <a:schemeClr val="accent5">
                  <a:lumMod val="75000"/>
                </a:schemeClr>
              </a:solidFill>
            </a:endParaRPr>
          </a:p>
        </p:txBody>
      </p:sp>
      <p:sp>
        <p:nvSpPr>
          <p:cNvPr id="3" name="Заголовок 1"/>
          <p:cNvSpPr>
            <a:spLocks noGrp="1"/>
          </p:cNvSpPr>
          <p:nvPr>
            <p:ph type="title"/>
          </p:nvPr>
        </p:nvSpPr>
        <p:spPr>
          <a:xfrm>
            <a:off x="1547664" y="188640"/>
            <a:ext cx="7211144" cy="1143000"/>
          </a:xfrm>
        </p:spPr>
        <p:txBody>
          <a:bodyPr/>
          <a:lstStyle/>
          <a:p>
            <a:r>
              <a:rPr lang="ru-RU" b="1" dirty="0" smtClean="0">
                <a:solidFill>
                  <a:schemeClr val="accent5">
                    <a:lumMod val="50000"/>
                  </a:schemeClr>
                </a:solidFill>
              </a:rPr>
              <a:t>Рассматриваемые вопросы</a:t>
            </a:r>
            <a:endParaRPr lang="ru-RU" b="1" dirty="0">
              <a:solidFill>
                <a:schemeClr val="accent5">
                  <a:lumMod val="50000"/>
                </a:schemeClr>
              </a:solidFill>
            </a:endParaRPr>
          </a:p>
        </p:txBody>
      </p:sp>
      <p:sp>
        <p:nvSpPr>
          <p:cNvPr id="4" name="Объект 2"/>
          <p:cNvSpPr>
            <a:spLocks noGrp="1"/>
          </p:cNvSpPr>
          <p:nvPr>
            <p:ph idx="1"/>
          </p:nvPr>
        </p:nvSpPr>
        <p:spPr>
          <a:xfrm>
            <a:off x="2411760" y="1268761"/>
            <a:ext cx="6573415" cy="5256583"/>
          </a:xfrm>
          <a:solidFill>
            <a:schemeClr val="accent5">
              <a:lumMod val="40000"/>
              <a:lumOff val="60000"/>
            </a:schemeClr>
          </a:solidFill>
          <a:scene3d>
            <a:camera prst="orthographicFront"/>
            <a:lightRig rig="threePt" dir="t"/>
          </a:scene3d>
          <a:sp3d>
            <a:bevelT w="152400" h="107950" prst="convex"/>
            <a:bevelB w="127000" h="95250" prst="convex"/>
          </a:sp3d>
        </p:spPr>
        <p:txBody>
          <a:bodyPr>
            <a:noAutofit/>
          </a:bodyPr>
          <a:lstStyle/>
          <a:p>
            <a:pPr marL="514350" indent="-514350" algn="ctr">
              <a:buAutoNum type="arabicPeriod"/>
            </a:pPr>
            <a:endParaRPr lang="ru-RU" sz="2400" b="1" dirty="0" smtClean="0">
              <a:solidFill>
                <a:schemeClr val="accent5">
                  <a:lumMod val="50000"/>
                </a:schemeClr>
              </a:solidFill>
            </a:endParaRPr>
          </a:p>
          <a:p>
            <a:pPr marL="514350" indent="-514350" algn="ctr">
              <a:buAutoNum type="arabicPeriod"/>
            </a:pPr>
            <a:r>
              <a:rPr lang="ru-RU" sz="2400" b="1" dirty="0" smtClean="0">
                <a:solidFill>
                  <a:schemeClr val="accent5">
                    <a:lumMod val="50000"/>
                  </a:schemeClr>
                </a:solidFill>
              </a:rPr>
              <a:t>Порядок аттестации.</a:t>
            </a:r>
          </a:p>
          <a:p>
            <a:pPr marL="514350" indent="-514350" algn="ctr">
              <a:buAutoNum type="arabicPeriod"/>
            </a:pPr>
            <a:r>
              <a:rPr lang="ru-RU" sz="2400" b="1" dirty="0" smtClean="0">
                <a:solidFill>
                  <a:schemeClr val="accent5">
                    <a:lumMod val="50000"/>
                  </a:schemeClr>
                </a:solidFill>
              </a:rPr>
              <a:t>Процедурные мероприятия при проведении аттестации педагогических работников.</a:t>
            </a:r>
          </a:p>
          <a:p>
            <a:pPr marL="514350" indent="-514350" algn="ctr">
              <a:buFont typeface="Arial" pitchFamily="34" charset="0"/>
              <a:buAutoNum type="arabicPeriod"/>
            </a:pPr>
            <a:r>
              <a:rPr lang="ru-RU" sz="2400" b="1" dirty="0">
                <a:solidFill>
                  <a:schemeClr val="accent5">
                    <a:lumMod val="50000"/>
                  </a:schemeClr>
                </a:solidFill>
              </a:rPr>
              <a:t>Отраслевое соглашение.</a:t>
            </a:r>
          </a:p>
          <a:p>
            <a:pPr marL="514350" indent="-514350" algn="ctr">
              <a:buAutoNum type="arabicPeriod"/>
            </a:pPr>
            <a:r>
              <a:rPr lang="ru-RU" sz="2400" b="1" dirty="0" smtClean="0">
                <a:solidFill>
                  <a:schemeClr val="accent5">
                    <a:lumMod val="50000"/>
                  </a:schemeClr>
                </a:solidFill>
              </a:rPr>
              <a:t>Методические рекомендации.</a:t>
            </a:r>
          </a:p>
          <a:p>
            <a:pPr marL="514350" indent="-514350" algn="ctr">
              <a:buAutoNum type="arabicPeriod"/>
            </a:pPr>
            <a:r>
              <a:rPr lang="ru-RU" sz="2400" b="1" dirty="0" smtClean="0">
                <a:solidFill>
                  <a:schemeClr val="accent5">
                    <a:lumMod val="50000"/>
                  </a:schemeClr>
                </a:solidFill>
              </a:rPr>
              <a:t>Электронная система «Аттестации».</a:t>
            </a:r>
          </a:p>
          <a:p>
            <a:pPr marL="514350" indent="-514350" algn="ctr">
              <a:buAutoNum type="arabicPeriod"/>
            </a:pPr>
            <a:r>
              <a:rPr lang="ru-RU" sz="2400" b="1" dirty="0">
                <a:solidFill>
                  <a:schemeClr val="accent5">
                    <a:lumMod val="50000"/>
                  </a:schemeClr>
                </a:solidFill>
                <a:latin typeface="Constantia" pitchFamily="18" charset="0"/>
              </a:rPr>
              <a:t>Национальная система учительского роста (НСУР): апробация новой модели аттестации педагогических работников</a:t>
            </a:r>
            <a:endParaRPr lang="ru-RU" sz="2400" b="1" dirty="0" smtClean="0">
              <a:solidFill>
                <a:schemeClr val="accent5">
                  <a:lumMod val="50000"/>
                </a:schemeClr>
              </a:solidFill>
            </a:endParaRPr>
          </a:p>
        </p:txBody>
      </p:sp>
      <p:pic>
        <p:nvPicPr>
          <p:cNvPr id="3074" name="Picture 2" descr="https://i.5sfer.com/post/postImage/thumb-1648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1" y="1268761"/>
            <a:ext cx="2198735"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498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bwMode="auto">
          <a:xfrm>
            <a:off x="342900" y="1079898"/>
            <a:ext cx="8578454" cy="461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182563" indent="-182563" algn="l" rtl="0" fontAlgn="base">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fontAlgn="base">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lnSpc>
                <a:spcPct val="100000"/>
              </a:lnSpc>
              <a:spcBef>
                <a:spcPct val="0"/>
              </a:spcBef>
              <a:spcAft>
                <a:spcPts val="0"/>
              </a:spcAft>
              <a:buNone/>
              <a:defRPr/>
            </a:pPr>
            <a:r>
              <a:rPr lang="ru-RU" sz="2100" b="1" dirty="0">
                <a:latin typeface="Arial" panose="020B0604020202020204" pitchFamily="34" charset="0"/>
              </a:rPr>
              <a:t>Возможно ли проведение внеочередной аттестации педагогического работника в целях подтверждения соответствия занимаемой должности в случаях наличия жалоб на ненадлежащее исполнение педагогическим работником своих обязанностей? (вопрос 11).</a:t>
            </a:r>
          </a:p>
          <a:p>
            <a:pPr marL="0" indent="0">
              <a:lnSpc>
                <a:spcPct val="100000"/>
              </a:lnSpc>
              <a:spcBef>
                <a:spcPct val="0"/>
              </a:spcBef>
              <a:spcAft>
                <a:spcPts val="0"/>
              </a:spcAft>
              <a:buNone/>
              <a:defRPr/>
            </a:pPr>
            <a:endParaRPr lang="ru-RU" sz="1500" b="1" dirty="0">
              <a:latin typeface="Arial" panose="020B0604020202020204" pitchFamily="34" charset="0"/>
            </a:endParaRPr>
          </a:p>
          <a:p>
            <a:pPr marL="0" indent="0" algn="just">
              <a:spcBef>
                <a:spcPct val="0"/>
              </a:spcBef>
              <a:spcAft>
                <a:spcPts val="450"/>
              </a:spcAft>
              <a:buClr>
                <a:srgbClr val="C00000"/>
              </a:buClr>
              <a:buNone/>
              <a:defRPr/>
            </a:pPr>
            <a:r>
              <a:rPr lang="ru-RU" sz="2400" b="1" dirty="0">
                <a:latin typeface="Times New Roman" panose="02020603050405020304" pitchFamily="18" charset="0"/>
                <a:cs typeface="Times New Roman" panose="02020603050405020304" pitchFamily="18" charset="0"/>
              </a:rPr>
              <a:t>Ответ: </a:t>
            </a:r>
            <a:r>
              <a:rPr lang="ru-RU" sz="2400" dirty="0">
                <a:latin typeface="Times New Roman" panose="02020603050405020304" pitchFamily="18" charset="0"/>
                <a:cs typeface="Times New Roman" panose="02020603050405020304" pitchFamily="18" charset="0"/>
              </a:rPr>
              <a:t>Порядком аттестации не предусмотрено проведение внеочередной аттестации на соответствие занимаемой должности.</a:t>
            </a:r>
          </a:p>
          <a:p>
            <a:pPr marL="0" indent="0" algn="just">
              <a:spcBef>
                <a:spcPct val="0"/>
              </a:spcBef>
              <a:spcAft>
                <a:spcPts val="450"/>
              </a:spcAft>
              <a:buClr>
                <a:srgbClr val="C00000"/>
              </a:buClr>
              <a:buNone/>
              <a:defRPr/>
            </a:pPr>
            <a:r>
              <a:rPr lang="ru-RU" sz="2400" dirty="0">
                <a:latin typeface="Times New Roman" panose="02020603050405020304" pitchFamily="18" charset="0"/>
                <a:cs typeface="Times New Roman" panose="02020603050405020304" pitchFamily="18" charset="0"/>
              </a:rPr>
              <a:t>Работодатель имеет право применить дисциплинарные взыскания (замечание, выговор, увольнение по соответствующим основаниям) (ст. 192 ТК РФ).</a:t>
            </a:r>
          </a:p>
          <a:p>
            <a:pPr marL="214313" indent="-214313">
              <a:spcBef>
                <a:spcPct val="0"/>
              </a:spcBef>
              <a:spcAft>
                <a:spcPts val="450"/>
              </a:spcAft>
              <a:buClr>
                <a:srgbClr val="C00000"/>
              </a:buClr>
              <a:buFont typeface="Wingdings" panose="05000000000000000000" pitchFamily="2" charset="2"/>
              <a:buChar char="v"/>
              <a:defRPr/>
            </a:pPr>
            <a:endParaRPr lang="ru-RU" sz="1500" b="1" dirty="0">
              <a:latin typeface="Arial" panose="020B0604020202020204" pitchFamily="34" charset="0"/>
            </a:endParaRPr>
          </a:p>
          <a:p>
            <a:pPr marL="0" indent="0">
              <a:spcBef>
                <a:spcPct val="0"/>
              </a:spcBef>
              <a:spcAft>
                <a:spcPts val="450"/>
              </a:spcAft>
              <a:buClr>
                <a:srgbClr val="C00000"/>
              </a:buClr>
              <a:buNone/>
              <a:defRPr/>
            </a:pPr>
            <a:endParaRPr lang="ru-RU" sz="1500" b="1" dirty="0">
              <a:solidFill>
                <a:prstClr val="black"/>
              </a:solidFill>
              <a:latin typeface="Arial" panose="020B0604020202020204" pitchFamily="34" charset="0"/>
            </a:endParaRPr>
          </a:p>
          <a:p>
            <a:pPr eaLnBrk="1" hangingPunct="1">
              <a:defRPr/>
            </a:pPr>
            <a:endParaRPr lang="ru-RU" sz="1500" dirty="0"/>
          </a:p>
        </p:txBody>
      </p:sp>
      <p:sp>
        <p:nvSpPr>
          <p:cNvPr id="2" name="TextBox 1"/>
          <p:cNvSpPr txBox="1"/>
          <p:nvPr/>
        </p:nvSpPr>
        <p:spPr>
          <a:xfrm>
            <a:off x="251520" y="188640"/>
            <a:ext cx="8280920" cy="369332"/>
          </a:xfrm>
          <a:prstGeom prst="rect">
            <a:avLst/>
          </a:prstGeom>
          <a:noFill/>
        </p:spPr>
        <p:txBody>
          <a:bodyPr wrap="square" rtlCol="0">
            <a:spAutoFit/>
          </a:bodyPr>
          <a:lstStyle/>
          <a:p>
            <a:r>
              <a:rPr lang="ru-RU" dirty="0" smtClean="0"/>
              <a:t>Разъяснения по применению Порядка аттестации</a:t>
            </a:r>
            <a:endParaRPr lang="ru-RU" dirty="0"/>
          </a:p>
        </p:txBody>
      </p:sp>
    </p:spTree>
    <p:extLst>
      <p:ext uri="{BB962C8B-B14F-4D97-AF65-F5344CB8AC3E}">
        <p14:creationId xmlns:p14="http://schemas.microsoft.com/office/powerpoint/2010/main" val="2533966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bwMode="auto">
          <a:xfrm>
            <a:off x="342900" y="1079898"/>
            <a:ext cx="8578454" cy="461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182563" indent="-182563" algn="l" rtl="0" fontAlgn="base">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fontAlgn="base">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lnSpc>
                <a:spcPct val="100000"/>
              </a:lnSpc>
              <a:spcBef>
                <a:spcPct val="0"/>
              </a:spcBef>
              <a:spcAft>
                <a:spcPts val="0"/>
              </a:spcAft>
              <a:buNone/>
              <a:defRPr/>
            </a:pPr>
            <a:r>
              <a:rPr lang="ru-RU" sz="2400" b="1" dirty="0">
                <a:latin typeface="Arial" panose="020B0604020202020204" pitchFamily="34" charset="0"/>
              </a:rPr>
              <a:t>Вправе ли работодатель включить в список для проведения аттестации на соответствие занимаемой должности работника, выполняющего у данного работодателя педагогическую работу по совместительству? (вопрос 13).</a:t>
            </a:r>
          </a:p>
          <a:p>
            <a:pPr marL="0" indent="0">
              <a:lnSpc>
                <a:spcPct val="100000"/>
              </a:lnSpc>
              <a:spcBef>
                <a:spcPct val="0"/>
              </a:spcBef>
              <a:spcAft>
                <a:spcPts val="0"/>
              </a:spcAft>
              <a:buNone/>
              <a:defRPr/>
            </a:pPr>
            <a:endParaRPr lang="ru-RU" sz="1500" b="1" dirty="0">
              <a:latin typeface="Arial" panose="020B0604020202020204" pitchFamily="34" charset="0"/>
            </a:endParaRPr>
          </a:p>
          <a:p>
            <a:pPr marL="0" indent="0" algn="just">
              <a:spcBef>
                <a:spcPct val="0"/>
              </a:spcBef>
              <a:spcAft>
                <a:spcPts val="450"/>
              </a:spcAft>
              <a:buClr>
                <a:srgbClr val="C00000"/>
              </a:buClr>
              <a:buNone/>
              <a:defRPr/>
            </a:pPr>
            <a:r>
              <a:rPr lang="ru-RU" sz="2700" b="1" dirty="0">
                <a:latin typeface="Times New Roman" panose="02020603050405020304" pitchFamily="18" charset="0"/>
                <a:cs typeface="Times New Roman" panose="02020603050405020304" pitchFamily="18" charset="0"/>
              </a:rPr>
              <a:t>Ответ: </a:t>
            </a:r>
            <a:r>
              <a:rPr lang="ru-RU" sz="2700" dirty="0">
                <a:latin typeface="Times New Roman" panose="02020603050405020304" pitchFamily="18" charset="0"/>
                <a:cs typeface="Times New Roman" panose="02020603050405020304" pitchFamily="18" charset="0"/>
              </a:rPr>
              <a:t>Педагогические работники, не имеющие квалификационной категории, проходят аттестацию в целях подтверждения соответствия занимаемой должности на общих основаниях независимо от того, что аттестация по одноименной должности была проведена по месту основной работы.</a:t>
            </a:r>
          </a:p>
          <a:p>
            <a:pPr marL="214313" indent="-214313">
              <a:spcBef>
                <a:spcPct val="0"/>
              </a:spcBef>
              <a:spcAft>
                <a:spcPts val="450"/>
              </a:spcAft>
              <a:buClr>
                <a:srgbClr val="C00000"/>
              </a:buClr>
              <a:buFont typeface="Wingdings" panose="05000000000000000000" pitchFamily="2" charset="2"/>
              <a:buChar char="v"/>
              <a:defRPr/>
            </a:pPr>
            <a:endParaRPr lang="ru-RU" sz="1500" b="1" dirty="0">
              <a:latin typeface="Arial" panose="020B0604020202020204" pitchFamily="34" charset="0"/>
            </a:endParaRPr>
          </a:p>
          <a:p>
            <a:pPr marL="0" indent="0">
              <a:spcBef>
                <a:spcPct val="0"/>
              </a:spcBef>
              <a:spcAft>
                <a:spcPts val="450"/>
              </a:spcAft>
              <a:buClr>
                <a:srgbClr val="C00000"/>
              </a:buClr>
              <a:buNone/>
              <a:defRPr/>
            </a:pPr>
            <a:endParaRPr lang="ru-RU" sz="1500" b="1" dirty="0">
              <a:solidFill>
                <a:prstClr val="black"/>
              </a:solidFill>
              <a:latin typeface="Arial" panose="020B0604020202020204" pitchFamily="34" charset="0"/>
            </a:endParaRPr>
          </a:p>
          <a:p>
            <a:pPr eaLnBrk="1" hangingPunct="1">
              <a:defRPr/>
            </a:pPr>
            <a:endParaRPr lang="ru-RU" sz="1500" dirty="0"/>
          </a:p>
        </p:txBody>
      </p:sp>
      <p:sp>
        <p:nvSpPr>
          <p:cNvPr id="3" name="TextBox 2"/>
          <p:cNvSpPr txBox="1"/>
          <p:nvPr/>
        </p:nvSpPr>
        <p:spPr>
          <a:xfrm>
            <a:off x="251520" y="188640"/>
            <a:ext cx="8280920" cy="369332"/>
          </a:xfrm>
          <a:prstGeom prst="rect">
            <a:avLst/>
          </a:prstGeom>
          <a:noFill/>
        </p:spPr>
        <p:txBody>
          <a:bodyPr wrap="square" rtlCol="0">
            <a:spAutoFit/>
          </a:bodyPr>
          <a:lstStyle/>
          <a:p>
            <a:r>
              <a:rPr lang="ru-RU" dirty="0" smtClean="0"/>
              <a:t>Разъяснения по применению Порядка аттестации</a:t>
            </a:r>
            <a:endParaRPr lang="ru-RU" dirty="0"/>
          </a:p>
        </p:txBody>
      </p:sp>
    </p:spTree>
    <p:extLst>
      <p:ext uri="{BB962C8B-B14F-4D97-AF65-F5344CB8AC3E}">
        <p14:creationId xmlns:p14="http://schemas.microsoft.com/office/powerpoint/2010/main" val="9234735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bwMode="auto">
          <a:xfrm>
            <a:off x="323528" y="728810"/>
            <a:ext cx="8578454" cy="5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182563" indent="-182563" algn="l" rtl="0" fontAlgn="base">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fontAlgn="base">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fontAlgn="base">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lgn="ctr">
              <a:buNone/>
            </a:pPr>
            <a:r>
              <a:rPr lang="ru-RU" sz="2400" b="1" dirty="0"/>
              <a:t>Распространяются ли результаты аттестации в целях подтверждения соответствия занимаемой должности одной образовательной организации при переходе в другую образовательную организацию?</a:t>
            </a:r>
            <a:r>
              <a:rPr lang="ru-RU" sz="2400" dirty="0"/>
              <a:t>	</a:t>
            </a:r>
            <a:r>
              <a:rPr lang="ru-RU" sz="2400" b="1" dirty="0" smtClean="0"/>
              <a:t>(вопрос 21)</a:t>
            </a:r>
            <a:endParaRPr lang="ru-RU" sz="2400" b="1" dirty="0"/>
          </a:p>
          <a:p>
            <a:pPr marL="0" indent="0">
              <a:buNone/>
            </a:pPr>
            <a:r>
              <a:rPr lang="ru-RU" sz="2400" b="1" dirty="0"/>
              <a:t>Ответ.</a:t>
            </a:r>
            <a:endParaRPr lang="ru-RU" sz="2400" dirty="0"/>
          </a:p>
          <a:p>
            <a:pPr marL="0" indent="0" algn="just">
              <a:buNone/>
            </a:pPr>
            <a:r>
              <a:rPr lang="ru-RU" sz="2400" dirty="0"/>
              <a:t>Нет, не распространяются. Результаты аттестации в целях подтверждения соответствия занимаемой должности действуют в течение 5 лет только в данной организации, поскольку проведение такой аттестации осуществляется аттестационными комиссиями каждой организации самостоятельно.</a:t>
            </a:r>
          </a:p>
          <a:p>
            <a:pPr marL="0" indent="0" algn="just">
              <a:buNone/>
            </a:pPr>
            <a:r>
              <a:rPr lang="ru-RU" sz="2400" dirty="0"/>
              <a:t>Вместе с тем, работодатель по новому месту работы может назначить проведение аттестации педагогического работника не ранее чем через два года со дня, с которого он приступил к работе (подпункт «б» пункта 22 Порядка аттестации).</a:t>
            </a:r>
          </a:p>
          <a:p>
            <a:pPr marL="214313" indent="-214313">
              <a:spcBef>
                <a:spcPct val="0"/>
              </a:spcBef>
              <a:spcAft>
                <a:spcPts val="450"/>
              </a:spcAft>
              <a:buClr>
                <a:srgbClr val="C00000"/>
              </a:buClr>
              <a:buFont typeface="Wingdings" panose="05000000000000000000" pitchFamily="2" charset="2"/>
              <a:buChar char="v"/>
              <a:defRPr/>
            </a:pPr>
            <a:endParaRPr lang="ru-RU" sz="2400" b="1" dirty="0">
              <a:latin typeface="Arial" panose="020B0604020202020204" pitchFamily="34" charset="0"/>
            </a:endParaRPr>
          </a:p>
          <a:p>
            <a:pPr marL="0" indent="0">
              <a:spcBef>
                <a:spcPct val="0"/>
              </a:spcBef>
              <a:spcAft>
                <a:spcPts val="450"/>
              </a:spcAft>
              <a:buClr>
                <a:srgbClr val="C00000"/>
              </a:buClr>
              <a:buNone/>
              <a:defRPr/>
            </a:pPr>
            <a:endParaRPr lang="ru-RU" sz="2400" b="1" dirty="0">
              <a:solidFill>
                <a:prstClr val="black"/>
              </a:solidFill>
              <a:latin typeface="Arial" panose="020B0604020202020204" pitchFamily="34" charset="0"/>
            </a:endParaRPr>
          </a:p>
          <a:p>
            <a:pPr eaLnBrk="1" hangingPunct="1">
              <a:defRPr/>
            </a:pPr>
            <a:endParaRPr lang="ru-RU" sz="1500" dirty="0"/>
          </a:p>
        </p:txBody>
      </p:sp>
      <p:sp>
        <p:nvSpPr>
          <p:cNvPr id="3" name="TextBox 2"/>
          <p:cNvSpPr txBox="1"/>
          <p:nvPr/>
        </p:nvSpPr>
        <p:spPr>
          <a:xfrm>
            <a:off x="251520" y="188640"/>
            <a:ext cx="8280920" cy="369332"/>
          </a:xfrm>
          <a:prstGeom prst="rect">
            <a:avLst/>
          </a:prstGeom>
          <a:noFill/>
        </p:spPr>
        <p:txBody>
          <a:bodyPr wrap="square" rtlCol="0">
            <a:spAutoFit/>
          </a:bodyPr>
          <a:lstStyle/>
          <a:p>
            <a:r>
              <a:rPr lang="ru-RU" dirty="0" smtClean="0"/>
              <a:t>Разъяснения по применению Порядка аттестации</a:t>
            </a:r>
            <a:endParaRPr lang="ru-RU" dirty="0"/>
          </a:p>
        </p:txBody>
      </p:sp>
    </p:spTree>
    <p:extLst>
      <p:ext uri="{BB962C8B-B14F-4D97-AF65-F5344CB8AC3E}">
        <p14:creationId xmlns:p14="http://schemas.microsoft.com/office/powerpoint/2010/main" val="5157515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Заголовок 1"/>
          <p:cNvSpPr txBox="1">
            <a:spLocks/>
          </p:cNvSpPr>
          <p:nvPr/>
        </p:nvSpPr>
        <p:spPr>
          <a:xfrm>
            <a:off x="3563888" y="4509120"/>
            <a:ext cx="5580112" cy="12961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3200" dirty="0" smtClean="0">
                <a:solidFill>
                  <a:schemeClr val="bg1"/>
                </a:solidFill>
                <a:latin typeface="Constantia" pitchFamily="18" charset="0"/>
              </a:rPr>
              <a:t>Процедурные мероприятия при проведении аттестации педагогических работников</a:t>
            </a:r>
            <a:endParaRPr lang="ru-RU" sz="3200" dirty="0">
              <a:solidFill>
                <a:schemeClr val="bg1"/>
              </a:solidFill>
              <a:latin typeface="Constantia" pitchFamily="18" charset="0"/>
            </a:endParaRPr>
          </a:p>
        </p:txBody>
      </p:sp>
      <p:sp>
        <p:nvSpPr>
          <p:cNvPr id="5" name="Заголовок 4"/>
          <p:cNvSpPr>
            <a:spLocks noGrp="1"/>
          </p:cNvSpPr>
          <p:nvPr>
            <p:ph type="ctrTitle"/>
          </p:nvPr>
        </p:nvSpPr>
        <p:spPr/>
        <p:txBody>
          <a:bodyPr/>
          <a:lstStyle/>
          <a:p>
            <a:endParaRPr lang="ru-RU"/>
          </a:p>
        </p:txBody>
      </p:sp>
    </p:spTree>
    <p:extLst>
      <p:ext uri="{BB962C8B-B14F-4D97-AF65-F5344CB8AC3E}">
        <p14:creationId xmlns:p14="http://schemas.microsoft.com/office/powerpoint/2010/main" val="11937383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5" name="Схема 14"/>
          <p:cNvGraphicFramePr/>
          <p:nvPr>
            <p:extLst>
              <p:ext uri="{D42A27DB-BD31-4B8C-83A1-F6EECF244321}">
                <p14:modId xmlns:p14="http://schemas.microsoft.com/office/powerpoint/2010/main" val="2561982726"/>
              </p:ext>
            </p:extLst>
          </p:nvPr>
        </p:nvGraphicFramePr>
        <p:xfrm>
          <a:off x="107504" y="1601416"/>
          <a:ext cx="7920880"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Заголовок 1"/>
          <p:cNvSpPr>
            <a:spLocks noGrp="1"/>
          </p:cNvSpPr>
          <p:nvPr>
            <p:ph type="title"/>
          </p:nvPr>
        </p:nvSpPr>
        <p:spPr>
          <a:xfrm>
            <a:off x="1259632" y="116632"/>
            <a:ext cx="7005464" cy="1143000"/>
          </a:xfrm>
        </p:spPr>
        <p:txBody>
          <a:bodyPr>
            <a:normAutofit/>
          </a:bodyPr>
          <a:lstStyle/>
          <a:p>
            <a:pPr algn="l"/>
            <a:r>
              <a:rPr lang="ru-RU" b="1" dirty="0" smtClean="0">
                <a:solidFill>
                  <a:schemeClr val="accent5">
                    <a:lumMod val="75000"/>
                  </a:schemeClr>
                </a:solidFill>
              </a:rPr>
              <a:t>Взаимодействие</a:t>
            </a:r>
            <a:endParaRPr lang="ru-RU" b="1" dirty="0">
              <a:solidFill>
                <a:schemeClr val="accent5">
                  <a:lumMod val="75000"/>
                </a:schemeClr>
              </a:solidFill>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4076939807"/>
              </p:ext>
            </p:extLst>
          </p:nvPr>
        </p:nvGraphicFramePr>
        <p:xfrm>
          <a:off x="5436097" y="116632"/>
          <a:ext cx="3578856" cy="5040559"/>
        </p:xfrm>
        <a:graphic>
          <a:graphicData uri="http://schemas.openxmlformats.org/drawingml/2006/table">
            <a:tbl>
              <a:tblPr firstRow="1" firstCol="1" bandRow="1">
                <a:tableStyleId>{5C22544A-7EE6-4342-B048-85BDC9FD1C3A}</a:tableStyleId>
              </a:tblPr>
              <a:tblGrid>
                <a:gridCol w="1293430"/>
                <a:gridCol w="2285426"/>
              </a:tblGrid>
              <a:tr h="100721">
                <a:tc>
                  <a:txBody>
                    <a:bodyPr/>
                    <a:lstStyle/>
                    <a:p>
                      <a:pPr algn="ctr">
                        <a:spcAft>
                          <a:spcPts val="0"/>
                        </a:spcAft>
                      </a:pPr>
                      <a:r>
                        <a:rPr lang="ru-RU" sz="600" dirty="0">
                          <a:effectLst/>
                        </a:rPr>
                        <a:t>ФИО</a:t>
                      </a:r>
                      <a:endParaRPr lang="ru-RU" sz="600" dirty="0">
                        <a:effectLst/>
                        <a:latin typeface="Times New Roman"/>
                        <a:ea typeface="Calibri"/>
                      </a:endParaRPr>
                    </a:p>
                  </a:txBody>
                  <a:tcPr marL="35794" marR="35794" marT="0" marB="0"/>
                </a:tc>
                <a:tc>
                  <a:txBody>
                    <a:bodyPr/>
                    <a:lstStyle/>
                    <a:p>
                      <a:pPr algn="ctr">
                        <a:spcAft>
                          <a:spcPts val="0"/>
                        </a:spcAft>
                      </a:pPr>
                      <a:r>
                        <a:rPr lang="ru-RU" sz="600">
                          <a:effectLst/>
                        </a:rPr>
                        <a:t>Должность, место работы</a:t>
                      </a:r>
                      <a:endParaRPr lang="ru-RU" sz="600">
                        <a:effectLst/>
                        <a:latin typeface="Times New Roman"/>
                        <a:ea typeface="Calibri"/>
                      </a:endParaRPr>
                    </a:p>
                  </a:txBody>
                  <a:tcPr marL="35794" marR="35794" marT="0" marB="0"/>
                </a:tc>
              </a:tr>
              <a:tr h="201442">
                <a:tc>
                  <a:txBody>
                    <a:bodyPr/>
                    <a:lstStyle/>
                    <a:p>
                      <a:pPr>
                        <a:spcAft>
                          <a:spcPts val="0"/>
                        </a:spcAft>
                      </a:pPr>
                      <a:r>
                        <a:rPr lang="ru-RU" sz="600">
                          <a:effectLst/>
                        </a:rPr>
                        <a:t>Зубкова Елена Викторовна</a:t>
                      </a:r>
                      <a:endParaRPr lang="ru-RU" sz="600">
                        <a:effectLst/>
                        <a:latin typeface="Times New Roman"/>
                        <a:ea typeface="Calibri"/>
                      </a:endParaRPr>
                    </a:p>
                  </a:txBody>
                  <a:tcPr marL="35794" marR="35794" marT="0" marB="0"/>
                </a:tc>
                <a:tc>
                  <a:txBody>
                    <a:bodyPr/>
                    <a:lstStyle/>
                    <a:p>
                      <a:pPr>
                        <a:spcAft>
                          <a:spcPts val="0"/>
                        </a:spcAft>
                      </a:pPr>
                      <a:r>
                        <a:rPr lang="ru-RU" sz="600">
                          <a:effectLst/>
                        </a:rPr>
                        <a:t>старший методист отдела образования Администрации Александровского района Томской области</a:t>
                      </a:r>
                      <a:endParaRPr lang="ru-RU" sz="600">
                        <a:effectLst/>
                        <a:latin typeface="Times New Roman"/>
                        <a:ea typeface="Calibri"/>
                      </a:endParaRPr>
                    </a:p>
                  </a:txBody>
                  <a:tcPr marL="35794" marR="35794" marT="0" marB="0"/>
                </a:tc>
              </a:tr>
              <a:tr h="302163">
                <a:tc>
                  <a:txBody>
                    <a:bodyPr/>
                    <a:lstStyle/>
                    <a:p>
                      <a:pPr>
                        <a:spcAft>
                          <a:spcPts val="0"/>
                        </a:spcAft>
                      </a:pPr>
                      <a:r>
                        <a:rPr lang="ru-RU" sz="600">
                          <a:effectLst/>
                        </a:rPr>
                        <a:t>Манжелеева Алена Сергеевна</a:t>
                      </a:r>
                      <a:endParaRPr lang="ru-RU" sz="600">
                        <a:effectLst/>
                        <a:latin typeface="Times New Roman"/>
                        <a:ea typeface="Calibri"/>
                      </a:endParaRPr>
                    </a:p>
                  </a:txBody>
                  <a:tcPr marL="35794" marR="35794" marT="0" marB="0"/>
                </a:tc>
                <a:tc>
                  <a:txBody>
                    <a:bodyPr/>
                    <a:lstStyle/>
                    <a:p>
                      <a:pPr>
                        <a:spcAft>
                          <a:spcPts val="0"/>
                        </a:spcAft>
                      </a:pPr>
                      <a:r>
                        <a:rPr lang="ru-RU" sz="600">
                          <a:effectLst/>
                        </a:rPr>
                        <a:t>ведущий специалист по делопроизводству и кадрам Управления образования администрации Асиновского района Томской области</a:t>
                      </a:r>
                      <a:endParaRPr lang="ru-RU" sz="600">
                        <a:effectLst/>
                        <a:latin typeface="Times New Roman"/>
                        <a:ea typeface="Calibri"/>
                      </a:endParaRPr>
                    </a:p>
                  </a:txBody>
                  <a:tcPr marL="35794" marR="35794" marT="0" marB="0"/>
                </a:tc>
              </a:tr>
              <a:tr h="264673">
                <a:tc>
                  <a:txBody>
                    <a:bodyPr/>
                    <a:lstStyle/>
                    <a:p>
                      <a:pPr>
                        <a:spcAft>
                          <a:spcPts val="0"/>
                        </a:spcAft>
                      </a:pPr>
                      <a:r>
                        <a:rPr lang="ru-RU" sz="600">
                          <a:effectLst/>
                        </a:rPr>
                        <a:t>Головина Татьяна Викторовна</a:t>
                      </a:r>
                      <a:endParaRPr lang="ru-RU" sz="600">
                        <a:effectLst/>
                        <a:latin typeface="Times New Roman"/>
                        <a:ea typeface="Calibri"/>
                      </a:endParaRPr>
                    </a:p>
                  </a:txBody>
                  <a:tcPr marL="35794" marR="35794" marT="0" marB="0"/>
                </a:tc>
                <a:tc>
                  <a:txBody>
                    <a:bodyPr/>
                    <a:lstStyle/>
                    <a:p>
                      <a:pPr>
                        <a:spcAft>
                          <a:spcPts val="0"/>
                        </a:spcAft>
                      </a:pPr>
                      <a:r>
                        <a:rPr lang="ru-RU" sz="600" dirty="0">
                          <a:effectLst/>
                        </a:rPr>
                        <a:t>главный специалист отдела образования отдела образования Администрации Бакчарского района</a:t>
                      </a:r>
                      <a:endParaRPr lang="ru-RU" sz="600" dirty="0">
                        <a:effectLst/>
                        <a:latin typeface="Times New Roman"/>
                        <a:ea typeface="Calibri"/>
                      </a:endParaRPr>
                    </a:p>
                  </a:txBody>
                  <a:tcPr marL="35794" marR="35794" marT="0" marB="0"/>
                </a:tc>
              </a:tr>
              <a:tr h="320894">
                <a:tc>
                  <a:txBody>
                    <a:bodyPr/>
                    <a:lstStyle/>
                    <a:p>
                      <a:pPr>
                        <a:spcAft>
                          <a:spcPts val="0"/>
                        </a:spcAft>
                      </a:pPr>
                      <a:r>
                        <a:rPr lang="ru-RU" sz="600">
                          <a:effectLst/>
                        </a:rPr>
                        <a:t>Трифонова Елена Геннадьевна</a:t>
                      </a:r>
                      <a:endParaRPr lang="ru-RU" sz="600">
                        <a:effectLst/>
                        <a:latin typeface="Times New Roman"/>
                        <a:ea typeface="Calibri"/>
                      </a:endParaRPr>
                    </a:p>
                  </a:txBody>
                  <a:tcPr marL="35794" marR="35794" marT="0" marB="0"/>
                </a:tc>
                <a:tc>
                  <a:txBody>
                    <a:bodyPr/>
                    <a:lstStyle/>
                    <a:p>
                      <a:pPr>
                        <a:spcAft>
                          <a:spcPts val="0"/>
                        </a:spcAft>
                      </a:pPr>
                      <a:r>
                        <a:rPr lang="ru-RU" sz="600">
                          <a:effectLst/>
                        </a:rPr>
                        <a:t>начальник отдела обеспечения функционирования, мониторинга и развития образования Управления образования Администрации Верхнекетского района</a:t>
                      </a:r>
                      <a:endParaRPr lang="ru-RU" sz="600">
                        <a:effectLst/>
                        <a:latin typeface="Times New Roman"/>
                        <a:ea typeface="Calibri"/>
                      </a:endParaRPr>
                    </a:p>
                  </a:txBody>
                  <a:tcPr marL="35794" marR="35794" marT="0" marB="0"/>
                </a:tc>
              </a:tr>
              <a:tr h="258102">
                <a:tc>
                  <a:txBody>
                    <a:bodyPr/>
                    <a:lstStyle/>
                    <a:p>
                      <a:pPr>
                        <a:spcAft>
                          <a:spcPts val="0"/>
                        </a:spcAft>
                      </a:pPr>
                      <a:r>
                        <a:rPr lang="ru-RU" sz="600">
                          <a:effectLst/>
                        </a:rPr>
                        <a:t>Езерская Татьяна Васильевна</a:t>
                      </a:r>
                      <a:endParaRPr lang="ru-RU" sz="600">
                        <a:effectLst/>
                        <a:latin typeface="Times New Roman"/>
                        <a:ea typeface="Calibri"/>
                      </a:endParaRPr>
                    </a:p>
                  </a:txBody>
                  <a:tcPr marL="35794" marR="35794" marT="0" marB="0"/>
                </a:tc>
                <a:tc>
                  <a:txBody>
                    <a:bodyPr/>
                    <a:lstStyle/>
                    <a:p>
                      <a:pPr>
                        <a:spcAft>
                          <a:spcPts val="0"/>
                        </a:spcAft>
                      </a:pPr>
                      <a:r>
                        <a:rPr lang="ru-RU" sz="600">
                          <a:effectLst/>
                        </a:rPr>
                        <a:t>методист МКУ «Управление образования администрации Зырянского района»</a:t>
                      </a:r>
                      <a:endParaRPr lang="ru-RU" sz="600">
                        <a:effectLst/>
                        <a:latin typeface="Times New Roman"/>
                        <a:ea typeface="Calibri"/>
                      </a:endParaRPr>
                    </a:p>
                  </a:txBody>
                  <a:tcPr marL="35794" marR="35794" marT="0" marB="0"/>
                </a:tc>
              </a:tr>
              <a:tr h="251531">
                <a:tc>
                  <a:txBody>
                    <a:bodyPr/>
                    <a:lstStyle/>
                    <a:p>
                      <a:pPr>
                        <a:spcAft>
                          <a:spcPts val="0"/>
                        </a:spcAft>
                      </a:pPr>
                      <a:r>
                        <a:rPr lang="ru-RU" sz="600">
                          <a:effectLst/>
                        </a:rPr>
                        <a:t>Гришаева Татьяна Олеговна</a:t>
                      </a:r>
                      <a:endParaRPr lang="ru-RU" sz="600">
                        <a:effectLst/>
                        <a:latin typeface="Times New Roman"/>
                        <a:ea typeface="Calibri"/>
                      </a:endParaRPr>
                    </a:p>
                  </a:txBody>
                  <a:tcPr marL="35794" marR="35794" marT="0" marB="0"/>
                </a:tc>
                <a:tc>
                  <a:txBody>
                    <a:bodyPr/>
                    <a:lstStyle/>
                    <a:p>
                      <a:pPr>
                        <a:spcAft>
                          <a:spcPts val="0"/>
                        </a:spcAft>
                      </a:pPr>
                      <a:r>
                        <a:rPr lang="ru-RU" sz="600">
                          <a:effectLst/>
                        </a:rPr>
                        <a:t>ведущий специалист МКУ Управления образования, опеки и попечительства МО «Каргасокского района»</a:t>
                      </a:r>
                      <a:endParaRPr lang="ru-RU" sz="600">
                        <a:effectLst/>
                        <a:latin typeface="Times New Roman"/>
                        <a:ea typeface="Calibri"/>
                      </a:endParaRPr>
                    </a:p>
                  </a:txBody>
                  <a:tcPr marL="35794" marR="35794" marT="0" marB="0"/>
                </a:tc>
              </a:tr>
              <a:tr h="255181">
                <a:tc>
                  <a:txBody>
                    <a:bodyPr/>
                    <a:lstStyle/>
                    <a:p>
                      <a:pPr>
                        <a:spcAft>
                          <a:spcPts val="0"/>
                        </a:spcAft>
                      </a:pPr>
                      <a:r>
                        <a:rPr lang="ru-RU" sz="600">
                          <a:effectLst/>
                        </a:rPr>
                        <a:t>Хворостова Татьяна Владимировна</a:t>
                      </a:r>
                      <a:endParaRPr lang="ru-RU" sz="600">
                        <a:effectLst/>
                        <a:latin typeface="Times New Roman"/>
                        <a:ea typeface="Calibri"/>
                      </a:endParaRPr>
                    </a:p>
                  </a:txBody>
                  <a:tcPr marL="35794" marR="35794" marT="0" marB="0"/>
                </a:tc>
                <a:tc>
                  <a:txBody>
                    <a:bodyPr/>
                    <a:lstStyle/>
                    <a:p>
                      <a:pPr marR="390525" algn="just" fontAlgn="t">
                        <a:spcAft>
                          <a:spcPts val="0"/>
                        </a:spcAft>
                      </a:pPr>
                      <a:r>
                        <a:rPr lang="ru-RU" sz="600">
                          <a:effectLst/>
                        </a:rPr>
                        <a:t>методист отдела Образования Администрации г.Кедрового</a:t>
                      </a:r>
                      <a:endParaRPr lang="ru-RU" sz="600">
                        <a:effectLst/>
                        <a:latin typeface="Times New Roman"/>
                        <a:ea typeface="Calibri"/>
                      </a:endParaRPr>
                    </a:p>
                  </a:txBody>
                  <a:tcPr marL="35794" marR="35794" marT="0" marB="0"/>
                </a:tc>
              </a:tr>
              <a:tr h="258832">
                <a:tc>
                  <a:txBody>
                    <a:bodyPr/>
                    <a:lstStyle/>
                    <a:p>
                      <a:pPr>
                        <a:spcAft>
                          <a:spcPts val="0"/>
                        </a:spcAft>
                      </a:pPr>
                      <a:r>
                        <a:rPr lang="ru-RU" sz="600">
                          <a:effectLst/>
                        </a:rPr>
                        <a:t>Попова Галина Михайловна</a:t>
                      </a:r>
                      <a:endParaRPr lang="ru-RU" sz="600">
                        <a:effectLst/>
                        <a:latin typeface="Times New Roman"/>
                        <a:ea typeface="Calibri"/>
                      </a:endParaRPr>
                    </a:p>
                  </a:txBody>
                  <a:tcPr marL="35794" marR="35794" marT="0" marB="0"/>
                </a:tc>
                <a:tc>
                  <a:txBody>
                    <a:bodyPr/>
                    <a:lstStyle/>
                    <a:p>
                      <a:pPr>
                        <a:spcAft>
                          <a:spcPts val="0"/>
                        </a:spcAft>
                      </a:pPr>
                      <a:r>
                        <a:rPr lang="ru-RU" sz="600">
                          <a:effectLst/>
                        </a:rPr>
                        <a:t>заместитель начальника Отдела образования Администрации Кожевниковского района</a:t>
                      </a:r>
                      <a:endParaRPr lang="ru-RU" sz="600">
                        <a:effectLst/>
                        <a:latin typeface="Times New Roman"/>
                        <a:ea typeface="Calibri"/>
                      </a:endParaRPr>
                    </a:p>
                  </a:txBody>
                  <a:tcPr marL="35794" marR="35794" marT="0" marB="0"/>
                </a:tc>
              </a:tr>
              <a:tr h="100721">
                <a:tc>
                  <a:txBody>
                    <a:bodyPr/>
                    <a:lstStyle/>
                    <a:p>
                      <a:pPr>
                        <a:spcAft>
                          <a:spcPts val="0"/>
                        </a:spcAft>
                      </a:pPr>
                      <a:r>
                        <a:rPr lang="ru-RU" sz="600">
                          <a:effectLst/>
                        </a:rPr>
                        <a:t>Малеева Нина Геннадьевна</a:t>
                      </a:r>
                      <a:endParaRPr lang="ru-RU" sz="600">
                        <a:effectLst/>
                        <a:latin typeface="Times New Roman"/>
                        <a:ea typeface="Calibri"/>
                      </a:endParaRPr>
                    </a:p>
                  </a:txBody>
                  <a:tcPr marL="35794" marR="35794" marT="0" marB="0"/>
                </a:tc>
                <a:tc>
                  <a:txBody>
                    <a:bodyPr/>
                    <a:lstStyle/>
                    <a:p>
                      <a:pPr>
                        <a:spcAft>
                          <a:spcPts val="0"/>
                        </a:spcAft>
                      </a:pPr>
                      <a:r>
                        <a:rPr lang="ru-RU" sz="600">
                          <a:effectLst/>
                        </a:rPr>
                        <a:t>учитель математики МБОУ «СОШ № 5» г. Колпашево</a:t>
                      </a:r>
                      <a:endParaRPr lang="ru-RU" sz="600">
                        <a:effectLst/>
                        <a:latin typeface="Times New Roman"/>
                        <a:ea typeface="Calibri"/>
                      </a:endParaRPr>
                    </a:p>
                  </a:txBody>
                  <a:tcPr marL="35794" marR="35794" marT="0" marB="0"/>
                </a:tc>
              </a:tr>
              <a:tr h="201442">
                <a:tc>
                  <a:txBody>
                    <a:bodyPr/>
                    <a:lstStyle/>
                    <a:p>
                      <a:pPr>
                        <a:spcAft>
                          <a:spcPts val="0"/>
                        </a:spcAft>
                      </a:pPr>
                      <a:r>
                        <a:rPr lang="ru-RU" sz="600">
                          <a:effectLst/>
                        </a:rPr>
                        <a:t>Колмакова Надежда Александровна</a:t>
                      </a:r>
                      <a:endParaRPr lang="ru-RU" sz="600">
                        <a:effectLst/>
                        <a:latin typeface="Times New Roman"/>
                        <a:ea typeface="Calibri"/>
                      </a:endParaRPr>
                    </a:p>
                  </a:txBody>
                  <a:tcPr marL="35794" marR="35794" marT="0" marB="0"/>
                </a:tc>
                <a:tc>
                  <a:txBody>
                    <a:bodyPr/>
                    <a:lstStyle/>
                    <a:p>
                      <a:pPr>
                        <a:spcAft>
                          <a:spcPts val="0"/>
                        </a:spcAft>
                      </a:pPr>
                      <a:r>
                        <a:rPr lang="ru-RU" sz="600">
                          <a:effectLst/>
                        </a:rPr>
                        <a:t>методист МКУ «Управление образования Администрации Кривошеинского района Томской области»</a:t>
                      </a:r>
                      <a:endParaRPr lang="ru-RU" sz="600">
                        <a:effectLst/>
                        <a:latin typeface="Times New Roman"/>
                        <a:ea typeface="Calibri"/>
                      </a:endParaRPr>
                    </a:p>
                  </a:txBody>
                  <a:tcPr marL="35794" marR="35794" marT="0" marB="0"/>
                </a:tc>
              </a:tr>
              <a:tr h="201442">
                <a:tc>
                  <a:txBody>
                    <a:bodyPr/>
                    <a:lstStyle/>
                    <a:p>
                      <a:pPr>
                        <a:spcAft>
                          <a:spcPts val="0"/>
                        </a:spcAft>
                      </a:pPr>
                      <a:r>
                        <a:rPr lang="ru-RU" sz="600">
                          <a:effectLst/>
                        </a:rPr>
                        <a:t>Чугунова Надежда Прокопьевна</a:t>
                      </a:r>
                      <a:endParaRPr lang="ru-RU" sz="600">
                        <a:effectLst/>
                        <a:latin typeface="Times New Roman"/>
                        <a:ea typeface="Calibri"/>
                      </a:endParaRPr>
                    </a:p>
                  </a:txBody>
                  <a:tcPr marL="35794" marR="35794" marT="0" marB="0"/>
                </a:tc>
                <a:tc>
                  <a:txBody>
                    <a:bodyPr/>
                    <a:lstStyle/>
                    <a:p>
                      <a:pPr>
                        <a:spcAft>
                          <a:spcPts val="0"/>
                        </a:spcAft>
                      </a:pPr>
                      <a:r>
                        <a:rPr lang="ru-RU" sz="600">
                          <a:effectLst/>
                        </a:rPr>
                        <a:t>главный специалист МКУ «Управление образования Администрации Молчановского района Томской области»</a:t>
                      </a:r>
                      <a:endParaRPr lang="ru-RU" sz="600">
                        <a:effectLst/>
                        <a:latin typeface="Times New Roman"/>
                        <a:ea typeface="Calibri"/>
                      </a:endParaRPr>
                    </a:p>
                  </a:txBody>
                  <a:tcPr marL="35794" marR="35794" marT="0" marB="0"/>
                </a:tc>
              </a:tr>
              <a:tr h="201442">
                <a:tc>
                  <a:txBody>
                    <a:bodyPr/>
                    <a:lstStyle/>
                    <a:p>
                      <a:pPr algn="just">
                        <a:spcAft>
                          <a:spcPts val="0"/>
                        </a:spcAft>
                      </a:pPr>
                      <a:r>
                        <a:rPr lang="ru-RU" sz="600">
                          <a:effectLst/>
                        </a:rPr>
                        <a:t>Ямщикова Марина Анатольевна</a:t>
                      </a:r>
                      <a:endParaRPr lang="ru-RU" sz="600">
                        <a:effectLst/>
                        <a:latin typeface="Times New Roman"/>
                        <a:ea typeface="Calibri"/>
                      </a:endParaRPr>
                    </a:p>
                  </a:txBody>
                  <a:tcPr marL="35794" marR="35794" marT="0" marB="0"/>
                </a:tc>
                <a:tc>
                  <a:txBody>
                    <a:bodyPr/>
                    <a:lstStyle/>
                    <a:p>
                      <a:pPr algn="just">
                        <a:spcAft>
                          <a:spcPts val="0"/>
                        </a:spcAft>
                      </a:pPr>
                      <a:r>
                        <a:rPr lang="ru-RU" sz="600">
                          <a:effectLst/>
                        </a:rPr>
                        <a:t>заместитель руководителя МКУ отдела образования Администрации Парабельского района</a:t>
                      </a:r>
                      <a:endParaRPr lang="ru-RU" sz="600">
                        <a:effectLst/>
                        <a:latin typeface="Times New Roman"/>
                        <a:ea typeface="Calibri"/>
                      </a:endParaRPr>
                    </a:p>
                  </a:txBody>
                  <a:tcPr marL="35794" marR="35794" marT="0" marB="0"/>
                </a:tc>
              </a:tr>
              <a:tr h="201442">
                <a:tc>
                  <a:txBody>
                    <a:bodyPr/>
                    <a:lstStyle/>
                    <a:p>
                      <a:pPr algn="just">
                        <a:spcAft>
                          <a:spcPts val="0"/>
                        </a:spcAft>
                      </a:pPr>
                      <a:r>
                        <a:rPr lang="ru-RU" sz="600">
                          <a:effectLst/>
                        </a:rPr>
                        <a:t>Перцева Елена Геннадьевна</a:t>
                      </a:r>
                      <a:endParaRPr lang="ru-RU" sz="600">
                        <a:effectLst/>
                        <a:latin typeface="Times New Roman"/>
                        <a:ea typeface="Calibri"/>
                      </a:endParaRPr>
                    </a:p>
                  </a:txBody>
                  <a:tcPr marL="35794" marR="35794" marT="0" marB="0"/>
                </a:tc>
                <a:tc>
                  <a:txBody>
                    <a:bodyPr/>
                    <a:lstStyle/>
                    <a:p>
                      <a:pPr fontAlgn="base">
                        <a:spcBef>
                          <a:spcPts val="1000"/>
                        </a:spcBef>
                        <a:spcAft>
                          <a:spcPts val="0"/>
                        </a:spcAft>
                      </a:pPr>
                      <a:r>
                        <a:rPr lang="ru-RU" sz="600" dirty="0">
                          <a:effectLst/>
                        </a:rPr>
                        <a:t>специалист по кадровой работе МКУ Управления образования Администрации Первомайского района</a:t>
                      </a:r>
                      <a:endParaRPr lang="ru-RU" sz="600" b="1" dirty="0">
                        <a:solidFill>
                          <a:srgbClr val="4F81BD"/>
                        </a:solidFill>
                        <a:effectLst/>
                        <a:latin typeface="Times New Roman"/>
                        <a:ea typeface="Calibri"/>
                        <a:cs typeface="Times New Roman"/>
                      </a:endParaRPr>
                    </a:p>
                  </a:txBody>
                  <a:tcPr marL="35794" marR="35794" marT="0" marB="0"/>
                </a:tc>
              </a:tr>
              <a:tr h="201442">
                <a:tc>
                  <a:txBody>
                    <a:bodyPr/>
                    <a:lstStyle/>
                    <a:p>
                      <a:pPr algn="just">
                        <a:spcAft>
                          <a:spcPts val="0"/>
                        </a:spcAft>
                      </a:pPr>
                      <a:r>
                        <a:rPr lang="ru-RU" sz="600">
                          <a:effectLst/>
                        </a:rPr>
                        <a:t>Коновалова Ольга Владимировна</a:t>
                      </a:r>
                      <a:endParaRPr lang="ru-RU" sz="600">
                        <a:effectLst/>
                        <a:latin typeface="Times New Roman"/>
                        <a:ea typeface="Calibri"/>
                      </a:endParaRPr>
                    </a:p>
                  </a:txBody>
                  <a:tcPr marL="35794" marR="35794" marT="0" marB="0"/>
                </a:tc>
                <a:tc>
                  <a:txBody>
                    <a:bodyPr/>
                    <a:lstStyle/>
                    <a:p>
                      <a:pPr algn="just">
                        <a:spcAft>
                          <a:spcPts val="0"/>
                        </a:spcAft>
                      </a:pPr>
                      <a:r>
                        <a:rPr lang="ru-RU" sz="600">
                          <a:effectLst/>
                        </a:rPr>
                        <a:t>заместитель директора МАУ ЗАТО Северск «Ресурсный центр образования»</a:t>
                      </a:r>
                      <a:endParaRPr lang="ru-RU" sz="600">
                        <a:effectLst/>
                        <a:latin typeface="Times New Roman"/>
                        <a:ea typeface="Calibri"/>
                      </a:endParaRPr>
                    </a:p>
                  </a:txBody>
                  <a:tcPr marL="35794" marR="35794" marT="0" marB="0"/>
                </a:tc>
              </a:tr>
              <a:tr h="458523">
                <a:tc>
                  <a:txBody>
                    <a:bodyPr/>
                    <a:lstStyle/>
                    <a:p>
                      <a:pPr algn="just">
                        <a:spcAft>
                          <a:spcPts val="0"/>
                        </a:spcAft>
                      </a:pPr>
                      <a:r>
                        <a:rPr lang="ru-RU" sz="600">
                          <a:effectLst/>
                        </a:rPr>
                        <a:t>Рябченко Галина Николаевна</a:t>
                      </a:r>
                      <a:endParaRPr lang="ru-RU" sz="600">
                        <a:effectLst/>
                        <a:latin typeface="Times New Roman"/>
                        <a:ea typeface="Calibri"/>
                      </a:endParaRPr>
                    </a:p>
                  </a:txBody>
                  <a:tcPr marL="35794" marR="35794" marT="0" marB="0"/>
                </a:tc>
                <a:tc>
                  <a:txBody>
                    <a:bodyPr/>
                    <a:lstStyle/>
                    <a:p>
                      <a:pPr algn="just">
                        <a:spcAft>
                          <a:spcPts val="0"/>
                        </a:spcAft>
                      </a:pPr>
                      <a:r>
                        <a:rPr lang="ru-RU" sz="600">
                          <a:effectLst/>
                        </a:rPr>
                        <a:t>заместитель начальника Управления образования по учебно-воспитательной работе МКУ Управления образования Администрации городского округа Стрежевой</a:t>
                      </a:r>
                      <a:endParaRPr lang="ru-RU" sz="600">
                        <a:effectLst/>
                        <a:latin typeface="Times New Roman"/>
                        <a:ea typeface="Calibri"/>
                      </a:endParaRPr>
                    </a:p>
                  </a:txBody>
                  <a:tcPr marL="35794" marR="35794" marT="0" marB="0"/>
                </a:tc>
              </a:tr>
              <a:tr h="201442">
                <a:tc>
                  <a:txBody>
                    <a:bodyPr/>
                    <a:lstStyle/>
                    <a:p>
                      <a:pPr algn="just">
                        <a:spcAft>
                          <a:spcPts val="0"/>
                        </a:spcAft>
                      </a:pPr>
                      <a:r>
                        <a:rPr lang="ru-RU" sz="600">
                          <a:effectLst/>
                        </a:rPr>
                        <a:t>Стельмах Наталья Владимировна</a:t>
                      </a:r>
                      <a:endParaRPr lang="ru-RU" sz="600">
                        <a:effectLst/>
                        <a:latin typeface="Times New Roman"/>
                        <a:ea typeface="Calibri"/>
                      </a:endParaRPr>
                    </a:p>
                  </a:txBody>
                  <a:tcPr marL="35794" marR="35794" marT="0" marB="0"/>
                </a:tc>
                <a:tc>
                  <a:txBody>
                    <a:bodyPr/>
                    <a:lstStyle/>
                    <a:p>
                      <a:pPr algn="just">
                        <a:spcAft>
                          <a:spcPts val="0"/>
                        </a:spcAft>
                      </a:pPr>
                      <a:r>
                        <a:rPr lang="ru-RU" sz="600">
                          <a:effectLst/>
                        </a:rPr>
                        <a:t>заместитель начальника РОО Администрации Тегульдетского района</a:t>
                      </a:r>
                      <a:endParaRPr lang="ru-RU" sz="600">
                        <a:effectLst/>
                        <a:latin typeface="Times New Roman"/>
                        <a:ea typeface="Calibri"/>
                      </a:endParaRPr>
                    </a:p>
                  </a:txBody>
                  <a:tcPr marL="35794" marR="35794" marT="0" marB="0"/>
                </a:tc>
              </a:tr>
              <a:tr h="253356">
                <a:tc>
                  <a:txBody>
                    <a:bodyPr/>
                    <a:lstStyle/>
                    <a:p>
                      <a:pPr algn="just">
                        <a:spcAft>
                          <a:spcPts val="0"/>
                        </a:spcAft>
                      </a:pPr>
                      <a:r>
                        <a:rPr lang="ru-RU" sz="600" dirty="0">
                          <a:effectLst/>
                        </a:rPr>
                        <a:t>Чернявская Зоя Юрьевна</a:t>
                      </a:r>
                      <a:endParaRPr lang="ru-RU" sz="600" dirty="0">
                        <a:effectLst/>
                        <a:latin typeface="Times New Roman"/>
                        <a:ea typeface="Calibri"/>
                      </a:endParaRPr>
                    </a:p>
                  </a:txBody>
                  <a:tcPr marL="35794" marR="35794" marT="0" marB="0"/>
                </a:tc>
                <a:tc>
                  <a:txBody>
                    <a:bodyPr/>
                    <a:lstStyle/>
                    <a:p>
                      <a:pPr algn="just">
                        <a:spcAft>
                          <a:spcPts val="0"/>
                        </a:spcAft>
                      </a:pPr>
                      <a:r>
                        <a:rPr lang="ru-RU" sz="600">
                          <a:effectLst/>
                        </a:rPr>
                        <a:t>методист Управления образования Администрации Томского района</a:t>
                      </a:r>
                      <a:endParaRPr lang="ru-RU" sz="600">
                        <a:effectLst/>
                        <a:latin typeface="Times New Roman"/>
                        <a:ea typeface="Calibri"/>
                      </a:endParaRPr>
                    </a:p>
                  </a:txBody>
                  <a:tcPr marL="35794" marR="35794" marT="0" marB="0"/>
                </a:tc>
              </a:tr>
              <a:tr h="100721">
                <a:tc>
                  <a:txBody>
                    <a:bodyPr/>
                    <a:lstStyle/>
                    <a:p>
                      <a:pPr algn="just">
                        <a:spcAft>
                          <a:spcPts val="0"/>
                        </a:spcAft>
                      </a:pPr>
                      <a:r>
                        <a:rPr lang="ru-RU" sz="600">
                          <a:effectLst/>
                        </a:rPr>
                        <a:t>Бакулева Елена Леонидовна</a:t>
                      </a:r>
                      <a:endParaRPr lang="ru-RU" sz="600">
                        <a:effectLst/>
                        <a:latin typeface="Times New Roman"/>
                        <a:ea typeface="Calibri"/>
                      </a:endParaRPr>
                    </a:p>
                  </a:txBody>
                  <a:tcPr marL="35794" marR="35794" marT="0" marB="0"/>
                </a:tc>
                <a:tc>
                  <a:txBody>
                    <a:bodyPr/>
                    <a:lstStyle/>
                    <a:p>
                      <a:pPr algn="just">
                        <a:spcAft>
                          <a:spcPts val="0"/>
                        </a:spcAft>
                      </a:pPr>
                      <a:r>
                        <a:rPr lang="ru-RU" sz="600">
                          <a:effectLst/>
                        </a:rPr>
                        <a:t>специалист Управления образования Чаинского района</a:t>
                      </a:r>
                      <a:endParaRPr lang="ru-RU" sz="600">
                        <a:effectLst/>
                        <a:latin typeface="Times New Roman"/>
                        <a:ea typeface="Calibri"/>
                      </a:endParaRPr>
                    </a:p>
                  </a:txBody>
                  <a:tcPr marL="35794" marR="35794" marT="0" marB="0"/>
                </a:tc>
              </a:tr>
              <a:tr h="201442">
                <a:tc>
                  <a:txBody>
                    <a:bodyPr/>
                    <a:lstStyle/>
                    <a:p>
                      <a:pPr algn="just">
                        <a:spcAft>
                          <a:spcPts val="0"/>
                        </a:spcAft>
                      </a:pPr>
                      <a:r>
                        <a:rPr lang="ru-RU" sz="600">
                          <a:effectLst/>
                        </a:rPr>
                        <a:t>Коровайцева Евгения Владимировна</a:t>
                      </a:r>
                      <a:endParaRPr lang="ru-RU" sz="600">
                        <a:effectLst/>
                        <a:latin typeface="Times New Roman"/>
                        <a:ea typeface="Calibri"/>
                      </a:endParaRPr>
                    </a:p>
                  </a:txBody>
                  <a:tcPr marL="35794" marR="35794" marT="0" marB="0"/>
                </a:tc>
                <a:tc>
                  <a:txBody>
                    <a:bodyPr/>
                    <a:lstStyle/>
                    <a:p>
                      <a:pPr algn="just">
                        <a:spcAft>
                          <a:spcPts val="0"/>
                        </a:spcAft>
                      </a:pPr>
                      <a:r>
                        <a:rPr lang="ru-RU" sz="600">
                          <a:effectLst/>
                        </a:rPr>
                        <a:t>методист МКУ «Отдел образования Администрации Шегарского района»</a:t>
                      </a:r>
                      <a:endParaRPr lang="ru-RU" sz="600">
                        <a:effectLst/>
                        <a:latin typeface="Times New Roman"/>
                        <a:ea typeface="Calibri"/>
                      </a:endParaRPr>
                    </a:p>
                  </a:txBody>
                  <a:tcPr marL="35794" marR="35794" marT="0" marB="0"/>
                </a:tc>
              </a:tr>
              <a:tr h="201442">
                <a:tc>
                  <a:txBody>
                    <a:bodyPr/>
                    <a:lstStyle/>
                    <a:p>
                      <a:pPr algn="just">
                        <a:spcAft>
                          <a:spcPts val="0"/>
                        </a:spcAft>
                      </a:pPr>
                      <a:r>
                        <a:rPr lang="ru-RU" sz="600">
                          <a:effectLst/>
                        </a:rPr>
                        <a:t>Бурцева Елена Валентиновна</a:t>
                      </a:r>
                      <a:endParaRPr lang="ru-RU" sz="600">
                        <a:effectLst/>
                        <a:latin typeface="Times New Roman"/>
                        <a:ea typeface="Calibri"/>
                      </a:endParaRPr>
                    </a:p>
                  </a:txBody>
                  <a:tcPr marL="35794" marR="35794" marT="0" marB="0"/>
                </a:tc>
                <a:tc>
                  <a:txBody>
                    <a:bodyPr/>
                    <a:lstStyle/>
                    <a:p>
                      <a:pPr algn="just">
                        <a:spcAft>
                          <a:spcPts val="0"/>
                        </a:spcAft>
                      </a:pPr>
                      <a:r>
                        <a:rPr lang="ru-RU" sz="600">
                          <a:effectLst/>
                        </a:rPr>
                        <a:t>главный специалист Департамента образования администрации города Томска</a:t>
                      </a:r>
                      <a:endParaRPr lang="ru-RU" sz="600">
                        <a:effectLst/>
                        <a:latin typeface="Times New Roman"/>
                        <a:ea typeface="Calibri"/>
                      </a:endParaRPr>
                    </a:p>
                  </a:txBody>
                  <a:tcPr marL="35794" marR="35794" marT="0" marB="0"/>
                </a:tc>
              </a:tr>
              <a:tr h="201442">
                <a:tc>
                  <a:txBody>
                    <a:bodyPr/>
                    <a:lstStyle/>
                    <a:p>
                      <a:pPr algn="just">
                        <a:spcAft>
                          <a:spcPts val="0"/>
                        </a:spcAft>
                      </a:pPr>
                      <a:r>
                        <a:rPr lang="ru-RU" sz="600">
                          <a:effectLst/>
                        </a:rPr>
                        <a:t>Березняк Татьяна Григорьевна</a:t>
                      </a:r>
                      <a:endParaRPr lang="ru-RU" sz="600">
                        <a:effectLst/>
                        <a:latin typeface="Times New Roman"/>
                        <a:ea typeface="Calibri"/>
                      </a:endParaRPr>
                    </a:p>
                  </a:txBody>
                  <a:tcPr marL="35794" marR="35794" marT="0" marB="0"/>
                </a:tc>
                <a:tc>
                  <a:txBody>
                    <a:bodyPr/>
                    <a:lstStyle/>
                    <a:p>
                      <a:pPr algn="just">
                        <a:spcAft>
                          <a:spcPts val="0"/>
                        </a:spcAft>
                      </a:pPr>
                      <a:r>
                        <a:rPr lang="ru-RU" sz="600">
                          <a:effectLst/>
                        </a:rPr>
                        <a:t>инструктор-методист ОГАУ «Томская областная школа высшего спортивного мастерства»</a:t>
                      </a:r>
                      <a:endParaRPr lang="ru-RU" sz="600">
                        <a:effectLst/>
                        <a:latin typeface="Times New Roman"/>
                        <a:ea typeface="Calibri"/>
                      </a:endParaRPr>
                    </a:p>
                  </a:txBody>
                  <a:tcPr marL="35794" marR="35794" marT="0" marB="0"/>
                </a:tc>
              </a:tr>
              <a:tr h="100721">
                <a:tc>
                  <a:txBody>
                    <a:bodyPr/>
                    <a:lstStyle/>
                    <a:p>
                      <a:pPr algn="just">
                        <a:spcAft>
                          <a:spcPts val="0"/>
                        </a:spcAft>
                      </a:pPr>
                      <a:r>
                        <a:rPr lang="ru-RU" sz="600">
                          <a:effectLst/>
                        </a:rPr>
                        <a:t>Грачева Светлана Геннадьевна</a:t>
                      </a:r>
                      <a:endParaRPr lang="ru-RU" sz="600">
                        <a:effectLst/>
                        <a:latin typeface="Times New Roman"/>
                        <a:ea typeface="Calibri"/>
                      </a:endParaRPr>
                    </a:p>
                  </a:txBody>
                  <a:tcPr marL="35794" marR="35794" marT="0" marB="0"/>
                </a:tc>
                <a:tc>
                  <a:txBody>
                    <a:bodyPr/>
                    <a:lstStyle/>
                    <a:p>
                      <a:pPr algn="just">
                        <a:spcAft>
                          <a:spcPts val="0"/>
                        </a:spcAft>
                      </a:pPr>
                      <a:r>
                        <a:rPr lang="ru-RU" sz="600" dirty="0">
                          <a:effectLst/>
                        </a:rPr>
                        <a:t>заместитель директора ТОИУМЦКИ</a:t>
                      </a:r>
                      <a:endParaRPr lang="ru-RU" sz="600" dirty="0">
                        <a:effectLst/>
                        <a:latin typeface="Times New Roman"/>
                        <a:ea typeface="Calibri"/>
                      </a:endParaRPr>
                    </a:p>
                  </a:txBody>
                  <a:tcPr marL="35794" marR="35794" marT="0" marB="0"/>
                </a:tc>
              </a:tr>
            </a:tbl>
          </a:graphicData>
        </a:graphic>
      </p:graphicFrame>
      <p:sp>
        <p:nvSpPr>
          <p:cNvPr id="18" name="Стрелка вправо 17"/>
          <p:cNvSpPr/>
          <p:nvPr/>
        </p:nvSpPr>
        <p:spPr>
          <a:xfrm rot="19026915">
            <a:off x="4855939" y="4619295"/>
            <a:ext cx="725753" cy="484632"/>
          </a:xfrm>
          <a:prstGeom prst="rightArrow">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3933931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25</a:t>
            </a:fld>
            <a:endParaRPr lang="ru-RU" sz="1800" dirty="0">
              <a:solidFill>
                <a:schemeClr val="accent5">
                  <a:lumMod val="75000"/>
                </a:schemeClr>
              </a:solidFill>
            </a:endParaRPr>
          </a:p>
        </p:txBody>
      </p:sp>
      <p:sp>
        <p:nvSpPr>
          <p:cNvPr id="3" name="Номер слайда 3"/>
          <p:cNvSpPr txBox="1">
            <a:spLocks/>
          </p:cNvSpPr>
          <p:nvPr/>
        </p:nvSpPr>
        <p:spPr>
          <a:xfrm>
            <a:off x="6553200" y="63563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mtClean="0"/>
              <a:pPr/>
              <a:t>25</a:t>
            </a:fld>
            <a:endParaRPr lang="ru-RU" dirty="0"/>
          </a:p>
        </p:txBody>
      </p:sp>
      <p:sp>
        <p:nvSpPr>
          <p:cNvPr id="4" name="Прямоугольник 3"/>
          <p:cNvSpPr/>
          <p:nvPr/>
        </p:nvSpPr>
        <p:spPr>
          <a:xfrm>
            <a:off x="107504" y="136227"/>
            <a:ext cx="9036495" cy="936104"/>
          </a:xfrm>
          <a:prstGeom prst="rect">
            <a:avLst/>
          </a:prstGeom>
          <a:solidFill>
            <a:schemeClr val="accent6">
              <a:lumMod val="40000"/>
              <a:lumOff val="60000"/>
            </a:schemeClr>
          </a:solidFill>
          <a:scene3d>
            <a:camera prst="orthographicFront"/>
            <a:lightRig rig="threePt" dir="t"/>
          </a:scene3d>
          <a:sp3d>
            <a:bevelT w="139700" h="139700" prst="artDeco"/>
            <a:bevelB w="152400" h="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rPr>
              <a:t>Педагог подает заявление (за 3 месяца до истечения срока действия имеющейся квалификационной категории)</a:t>
            </a:r>
            <a:endParaRPr lang="ru-RU" sz="2400" dirty="0">
              <a:solidFill>
                <a:schemeClr val="tx1"/>
              </a:solidFill>
            </a:endParaRPr>
          </a:p>
        </p:txBody>
      </p:sp>
      <p:sp>
        <p:nvSpPr>
          <p:cNvPr id="6" name="Прямоугольник 5"/>
          <p:cNvSpPr/>
          <p:nvPr/>
        </p:nvSpPr>
        <p:spPr>
          <a:xfrm>
            <a:off x="4009794" y="2678428"/>
            <a:ext cx="4522646" cy="1377008"/>
          </a:xfrm>
          <a:prstGeom prst="rect">
            <a:avLst/>
          </a:prstGeom>
          <a:solidFill>
            <a:schemeClr val="accent3">
              <a:lumMod val="40000"/>
              <a:lumOff val="60000"/>
            </a:schemeClr>
          </a:solidFill>
          <a:scene3d>
            <a:camera prst="orthographicFront"/>
            <a:lightRig rig="threePt" dir="t"/>
          </a:scene3d>
          <a:sp3d>
            <a:bevelT w="101600" h="95250" prst="convex"/>
            <a:bevelB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rPr>
              <a:t>Работа с аттестационными материалами (первый месяц аттестационного периода</a:t>
            </a:r>
            <a:endParaRPr lang="ru-RU" sz="2400" dirty="0">
              <a:solidFill>
                <a:schemeClr val="tx1"/>
              </a:solidFill>
            </a:endParaRPr>
          </a:p>
        </p:txBody>
      </p:sp>
      <p:sp>
        <p:nvSpPr>
          <p:cNvPr id="7" name="Прямоугольник 6"/>
          <p:cNvSpPr/>
          <p:nvPr/>
        </p:nvSpPr>
        <p:spPr>
          <a:xfrm>
            <a:off x="1145795" y="3366932"/>
            <a:ext cx="2346085" cy="1430220"/>
          </a:xfrm>
          <a:prstGeom prst="rect">
            <a:avLst/>
          </a:prstGeom>
          <a:solidFill>
            <a:schemeClr val="accent3">
              <a:lumMod val="40000"/>
              <a:lumOff val="60000"/>
            </a:schemeClr>
          </a:solidFill>
          <a:scene3d>
            <a:camera prst="orthographicFront"/>
            <a:lightRig rig="threePt" dir="t"/>
          </a:scene3d>
          <a:sp3d>
            <a:bevelT w="152400" h="152400" prst="convex"/>
            <a:bevelB w="152400" h="15240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rPr>
              <a:t>Процедурные мероприятия </a:t>
            </a:r>
            <a:endParaRPr lang="ru-RU" sz="2400" dirty="0">
              <a:solidFill>
                <a:schemeClr val="tx1"/>
              </a:solidFill>
            </a:endParaRPr>
          </a:p>
        </p:txBody>
      </p:sp>
      <p:sp>
        <p:nvSpPr>
          <p:cNvPr id="8" name="Прямоугольник 7"/>
          <p:cNvSpPr/>
          <p:nvPr/>
        </p:nvSpPr>
        <p:spPr>
          <a:xfrm>
            <a:off x="989982" y="2038303"/>
            <a:ext cx="7542458" cy="612247"/>
          </a:xfrm>
          <a:prstGeom prst="rect">
            <a:avLst/>
          </a:prstGeom>
          <a:solidFill>
            <a:schemeClr val="accent5">
              <a:lumMod val="20000"/>
              <a:lumOff val="80000"/>
            </a:schemeClr>
          </a:solidFill>
          <a:scene3d>
            <a:camera prst="orthographicFront"/>
            <a:lightRig rig="threePt" dir="t"/>
          </a:scene3d>
          <a:sp3d>
            <a:bevelT w="127000" h="127000" prst="slope"/>
            <a:bevelB w="127000" h="1270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rPr>
              <a:t>Формируется график (на сайте ТОИПКРО)</a:t>
            </a:r>
            <a:endParaRPr lang="ru-RU" sz="2400" dirty="0">
              <a:solidFill>
                <a:schemeClr val="tx1"/>
              </a:solidFill>
            </a:endParaRPr>
          </a:p>
        </p:txBody>
      </p:sp>
      <p:sp>
        <p:nvSpPr>
          <p:cNvPr id="9" name="Прямоугольник 8"/>
          <p:cNvSpPr/>
          <p:nvPr/>
        </p:nvSpPr>
        <p:spPr>
          <a:xfrm>
            <a:off x="899592" y="1101862"/>
            <a:ext cx="7956122" cy="936441"/>
          </a:xfrm>
          <a:prstGeom prst="rect">
            <a:avLst/>
          </a:prstGeom>
          <a:solidFill>
            <a:schemeClr val="accent6">
              <a:lumMod val="75000"/>
            </a:schemeClr>
          </a:solidFill>
          <a:scene3d>
            <a:camera prst="orthographicFront"/>
            <a:lightRig rig="threePt" dir="t"/>
          </a:scene3d>
          <a:sp3d>
            <a:bevelT w="171450" h="171450" prst="divot"/>
            <a:bevelB w="171450" h="17145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smtClean="0"/>
              <a:t>Заявление рассматривается АК и определяется срок аттестации ( 30 кал. дней)</a:t>
            </a:r>
            <a:endParaRPr lang="ru-RU" sz="2400" b="1" dirty="0"/>
          </a:p>
        </p:txBody>
      </p:sp>
      <p:sp>
        <p:nvSpPr>
          <p:cNvPr id="10" name="Прямоугольник 9"/>
          <p:cNvSpPr/>
          <p:nvPr/>
        </p:nvSpPr>
        <p:spPr>
          <a:xfrm>
            <a:off x="3995936" y="4149081"/>
            <a:ext cx="4536504" cy="1127602"/>
          </a:xfrm>
          <a:prstGeom prst="rect">
            <a:avLst/>
          </a:prstGeom>
          <a:solidFill>
            <a:schemeClr val="accent3">
              <a:lumMod val="40000"/>
              <a:lumOff val="60000"/>
            </a:schemeClr>
          </a:solidFill>
          <a:scene3d>
            <a:camera prst="orthographicFront"/>
            <a:lightRig rig="threePt" dir="t"/>
          </a:scene3d>
          <a:sp3d>
            <a:bevelT w="101600" h="101600" prst="relaxedInset"/>
            <a:bevelB w="101600" h="1016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rPr>
              <a:t>Оформление документов (второй месяц аттестационного периода)</a:t>
            </a:r>
            <a:endParaRPr lang="ru-RU" sz="2400" dirty="0">
              <a:solidFill>
                <a:schemeClr val="tx1"/>
              </a:solidFill>
            </a:endParaRPr>
          </a:p>
        </p:txBody>
      </p:sp>
      <p:sp>
        <p:nvSpPr>
          <p:cNvPr id="11" name="Прямоугольник 10"/>
          <p:cNvSpPr/>
          <p:nvPr/>
        </p:nvSpPr>
        <p:spPr>
          <a:xfrm>
            <a:off x="1475656" y="5276682"/>
            <a:ext cx="7056784" cy="635787"/>
          </a:xfrm>
          <a:prstGeom prst="rect">
            <a:avLst/>
          </a:prstGeom>
          <a:solidFill>
            <a:schemeClr val="accent2">
              <a:lumMod val="20000"/>
              <a:lumOff val="80000"/>
            </a:schemeClr>
          </a:solidFill>
          <a:scene3d>
            <a:camera prst="orthographicFront"/>
            <a:lightRig rig="threePt" dir="t"/>
          </a:scene3d>
          <a:sp3d>
            <a:bevelT w="196850" h="190500" prst="riblet"/>
            <a:bevelB w="190500" h="1841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Заседание аттестационной комиссии </a:t>
            </a:r>
          </a:p>
        </p:txBody>
      </p:sp>
      <p:sp>
        <p:nvSpPr>
          <p:cNvPr id="12" name="Прямоугольник 11"/>
          <p:cNvSpPr/>
          <p:nvPr/>
        </p:nvSpPr>
        <p:spPr>
          <a:xfrm>
            <a:off x="1499584" y="5996310"/>
            <a:ext cx="7056784" cy="720080"/>
          </a:xfrm>
          <a:prstGeom prst="rect">
            <a:avLst/>
          </a:prstGeom>
          <a:solidFill>
            <a:schemeClr val="accent2">
              <a:lumMod val="40000"/>
              <a:lumOff val="60000"/>
            </a:schemeClr>
          </a:solidFill>
          <a:scene3d>
            <a:camera prst="orthographicFront"/>
            <a:lightRig rig="threePt" dir="t"/>
          </a:scene3d>
          <a:sp3d>
            <a:bevelT w="196850" h="190500" prst="riblet"/>
            <a:bevelB w="190500" h="184150" prst="ribl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rPr>
              <a:t>Распоряжение об итогах аттестации (сайт ТОИПКРО) </a:t>
            </a:r>
            <a:r>
              <a:rPr lang="en-US" dirty="0">
                <a:solidFill>
                  <a:schemeClr val="tx1"/>
                </a:solidFill>
                <a:hlinkClick r:id="rId4"/>
              </a:rPr>
              <a:t>https://</a:t>
            </a:r>
            <a:r>
              <a:rPr lang="en-US" dirty="0" smtClean="0">
                <a:solidFill>
                  <a:schemeClr val="tx1"/>
                </a:solidFill>
                <a:hlinkClick r:id="rId4"/>
              </a:rPr>
              <a:t>toipkro.ru/index.php?act=departments&amp;page=243</a:t>
            </a:r>
            <a:r>
              <a:rPr lang="ru-RU" dirty="0" smtClean="0">
                <a:solidFill>
                  <a:schemeClr val="tx1"/>
                </a:solidFill>
              </a:rPr>
              <a:t> </a:t>
            </a:r>
            <a:endParaRPr lang="ru-RU" dirty="0">
              <a:solidFill>
                <a:schemeClr val="tx1"/>
              </a:solidFill>
            </a:endParaRPr>
          </a:p>
        </p:txBody>
      </p:sp>
      <p:cxnSp>
        <p:nvCxnSpPr>
          <p:cNvPr id="13" name="Прямая со стрелкой 12"/>
          <p:cNvCxnSpPr>
            <a:stCxn id="7" idx="3"/>
            <a:endCxn id="6" idx="1"/>
          </p:cNvCxnSpPr>
          <p:nvPr/>
        </p:nvCxnSpPr>
        <p:spPr>
          <a:xfrm flipV="1">
            <a:off x="3491880" y="3366932"/>
            <a:ext cx="517914" cy="715110"/>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a:endCxn id="10" idx="1"/>
          </p:cNvCxnSpPr>
          <p:nvPr/>
        </p:nvCxnSpPr>
        <p:spPr>
          <a:xfrm>
            <a:off x="3469888" y="4149081"/>
            <a:ext cx="526048" cy="563801"/>
          </a:xfrm>
          <a:prstGeom prst="straightConnector1">
            <a:avLst/>
          </a:prstGeom>
          <a:ln w="5715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35074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715200" cy="1143000"/>
          </a:xfrm>
        </p:spPr>
        <p:txBody>
          <a:bodyPr>
            <a:noAutofit/>
          </a:bodyPr>
          <a:lstStyle/>
          <a:p>
            <a:pPr marL="457200">
              <a:lnSpc>
                <a:spcPct val="80000"/>
              </a:lnSpc>
            </a:pPr>
            <a:r>
              <a:rPr lang="ru-RU" altLang="ru-RU" sz="2400" b="1" dirty="0">
                <a:latin typeface="Times New Roman" panose="02020603050405020304" pitchFamily="18" charset="0"/>
                <a:cs typeface="Times New Roman" panose="02020603050405020304" pitchFamily="18" charset="0"/>
              </a:rPr>
              <a:t>Процедурные вопросы аттестации в целях установления квалификационной категории (первой или высшей) педагогическим работникам</a:t>
            </a: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26</a:t>
            </a:fld>
            <a:endParaRPr lang="ru-RU" sz="1800" dirty="0">
              <a:solidFill>
                <a:srgbClr val="4BACC6">
                  <a:lumMod val="75000"/>
                </a:srgbClr>
              </a:solidFill>
            </a:endParaRPr>
          </a:p>
        </p:txBody>
      </p:sp>
      <p:sp>
        <p:nvSpPr>
          <p:cNvPr id="3" name="Прямоугольник 2"/>
          <p:cNvSpPr/>
          <p:nvPr/>
        </p:nvSpPr>
        <p:spPr>
          <a:xfrm>
            <a:off x="287598" y="1412776"/>
            <a:ext cx="8496944" cy="4893647"/>
          </a:xfrm>
          <a:prstGeom prst="rect">
            <a:avLst/>
          </a:prstGeom>
        </p:spPr>
        <p:txBody>
          <a:bodyPr wrap="square">
            <a:spAutoFit/>
          </a:bodyPr>
          <a:lstStyle/>
          <a:p>
            <a:pPr marL="457200" algn="just"/>
            <a:r>
              <a:rPr lang="ru-RU" altLang="ru-RU" sz="2400" b="1" dirty="0">
                <a:solidFill>
                  <a:prstClr val="black"/>
                </a:solidFill>
                <a:latin typeface="Times New Roman" panose="02020603050405020304" pitchFamily="18" charset="0"/>
                <a:cs typeface="Times New Roman" panose="02020603050405020304" pitchFamily="18" charset="0"/>
              </a:rPr>
              <a:t>Формы аттестации: очная, дистанционная, </a:t>
            </a:r>
            <a:r>
              <a:rPr lang="ru-RU" altLang="ru-RU" sz="2400" b="1" dirty="0" smtClean="0">
                <a:solidFill>
                  <a:prstClr val="black"/>
                </a:solidFill>
                <a:latin typeface="Times New Roman" panose="02020603050405020304" pitchFamily="18" charset="0"/>
                <a:cs typeface="Times New Roman" panose="02020603050405020304" pitchFamily="18" charset="0"/>
              </a:rPr>
              <a:t>упрощенная</a:t>
            </a:r>
          </a:p>
          <a:p>
            <a:pPr marL="457200" algn="just"/>
            <a:endParaRPr lang="ru-RU" altLang="ru-RU" sz="2400" b="1" dirty="0">
              <a:solidFill>
                <a:prstClr val="black"/>
              </a:solidFill>
              <a:latin typeface="Times New Roman" panose="02020603050405020304" pitchFamily="18" charset="0"/>
              <a:cs typeface="Times New Roman" panose="02020603050405020304" pitchFamily="18" charset="0"/>
            </a:endParaRPr>
          </a:p>
          <a:p>
            <a:pPr marL="457200" algn="just"/>
            <a:r>
              <a:rPr lang="ru-RU" altLang="ru-RU" sz="2400" b="1" dirty="0">
                <a:solidFill>
                  <a:srgbClr val="FF0000"/>
                </a:solidFill>
                <a:latin typeface="Times New Roman" panose="02020603050405020304" pitchFamily="18" charset="0"/>
                <a:cs typeface="Times New Roman" panose="02020603050405020304" pitchFamily="18" charset="0"/>
              </a:rPr>
              <a:t>Очная форма аттестации </a:t>
            </a:r>
            <a:r>
              <a:rPr lang="ru-RU" altLang="ru-RU" sz="2400" b="1" dirty="0">
                <a:solidFill>
                  <a:prstClr val="black"/>
                </a:solidFill>
                <a:latin typeface="Times New Roman" panose="02020603050405020304" pitchFamily="18" charset="0"/>
                <a:cs typeface="Times New Roman" panose="02020603050405020304" pitchFamily="18" charset="0"/>
              </a:rPr>
              <a:t>включает в себя следующие процедурные мероприятия</a:t>
            </a:r>
            <a:r>
              <a:rPr lang="ru-RU" altLang="ru-RU" sz="2400" b="1" dirty="0" smtClean="0">
                <a:solidFill>
                  <a:prstClr val="black"/>
                </a:solidFill>
                <a:latin typeface="Times New Roman" panose="02020603050405020304" pitchFamily="18" charset="0"/>
                <a:cs typeface="Times New Roman" panose="02020603050405020304" pitchFamily="18" charset="0"/>
              </a:rPr>
              <a:t>:</a:t>
            </a:r>
          </a:p>
          <a:p>
            <a:pPr marL="457200" algn="just"/>
            <a:endParaRPr lang="ru-RU" altLang="ru-RU" sz="2400" b="1" dirty="0">
              <a:solidFill>
                <a:prstClr val="black"/>
              </a:solidFill>
              <a:latin typeface="Times New Roman" panose="02020603050405020304" pitchFamily="18" charset="0"/>
              <a:cs typeface="Times New Roman" panose="02020603050405020304" pitchFamily="18" charset="0"/>
            </a:endParaRPr>
          </a:p>
          <a:p>
            <a:pPr marL="457200" algn="just">
              <a:buFontTx/>
              <a:buChar char="-"/>
            </a:pPr>
            <a:r>
              <a:rPr lang="ru-RU" altLang="ru-RU" sz="2400" b="1" dirty="0">
                <a:solidFill>
                  <a:prstClr val="black"/>
                </a:solidFill>
                <a:latin typeface="Times New Roman" panose="02020603050405020304" pitchFamily="18" charset="0"/>
                <a:cs typeface="Times New Roman" panose="02020603050405020304" pitchFamily="18" charset="0"/>
              </a:rPr>
              <a:t>изучение портфолио аттестуемого, в котором представлены результаты профессиональной деятельности,</a:t>
            </a:r>
          </a:p>
          <a:p>
            <a:pPr marL="457200" algn="just">
              <a:buFontTx/>
              <a:buChar char="-"/>
            </a:pPr>
            <a:r>
              <a:rPr lang="ru-RU" altLang="ru-RU" sz="2400" b="1" dirty="0">
                <a:solidFill>
                  <a:prstClr val="black"/>
                </a:solidFill>
                <a:latin typeface="Times New Roman" panose="02020603050405020304" pitchFamily="18" charset="0"/>
                <a:cs typeface="Times New Roman" panose="02020603050405020304" pitchFamily="18" charset="0"/>
              </a:rPr>
              <a:t> посещение не менее двух и не более пяти занятий, уроков, воспитательных мероприятий. Аттестуемому педагогическому работнику принадлежит право выбора темы занятий, урока, воспитательных мероприятий, а также   формы  их проведения. </a:t>
            </a:r>
          </a:p>
        </p:txBody>
      </p:sp>
    </p:spTree>
    <p:extLst>
      <p:ext uri="{BB962C8B-B14F-4D97-AF65-F5344CB8AC3E}">
        <p14:creationId xmlns:p14="http://schemas.microsoft.com/office/powerpoint/2010/main" val="546842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27</a:t>
            </a:fld>
            <a:endParaRPr lang="ru-RU" sz="1800" dirty="0">
              <a:solidFill>
                <a:schemeClr val="accent5">
                  <a:lumMod val="75000"/>
                </a:schemeClr>
              </a:solidFill>
            </a:endParaRPr>
          </a:p>
        </p:txBody>
      </p:sp>
      <p:sp>
        <p:nvSpPr>
          <p:cNvPr id="6" name="Номер слайда 3"/>
          <p:cNvSpPr txBox="1">
            <a:spLocks/>
          </p:cNvSpPr>
          <p:nvPr/>
        </p:nvSpPr>
        <p:spPr>
          <a:xfrm>
            <a:off x="6553200" y="635635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mtClean="0"/>
              <a:pPr/>
              <a:t>27</a:t>
            </a:fld>
            <a:endParaRPr lang="ru-RU" dirty="0"/>
          </a:p>
        </p:txBody>
      </p:sp>
      <p:graphicFrame>
        <p:nvGraphicFramePr>
          <p:cNvPr id="7" name="Таблица 6"/>
          <p:cNvGraphicFramePr>
            <a:graphicFrameLocks noGrp="1"/>
          </p:cNvGraphicFramePr>
          <p:nvPr>
            <p:extLst>
              <p:ext uri="{D42A27DB-BD31-4B8C-83A1-F6EECF244321}">
                <p14:modId xmlns:p14="http://schemas.microsoft.com/office/powerpoint/2010/main" val="3503225655"/>
              </p:ext>
            </p:extLst>
          </p:nvPr>
        </p:nvGraphicFramePr>
        <p:xfrm>
          <a:off x="323528" y="2060848"/>
          <a:ext cx="8229599" cy="4389120"/>
        </p:xfrm>
        <a:graphic>
          <a:graphicData uri="http://schemas.openxmlformats.org/drawingml/2006/table">
            <a:tbl>
              <a:tblPr firstRow="1" firstCol="1" bandRow="1" bandCol="1">
                <a:tableStyleId>{5C22544A-7EE6-4342-B048-85BDC9FD1C3A}</a:tableStyleId>
              </a:tblPr>
              <a:tblGrid>
                <a:gridCol w="1053389"/>
                <a:gridCol w="3843155"/>
                <a:gridCol w="3333055"/>
              </a:tblGrid>
              <a:tr h="331704">
                <a:tc>
                  <a:txBody>
                    <a:bodyPr/>
                    <a:lstStyle/>
                    <a:p>
                      <a:pPr algn="ctr">
                        <a:spcAft>
                          <a:spcPts val="0"/>
                        </a:spcAft>
                      </a:pPr>
                      <a:r>
                        <a:rPr lang="ru-RU" sz="3200" dirty="0">
                          <a:effectLst/>
                        </a:rPr>
                        <a:t>№</a:t>
                      </a:r>
                      <a:endParaRPr lang="ru-RU" sz="3200" dirty="0">
                        <a:effectLst/>
                        <a:latin typeface="Times New Roman"/>
                        <a:ea typeface="Calibri"/>
                        <a:cs typeface="Times New Roman"/>
                      </a:endParaRPr>
                    </a:p>
                  </a:txBody>
                  <a:tcPr marL="68580" marR="68580" marT="0" marB="0"/>
                </a:tc>
                <a:tc>
                  <a:txBody>
                    <a:bodyPr/>
                    <a:lstStyle/>
                    <a:p>
                      <a:pPr algn="ctr">
                        <a:spcAft>
                          <a:spcPts val="0"/>
                        </a:spcAft>
                      </a:pPr>
                      <a:r>
                        <a:rPr lang="ru-RU" sz="3200" dirty="0" smtClean="0">
                          <a:effectLst/>
                        </a:rPr>
                        <a:t>График   </a:t>
                      </a:r>
                      <a:r>
                        <a:rPr lang="ru-RU" sz="3200" dirty="0">
                          <a:effectLst/>
                        </a:rPr>
                        <a:t>аттестации</a:t>
                      </a:r>
                      <a:endParaRPr lang="ru-RU" sz="3200" dirty="0">
                        <a:effectLst/>
                        <a:latin typeface="Times New Roman"/>
                        <a:ea typeface="Calibri"/>
                        <a:cs typeface="Times New Roman"/>
                      </a:endParaRPr>
                    </a:p>
                  </a:txBody>
                  <a:tcPr marL="68580" marR="68580" marT="0" marB="0"/>
                </a:tc>
                <a:tc>
                  <a:txBody>
                    <a:bodyPr/>
                    <a:lstStyle/>
                    <a:p>
                      <a:pPr algn="ctr">
                        <a:spcAft>
                          <a:spcPts val="0"/>
                        </a:spcAft>
                      </a:pPr>
                      <a:r>
                        <a:rPr lang="ru-RU" sz="3200" dirty="0">
                          <a:effectLst/>
                        </a:rPr>
                        <a:t>Дата проведения</a:t>
                      </a:r>
                      <a:endParaRPr lang="ru-RU" sz="3200" dirty="0">
                        <a:effectLst/>
                        <a:latin typeface="Times New Roman"/>
                        <a:ea typeface="Calibri"/>
                        <a:cs typeface="Times New Roman"/>
                      </a:endParaRPr>
                    </a:p>
                  </a:txBody>
                  <a:tcPr marL="68580" marR="68580" marT="0" marB="0"/>
                </a:tc>
              </a:tr>
              <a:tr h="331704">
                <a:tc>
                  <a:txBody>
                    <a:bodyPr/>
                    <a:lstStyle/>
                    <a:p>
                      <a:pPr algn="ctr">
                        <a:spcAft>
                          <a:spcPts val="0"/>
                        </a:spcAft>
                      </a:pPr>
                      <a:r>
                        <a:rPr lang="ru-RU" sz="3200">
                          <a:effectLst/>
                        </a:rPr>
                        <a:t>1.</a:t>
                      </a:r>
                      <a:endParaRPr lang="ru-RU" sz="3200">
                        <a:effectLst/>
                        <a:latin typeface="Times New Roman"/>
                        <a:ea typeface="Calibri"/>
                        <a:cs typeface="Times New Roman"/>
                      </a:endParaRPr>
                    </a:p>
                  </a:txBody>
                  <a:tcPr marL="68580" marR="68580" marT="0" marB="0"/>
                </a:tc>
                <a:tc>
                  <a:txBody>
                    <a:bodyPr/>
                    <a:lstStyle/>
                    <a:p>
                      <a:pPr>
                        <a:spcAft>
                          <a:spcPts val="0"/>
                        </a:spcAft>
                      </a:pPr>
                      <a:r>
                        <a:rPr lang="ru-RU" sz="3200" dirty="0">
                          <a:effectLst/>
                        </a:rPr>
                        <a:t>Сентябрь-октябрь</a:t>
                      </a:r>
                      <a:endParaRPr lang="ru-RU" sz="3200" dirty="0">
                        <a:effectLst/>
                        <a:latin typeface="Times New Roman"/>
                        <a:ea typeface="Calibri"/>
                        <a:cs typeface="Times New Roman"/>
                      </a:endParaRPr>
                    </a:p>
                  </a:txBody>
                  <a:tcPr marL="68580" marR="68580" marT="0" marB="0" anchor="ctr"/>
                </a:tc>
                <a:tc>
                  <a:txBody>
                    <a:bodyPr/>
                    <a:lstStyle/>
                    <a:p>
                      <a:pPr algn="ctr">
                        <a:spcAft>
                          <a:spcPts val="0"/>
                        </a:spcAft>
                      </a:pPr>
                      <a:r>
                        <a:rPr lang="ru-RU" sz="3200">
                          <a:effectLst/>
                        </a:rPr>
                        <a:t>26.10.2018</a:t>
                      </a:r>
                      <a:endParaRPr lang="ru-RU" sz="3200">
                        <a:effectLst/>
                        <a:latin typeface="Times New Roman"/>
                        <a:ea typeface="Calibri"/>
                        <a:cs typeface="Times New Roman"/>
                      </a:endParaRPr>
                    </a:p>
                  </a:txBody>
                  <a:tcPr marL="68580" marR="68580" marT="0" marB="0"/>
                </a:tc>
              </a:tr>
              <a:tr h="331704">
                <a:tc>
                  <a:txBody>
                    <a:bodyPr/>
                    <a:lstStyle/>
                    <a:p>
                      <a:pPr algn="ctr">
                        <a:spcAft>
                          <a:spcPts val="0"/>
                        </a:spcAft>
                      </a:pPr>
                      <a:r>
                        <a:rPr lang="ru-RU" sz="3200">
                          <a:effectLst/>
                        </a:rPr>
                        <a:t>2.</a:t>
                      </a:r>
                      <a:endParaRPr lang="ru-RU" sz="3200">
                        <a:effectLst/>
                        <a:latin typeface="Times New Roman"/>
                        <a:ea typeface="Calibri"/>
                        <a:cs typeface="Times New Roman"/>
                      </a:endParaRPr>
                    </a:p>
                  </a:txBody>
                  <a:tcPr marL="68580" marR="68580" marT="0" marB="0"/>
                </a:tc>
                <a:tc>
                  <a:txBody>
                    <a:bodyPr/>
                    <a:lstStyle/>
                    <a:p>
                      <a:pPr>
                        <a:spcAft>
                          <a:spcPts val="0"/>
                        </a:spcAft>
                      </a:pPr>
                      <a:r>
                        <a:rPr lang="ru-RU" sz="3200">
                          <a:effectLst/>
                        </a:rPr>
                        <a:t>Октябрь-ноябрь</a:t>
                      </a:r>
                      <a:endParaRPr lang="ru-RU" sz="3200">
                        <a:effectLst/>
                        <a:latin typeface="Times New Roman"/>
                        <a:ea typeface="Calibri"/>
                        <a:cs typeface="Times New Roman"/>
                      </a:endParaRPr>
                    </a:p>
                  </a:txBody>
                  <a:tcPr marL="68580" marR="68580" marT="0" marB="0" anchor="ctr"/>
                </a:tc>
                <a:tc>
                  <a:txBody>
                    <a:bodyPr/>
                    <a:lstStyle/>
                    <a:p>
                      <a:pPr algn="ctr">
                        <a:spcAft>
                          <a:spcPts val="0"/>
                        </a:spcAft>
                      </a:pPr>
                      <a:r>
                        <a:rPr lang="ru-RU" sz="3200" dirty="0">
                          <a:effectLst/>
                        </a:rPr>
                        <a:t>30.11.2018</a:t>
                      </a:r>
                      <a:endParaRPr lang="ru-RU" sz="3200" dirty="0">
                        <a:effectLst/>
                        <a:latin typeface="Times New Roman"/>
                        <a:ea typeface="Calibri"/>
                        <a:cs typeface="Times New Roman"/>
                      </a:endParaRPr>
                    </a:p>
                  </a:txBody>
                  <a:tcPr marL="68580" marR="68580" marT="0" marB="0"/>
                </a:tc>
              </a:tr>
              <a:tr h="331704">
                <a:tc>
                  <a:txBody>
                    <a:bodyPr/>
                    <a:lstStyle/>
                    <a:p>
                      <a:pPr algn="ctr">
                        <a:spcAft>
                          <a:spcPts val="0"/>
                        </a:spcAft>
                      </a:pPr>
                      <a:r>
                        <a:rPr lang="ru-RU" sz="3200">
                          <a:effectLst/>
                        </a:rPr>
                        <a:t>3.</a:t>
                      </a:r>
                      <a:endParaRPr lang="ru-RU" sz="3200">
                        <a:effectLst/>
                        <a:latin typeface="Times New Roman"/>
                        <a:ea typeface="Calibri"/>
                        <a:cs typeface="Times New Roman"/>
                      </a:endParaRPr>
                    </a:p>
                  </a:txBody>
                  <a:tcPr marL="68580" marR="68580" marT="0" marB="0"/>
                </a:tc>
                <a:tc>
                  <a:txBody>
                    <a:bodyPr/>
                    <a:lstStyle/>
                    <a:p>
                      <a:pPr>
                        <a:spcAft>
                          <a:spcPts val="0"/>
                        </a:spcAft>
                      </a:pPr>
                      <a:r>
                        <a:rPr lang="ru-RU" sz="3200">
                          <a:effectLst/>
                        </a:rPr>
                        <a:t>Ноябрь-декабрь</a:t>
                      </a:r>
                      <a:endParaRPr lang="ru-RU" sz="3200">
                        <a:effectLst/>
                        <a:latin typeface="Times New Roman"/>
                        <a:ea typeface="Calibri"/>
                        <a:cs typeface="Times New Roman"/>
                      </a:endParaRPr>
                    </a:p>
                  </a:txBody>
                  <a:tcPr marL="68580" marR="68580" marT="0" marB="0" anchor="ctr"/>
                </a:tc>
                <a:tc>
                  <a:txBody>
                    <a:bodyPr/>
                    <a:lstStyle/>
                    <a:p>
                      <a:pPr algn="ctr">
                        <a:spcAft>
                          <a:spcPts val="0"/>
                        </a:spcAft>
                      </a:pPr>
                      <a:r>
                        <a:rPr lang="ru-RU" sz="3200" dirty="0">
                          <a:effectLst/>
                        </a:rPr>
                        <a:t>26.12.2018</a:t>
                      </a:r>
                      <a:endParaRPr lang="ru-RU" sz="3200" dirty="0">
                        <a:effectLst/>
                        <a:latin typeface="Times New Roman"/>
                        <a:ea typeface="Calibri"/>
                        <a:cs typeface="Times New Roman"/>
                      </a:endParaRPr>
                    </a:p>
                  </a:txBody>
                  <a:tcPr marL="68580" marR="68580" marT="0" marB="0"/>
                </a:tc>
              </a:tr>
              <a:tr h="331704">
                <a:tc>
                  <a:txBody>
                    <a:bodyPr/>
                    <a:lstStyle/>
                    <a:p>
                      <a:pPr algn="ctr">
                        <a:spcAft>
                          <a:spcPts val="0"/>
                        </a:spcAft>
                      </a:pPr>
                      <a:r>
                        <a:rPr lang="ru-RU" sz="3200">
                          <a:effectLst/>
                        </a:rPr>
                        <a:t>4.</a:t>
                      </a:r>
                      <a:endParaRPr lang="ru-RU" sz="3200">
                        <a:effectLst/>
                        <a:latin typeface="Times New Roman"/>
                        <a:ea typeface="Calibri"/>
                        <a:cs typeface="Times New Roman"/>
                      </a:endParaRPr>
                    </a:p>
                  </a:txBody>
                  <a:tcPr marL="68580" marR="68580" marT="0" marB="0"/>
                </a:tc>
                <a:tc>
                  <a:txBody>
                    <a:bodyPr/>
                    <a:lstStyle/>
                    <a:p>
                      <a:pPr>
                        <a:spcAft>
                          <a:spcPts val="0"/>
                        </a:spcAft>
                      </a:pPr>
                      <a:r>
                        <a:rPr lang="ru-RU" sz="3200">
                          <a:effectLst/>
                        </a:rPr>
                        <a:t>Декабрь-январь</a:t>
                      </a:r>
                      <a:endParaRPr lang="ru-RU" sz="3200">
                        <a:effectLst/>
                        <a:latin typeface="Times New Roman"/>
                        <a:ea typeface="Calibri"/>
                        <a:cs typeface="Times New Roman"/>
                      </a:endParaRPr>
                    </a:p>
                  </a:txBody>
                  <a:tcPr marL="68580" marR="68580" marT="0" marB="0" anchor="ctr"/>
                </a:tc>
                <a:tc>
                  <a:txBody>
                    <a:bodyPr/>
                    <a:lstStyle/>
                    <a:p>
                      <a:pPr algn="ctr">
                        <a:spcAft>
                          <a:spcPts val="0"/>
                        </a:spcAft>
                      </a:pPr>
                      <a:r>
                        <a:rPr lang="ru-RU" sz="3200">
                          <a:effectLst/>
                        </a:rPr>
                        <a:t>31.01.2019</a:t>
                      </a:r>
                      <a:endParaRPr lang="ru-RU" sz="3200">
                        <a:effectLst/>
                        <a:latin typeface="Times New Roman"/>
                        <a:ea typeface="Calibri"/>
                        <a:cs typeface="Times New Roman"/>
                      </a:endParaRPr>
                    </a:p>
                  </a:txBody>
                  <a:tcPr marL="68580" marR="68580" marT="0" marB="0"/>
                </a:tc>
              </a:tr>
              <a:tr h="331704">
                <a:tc>
                  <a:txBody>
                    <a:bodyPr/>
                    <a:lstStyle/>
                    <a:p>
                      <a:pPr algn="ctr">
                        <a:spcAft>
                          <a:spcPts val="0"/>
                        </a:spcAft>
                      </a:pPr>
                      <a:r>
                        <a:rPr lang="ru-RU" sz="3200">
                          <a:effectLst/>
                        </a:rPr>
                        <a:t>5.</a:t>
                      </a:r>
                      <a:endParaRPr lang="ru-RU" sz="3200">
                        <a:effectLst/>
                        <a:latin typeface="Times New Roman"/>
                        <a:ea typeface="Calibri"/>
                        <a:cs typeface="Times New Roman"/>
                      </a:endParaRPr>
                    </a:p>
                  </a:txBody>
                  <a:tcPr marL="68580" marR="68580" marT="0" marB="0"/>
                </a:tc>
                <a:tc>
                  <a:txBody>
                    <a:bodyPr/>
                    <a:lstStyle/>
                    <a:p>
                      <a:pPr>
                        <a:spcAft>
                          <a:spcPts val="0"/>
                        </a:spcAft>
                      </a:pPr>
                      <a:r>
                        <a:rPr lang="ru-RU" sz="3200">
                          <a:effectLst/>
                        </a:rPr>
                        <a:t>Январь-февраль</a:t>
                      </a:r>
                      <a:endParaRPr lang="ru-RU" sz="3200">
                        <a:effectLst/>
                        <a:latin typeface="Times New Roman"/>
                        <a:ea typeface="Calibri"/>
                        <a:cs typeface="Times New Roman"/>
                      </a:endParaRPr>
                    </a:p>
                  </a:txBody>
                  <a:tcPr marL="68580" marR="68580" marT="0" marB="0" anchor="ctr"/>
                </a:tc>
                <a:tc>
                  <a:txBody>
                    <a:bodyPr/>
                    <a:lstStyle/>
                    <a:p>
                      <a:pPr algn="ctr">
                        <a:spcAft>
                          <a:spcPts val="0"/>
                        </a:spcAft>
                      </a:pPr>
                      <a:r>
                        <a:rPr lang="ru-RU" sz="3200">
                          <a:effectLst/>
                        </a:rPr>
                        <a:t>28.02.2019</a:t>
                      </a:r>
                      <a:endParaRPr lang="ru-RU" sz="3200">
                        <a:effectLst/>
                        <a:latin typeface="Times New Roman"/>
                        <a:ea typeface="Calibri"/>
                        <a:cs typeface="Times New Roman"/>
                      </a:endParaRPr>
                    </a:p>
                  </a:txBody>
                  <a:tcPr marL="68580" marR="68580" marT="0" marB="0"/>
                </a:tc>
              </a:tr>
              <a:tr h="331704">
                <a:tc>
                  <a:txBody>
                    <a:bodyPr/>
                    <a:lstStyle/>
                    <a:p>
                      <a:pPr algn="ctr">
                        <a:spcAft>
                          <a:spcPts val="0"/>
                        </a:spcAft>
                      </a:pPr>
                      <a:r>
                        <a:rPr lang="ru-RU" sz="3200">
                          <a:effectLst/>
                        </a:rPr>
                        <a:t>6.</a:t>
                      </a:r>
                      <a:endParaRPr lang="ru-RU" sz="3200">
                        <a:effectLst/>
                        <a:latin typeface="Times New Roman"/>
                        <a:ea typeface="Calibri"/>
                        <a:cs typeface="Times New Roman"/>
                      </a:endParaRPr>
                    </a:p>
                  </a:txBody>
                  <a:tcPr marL="68580" marR="68580" marT="0" marB="0"/>
                </a:tc>
                <a:tc>
                  <a:txBody>
                    <a:bodyPr/>
                    <a:lstStyle/>
                    <a:p>
                      <a:pPr>
                        <a:spcAft>
                          <a:spcPts val="0"/>
                        </a:spcAft>
                      </a:pPr>
                      <a:r>
                        <a:rPr lang="ru-RU" sz="3200">
                          <a:effectLst/>
                        </a:rPr>
                        <a:t>Февраль-март</a:t>
                      </a:r>
                      <a:endParaRPr lang="ru-RU" sz="3200">
                        <a:effectLst/>
                        <a:latin typeface="Times New Roman"/>
                        <a:ea typeface="Calibri"/>
                        <a:cs typeface="Times New Roman"/>
                      </a:endParaRPr>
                    </a:p>
                  </a:txBody>
                  <a:tcPr marL="68580" marR="68580" marT="0" marB="0" anchor="ctr"/>
                </a:tc>
                <a:tc>
                  <a:txBody>
                    <a:bodyPr/>
                    <a:lstStyle/>
                    <a:p>
                      <a:pPr algn="ctr">
                        <a:spcAft>
                          <a:spcPts val="0"/>
                        </a:spcAft>
                      </a:pPr>
                      <a:r>
                        <a:rPr lang="ru-RU" sz="3200">
                          <a:effectLst/>
                        </a:rPr>
                        <a:t>29.03.2019</a:t>
                      </a:r>
                      <a:endParaRPr lang="ru-RU" sz="3200">
                        <a:effectLst/>
                        <a:latin typeface="Times New Roman"/>
                        <a:ea typeface="Calibri"/>
                        <a:cs typeface="Times New Roman"/>
                      </a:endParaRPr>
                    </a:p>
                  </a:txBody>
                  <a:tcPr marL="68580" marR="68580" marT="0" marB="0"/>
                </a:tc>
              </a:tr>
              <a:tr h="331704">
                <a:tc>
                  <a:txBody>
                    <a:bodyPr/>
                    <a:lstStyle/>
                    <a:p>
                      <a:pPr algn="ctr">
                        <a:spcAft>
                          <a:spcPts val="0"/>
                        </a:spcAft>
                      </a:pPr>
                      <a:r>
                        <a:rPr lang="ru-RU" sz="3200">
                          <a:effectLst/>
                        </a:rPr>
                        <a:t>7.</a:t>
                      </a:r>
                      <a:endParaRPr lang="ru-RU" sz="3200">
                        <a:effectLst/>
                        <a:latin typeface="Times New Roman"/>
                        <a:ea typeface="Calibri"/>
                        <a:cs typeface="Times New Roman"/>
                      </a:endParaRPr>
                    </a:p>
                  </a:txBody>
                  <a:tcPr marL="68580" marR="68580" marT="0" marB="0"/>
                </a:tc>
                <a:tc>
                  <a:txBody>
                    <a:bodyPr/>
                    <a:lstStyle/>
                    <a:p>
                      <a:pPr>
                        <a:spcAft>
                          <a:spcPts val="0"/>
                        </a:spcAft>
                      </a:pPr>
                      <a:r>
                        <a:rPr lang="ru-RU" sz="3200">
                          <a:effectLst/>
                        </a:rPr>
                        <a:t>Март-апрель</a:t>
                      </a:r>
                      <a:endParaRPr lang="ru-RU" sz="3200">
                        <a:effectLst/>
                        <a:latin typeface="Times New Roman"/>
                        <a:ea typeface="Calibri"/>
                        <a:cs typeface="Times New Roman"/>
                      </a:endParaRPr>
                    </a:p>
                  </a:txBody>
                  <a:tcPr marL="68580" marR="68580" marT="0" marB="0" anchor="ctr"/>
                </a:tc>
                <a:tc>
                  <a:txBody>
                    <a:bodyPr/>
                    <a:lstStyle/>
                    <a:p>
                      <a:pPr algn="ctr">
                        <a:spcAft>
                          <a:spcPts val="0"/>
                        </a:spcAft>
                      </a:pPr>
                      <a:r>
                        <a:rPr lang="ru-RU" sz="3200">
                          <a:effectLst/>
                        </a:rPr>
                        <a:t>30.04.2019</a:t>
                      </a:r>
                      <a:endParaRPr lang="ru-RU" sz="3200">
                        <a:effectLst/>
                        <a:latin typeface="Times New Roman"/>
                        <a:ea typeface="Calibri"/>
                        <a:cs typeface="Times New Roman"/>
                      </a:endParaRPr>
                    </a:p>
                  </a:txBody>
                  <a:tcPr marL="68580" marR="68580" marT="0" marB="0"/>
                </a:tc>
              </a:tr>
              <a:tr h="331704">
                <a:tc>
                  <a:txBody>
                    <a:bodyPr/>
                    <a:lstStyle/>
                    <a:p>
                      <a:pPr algn="ctr">
                        <a:spcAft>
                          <a:spcPts val="0"/>
                        </a:spcAft>
                      </a:pPr>
                      <a:r>
                        <a:rPr lang="ru-RU" sz="3200">
                          <a:effectLst/>
                        </a:rPr>
                        <a:t>8.</a:t>
                      </a:r>
                      <a:endParaRPr lang="ru-RU" sz="3200">
                        <a:effectLst/>
                        <a:latin typeface="Times New Roman"/>
                        <a:ea typeface="Calibri"/>
                        <a:cs typeface="Times New Roman"/>
                      </a:endParaRPr>
                    </a:p>
                  </a:txBody>
                  <a:tcPr marL="68580" marR="68580" marT="0" marB="0"/>
                </a:tc>
                <a:tc>
                  <a:txBody>
                    <a:bodyPr/>
                    <a:lstStyle/>
                    <a:p>
                      <a:pPr>
                        <a:spcAft>
                          <a:spcPts val="0"/>
                        </a:spcAft>
                      </a:pPr>
                      <a:r>
                        <a:rPr lang="ru-RU" sz="3200">
                          <a:effectLst/>
                        </a:rPr>
                        <a:t>Апрель-май</a:t>
                      </a:r>
                      <a:endParaRPr lang="ru-RU" sz="3200">
                        <a:effectLst/>
                        <a:latin typeface="Times New Roman"/>
                        <a:ea typeface="Calibri"/>
                        <a:cs typeface="Times New Roman"/>
                      </a:endParaRPr>
                    </a:p>
                  </a:txBody>
                  <a:tcPr marL="68580" marR="68580" marT="0" marB="0" anchor="ctr"/>
                </a:tc>
                <a:tc>
                  <a:txBody>
                    <a:bodyPr/>
                    <a:lstStyle/>
                    <a:p>
                      <a:pPr algn="ctr">
                        <a:spcAft>
                          <a:spcPts val="0"/>
                        </a:spcAft>
                      </a:pPr>
                      <a:r>
                        <a:rPr lang="ru-RU" sz="3200" dirty="0">
                          <a:effectLst/>
                        </a:rPr>
                        <a:t>31.05.2019</a:t>
                      </a:r>
                      <a:endParaRPr lang="ru-RU" sz="3200" dirty="0">
                        <a:effectLst/>
                        <a:latin typeface="Times New Roman"/>
                        <a:ea typeface="Calibri"/>
                        <a:cs typeface="Times New Roman"/>
                      </a:endParaRPr>
                    </a:p>
                  </a:txBody>
                  <a:tcPr marL="68580" marR="68580" marT="0" marB="0"/>
                </a:tc>
              </a:tr>
            </a:tbl>
          </a:graphicData>
        </a:graphic>
      </p:graphicFrame>
      <p:sp>
        <p:nvSpPr>
          <p:cNvPr id="8" name="Овал 7"/>
          <p:cNvSpPr/>
          <p:nvPr/>
        </p:nvSpPr>
        <p:spPr>
          <a:xfrm>
            <a:off x="1403648" y="2518994"/>
            <a:ext cx="1656184" cy="5919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3059832" y="2566229"/>
            <a:ext cx="1728192" cy="50405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ьная выноска 9"/>
          <p:cNvSpPr/>
          <p:nvPr/>
        </p:nvSpPr>
        <p:spPr>
          <a:xfrm>
            <a:off x="1799692" y="129973"/>
            <a:ext cx="3060340" cy="1593468"/>
          </a:xfrm>
          <a:prstGeom prst="wedgeEllipseCallout">
            <a:avLst>
              <a:gd name="adj1" fmla="val -15619"/>
              <a:gd name="adj2" fmla="val 108360"/>
            </a:avLst>
          </a:prstGeom>
          <a:solidFill>
            <a:schemeClr val="tx2">
              <a:lumMod val="20000"/>
              <a:lumOff val="80000"/>
            </a:schemeClr>
          </a:solidFill>
          <a:scene3d>
            <a:camera prst="orthographicFront"/>
            <a:lightRig rig="threePt" dir="t"/>
          </a:scene3d>
          <a:sp3d>
            <a:bevelT w="133350" h="114300" prst="slope"/>
            <a:bevelB w="114300" h="1143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rPr>
              <a:t>Выход к педагогу, оформление итогового</a:t>
            </a:r>
            <a:endParaRPr lang="ru-RU" sz="2400" dirty="0">
              <a:solidFill>
                <a:schemeClr val="tx1"/>
              </a:solidFill>
            </a:endParaRPr>
          </a:p>
        </p:txBody>
      </p:sp>
      <p:sp>
        <p:nvSpPr>
          <p:cNvPr id="11" name="Овальная выноска 10"/>
          <p:cNvSpPr/>
          <p:nvPr/>
        </p:nvSpPr>
        <p:spPr>
          <a:xfrm>
            <a:off x="4427984" y="116632"/>
            <a:ext cx="4428492" cy="1620151"/>
          </a:xfrm>
          <a:prstGeom prst="wedgeEllipseCallout">
            <a:avLst>
              <a:gd name="adj1" fmla="val -41505"/>
              <a:gd name="adj2" fmla="val 108522"/>
            </a:avLst>
          </a:prstGeom>
          <a:solidFill>
            <a:schemeClr val="accent6">
              <a:lumMod val="40000"/>
              <a:lumOff val="60000"/>
            </a:schemeClr>
          </a:solidFill>
          <a:scene3d>
            <a:camera prst="orthographicFront"/>
            <a:lightRig rig="threePt" dir="t"/>
          </a:scene3d>
          <a:sp3d>
            <a:bevelT w="133350" h="114300" prst="slope"/>
            <a:bevelB w="114300" h="114300"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rPr>
              <a:t>Передача итогового заключение и оформление документов ЦАПР</a:t>
            </a:r>
            <a:endParaRPr lang="ru-RU" sz="2400" dirty="0">
              <a:solidFill>
                <a:schemeClr val="tx1"/>
              </a:solidFill>
            </a:endParaRPr>
          </a:p>
        </p:txBody>
      </p:sp>
    </p:spTree>
    <p:extLst>
      <p:ext uri="{BB962C8B-B14F-4D97-AF65-F5344CB8AC3E}">
        <p14:creationId xmlns:p14="http://schemas.microsoft.com/office/powerpoint/2010/main" val="1242467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6632"/>
            <a:ext cx="7715200" cy="1143000"/>
          </a:xfrm>
        </p:spPr>
        <p:txBody>
          <a:bodyPr>
            <a:noAutofit/>
          </a:bodyPr>
          <a:lstStyle/>
          <a:p>
            <a:pPr marL="457200">
              <a:lnSpc>
                <a:spcPct val="80000"/>
              </a:lnSpc>
            </a:pPr>
            <a:r>
              <a:rPr lang="ru-RU" altLang="ru-RU" sz="2400" b="1" dirty="0">
                <a:latin typeface="Times New Roman" panose="02020603050405020304" pitchFamily="18" charset="0"/>
                <a:cs typeface="Times New Roman" panose="02020603050405020304" pitchFamily="18" charset="0"/>
              </a:rPr>
              <a:t>Процедурные вопросы аттестации в целях установления квалификационной категории (первой или высшей) педагогическим работникам</a:t>
            </a: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28</a:t>
            </a:fld>
            <a:endParaRPr lang="ru-RU" sz="1800" dirty="0">
              <a:solidFill>
                <a:srgbClr val="4BACC6">
                  <a:lumMod val="75000"/>
                </a:srgbClr>
              </a:solidFill>
            </a:endParaRPr>
          </a:p>
        </p:txBody>
      </p:sp>
      <p:sp>
        <p:nvSpPr>
          <p:cNvPr id="3" name="Прямоугольник 2"/>
          <p:cNvSpPr/>
          <p:nvPr/>
        </p:nvSpPr>
        <p:spPr>
          <a:xfrm>
            <a:off x="269923" y="1899735"/>
            <a:ext cx="8496944" cy="2677656"/>
          </a:xfrm>
          <a:prstGeom prst="rect">
            <a:avLst/>
          </a:prstGeom>
        </p:spPr>
        <p:txBody>
          <a:bodyPr wrap="square">
            <a:spAutoFit/>
          </a:bodyPr>
          <a:lstStyle/>
          <a:p>
            <a:pPr algn="just">
              <a:defRPr/>
            </a:pPr>
            <a:r>
              <a:rPr lang="ru-RU" sz="2400" b="1" dirty="0">
                <a:solidFill>
                  <a:srgbClr val="FF0000"/>
                </a:solidFill>
                <a:latin typeface="Times New Roman" panose="02020603050405020304" pitchFamily="18" charset="0"/>
                <a:cs typeface="Times New Roman" panose="02020603050405020304" pitchFamily="18" charset="0"/>
              </a:rPr>
              <a:t>Дистанционная форма аттестации </a:t>
            </a:r>
            <a:r>
              <a:rPr lang="ru-RU" sz="2400" b="1" dirty="0">
                <a:solidFill>
                  <a:prstClr val="black"/>
                </a:solidFill>
                <a:latin typeface="Times New Roman" panose="02020603050405020304" pitchFamily="18" charset="0"/>
                <a:cs typeface="Times New Roman" panose="02020603050405020304" pitchFamily="18" charset="0"/>
              </a:rPr>
              <a:t>включает в себя следующие процедурные мероприятия: </a:t>
            </a:r>
          </a:p>
          <a:p>
            <a:pPr algn="just">
              <a:buFontTx/>
              <a:buChar char="-"/>
              <a:defRPr/>
            </a:pPr>
            <a:r>
              <a:rPr lang="ru-RU" sz="2400" b="1" dirty="0">
                <a:solidFill>
                  <a:prstClr val="black"/>
                </a:solidFill>
                <a:latin typeface="Times New Roman" panose="02020603050405020304" pitchFamily="18" charset="0"/>
                <a:cs typeface="Times New Roman" panose="02020603050405020304" pitchFamily="18" charset="0"/>
              </a:rPr>
              <a:t>изучение портфолио аттестуемого, в котором представлены результаты профессиональной деятельности, </a:t>
            </a:r>
          </a:p>
          <a:p>
            <a:pPr algn="just">
              <a:buFontTx/>
              <a:buChar char="-"/>
              <a:defRPr/>
            </a:pPr>
            <a:r>
              <a:rPr lang="ru-RU" sz="2400" b="1" dirty="0">
                <a:solidFill>
                  <a:prstClr val="black"/>
                </a:solidFill>
                <a:latin typeface="Times New Roman" panose="02020603050405020304" pitchFamily="18" charset="0"/>
                <a:cs typeface="Times New Roman" panose="02020603050405020304" pitchFamily="18" charset="0"/>
              </a:rPr>
              <a:t>видеозапись двух занятий, уроков, мероприятий, отснятые в </a:t>
            </a:r>
            <a:r>
              <a:rPr lang="ru-RU" sz="2400" b="1" dirty="0" err="1">
                <a:solidFill>
                  <a:prstClr val="black"/>
                </a:solidFill>
                <a:latin typeface="Times New Roman" panose="02020603050405020304" pitchFamily="18" charset="0"/>
                <a:cs typeface="Times New Roman" panose="02020603050405020304" pitchFamily="18" charset="0"/>
              </a:rPr>
              <a:t>межаттестационный</a:t>
            </a:r>
            <a:r>
              <a:rPr lang="ru-RU" sz="2400" b="1" dirty="0">
                <a:solidFill>
                  <a:prstClr val="black"/>
                </a:solidFill>
                <a:latin typeface="Times New Roman" panose="02020603050405020304" pitchFamily="18" charset="0"/>
                <a:cs typeface="Times New Roman" panose="02020603050405020304" pitchFamily="18" charset="0"/>
              </a:rPr>
              <a:t> период и их анализ,</a:t>
            </a:r>
          </a:p>
          <a:p>
            <a:pPr algn="just">
              <a:defRPr/>
            </a:pPr>
            <a:endParaRPr lang="ru-RU"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89349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Правильный пятиугольник 5"/>
          <p:cNvSpPr/>
          <p:nvPr/>
        </p:nvSpPr>
        <p:spPr>
          <a:xfrm>
            <a:off x="-108520" y="1340768"/>
            <a:ext cx="9865096" cy="5256584"/>
          </a:xfrm>
          <a:prstGeom prst="pentagon">
            <a:avLst/>
          </a:prstGeom>
          <a:solidFill>
            <a:schemeClr val="accent6">
              <a:lumMod val="20000"/>
              <a:lumOff val="80000"/>
            </a:schemeClr>
          </a:solidFill>
          <a:scene3d>
            <a:camera prst="orthographicFront"/>
            <a:lightRig rig="threePt" dir="t"/>
          </a:scene3d>
          <a:sp3d>
            <a:bevelT w="165100" h="139700" prst="convex"/>
            <a:bevelB w="133350" h="13335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Структура и содержание ВСОКО разрабатывается самой образовательной организацией </a:t>
            </a:r>
            <a:r>
              <a:rPr lang="ru-RU" dirty="0">
                <a:solidFill>
                  <a:schemeClr val="tx1"/>
                </a:solidFill>
              </a:rPr>
              <a:t>и интегрируется в управленческую работу в качестве инструмента оценки результативности деятельности образовательной организации. </a:t>
            </a:r>
          </a:p>
          <a:p>
            <a:pPr algn="ctr"/>
            <a:endParaRPr lang="ru-RU" sz="1050" dirty="0">
              <a:solidFill>
                <a:schemeClr val="tx1"/>
              </a:solidFill>
            </a:endParaRPr>
          </a:p>
          <a:p>
            <a:pPr algn="ctr"/>
            <a:r>
              <a:rPr lang="ru-RU" dirty="0">
                <a:solidFill>
                  <a:schemeClr val="tx1"/>
                </a:solidFill>
              </a:rPr>
              <a:t>Реализация ВСОКО – функционал административно-управленческой команды образовательной организации. </a:t>
            </a:r>
          </a:p>
          <a:p>
            <a:pPr algn="ctr"/>
            <a:endParaRPr lang="ru-RU" sz="1050" dirty="0">
              <a:solidFill>
                <a:schemeClr val="tx1"/>
              </a:solidFill>
            </a:endParaRPr>
          </a:p>
          <a:p>
            <a:pPr algn="ctr"/>
            <a:r>
              <a:rPr lang="ru-RU" dirty="0">
                <a:solidFill>
                  <a:schemeClr val="tx1"/>
                </a:solidFill>
              </a:rPr>
              <a:t>Достоверность результатов ВСОКО и их дальнейшего использования является компетенцией руководителя образовательной организации. </a:t>
            </a:r>
          </a:p>
          <a:p>
            <a:pPr algn="ctr"/>
            <a:endParaRPr lang="ru-RU" dirty="0">
              <a:solidFill>
                <a:schemeClr val="tx1"/>
              </a:solidFill>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29</a:t>
            </a:fld>
            <a:endParaRPr lang="ru-RU" sz="1800" dirty="0">
              <a:solidFill>
                <a:schemeClr val="accent5">
                  <a:lumMod val="75000"/>
                </a:schemeClr>
              </a:solidFill>
            </a:endParaRPr>
          </a:p>
        </p:txBody>
      </p:sp>
      <p:sp>
        <p:nvSpPr>
          <p:cNvPr id="3" name="Прямоугольник 2"/>
          <p:cNvSpPr/>
          <p:nvPr/>
        </p:nvSpPr>
        <p:spPr>
          <a:xfrm>
            <a:off x="1475656" y="-1"/>
            <a:ext cx="6984776" cy="1200329"/>
          </a:xfrm>
          <a:prstGeom prst="rect">
            <a:avLst/>
          </a:prstGeom>
        </p:spPr>
        <p:txBody>
          <a:bodyPr wrap="square">
            <a:spAutoFit/>
          </a:bodyPr>
          <a:lstStyle/>
          <a:p>
            <a:pPr lvl="0" algn="ctr"/>
            <a:r>
              <a:rPr lang="ru-RU" sz="2400" b="1" dirty="0">
                <a:solidFill>
                  <a:srgbClr val="C00000"/>
                </a:solidFill>
              </a:rPr>
              <a:t>Аттестация педагогических работников проводится на основе оценки результатов их профессиональной деятельности. </a:t>
            </a:r>
          </a:p>
        </p:txBody>
      </p:sp>
      <p:sp>
        <p:nvSpPr>
          <p:cNvPr id="2" name="Трапеция 1"/>
          <p:cNvSpPr/>
          <p:nvPr/>
        </p:nvSpPr>
        <p:spPr>
          <a:xfrm>
            <a:off x="395536" y="1340768"/>
            <a:ext cx="8352928" cy="1368152"/>
          </a:xfrm>
          <a:prstGeom prst="trapezoid">
            <a:avLst/>
          </a:prstGeom>
          <a:solidFill>
            <a:schemeClr val="accent5">
              <a:lumMod val="20000"/>
              <a:lumOff val="80000"/>
            </a:schemeClr>
          </a:solidFill>
          <a:scene3d>
            <a:camera prst="orthographicFront"/>
            <a:lightRig rig="threePt" dir="t"/>
          </a:scene3d>
          <a:sp3d>
            <a:bevelT w="165100" h="139700" prst="convex"/>
            <a:bevelB w="133350" h="133350"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rPr>
              <a:t>Результаты профессиональной деятельности педагогического работника формируются образовательной организацией на основе информации внутренней системы оценки качества образования (далее - ВСОКО). </a:t>
            </a:r>
          </a:p>
          <a:p>
            <a:pPr algn="ctr"/>
            <a:endParaRPr lang="ru-RU" dirty="0"/>
          </a:p>
        </p:txBody>
      </p:sp>
    </p:spTree>
    <p:extLst>
      <p:ext uri="{BB962C8B-B14F-4D97-AF65-F5344CB8AC3E}">
        <p14:creationId xmlns:p14="http://schemas.microsoft.com/office/powerpoint/2010/main" val="4127655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3</a:t>
            </a:fld>
            <a:endParaRPr lang="ru-RU" sz="1800" dirty="0">
              <a:solidFill>
                <a:schemeClr val="accent5">
                  <a:lumMod val="75000"/>
                </a:schemeClr>
              </a:solidFill>
            </a:endParaRPr>
          </a:p>
        </p:txBody>
      </p:sp>
      <p:sp>
        <p:nvSpPr>
          <p:cNvPr id="2" name="Загнутый угол 1"/>
          <p:cNvSpPr/>
          <p:nvPr/>
        </p:nvSpPr>
        <p:spPr>
          <a:xfrm>
            <a:off x="1835696" y="332656"/>
            <a:ext cx="7056784" cy="6192688"/>
          </a:xfrm>
          <a:prstGeom prst="foldedCorner">
            <a:avLst>
              <a:gd name="adj" fmla="val 1897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600" b="1" dirty="0" smtClean="0">
              <a:solidFill>
                <a:schemeClr val="accent5">
                  <a:lumMod val="50000"/>
                </a:schemeClr>
              </a:solidFill>
            </a:endParaRPr>
          </a:p>
          <a:p>
            <a:pPr algn="ctr"/>
            <a:r>
              <a:rPr lang="ru-RU" sz="3600" b="1" dirty="0" smtClean="0">
                <a:solidFill>
                  <a:schemeClr val="accent5">
                    <a:lumMod val="50000"/>
                  </a:schemeClr>
                </a:solidFill>
              </a:rPr>
              <a:t>Приказ </a:t>
            </a:r>
            <a:r>
              <a:rPr lang="ru-RU" sz="3600" dirty="0">
                <a:solidFill>
                  <a:schemeClr val="accent5">
                    <a:lumMod val="50000"/>
                  </a:schemeClr>
                </a:solidFill>
              </a:rPr>
              <a:t>Министерства образования и науки Российской Федерации (Минобрнауки России) </a:t>
            </a:r>
            <a:r>
              <a:rPr lang="ru-RU" sz="3600" b="1" i="1" dirty="0">
                <a:solidFill>
                  <a:schemeClr val="accent5">
                    <a:lumMod val="50000"/>
                  </a:schemeClr>
                </a:solidFill>
              </a:rPr>
              <a:t>от 7 апреля 2014 г. N 276 </a:t>
            </a:r>
            <a:r>
              <a:rPr lang="ru-RU" sz="3600" dirty="0">
                <a:solidFill>
                  <a:schemeClr val="accent5">
                    <a:lumMod val="50000"/>
                  </a:schemeClr>
                </a:solidFill>
              </a:rPr>
              <a:t>г. Москва "Об утверждении Порядка проведения аттестации педагогических работников организаций, осуществляющих образовательную деятельность </a:t>
            </a:r>
            <a:r>
              <a:rPr lang="ru-RU" sz="3600" dirty="0" smtClean="0">
                <a:solidFill>
                  <a:schemeClr val="accent5">
                    <a:lumMod val="50000"/>
                  </a:schemeClr>
                </a:solidFill>
              </a:rPr>
              <a:t>"</a:t>
            </a:r>
            <a:endParaRPr lang="ru-RU" sz="3600" dirty="0">
              <a:solidFill>
                <a:schemeClr val="accent5">
                  <a:lumMod val="50000"/>
                </a:schemeClr>
              </a:solidFill>
            </a:endParaRPr>
          </a:p>
        </p:txBody>
      </p:sp>
      <p:pic>
        <p:nvPicPr>
          <p:cNvPr id="1026" name="Picture 2" descr="https://ppds46.edumsko.ru/uploads/3000/2026/section/120746/i.jpeg?15083135021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3685" y="1782851"/>
            <a:ext cx="1404442" cy="11235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s4reut.edumsko.ru/uploads/28000/27952/section/368165/vert-menu_001.jpg?152408120052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041" y="4869160"/>
            <a:ext cx="1561730" cy="1311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13006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30</a:t>
            </a:fld>
            <a:endParaRPr lang="ru-RU" sz="1800" dirty="0">
              <a:solidFill>
                <a:schemeClr val="accent5">
                  <a:lumMod val="75000"/>
                </a:schemeClr>
              </a:solidFill>
            </a:endParaRPr>
          </a:p>
        </p:txBody>
      </p:sp>
      <p:graphicFrame>
        <p:nvGraphicFramePr>
          <p:cNvPr id="2" name="Схема 1"/>
          <p:cNvGraphicFramePr/>
          <p:nvPr>
            <p:extLst>
              <p:ext uri="{D42A27DB-BD31-4B8C-83A1-F6EECF244321}">
                <p14:modId xmlns:p14="http://schemas.microsoft.com/office/powerpoint/2010/main" val="2169315741"/>
              </p:ext>
            </p:extLst>
          </p:nvPr>
        </p:nvGraphicFramePr>
        <p:xfrm>
          <a:off x="323528" y="116632"/>
          <a:ext cx="8640960" cy="6408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76661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31</a:t>
            </a:fld>
            <a:endParaRPr lang="ru-RU" sz="1800" dirty="0">
              <a:solidFill>
                <a:schemeClr val="accent5">
                  <a:lumMod val="75000"/>
                </a:schemeClr>
              </a:solidFill>
            </a:endParaRPr>
          </a:p>
        </p:txBody>
      </p:sp>
      <p:sp>
        <p:nvSpPr>
          <p:cNvPr id="7" name="Номер слайда 4"/>
          <p:cNvSpPr txBox="1">
            <a:spLocks/>
          </p:cNvSpPr>
          <p:nvPr/>
        </p:nvSpPr>
        <p:spPr>
          <a:xfrm>
            <a:off x="8388424" y="6309320"/>
            <a:ext cx="576064"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31</a:t>
            </a:fld>
            <a:endParaRPr lang="ru-RU" sz="1800" dirty="0">
              <a:solidFill>
                <a:schemeClr val="accent5">
                  <a:lumMod val="75000"/>
                </a:schemeClr>
              </a:solidFill>
            </a:endParaRPr>
          </a:p>
        </p:txBody>
      </p:sp>
      <p:sp>
        <p:nvSpPr>
          <p:cNvPr id="9" name="Прямоугольник 8"/>
          <p:cNvSpPr/>
          <p:nvPr/>
        </p:nvSpPr>
        <p:spPr>
          <a:xfrm>
            <a:off x="-36512" y="3212976"/>
            <a:ext cx="8712968" cy="492443"/>
          </a:xfrm>
          <a:prstGeom prst="rect">
            <a:avLst/>
          </a:prstGeom>
          <a:solidFill>
            <a:schemeClr val="bg1"/>
          </a:solidFill>
        </p:spPr>
        <p:txBody>
          <a:bodyPr wrap="square">
            <a:spAutoFit/>
          </a:bodyPr>
          <a:lstStyle/>
          <a:p>
            <a:pPr lvl="0" algn="just">
              <a:spcAft>
                <a:spcPts val="0"/>
              </a:spcAft>
            </a:pPr>
            <a:endParaRPr lang="ru-RU" sz="2600" dirty="0">
              <a:latin typeface="Arial"/>
              <a:ea typeface="Times New Roman"/>
            </a:endParaRPr>
          </a:p>
        </p:txBody>
      </p:sp>
      <p:sp>
        <p:nvSpPr>
          <p:cNvPr id="2" name="Трапеция 1"/>
          <p:cNvSpPr/>
          <p:nvPr/>
        </p:nvSpPr>
        <p:spPr>
          <a:xfrm>
            <a:off x="1259632" y="188640"/>
            <a:ext cx="7848872" cy="1800200"/>
          </a:xfrm>
          <a:prstGeom prst="trapezoid">
            <a:avLst/>
          </a:prstGeom>
          <a:solidFill>
            <a:schemeClr val="accent6">
              <a:lumMod val="20000"/>
              <a:lumOff val="80000"/>
            </a:schemeClr>
          </a:solidFill>
          <a:scene3d>
            <a:camera prst="orthographicFront"/>
            <a:lightRig rig="threePt" dir="t"/>
          </a:scene3d>
          <a:sp3d>
            <a:bevelT w="114300" h="107950" prst="relaxedInset"/>
            <a:bevelB w="107950" h="10795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400" b="1" dirty="0">
                <a:solidFill>
                  <a:schemeClr val="accent5">
                    <a:lumMod val="75000"/>
                  </a:schemeClr>
                </a:solidFill>
                <a:latin typeface="Times New Roman"/>
                <a:ea typeface="Times New Roman"/>
              </a:rPr>
              <a:t>Вам необходимо разместить на официальном сайте </a:t>
            </a:r>
            <a:r>
              <a:rPr lang="ru-RU" sz="2400" dirty="0">
                <a:solidFill>
                  <a:schemeClr val="tx1"/>
                </a:solidFill>
                <a:latin typeface="Times New Roman"/>
                <a:ea typeface="Times New Roman"/>
              </a:rPr>
              <a:t>образовательной организации, в которой работает педагог, имеющуюся информацию о результатах его деятельности. </a:t>
            </a:r>
            <a:endParaRPr lang="ru-RU" sz="2400" dirty="0">
              <a:solidFill>
                <a:schemeClr val="tx1"/>
              </a:solidFill>
              <a:latin typeface="Arial"/>
              <a:ea typeface="Times New Roman"/>
            </a:endParaRPr>
          </a:p>
          <a:p>
            <a:pPr algn="ctr"/>
            <a:endParaRPr lang="ru-RU" sz="2400" dirty="0">
              <a:solidFill>
                <a:schemeClr val="tx1"/>
              </a:solidFill>
            </a:endParaRPr>
          </a:p>
        </p:txBody>
      </p:sp>
      <p:sp>
        <p:nvSpPr>
          <p:cNvPr id="3" name="Выноска со стрелкой вверх 2"/>
          <p:cNvSpPr/>
          <p:nvPr/>
        </p:nvSpPr>
        <p:spPr>
          <a:xfrm>
            <a:off x="467544" y="1844824"/>
            <a:ext cx="8496944" cy="4829621"/>
          </a:xfrm>
          <a:prstGeom prst="upArrowCallout">
            <a:avLst>
              <a:gd name="adj1" fmla="val 22342"/>
              <a:gd name="adj2" fmla="val 25000"/>
              <a:gd name="adj3" fmla="val 13926"/>
              <a:gd name="adj4" fmla="val 80923"/>
            </a:avLst>
          </a:prstGeom>
          <a:solidFill>
            <a:schemeClr val="accent6">
              <a:lumMod val="40000"/>
              <a:lumOff val="60000"/>
            </a:schemeClr>
          </a:solidFill>
          <a:scene3d>
            <a:camera prst="orthographicFront"/>
            <a:lightRig rig="threePt" dir="t"/>
          </a:scene3d>
          <a:sp3d>
            <a:bevelT w="114300" h="107950" prst="relaxedInset"/>
            <a:bevelB w="107950" h="10795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200" dirty="0">
                <a:solidFill>
                  <a:srgbClr val="002060"/>
                </a:solidFill>
                <a:latin typeface="Times New Roman"/>
                <a:ea typeface="Times New Roman"/>
              </a:rPr>
              <a:t>Специалист </a:t>
            </a:r>
            <a:r>
              <a:rPr lang="ru-RU" sz="2200" b="1" dirty="0">
                <a:solidFill>
                  <a:srgbClr val="002060"/>
                </a:solidFill>
                <a:latin typeface="Times New Roman"/>
                <a:ea typeface="Times New Roman"/>
              </a:rPr>
              <a:t>сообщает</a:t>
            </a:r>
            <a:r>
              <a:rPr lang="ru-RU" sz="2200" dirty="0">
                <a:solidFill>
                  <a:srgbClr val="002060"/>
                </a:solidFill>
                <a:latin typeface="Times New Roman"/>
                <a:ea typeface="Times New Roman"/>
              </a:rPr>
              <a:t> руководителю образовательной организации, в которой работает педагогический работник, или ответственному за аттестацию педагогических работников, о дате проведения процедурных мероприятий (</a:t>
            </a:r>
            <a:r>
              <a:rPr lang="ru-RU" sz="2200" i="1" dirty="0">
                <a:solidFill>
                  <a:srgbClr val="002060"/>
                </a:solidFill>
                <a:latin typeface="Times New Roman"/>
                <a:ea typeface="Times New Roman"/>
              </a:rPr>
              <a:t>при очной форме аттестации)</a:t>
            </a:r>
            <a:r>
              <a:rPr lang="ru-RU" sz="2200" dirty="0">
                <a:solidFill>
                  <a:srgbClr val="002060"/>
                </a:solidFill>
                <a:latin typeface="Times New Roman"/>
                <a:ea typeface="Times New Roman"/>
              </a:rPr>
              <a:t>, а также </a:t>
            </a:r>
            <a:r>
              <a:rPr lang="ru-RU" sz="2200" b="1" dirty="0">
                <a:solidFill>
                  <a:srgbClr val="002060"/>
                </a:solidFill>
                <a:latin typeface="Times New Roman"/>
                <a:ea typeface="Times New Roman"/>
              </a:rPr>
              <a:t>запросить необходимые для аттестации педагогического работника материалы </a:t>
            </a:r>
            <a:r>
              <a:rPr lang="ru-RU" sz="2200" dirty="0">
                <a:solidFill>
                  <a:srgbClr val="002060"/>
                </a:solidFill>
                <a:latin typeface="Times New Roman"/>
                <a:ea typeface="Times New Roman"/>
              </a:rPr>
              <a:t>о результатах его профессиональной деятельности, которые не были найдены на официальных информационных ресурсах, указанных в заявлении аттестуемого педагога (</a:t>
            </a:r>
            <a:r>
              <a:rPr lang="ru-RU" sz="2200" i="1" dirty="0">
                <a:solidFill>
                  <a:srgbClr val="002060"/>
                </a:solidFill>
                <a:latin typeface="Times New Roman"/>
                <a:ea typeface="Times New Roman"/>
              </a:rPr>
              <a:t>при очной и дистанционной формах аттестации)</a:t>
            </a:r>
            <a:r>
              <a:rPr lang="ru-RU" sz="2200" dirty="0">
                <a:solidFill>
                  <a:srgbClr val="002060"/>
                </a:solidFill>
                <a:latin typeface="Times New Roman"/>
                <a:ea typeface="Times New Roman"/>
              </a:rPr>
              <a:t> не менее чем за 7 дней до начала аттестации;</a:t>
            </a:r>
            <a:endParaRPr lang="ru-RU" sz="2200" dirty="0">
              <a:solidFill>
                <a:srgbClr val="002060"/>
              </a:solidFill>
              <a:latin typeface="Arial"/>
              <a:ea typeface="Times New Roman"/>
            </a:endParaRPr>
          </a:p>
          <a:p>
            <a:pPr algn="ctr"/>
            <a:endParaRPr lang="ru-RU" sz="2200" dirty="0">
              <a:solidFill>
                <a:srgbClr val="002060"/>
              </a:solidFill>
            </a:endParaRPr>
          </a:p>
        </p:txBody>
      </p:sp>
    </p:spTree>
    <p:extLst>
      <p:ext uri="{BB962C8B-B14F-4D97-AF65-F5344CB8AC3E}">
        <p14:creationId xmlns:p14="http://schemas.microsoft.com/office/powerpoint/2010/main" val="27673003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Заголовок 1"/>
          <p:cNvSpPr txBox="1">
            <a:spLocks/>
          </p:cNvSpPr>
          <p:nvPr/>
        </p:nvSpPr>
        <p:spPr>
          <a:xfrm>
            <a:off x="3347864" y="4437112"/>
            <a:ext cx="5796136" cy="136815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2400" dirty="0" smtClean="0">
                <a:solidFill>
                  <a:schemeClr val="bg1"/>
                </a:solidFill>
                <a:latin typeface="Constantia" pitchFamily="18" charset="0"/>
              </a:rPr>
              <a:t>Отраслевое соглашение между ДОО ТО и Томской территориальной организацией Профсоюза работников народного образования и науки РФ на</a:t>
            </a:r>
            <a:endParaRPr lang="ru-RU" sz="2400" dirty="0">
              <a:solidFill>
                <a:schemeClr val="bg1"/>
              </a:solidFill>
              <a:latin typeface="Constantia" pitchFamily="18" charset="0"/>
            </a:endParaRPr>
          </a:p>
        </p:txBody>
      </p:sp>
    </p:spTree>
    <p:extLst>
      <p:ext uri="{BB962C8B-B14F-4D97-AF65-F5344CB8AC3E}">
        <p14:creationId xmlns:p14="http://schemas.microsoft.com/office/powerpoint/2010/main" val="2313604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33</a:t>
            </a:fld>
            <a:endParaRPr lang="ru-RU" sz="1800" dirty="0">
              <a:solidFill>
                <a:schemeClr val="accent5">
                  <a:lumMod val="75000"/>
                </a:schemeClr>
              </a:solidFill>
            </a:endParaRPr>
          </a:p>
        </p:txBody>
      </p:sp>
      <p:sp>
        <p:nvSpPr>
          <p:cNvPr id="3" name="Прямоугольник 2"/>
          <p:cNvSpPr/>
          <p:nvPr/>
        </p:nvSpPr>
        <p:spPr>
          <a:xfrm>
            <a:off x="251520" y="2204864"/>
            <a:ext cx="8566990" cy="4524315"/>
          </a:xfrm>
          <a:prstGeom prst="rect">
            <a:avLst/>
          </a:prstGeom>
        </p:spPr>
        <p:txBody>
          <a:bodyPr wrap="square">
            <a:spAutoFit/>
          </a:bodyPr>
          <a:lstStyle/>
          <a:p>
            <a:pPr marL="179705" indent="457200" algn="just">
              <a:spcAft>
                <a:spcPts val="0"/>
              </a:spcAft>
              <a:tabLst>
                <a:tab pos="449580" algn="l"/>
              </a:tabLst>
            </a:pPr>
            <a:r>
              <a:rPr lang="ru-RU" sz="2400" b="1" i="1" dirty="0" smtClean="0">
                <a:solidFill>
                  <a:srgbClr val="00000A"/>
                </a:solidFill>
                <a:latin typeface="Calibri" panose="020F0502020204030204" pitchFamily="34" charset="0"/>
                <a:ea typeface="Times New Roman"/>
                <a:cs typeface="Times New Roman" panose="02020603050405020304" pitchFamily="18" charset="0"/>
              </a:rPr>
              <a:t>9.3</a:t>
            </a:r>
            <a:r>
              <a:rPr lang="ru-RU" sz="2400" b="1" i="1" dirty="0">
                <a:solidFill>
                  <a:srgbClr val="00000A"/>
                </a:solidFill>
                <a:latin typeface="Calibri" panose="020F0502020204030204" pitchFamily="34" charset="0"/>
                <a:ea typeface="Times New Roman"/>
                <a:cs typeface="Times New Roman" panose="02020603050405020304" pitchFamily="18" charset="0"/>
              </a:rPr>
              <a:t>. При проведении аттестации педагогических работников организаций, осуществляющих образовательную деятельность на территории Томской </a:t>
            </a:r>
            <a:r>
              <a:rPr lang="ru-RU" sz="2400" b="1" i="1" dirty="0" smtClean="0">
                <a:solidFill>
                  <a:srgbClr val="00000A"/>
                </a:solidFill>
                <a:latin typeface="Calibri" panose="020F0502020204030204" pitchFamily="34" charset="0"/>
                <a:ea typeface="Times New Roman"/>
                <a:cs typeface="Times New Roman" panose="02020603050405020304" pitchFamily="18" charset="0"/>
              </a:rPr>
              <a:t>области, </a:t>
            </a:r>
            <a:r>
              <a:rPr lang="ru-RU" sz="2400" b="1" i="1" dirty="0">
                <a:solidFill>
                  <a:srgbClr val="00000A"/>
                </a:solidFill>
                <a:latin typeface="Calibri" panose="020F0502020204030204" pitchFamily="34" charset="0"/>
                <a:ea typeface="Times New Roman"/>
                <a:cs typeface="Times New Roman" panose="02020603050405020304" pitchFamily="18" charset="0"/>
              </a:rPr>
              <a:t>соблюдаются следующие условия: </a:t>
            </a:r>
          </a:p>
          <a:p>
            <a:pPr indent="457200" algn="just">
              <a:spcAft>
                <a:spcPts val="0"/>
              </a:spcAft>
              <a:tabLst>
                <a:tab pos="449580" algn="l"/>
              </a:tabLst>
            </a:pPr>
            <a:r>
              <a:rPr lang="ru-RU" sz="2400" b="1" i="1" dirty="0">
                <a:solidFill>
                  <a:srgbClr val="00000A"/>
                </a:solidFill>
                <a:latin typeface="Calibri" panose="020F0502020204030204" pitchFamily="34" charset="0"/>
                <a:ea typeface="Times New Roman"/>
                <a:cs typeface="Times New Roman" panose="02020603050405020304" pitchFamily="18" charset="0"/>
              </a:rPr>
              <a:t>9.3.1. В состав аттестационной комиссии </a:t>
            </a:r>
            <a:r>
              <a:rPr lang="ru-RU" sz="2400" b="1" i="1" dirty="0" smtClean="0">
                <a:solidFill>
                  <a:srgbClr val="00000A"/>
                </a:solidFill>
                <a:latin typeface="Calibri" panose="020F0502020204030204" pitchFamily="34" charset="0"/>
                <a:ea typeface="Times New Roman"/>
                <a:cs typeface="Times New Roman" panose="02020603050405020304" pitchFamily="18" charset="0"/>
              </a:rPr>
              <a:t>ДОО ТО по </a:t>
            </a:r>
            <a:r>
              <a:rPr lang="ru-RU" sz="2400" b="1" i="1" dirty="0">
                <a:solidFill>
                  <a:srgbClr val="00000A"/>
                </a:solidFill>
                <a:latin typeface="Calibri" panose="020F0502020204030204" pitchFamily="34" charset="0"/>
                <a:ea typeface="Times New Roman"/>
                <a:cs typeface="Times New Roman" panose="02020603050405020304" pitchFamily="18" charset="0"/>
              </a:rPr>
              <a:t>аттестации педагогических работников </a:t>
            </a:r>
            <a:r>
              <a:rPr lang="ru-RU" sz="2400" b="1" i="1" dirty="0" smtClean="0">
                <a:solidFill>
                  <a:srgbClr val="00000A"/>
                </a:solidFill>
                <a:latin typeface="Calibri" panose="020F0502020204030204" pitchFamily="34" charset="0"/>
                <a:ea typeface="Times New Roman"/>
                <a:cs typeface="Times New Roman" panose="02020603050405020304" pitchFamily="18" charset="0"/>
              </a:rPr>
              <a:t>организаций включается </a:t>
            </a:r>
            <a:r>
              <a:rPr lang="ru-RU" sz="2400" b="1" i="1" dirty="0">
                <a:solidFill>
                  <a:srgbClr val="00000A"/>
                </a:solidFill>
                <a:latin typeface="Calibri" panose="020F0502020204030204" pitchFamily="34" charset="0"/>
                <a:ea typeface="Times New Roman"/>
                <a:cs typeface="Times New Roman" panose="02020603050405020304" pitchFamily="18" charset="0"/>
              </a:rPr>
              <a:t>представитель территориальной организации в соответствии с Порядком проведения аттестации педагогических работников организаций, осуществляющих образовательную деятельность, утвержденным приказом Министерства образования и науки Российской Федерации от 07.04.2014 № 276</a:t>
            </a:r>
            <a:r>
              <a:rPr lang="ru-RU" sz="2400" b="1" i="1" dirty="0" smtClean="0">
                <a:solidFill>
                  <a:srgbClr val="00000A"/>
                </a:solidFill>
                <a:latin typeface="Calibri" panose="020F0502020204030204" pitchFamily="34" charset="0"/>
                <a:ea typeface="Times New Roman"/>
                <a:cs typeface="Times New Roman" panose="02020603050405020304" pitchFamily="18" charset="0"/>
              </a:rPr>
              <a:t>.</a:t>
            </a:r>
            <a:endParaRPr lang="ru-RU" sz="2400" b="1" i="1" dirty="0">
              <a:solidFill>
                <a:srgbClr val="00000A"/>
              </a:solidFill>
              <a:latin typeface="Calibri" panose="020F0502020204030204" pitchFamily="34" charset="0"/>
              <a:ea typeface="Times New Roman"/>
              <a:cs typeface="Times New Roman" panose="02020603050405020304" pitchFamily="18" charset="0"/>
            </a:endParaRPr>
          </a:p>
        </p:txBody>
      </p:sp>
      <p:pic>
        <p:nvPicPr>
          <p:cNvPr id="1026" name="Picture 2" descr="http://sad2.liozno.edu.by/ru/sm.aspx?guid=684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1" y="116632"/>
            <a:ext cx="2446310" cy="214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062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34</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8" y="188640"/>
            <a:ext cx="7200800" cy="936104"/>
          </a:xfrm>
        </p:spPr>
        <p:txBody>
          <a:bodyPr>
            <a:noAutofit/>
          </a:bodyPr>
          <a:lstStyle/>
          <a:p>
            <a:pPr algn="l"/>
            <a:r>
              <a:rPr lang="ru-RU" sz="3600" b="1" dirty="0" smtClean="0">
                <a:solidFill>
                  <a:schemeClr val="tx1">
                    <a:lumMod val="50000"/>
                    <a:lumOff val="50000"/>
                  </a:schemeClr>
                </a:solidFill>
              </a:rPr>
              <a:t>П.9.3.2</a:t>
            </a:r>
            <a:endParaRPr lang="ru-RU" sz="3600" b="1" dirty="0">
              <a:solidFill>
                <a:schemeClr val="tx1">
                  <a:lumMod val="50000"/>
                  <a:lumOff val="50000"/>
                </a:schemeClr>
              </a:solidFill>
            </a:endParaRPr>
          </a:p>
        </p:txBody>
      </p:sp>
      <p:sp>
        <p:nvSpPr>
          <p:cNvPr id="4" name="Номер слайда 4"/>
          <p:cNvSpPr txBox="1">
            <a:spLocks/>
          </p:cNvSpPr>
          <p:nvPr/>
        </p:nvSpPr>
        <p:spPr>
          <a:xfrm>
            <a:off x="6830888" y="63093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34</a:t>
            </a:fld>
            <a:endParaRPr lang="ru-RU" sz="1800" dirty="0">
              <a:solidFill>
                <a:schemeClr val="accent5">
                  <a:lumMod val="75000"/>
                </a:schemeClr>
              </a:solidFill>
            </a:endParaRPr>
          </a:p>
        </p:txBody>
      </p:sp>
      <p:sp>
        <p:nvSpPr>
          <p:cNvPr id="6" name="Прямоугольник 5"/>
          <p:cNvSpPr/>
          <p:nvPr/>
        </p:nvSpPr>
        <p:spPr>
          <a:xfrm>
            <a:off x="683568" y="1268760"/>
            <a:ext cx="8280920" cy="3416320"/>
          </a:xfrm>
          <a:prstGeom prst="rect">
            <a:avLst/>
          </a:prstGeom>
        </p:spPr>
        <p:txBody>
          <a:bodyPr wrap="square">
            <a:spAutoFit/>
          </a:bodyPr>
          <a:lstStyle/>
          <a:p>
            <a:r>
              <a:rPr lang="ru-RU" sz="2400" b="1" i="1" dirty="0" smtClean="0"/>
              <a:t>По истечении срока действия квалификационной категории у педагогических работников может быть </a:t>
            </a:r>
            <a:r>
              <a:rPr lang="ru-RU" sz="2400" b="1" i="1" dirty="0" smtClean="0">
                <a:solidFill>
                  <a:srgbClr val="FF0000"/>
                </a:solidFill>
              </a:rPr>
              <a:t>сохранена оплата труда </a:t>
            </a:r>
            <a:r>
              <a:rPr lang="ru-RU" sz="2400" b="1" i="1" dirty="0" smtClean="0"/>
              <a:t>с учетом </a:t>
            </a:r>
            <a:r>
              <a:rPr lang="ru-RU" sz="2400" b="1" i="1" dirty="0" smtClean="0">
                <a:solidFill>
                  <a:srgbClr val="FF0000"/>
                </a:solidFill>
              </a:rPr>
              <a:t>имевшейся</a:t>
            </a:r>
            <a:r>
              <a:rPr lang="ru-RU" sz="2400" b="1" i="1" dirty="0" smtClean="0"/>
              <a:t> квалификационной категории </a:t>
            </a:r>
            <a:r>
              <a:rPr lang="ru-RU" sz="2400" b="1" i="1" dirty="0" smtClean="0">
                <a:solidFill>
                  <a:srgbClr val="FF0000"/>
                </a:solidFill>
              </a:rPr>
              <a:t>на срок до двух лет</a:t>
            </a:r>
            <a:r>
              <a:rPr lang="ru-RU" sz="2400" b="1" i="1" dirty="0" smtClean="0"/>
              <a:t> после выхода на работу в следующих случаях:</a:t>
            </a:r>
          </a:p>
          <a:p>
            <a:pPr marL="342900" indent="-342900">
              <a:buFont typeface="Arial" panose="020B0604020202020204" pitchFamily="34" charset="0"/>
              <a:buChar char="•"/>
            </a:pPr>
            <a:r>
              <a:rPr lang="ru-RU" sz="2400" b="1" i="1" dirty="0"/>
              <a:t>в</a:t>
            </a:r>
            <a:r>
              <a:rPr lang="ru-RU" sz="2400" b="1" i="1" dirty="0" smtClean="0"/>
              <a:t>ременной нетрудоспособности, длящейся свыше 4 месяцев;</a:t>
            </a:r>
          </a:p>
          <a:p>
            <a:pPr marL="342900" indent="-342900">
              <a:buFont typeface="Arial" panose="020B0604020202020204" pitchFamily="34" charset="0"/>
              <a:buChar char="•"/>
            </a:pPr>
            <a:r>
              <a:rPr lang="ru-RU" sz="2400" b="1" i="1" dirty="0"/>
              <a:t>н</a:t>
            </a:r>
            <a:r>
              <a:rPr lang="ru-RU" sz="2400" b="1" i="1" dirty="0" smtClean="0"/>
              <a:t>ахождении в отпуске по беременности и родам, отпуске по уходу за ребенком;</a:t>
            </a:r>
          </a:p>
        </p:txBody>
      </p:sp>
      <p:pic>
        <p:nvPicPr>
          <p:cNvPr id="2050" name="Picture 2" descr="http://irzakupki.ru/wp-content/uploads/2018/01/prava_do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6" y="4334693"/>
            <a:ext cx="2339752" cy="2339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447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35</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8" y="188640"/>
            <a:ext cx="7200800" cy="936104"/>
          </a:xfrm>
        </p:spPr>
        <p:txBody>
          <a:bodyPr>
            <a:noAutofit/>
          </a:bodyPr>
          <a:lstStyle/>
          <a:p>
            <a:pPr algn="l"/>
            <a:r>
              <a:rPr lang="ru-RU" sz="3600" b="1" dirty="0" smtClean="0">
                <a:solidFill>
                  <a:schemeClr val="tx1">
                    <a:lumMod val="50000"/>
                    <a:lumOff val="50000"/>
                  </a:schemeClr>
                </a:solidFill>
              </a:rPr>
              <a:t>П.9.3.2</a:t>
            </a:r>
            <a:endParaRPr lang="ru-RU" sz="3600" b="1" dirty="0">
              <a:solidFill>
                <a:schemeClr val="tx1">
                  <a:lumMod val="50000"/>
                  <a:lumOff val="50000"/>
                </a:schemeClr>
              </a:solidFill>
            </a:endParaRPr>
          </a:p>
        </p:txBody>
      </p:sp>
      <p:sp>
        <p:nvSpPr>
          <p:cNvPr id="4" name="Номер слайда 4"/>
          <p:cNvSpPr txBox="1">
            <a:spLocks/>
          </p:cNvSpPr>
          <p:nvPr/>
        </p:nvSpPr>
        <p:spPr>
          <a:xfrm>
            <a:off x="6830888" y="63093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35</a:t>
            </a:fld>
            <a:endParaRPr lang="ru-RU" sz="1800" dirty="0">
              <a:solidFill>
                <a:schemeClr val="accent5">
                  <a:lumMod val="75000"/>
                </a:schemeClr>
              </a:solidFill>
            </a:endParaRPr>
          </a:p>
        </p:txBody>
      </p:sp>
      <p:sp>
        <p:nvSpPr>
          <p:cNvPr id="6" name="Прямоугольник 5"/>
          <p:cNvSpPr/>
          <p:nvPr/>
        </p:nvSpPr>
        <p:spPr>
          <a:xfrm>
            <a:off x="467544" y="1268760"/>
            <a:ext cx="7128792" cy="5324535"/>
          </a:xfrm>
          <a:prstGeom prst="rect">
            <a:avLst/>
          </a:prstGeom>
        </p:spPr>
        <p:txBody>
          <a:bodyPr wrap="square">
            <a:spAutoFit/>
          </a:bodyPr>
          <a:lstStyle/>
          <a:p>
            <a:pPr marL="342900" indent="-342900">
              <a:buFont typeface="Arial" panose="020B0604020202020204" pitchFamily="34" charset="0"/>
              <a:buChar char="•"/>
            </a:pPr>
            <a:r>
              <a:rPr lang="ru-RU" sz="2400" b="1" i="1" dirty="0"/>
              <a:t>н</a:t>
            </a:r>
            <a:r>
              <a:rPr lang="ru-RU" sz="2400" b="1" i="1" dirty="0" smtClean="0"/>
              <a:t>ахождении в длительном отпуске в соответствии с п.5 ст. 47 ФЗ от 29.12.2012 г. № 273-ФЗ «Об образовании В РФ»;</a:t>
            </a:r>
          </a:p>
          <a:p>
            <a:pPr marL="342900" indent="-342900">
              <a:buFont typeface="Arial" panose="020B0604020202020204" pitchFamily="34" charset="0"/>
              <a:buChar char="•"/>
            </a:pPr>
            <a:r>
              <a:rPr lang="ru-RU" sz="2400" b="1" i="1" dirty="0"/>
              <a:t>в</a:t>
            </a:r>
            <a:r>
              <a:rPr lang="ru-RU" sz="2400" b="1" i="1" dirty="0" smtClean="0"/>
              <a:t>озобновления педагогической работы в течение года после ее прекращения в связи с сокращением штата, численности, реорганизацией, ликвидацией ОО;</a:t>
            </a:r>
          </a:p>
          <a:p>
            <a:pPr marL="342900" indent="-342900">
              <a:buFont typeface="Arial" panose="020B0604020202020204" pitchFamily="34" charset="0"/>
              <a:buChar char="•"/>
            </a:pPr>
            <a:r>
              <a:rPr lang="ru-RU" sz="2400" b="1" i="1" dirty="0"/>
              <a:t>з</a:t>
            </a:r>
            <a:r>
              <a:rPr lang="ru-RU" sz="2400" b="1" i="1" dirty="0" smtClean="0"/>
              <a:t>акрытия ОО на капитальный ремонт при условии оформления отпуска без сохранения заработной платы либо перевода на другую работу, не связанную с педагогической деятельностью в данной ОО.</a:t>
            </a:r>
          </a:p>
          <a:p>
            <a:pPr marL="342900" indent="-342900">
              <a:buFont typeface="Arial" panose="020B0604020202020204" pitchFamily="34" charset="0"/>
              <a:buChar char="•"/>
            </a:pPr>
            <a:endParaRPr lang="ru-RU" sz="2400" b="1" i="1" dirty="0" smtClean="0"/>
          </a:p>
          <a:p>
            <a:endParaRPr lang="ru-RU" sz="2800" b="1" i="1" dirty="0"/>
          </a:p>
        </p:txBody>
      </p:sp>
    </p:spTree>
    <p:extLst>
      <p:ext uri="{BB962C8B-B14F-4D97-AF65-F5344CB8AC3E}">
        <p14:creationId xmlns:p14="http://schemas.microsoft.com/office/powerpoint/2010/main" val="803879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36</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8" y="188640"/>
            <a:ext cx="7200800" cy="936104"/>
          </a:xfrm>
        </p:spPr>
        <p:txBody>
          <a:bodyPr>
            <a:noAutofit/>
          </a:bodyPr>
          <a:lstStyle/>
          <a:p>
            <a:pPr algn="l"/>
            <a:r>
              <a:rPr lang="ru-RU" sz="3600" b="1" dirty="0" smtClean="0">
                <a:solidFill>
                  <a:schemeClr val="tx1">
                    <a:lumMod val="50000"/>
                    <a:lumOff val="50000"/>
                  </a:schemeClr>
                </a:solidFill>
              </a:rPr>
              <a:t>П.9.3.3</a:t>
            </a:r>
            <a:endParaRPr lang="ru-RU" sz="3600" b="1" dirty="0">
              <a:solidFill>
                <a:schemeClr val="tx1">
                  <a:lumMod val="50000"/>
                  <a:lumOff val="50000"/>
                </a:schemeClr>
              </a:solidFill>
            </a:endParaRPr>
          </a:p>
        </p:txBody>
      </p:sp>
      <p:sp>
        <p:nvSpPr>
          <p:cNvPr id="4" name="Номер слайда 4"/>
          <p:cNvSpPr txBox="1">
            <a:spLocks/>
          </p:cNvSpPr>
          <p:nvPr/>
        </p:nvSpPr>
        <p:spPr>
          <a:xfrm>
            <a:off x="6830888" y="63093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36</a:t>
            </a:fld>
            <a:endParaRPr lang="ru-RU" sz="1800" dirty="0">
              <a:solidFill>
                <a:schemeClr val="accent5">
                  <a:lumMod val="75000"/>
                </a:schemeClr>
              </a:solidFill>
            </a:endParaRPr>
          </a:p>
        </p:txBody>
      </p:sp>
      <p:sp>
        <p:nvSpPr>
          <p:cNvPr id="6" name="Прямоугольник 5"/>
          <p:cNvSpPr/>
          <p:nvPr/>
        </p:nvSpPr>
        <p:spPr>
          <a:xfrm>
            <a:off x="899592" y="1412776"/>
            <a:ext cx="7128792" cy="3108543"/>
          </a:xfrm>
          <a:prstGeom prst="rect">
            <a:avLst/>
          </a:prstGeom>
        </p:spPr>
        <p:txBody>
          <a:bodyPr wrap="square">
            <a:spAutoFit/>
          </a:bodyPr>
          <a:lstStyle/>
          <a:p>
            <a:r>
              <a:rPr lang="ru-RU" sz="2400" b="1" i="1" dirty="0" smtClean="0"/>
              <a:t>В случае истечения срока действия квалификационной категории у педагогического работника, которому до пенсии по старости (по возрасту) </a:t>
            </a:r>
            <a:r>
              <a:rPr lang="ru-RU" sz="2400" b="1" i="1" dirty="0" smtClean="0">
                <a:solidFill>
                  <a:srgbClr val="FF0000"/>
                </a:solidFill>
              </a:rPr>
              <a:t>осталось менее двух лет</a:t>
            </a:r>
            <a:r>
              <a:rPr lang="ru-RU" sz="2400" b="1" i="1" dirty="0" smtClean="0"/>
              <a:t>, может быть сохранена </a:t>
            </a:r>
            <a:r>
              <a:rPr lang="ru-RU" sz="2400" b="1" i="1" dirty="0" smtClean="0">
                <a:solidFill>
                  <a:srgbClr val="FF0000"/>
                </a:solidFill>
              </a:rPr>
              <a:t>оплата труда </a:t>
            </a:r>
            <a:r>
              <a:rPr lang="ru-RU" sz="2400" b="1" i="1" dirty="0" smtClean="0"/>
              <a:t>с учетом имевшейся квалификационной категории до дня наступления пенсионного возраста.</a:t>
            </a:r>
          </a:p>
          <a:p>
            <a:endParaRPr lang="ru-RU" sz="2800" b="1" i="1" dirty="0"/>
          </a:p>
        </p:txBody>
      </p:sp>
    </p:spTree>
    <p:extLst>
      <p:ext uri="{BB962C8B-B14F-4D97-AF65-F5344CB8AC3E}">
        <p14:creationId xmlns:p14="http://schemas.microsoft.com/office/powerpoint/2010/main" val="1930558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37</a:t>
            </a:fld>
            <a:endParaRPr lang="ru-RU" sz="1800" dirty="0">
              <a:solidFill>
                <a:schemeClr val="accent5">
                  <a:lumMod val="75000"/>
                </a:schemeClr>
              </a:solidFill>
            </a:endParaRPr>
          </a:p>
        </p:txBody>
      </p:sp>
      <p:sp>
        <p:nvSpPr>
          <p:cNvPr id="7" name="Заголовок 1"/>
          <p:cNvSpPr>
            <a:spLocks noGrp="1"/>
          </p:cNvSpPr>
          <p:nvPr>
            <p:ph type="title"/>
          </p:nvPr>
        </p:nvSpPr>
        <p:spPr>
          <a:xfrm>
            <a:off x="1763688" y="188640"/>
            <a:ext cx="7200800" cy="936104"/>
          </a:xfrm>
        </p:spPr>
        <p:txBody>
          <a:bodyPr>
            <a:noAutofit/>
          </a:bodyPr>
          <a:lstStyle/>
          <a:p>
            <a:pPr algn="l"/>
            <a:r>
              <a:rPr lang="ru-RU" sz="3600" b="1" dirty="0" smtClean="0">
                <a:solidFill>
                  <a:schemeClr val="tx1">
                    <a:lumMod val="50000"/>
                    <a:lumOff val="50000"/>
                  </a:schemeClr>
                </a:solidFill>
              </a:rPr>
              <a:t>Порядок сохранения оплаты труда</a:t>
            </a:r>
            <a:endParaRPr lang="ru-RU" sz="3600" b="1" dirty="0">
              <a:solidFill>
                <a:schemeClr val="tx1">
                  <a:lumMod val="50000"/>
                  <a:lumOff val="50000"/>
                </a:schemeClr>
              </a:solidFill>
            </a:endParaRPr>
          </a:p>
        </p:txBody>
      </p:sp>
      <p:sp>
        <p:nvSpPr>
          <p:cNvPr id="8" name="Номер слайда 4"/>
          <p:cNvSpPr txBox="1">
            <a:spLocks/>
          </p:cNvSpPr>
          <p:nvPr/>
        </p:nvSpPr>
        <p:spPr>
          <a:xfrm>
            <a:off x="6830888" y="63093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37</a:t>
            </a:fld>
            <a:endParaRPr lang="ru-RU" sz="1800" dirty="0">
              <a:solidFill>
                <a:schemeClr val="accent5">
                  <a:lumMod val="75000"/>
                </a:schemeClr>
              </a:solidFill>
            </a:endParaRPr>
          </a:p>
        </p:txBody>
      </p:sp>
      <p:sp>
        <p:nvSpPr>
          <p:cNvPr id="9" name="Прямоугольник 8"/>
          <p:cNvSpPr/>
          <p:nvPr/>
        </p:nvSpPr>
        <p:spPr>
          <a:xfrm>
            <a:off x="899592" y="1412776"/>
            <a:ext cx="7128792" cy="4524315"/>
          </a:xfrm>
          <a:prstGeom prst="rect">
            <a:avLst/>
          </a:prstGeom>
        </p:spPr>
        <p:txBody>
          <a:bodyPr wrap="square">
            <a:spAutoFit/>
          </a:bodyPr>
          <a:lstStyle/>
          <a:p>
            <a:r>
              <a:rPr lang="ru-RU" sz="2400" b="1" i="1" dirty="0" smtClean="0"/>
              <a:t>Сохранение оплаты труда по п.9.3.2. и п.9.3.3. производится на </a:t>
            </a:r>
            <a:r>
              <a:rPr lang="ru-RU" sz="2400" b="1" i="1" dirty="0" smtClean="0">
                <a:solidFill>
                  <a:srgbClr val="FF0000"/>
                </a:solidFill>
              </a:rPr>
              <a:t>основании заявления </a:t>
            </a:r>
            <a:r>
              <a:rPr lang="ru-RU" sz="2400" b="1" i="1" dirty="0" smtClean="0"/>
              <a:t>педагогического работника, поданного в течении </a:t>
            </a:r>
            <a:r>
              <a:rPr lang="ru-RU" sz="2400" b="1" i="1" dirty="0" smtClean="0">
                <a:solidFill>
                  <a:srgbClr val="FF0000"/>
                </a:solidFill>
              </a:rPr>
              <a:t>одного месяца </a:t>
            </a:r>
            <a:r>
              <a:rPr lang="ru-RU" sz="2400" b="1" i="1" dirty="0" smtClean="0"/>
              <a:t>со дня выхода на работу или окончания срока действия квалификационной категории.</a:t>
            </a:r>
          </a:p>
          <a:p>
            <a:r>
              <a:rPr lang="ru-RU" sz="2400" b="1" i="1" dirty="0" smtClean="0">
                <a:solidFill>
                  <a:srgbClr val="FF0000"/>
                </a:solidFill>
              </a:rPr>
              <a:t>Заявление подается руководителю ОО</a:t>
            </a:r>
            <a:r>
              <a:rPr lang="ru-RU" sz="2400" b="1" i="1" dirty="0" smtClean="0"/>
              <a:t>, при принятии решения руководителем учитывается мнение профсоюзного комитета ОО.</a:t>
            </a:r>
          </a:p>
          <a:p>
            <a:r>
              <a:rPr lang="ru-RU" sz="2400" b="1" i="1" dirty="0" smtClean="0"/>
              <a:t>Руководитель ОО издает приказ о сохранении оплаты труда на основании п.9.3.2. </a:t>
            </a:r>
            <a:r>
              <a:rPr lang="ru-RU" sz="2400" b="1" i="1" smtClean="0"/>
              <a:t>или п.9.3.3</a:t>
            </a:r>
            <a:r>
              <a:rPr lang="ru-RU" sz="2400" b="1" i="1" dirty="0" smtClean="0"/>
              <a:t>. настоящего Соглашения.</a:t>
            </a:r>
            <a:endParaRPr lang="ru-RU" sz="2800" b="1" i="1" dirty="0"/>
          </a:p>
        </p:txBody>
      </p:sp>
    </p:spTree>
    <p:extLst>
      <p:ext uri="{BB962C8B-B14F-4D97-AF65-F5344CB8AC3E}">
        <p14:creationId xmlns:p14="http://schemas.microsoft.com/office/powerpoint/2010/main" val="21761674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38</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7" y="188639"/>
            <a:ext cx="7491741" cy="1286265"/>
          </a:xfrm>
        </p:spPr>
        <p:txBody>
          <a:bodyPr>
            <a:noAutofit/>
          </a:bodyPr>
          <a:lstStyle/>
          <a:p>
            <a:pPr algn="l"/>
            <a:r>
              <a:rPr lang="ru-RU" sz="3600" b="1" dirty="0" smtClean="0">
                <a:solidFill>
                  <a:schemeClr val="tx1">
                    <a:lumMod val="50000"/>
                    <a:lumOff val="50000"/>
                  </a:schemeClr>
                </a:solidFill>
              </a:rPr>
              <a:t>П.9.3.4</a:t>
            </a:r>
            <a:endParaRPr lang="ru-RU" sz="3600" b="1" dirty="0">
              <a:solidFill>
                <a:schemeClr val="tx1">
                  <a:lumMod val="50000"/>
                  <a:lumOff val="50000"/>
                </a:schemeClr>
              </a:solidFill>
            </a:endParaRPr>
          </a:p>
        </p:txBody>
      </p:sp>
      <p:sp>
        <p:nvSpPr>
          <p:cNvPr id="4" name="Номер слайда 4"/>
          <p:cNvSpPr txBox="1">
            <a:spLocks/>
          </p:cNvSpPr>
          <p:nvPr/>
        </p:nvSpPr>
        <p:spPr>
          <a:xfrm>
            <a:off x="6830888" y="6309320"/>
            <a:ext cx="2219806" cy="50170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38</a:t>
            </a:fld>
            <a:endParaRPr lang="ru-RU" sz="1800" dirty="0">
              <a:solidFill>
                <a:schemeClr val="accent5">
                  <a:lumMod val="75000"/>
                </a:schemeClr>
              </a:solidFill>
            </a:endParaRPr>
          </a:p>
        </p:txBody>
      </p:sp>
      <p:sp>
        <p:nvSpPr>
          <p:cNvPr id="6" name="Прямоугольник 5"/>
          <p:cNvSpPr/>
          <p:nvPr/>
        </p:nvSpPr>
        <p:spPr>
          <a:xfrm>
            <a:off x="899592" y="1412776"/>
            <a:ext cx="7416824" cy="1938992"/>
          </a:xfrm>
          <a:prstGeom prst="rect">
            <a:avLst/>
          </a:prstGeom>
        </p:spPr>
        <p:txBody>
          <a:bodyPr wrap="square">
            <a:spAutoFit/>
          </a:bodyPr>
          <a:lstStyle/>
          <a:p>
            <a:r>
              <a:rPr lang="ru-RU" sz="2400" b="1" i="1" dirty="0" smtClean="0"/>
              <a:t>Об истечении срока действия квалификационных категорий в следующем учебном году работодатели уведомляют педагогических работников </a:t>
            </a:r>
            <a:r>
              <a:rPr lang="ru-RU" sz="2400" b="1" i="1" dirty="0" smtClean="0">
                <a:solidFill>
                  <a:srgbClr val="FF0000"/>
                </a:solidFill>
              </a:rPr>
              <a:t>до 31 мая </a:t>
            </a:r>
            <a:r>
              <a:rPr lang="ru-RU" sz="2400" b="1" i="1" dirty="0" smtClean="0"/>
              <a:t>текущего года </a:t>
            </a:r>
            <a:r>
              <a:rPr lang="ru-RU" sz="2400" b="1" i="1" dirty="0" smtClean="0">
                <a:solidFill>
                  <a:srgbClr val="FF0000"/>
                </a:solidFill>
              </a:rPr>
              <a:t>приказом под роспись.</a:t>
            </a:r>
            <a:endParaRPr lang="ru-RU" sz="2800" b="1" i="1" dirty="0">
              <a:solidFill>
                <a:srgbClr val="FF0000"/>
              </a:solidFill>
            </a:endParaRPr>
          </a:p>
        </p:txBody>
      </p:sp>
      <p:pic>
        <p:nvPicPr>
          <p:cNvPr id="2052" name="Picture 4" descr="https://kvartira-studia.ru/images/9/4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856" y="3789040"/>
            <a:ext cx="4854074" cy="2843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7862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39</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8" y="188640"/>
            <a:ext cx="7200800" cy="936104"/>
          </a:xfrm>
        </p:spPr>
        <p:txBody>
          <a:bodyPr>
            <a:noAutofit/>
          </a:bodyPr>
          <a:lstStyle/>
          <a:p>
            <a:pPr algn="l"/>
            <a:r>
              <a:rPr lang="ru-RU" sz="3600" b="1" dirty="0" smtClean="0">
                <a:solidFill>
                  <a:schemeClr val="tx1">
                    <a:lumMod val="50000"/>
                    <a:lumOff val="50000"/>
                  </a:schemeClr>
                </a:solidFill>
              </a:rPr>
              <a:t>П.9.3.5</a:t>
            </a:r>
            <a:endParaRPr lang="ru-RU" sz="3600" b="1" dirty="0">
              <a:solidFill>
                <a:schemeClr val="tx1">
                  <a:lumMod val="50000"/>
                  <a:lumOff val="50000"/>
                </a:schemeClr>
              </a:solidFill>
            </a:endParaRPr>
          </a:p>
        </p:txBody>
      </p:sp>
      <p:sp>
        <p:nvSpPr>
          <p:cNvPr id="4" name="Номер слайда 4"/>
          <p:cNvSpPr txBox="1">
            <a:spLocks/>
          </p:cNvSpPr>
          <p:nvPr/>
        </p:nvSpPr>
        <p:spPr>
          <a:xfrm>
            <a:off x="6830888" y="63093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39</a:t>
            </a:fld>
            <a:endParaRPr lang="ru-RU" sz="1800" dirty="0">
              <a:solidFill>
                <a:schemeClr val="accent5">
                  <a:lumMod val="75000"/>
                </a:schemeClr>
              </a:solidFill>
            </a:endParaRPr>
          </a:p>
        </p:txBody>
      </p:sp>
      <p:sp>
        <p:nvSpPr>
          <p:cNvPr id="6" name="Прямоугольник 5"/>
          <p:cNvSpPr/>
          <p:nvPr/>
        </p:nvSpPr>
        <p:spPr>
          <a:xfrm>
            <a:off x="899592" y="1412776"/>
            <a:ext cx="7128792" cy="4832092"/>
          </a:xfrm>
          <a:prstGeom prst="rect">
            <a:avLst/>
          </a:prstGeom>
        </p:spPr>
        <p:txBody>
          <a:bodyPr wrap="square">
            <a:spAutoFit/>
          </a:bodyPr>
          <a:lstStyle/>
          <a:p>
            <a:pPr algn="just"/>
            <a:r>
              <a:rPr lang="ru-RU" sz="2000" b="1" i="1" dirty="0" smtClean="0">
                <a:latin typeface="Calibri" panose="020F0502020204030204" pitchFamily="34" charset="0"/>
                <a:ea typeface="Times New Roman"/>
                <a:cs typeface="Times New Roman"/>
              </a:rPr>
              <a:t>        </a:t>
            </a:r>
            <a:r>
              <a:rPr lang="ru-RU" sz="2200" b="1" i="1" dirty="0" smtClean="0">
                <a:latin typeface="Calibri" panose="020F0502020204030204" pitchFamily="34" charset="0"/>
                <a:ea typeface="Times New Roman"/>
                <a:cs typeface="Times New Roman"/>
              </a:rPr>
              <a:t>Педагогическим </a:t>
            </a:r>
            <a:r>
              <a:rPr lang="ru-RU" sz="2200" b="1" i="1" dirty="0">
                <a:latin typeface="Calibri" panose="020F0502020204030204" pitchFamily="34" charset="0"/>
                <a:ea typeface="Times New Roman"/>
                <a:cs typeface="Times New Roman"/>
              </a:rPr>
              <a:t>работникам может быть установлена квалификационная категория (первая или высшая) по упрощенной форме аттестации. Вопрос о </a:t>
            </a:r>
            <a:r>
              <a:rPr lang="ru-RU" sz="2200" b="1" i="1" dirty="0" smtClean="0">
                <a:latin typeface="Calibri" panose="020F0502020204030204" pitchFamily="34" charset="0"/>
                <a:ea typeface="Times New Roman"/>
                <a:cs typeface="Times New Roman"/>
              </a:rPr>
              <a:t>установлении решается  </a:t>
            </a:r>
            <a:r>
              <a:rPr lang="ru-RU" sz="2200" b="1" i="1" dirty="0">
                <a:latin typeface="Calibri" panose="020F0502020204030204" pitchFamily="34" charset="0"/>
                <a:ea typeface="Times New Roman"/>
                <a:cs typeface="Times New Roman"/>
              </a:rPr>
              <a:t>аттестационной комиссией Департамента общего образования Томской области.</a:t>
            </a:r>
          </a:p>
          <a:p>
            <a:pPr indent="450215" algn="just">
              <a:spcAft>
                <a:spcPts val="0"/>
              </a:spcAft>
            </a:pPr>
            <a:r>
              <a:rPr lang="ru-RU" sz="2200" b="1" i="1" dirty="0">
                <a:latin typeface="Calibri" panose="020F0502020204030204" pitchFamily="34" charset="0"/>
                <a:ea typeface="Times New Roman"/>
                <a:cs typeface="Times New Roman"/>
              </a:rPr>
              <a:t>Основания для прохождения аттестации по упрощённой форме имеют педагогические работники:</a:t>
            </a:r>
          </a:p>
          <a:p>
            <a:pPr indent="450215" algn="just">
              <a:spcAft>
                <a:spcPts val="0"/>
              </a:spcAft>
            </a:pPr>
            <a:r>
              <a:rPr lang="ru-RU" sz="2200" b="1" i="1" dirty="0">
                <a:latin typeface="Calibri" panose="020F0502020204030204" pitchFamily="34" charset="0"/>
                <a:ea typeface="Times New Roman"/>
                <a:cs typeface="Times New Roman"/>
              </a:rPr>
              <a:t>- удостоенные почетных званий, награжденные правительственными, государственными наградами, ведомственными знаками отличия, наградами за педагогическую деятельность согласно приложению № 2 к настоящему Соглашению</a:t>
            </a:r>
            <a:r>
              <a:rPr lang="ru-RU" sz="2200" b="1" i="1" dirty="0" smtClean="0">
                <a:latin typeface="Calibri" panose="020F0502020204030204" pitchFamily="34" charset="0"/>
                <a:ea typeface="Times New Roman"/>
                <a:cs typeface="Times New Roman"/>
              </a:rPr>
              <a:t>;</a:t>
            </a:r>
            <a:endParaRPr lang="ru-RU" sz="2200" b="1" i="1" dirty="0">
              <a:latin typeface="Calibri" panose="020F0502020204030204" pitchFamily="34" charset="0"/>
              <a:ea typeface="Times New Roman"/>
              <a:cs typeface="Times New Roman"/>
            </a:endParaRPr>
          </a:p>
        </p:txBody>
      </p:sp>
      <p:pic>
        <p:nvPicPr>
          <p:cNvPr id="7" name="Picture 4" descr="http://gazeta19.ru/media/k2/items/cache/2dd513482436e04a12ec78eb00a59ba5_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4031" y="116632"/>
            <a:ext cx="2230458"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98384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4</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8" y="274638"/>
            <a:ext cx="6923112" cy="850106"/>
          </a:xfrm>
        </p:spPr>
        <p:txBody>
          <a:bodyPr>
            <a:noAutofit/>
          </a:bodyPr>
          <a:lstStyle/>
          <a:p>
            <a:r>
              <a:rPr lang="ru-RU" sz="3200" b="1" dirty="0">
                <a:solidFill>
                  <a:srgbClr val="0070C0"/>
                </a:solidFill>
              </a:rPr>
              <a:t>Основными задачами проведения аттестации являются:</a:t>
            </a:r>
          </a:p>
        </p:txBody>
      </p:sp>
      <p:sp>
        <p:nvSpPr>
          <p:cNvPr id="4" name="Объект 2"/>
          <p:cNvSpPr>
            <a:spLocks noGrp="1"/>
          </p:cNvSpPr>
          <p:nvPr>
            <p:ph idx="1"/>
          </p:nvPr>
        </p:nvSpPr>
        <p:spPr>
          <a:xfrm>
            <a:off x="1500377" y="1458058"/>
            <a:ext cx="7632848" cy="5141168"/>
          </a:xfrm>
        </p:spPr>
        <p:txBody>
          <a:bodyPr>
            <a:normAutofit fontScale="70000" lnSpcReduction="20000"/>
          </a:bodyPr>
          <a:lstStyle/>
          <a:p>
            <a:r>
              <a:rPr lang="ru-RU" b="1" dirty="0"/>
              <a:t>стимулирование</a:t>
            </a:r>
            <a:r>
              <a:rPr lang="ru-RU" dirty="0"/>
              <a:t> целенаправленного, непрерывного повышения уровня квалификации педагогических работников, их методологической культуры, профессионального и личностного роста;</a:t>
            </a:r>
          </a:p>
          <a:p>
            <a:r>
              <a:rPr lang="ru-RU" b="1" dirty="0"/>
              <a:t>определение </a:t>
            </a:r>
            <a:r>
              <a:rPr lang="ru-RU" dirty="0"/>
              <a:t>необходимости повышения квалификации педагогических работников;</a:t>
            </a:r>
          </a:p>
          <a:p>
            <a:r>
              <a:rPr lang="ru-RU" b="1" dirty="0"/>
              <a:t>повышение эффективности и качества </a:t>
            </a:r>
            <a:r>
              <a:rPr lang="ru-RU" dirty="0"/>
              <a:t>педагогической деятельности;</a:t>
            </a:r>
          </a:p>
          <a:p>
            <a:r>
              <a:rPr lang="ru-RU" b="1" dirty="0"/>
              <a:t>выявление</a:t>
            </a:r>
            <a:r>
              <a:rPr lang="ru-RU" dirty="0"/>
              <a:t> перспектив использования потенциальных возможностей педагогических работников;</a:t>
            </a:r>
          </a:p>
          <a:p>
            <a:r>
              <a:rPr lang="ru-RU" b="1" dirty="0"/>
              <a:t>учет требований </a:t>
            </a:r>
            <a:r>
              <a:rPr lang="ru-RU" dirty="0" smtClean="0"/>
              <a:t>ФГОС </a:t>
            </a:r>
            <a:r>
              <a:rPr lang="ru-RU" dirty="0"/>
              <a:t>к кадровым условиям реализации образовательных программ при формировании кадрового состава организаций;</a:t>
            </a:r>
          </a:p>
          <a:p>
            <a:r>
              <a:rPr lang="ru-RU" b="1" dirty="0"/>
              <a:t>обеспечение дифференциации </a:t>
            </a:r>
            <a:r>
              <a:rPr lang="ru-RU" dirty="0"/>
              <a:t>размеров оплаты труда педагогических работников с учетом установленной квалификационной категории и объема их преподавательской (педагогической) работы.</a:t>
            </a:r>
          </a:p>
          <a:p>
            <a:endParaRPr lang="ru-RU" dirty="0"/>
          </a:p>
        </p:txBody>
      </p:sp>
      <p:pic>
        <p:nvPicPr>
          <p:cNvPr id="2050" name="Picture 2" descr="https://3.bp.blogspot.com/-GEBqRExgoDE/V9d3qpab32I/AAAAAAAAKDM/w-g9EEPyaqQC6ruZ-MJRKrkbPDURYTengCEw/s1600/Ocenka-biznec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552" y="2472345"/>
            <a:ext cx="2255826" cy="2255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1372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40</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8" y="188640"/>
            <a:ext cx="7200800" cy="936104"/>
          </a:xfrm>
        </p:spPr>
        <p:txBody>
          <a:bodyPr>
            <a:noAutofit/>
          </a:bodyPr>
          <a:lstStyle/>
          <a:p>
            <a:pPr algn="l"/>
            <a:r>
              <a:rPr lang="ru-RU" sz="3600" b="1" dirty="0" smtClean="0">
                <a:solidFill>
                  <a:schemeClr val="tx1">
                    <a:lumMod val="50000"/>
                    <a:lumOff val="50000"/>
                  </a:schemeClr>
                </a:solidFill>
              </a:rPr>
              <a:t>Приложение № 2</a:t>
            </a:r>
            <a:endParaRPr lang="ru-RU" sz="3600" b="1" dirty="0">
              <a:solidFill>
                <a:schemeClr val="tx1">
                  <a:lumMod val="50000"/>
                  <a:lumOff val="50000"/>
                </a:schemeClr>
              </a:solidFill>
            </a:endParaRPr>
          </a:p>
        </p:txBody>
      </p:sp>
      <p:sp>
        <p:nvSpPr>
          <p:cNvPr id="4" name="Номер слайда 4"/>
          <p:cNvSpPr txBox="1">
            <a:spLocks/>
          </p:cNvSpPr>
          <p:nvPr/>
        </p:nvSpPr>
        <p:spPr>
          <a:xfrm>
            <a:off x="6830888" y="63093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40</a:t>
            </a:fld>
            <a:endParaRPr lang="ru-RU" sz="1800" dirty="0">
              <a:solidFill>
                <a:schemeClr val="accent5">
                  <a:lumMod val="75000"/>
                </a:schemeClr>
              </a:solidFill>
            </a:endParaRPr>
          </a:p>
        </p:txBody>
      </p:sp>
      <p:sp>
        <p:nvSpPr>
          <p:cNvPr id="6" name="Прямоугольник 5"/>
          <p:cNvSpPr/>
          <p:nvPr/>
        </p:nvSpPr>
        <p:spPr>
          <a:xfrm>
            <a:off x="755576" y="1412776"/>
            <a:ext cx="7776864" cy="5324535"/>
          </a:xfrm>
          <a:prstGeom prst="rect">
            <a:avLst/>
          </a:prstGeom>
        </p:spPr>
        <p:txBody>
          <a:bodyPr wrap="square">
            <a:spAutoFit/>
          </a:bodyPr>
          <a:lstStyle/>
          <a:p>
            <a:r>
              <a:rPr lang="ru-RU" sz="2000" b="1" i="1" dirty="0"/>
              <a:t>Перечень почетных званий, правительственных и государственных наград Российской Федерации, ведомственных знаков отличия, наград, дающих право на установление первой или  высшей квалификационной категории:</a:t>
            </a:r>
          </a:p>
          <a:p>
            <a:r>
              <a:rPr lang="ru-RU" sz="2000" i="1" dirty="0"/>
              <a:t>- почетное звание «Народный учитель Российской Федерации»</a:t>
            </a:r>
          </a:p>
          <a:p>
            <a:r>
              <a:rPr lang="ru-RU" sz="2000" i="1" dirty="0"/>
              <a:t>-  почетное звание «Заслуженный учитель Российской Федерации»</a:t>
            </a:r>
          </a:p>
          <a:p>
            <a:r>
              <a:rPr lang="ru-RU" sz="2000" i="1" dirty="0"/>
              <a:t>- почетное звание «Заслуженный работник физической культуры РФ»</a:t>
            </a:r>
          </a:p>
          <a:p>
            <a:r>
              <a:rPr lang="ru-RU" sz="2000" i="1" dirty="0"/>
              <a:t>- почетное звание «Заслуженный работник высшей школы РФ»</a:t>
            </a:r>
          </a:p>
          <a:p>
            <a:r>
              <a:rPr lang="ru-RU" sz="2000" i="1" dirty="0"/>
              <a:t>- почетное звание «Заслуженный работник культуры РФ»</a:t>
            </a:r>
          </a:p>
          <a:p>
            <a:r>
              <a:rPr lang="ru-RU" sz="2000" i="1" dirty="0"/>
              <a:t>- почетное звание «Заслуженный мастер производственного обучения РФ»</a:t>
            </a:r>
          </a:p>
          <a:p>
            <a:r>
              <a:rPr lang="ru-RU" sz="2000" i="1" dirty="0"/>
              <a:t>- почетное звание «Заслуженный деятель искусств РФ»</a:t>
            </a:r>
          </a:p>
          <a:p>
            <a:r>
              <a:rPr lang="ru-RU" sz="2000" i="1" dirty="0"/>
              <a:t>- почетное звание «Заслуженный тренер России»</a:t>
            </a:r>
          </a:p>
          <a:p>
            <a:r>
              <a:rPr lang="ru-RU" sz="2000" i="1" dirty="0"/>
              <a:t>- орден «За заслуги перед Отечеством» </a:t>
            </a:r>
            <a:r>
              <a:rPr lang="en-US" sz="2000" i="1" dirty="0"/>
              <a:t>I</a:t>
            </a:r>
            <a:r>
              <a:rPr lang="ru-RU" sz="2000" i="1" dirty="0"/>
              <a:t>, </a:t>
            </a:r>
            <a:r>
              <a:rPr lang="en-US" sz="2000" i="1" dirty="0"/>
              <a:t>II</a:t>
            </a:r>
            <a:r>
              <a:rPr lang="ru-RU" sz="2000" i="1" dirty="0"/>
              <a:t>, </a:t>
            </a:r>
            <a:r>
              <a:rPr lang="en-US" sz="2000" i="1" dirty="0"/>
              <a:t>III</a:t>
            </a:r>
            <a:r>
              <a:rPr lang="ru-RU" sz="2000" i="1" dirty="0"/>
              <a:t>, </a:t>
            </a:r>
            <a:r>
              <a:rPr lang="en-US" sz="2000" i="1" dirty="0"/>
              <a:t>IV</a:t>
            </a:r>
            <a:r>
              <a:rPr lang="ru-RU" sz="2000" i="1" dirty="0"/>
              <a:t> степени</a:t>
            </a:r>
          </a:p>
          <a:p>
            <a:r>
              <a:rPr lang="ru-RU" sz="2000" i="1" dirty="0"/>
              <a:t>- орден Почета</a:t>
            </a:r>
          </a:p>
          <a:p>
            <a:r>
              <a:rPr lang="ru-RU" sz="2000" i="1" dirty="0"/>
              <a:t>- орден Дружбы</a:t>
            </a:r>
          </a:p>
        </p:txBody>
      </p:sp>
      <p:pic>
        <p:nvPicPr>
          <p:cNvPr id="3076" name="Picture 4" descr="http://gazeta19.ru/media/k2/items/cache/2dd513482436e04a12ec78eb00a59ba5_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4031" y="116632"/>
            <a:ext cx="2230458"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0399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41</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8" y="188640"/>
            <a:ext cx="7200800" cy="936104"/>
          </a:xfrm>
        </p:spPr>
        <p:txBody>
          <a:bodyPr>
            <a:noAutofit/>
          </a:bodyPr>
          <a:lstStyle/>
          <a:p>
            <a:pPr algn="l"/>
            <a:r>
              <a:rPr lang="ru-RU" sz="3600" b="1" dirty="0" smtClean="0">
                <a:solidFill>
                  <a:schemeClr val="tx1">
                    <a:lumMod val="50000"/>
                    <a:lumOff val="50000"/>
                  </a:schemeClr>
                </a:solidFill>
              </a:rPr>
              <a:t>Приложение № 2</a:t>
            </a:r>
            <a:endParaRPr lang="ru-RU" sz="3600" b="1" dirty="0">
              <a:solidFill>
                <a:schemeClr val="tx1">
                  <a:lumMod val="50000"/>
                  <a:lumOff val="50000"/>
                </a:schemeClr>
              </a:solidFill>
            </a:endParaRPr>
          </a:p>
        </p:txBody>
      </p:sp>
      <p:sp>
        <p:nvSpPr>
          <p:cNvPr id="4" name="Номер слайда 4"/>
          <p:cNvSpPr txBox="1">
            <a:spLocks/>
          </p:cNvSpPr>
          <p:nvPr/>
        </p:nvSpPr>
        <p:spPr>
          <a:xfrm>
            <a:off x="6830888" y="63093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41</a:t>
            </a:fld>
            <a:endParaRPr lang="ru-RU" sz="1800" dirty="0">
              <a:solidFill>
                <a:schemeClr val="accent5">
                  <a:lumMod val="75000"/>
                </a:schemeClr>
              </a:solidFill>
            </a:endParaRPr>
          </a:p>
        </p:txBody>
      </p:sp>
      <p:sp>
        <p:nvSpPr>
          <p:cNvPr id="6" name="Прямоугольник 5"/>
          <p:cNvSpPr/>
          <p:nvPr/>
        </p:nvSpPr>
        <p:spPr>
          <a:xfrm>
            <a:off x="611560" y="1268760"/>
            <a:ext cx="7704856" cy="5170646"/>
          </a:xfrm>
          <a:prstGeom prst="rect">
            <a:avLst/>
          </a:prstGeom>
        </p:spPr>
        <p:txBody>
          <a:bodyPr wrap="square">
            <a:spAutoFit/>
          </a:bodyPr>
          <a:lstStyle/>
          <a:p>
            <a:r>
              <a:rPr lang="ru-RU" sz="2200" i="1" dirty="0" smtClean="0"/>
              <a:t>-  медаль ордена «За заслуги перед Отечеством» I, II степени</a:t>
            </a:r>
          </a:p>
          <a:p>
            <a:r>
              <a:rPr lang="ru-RU" sz="2200" i="1" dirty="0" smtClean="0"/>
              <a:t>- нагрудный значок «Отличник народного просвещения» </a:t>
            </a:r>
          </a:p>
          <a:p>
            <a:r>
              <a:rPr lang="ru-RU" sz="2200" i="1" dirty="0" smtClean="0"/>
              <a:t>- нагрудный знак  «Почетный работник общего образования Российской Федерации»</a:t>
            </a:r>
          </a:p>
          <a:p>
            <a:r>
              <a:rPr lang="ru-RU" sz="2200" i="1" dirty="0" smtClean="0"/>
              <a:t>- почетное звание  «Почетный работник общего образования Российской Федерации»</a:t>
            </a:r>
          </a:p>
          <a:p>
            <a:r>
              <a:rPr lang="ru-RU" sz="2200" i="1" dirty="0" smtClean="0"/>
              <a:t>- почетное звание «Почетный работник начального профессионального образования Российской Федерации»</a:t>
            </a:r>
          </a:p>
          <a:p>
            <a:r>
              <a:rPr lang="ru-RU" sz="2200" i="1" dirty="0" smtClean="0"/>
              <a:t> - почетное звание «Почетный работник среднего профессионального образования Российской Федерации»</a:t>
            </a:r>
          </a:p>
          <a:p>
            <a:pPr marL="342900" indent="-342900">
              <a:buFontTx/>
              <a:buChar char="-"/>
            </a:pPr>
            <a:r>
              <a:rPr lang="ru-RU" sz="2200" i="1" dirty="0" smtClean="0"/>
              <a:t>почетное звание «Почетный работник высшего профессионального образования Российской Федерации»</a:t>
            </a:r>
          </a:p>
          <a:p>
            <a:pPr marL="342900" indent="-342900">
              <a:buFontTx/>
              <a:buChar char="-"/>
            </a:pPr>
            <a:r>
              <a:rPr lang="ru-RU" sz="2200" i="1" dirty="0">
                <a:solidFill>
                  <a:prstClr val="black"/>
                </a:solidFill>
              </a:rPr>
              <a:t>почетное звание </a:t>
            </a:r>
            <a:r>
              <a:rPr lang="ru-RU" sz="2200" i="1" dirty="0"/>
              <a:t>«Почетный работник сферы образования РФ</a:t>
            </a:r>
            <a:r>
              <a:rPr lang="ru-RU" sz="2200" i="1" dirty="0" smtClean="0"/>
              <a:t>».</a:t>
            </a:r>
            <a:endParaRPr lang="ru-RU" sz="2200" i="1" dirty="0"/>
          </a:p>
        </p:txBody>
      </p:sp>
      <p:pic>
        <p:nvPicPr>
          <p:cNvPr id="7" name="Picture 4" descr="http://gazeta19.ru/media/k2/items/cache/2dd513482436e04a12ec78eb00a59ba5_X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4030" y="0"/>
            <a:ext cx="2230458" cy="1296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4916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42</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8" y="188640"/>
            <a:ext cx="7200800" cy="936104"/>
          </a:xfrm>
        </p:spPr>
        <p:txBody>
          <a:bodyPr>
            <a:noAutofit/>
          </a:bodyPr>
          <a:lstStyle/>
          <a:p>
            <a:r>
              <a:rPr lang="ru-RU" sz="3600" b="1" dirty="0" smtClean="0">
                <a:solidFill>
                  <a:schemeClr val="tx1">
                    <a:lumMod val="50000"/>
                    <a:lumOff val="50000"/>
                  </a:schemeClr>
                </a:solidFill>
              </a:rPr>
              <a:t>П.9.3.5</a:t>
            </a:r>
            <a:endParaRPr lang="ru-RU" sz="3600" b="1" dirty="0">
              <a:solidFill>
                <a:schemeClr val="tx1">
                  <a:lumMod val="50000"/>
                  <a:lumOff val="50000"/>
                </a:schemeClr>
              </a:solidFill>
            </a:endParaRPr>
          </a:p>
        </p:txBody>
      </p:sp>
      <p:sp>
        <p:nvSpPr>
          <p:cNvPr id="4" name="Номер слайда 4"/>
          <p:cNvSpPr txBox="1">
            <a:spLocks/>
          </p:cNvSpPr>
          <p:nvPr/>
        </p:nvSpPr>
        <p:spPr>
          <a:xfrm>
            <a:off x="6830888" y="63093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42</a:t>
            </a:fld>
            <a:endParaRPr lang="ru-RU" sz="1800" dirty="0">
              <a:solidFill>
                <a:schemeClr val="accent5">
                  <a:lumMod val="75000"/>
                </a:schemeClr>
              </a:solidFill>
            </a:endParaRPr>
          </a:p>
        </p:txBody>
      </p:sp>
      <p:sp>
        <p:nvSpPr>
          <p:cNvPr id="6" name="Прямоугольник 5"/>
          <p:cNvSpPr/>
          <p:nvPr/>
        </p:nvSpPr>
        <p:spPr>
          <a:xfrm>
            <a:off x="200866" y="1268760"/>
            <a:ext cx="7704856" cy="5350952"/>
          </a:xfrm>
          <a:prstGeom prst="rect">
            <a:avLst/>
          </a:prstGeom>
        </p:spPr>
        <p:txBody>
          <a:bodyPr wrap="square">
            <a:spAutoFit/>
          </a:bodyPr>
          <a:lstStyle/>
          <a:p>
            <a:pPr marL="342900" indent="-342900" algn="just">
              <a:buFontTx/>
              <a:buChar char="-"/>
            </a:pPr>
            <a:r>
              <a:rPr lang="ru-RU" sz="2200" b="1" i="1" dirty="0" smtClean="0">
                <a:solidFill>
                  <a:srgbClr val="FF0000"/>
                </a:solidFill>
                <a:latin typeface="Calibri" panose="020F0502020204030204" pitchFamily="34" charset="0"/>
                <a:ea typeface="Times New Roman"/>
                <a:cs typeface="Times New Roman"/>
              </a:rPr>
              <a:t>участники</a:t>
            </a:r>
            <a:r>
              <a:rPr lang="ru-RU" sz="2200" b="1" i="1" dirty="0" smtClean="0">
                <a:latin typeface="Calibri" panose="020F0502020204030204" pitchFamily="34" charset="0"/>
                <a:ea typeface="Times New Roman"/>
                <a:cs typeface="Times New Roman"/>
              </a:rPr>
              <a:t> </a:t>
            </a:r>
            <a:r>
              <a:rPr lang="ru-RU" sz="2200" b="1" i="1" dirty="0">
                <a:latin typeface="Calibri" panose="020F0502020204030204" pitchFamily="34" charset="0"/>
                <a:ea typeface="Times New Roman"/>
                <a:cs typeface="Times New Roman"/>
              </a:rPr>
              <a:t>областных этапов всероссийских конкурсов </a:t>
            </a:r>
            <a:r>
              <a:rPr lang="ru-RU" sz="2200" b="1" i="1" dirty="0">
                <a:solidFill>
                  <a:srgbClr val="FF0000"/>
                </a:solidFill>
                <a:latin typeface="Calibri" panose="020F0502020204030204" pitchFamily="34" charset="0"/>
                <a:ea typeface="Times New Roman"/>
                <a:cs typeface="Times New Roman"/>
              </a:rPr>
              <a:t>«Учитель года», «Воспитатель года», «Сердце отдаю детям»</a:t>
            </a:r>
            <a:r>
              <a:rPr lang="ru-RU" sz="2200" b="1" i="1" dirty="0">
                <a:latin typeface="Calibri" panose="020F0502020204030204" pitchFamily="34" charset="0"/>
                <a:ea typeface="Times New Roman"/>
                <a:cs typeface="Times New Roman"/>
              </a:rPr>
              <a:t>;</a:t>
            </a:r>
          </a:p>
          <a:p>
            <a:pPr marL="342900" indent="-342900" algn="just">
              <a:buFontTx/>
              <a:buChar char="-"/>
            </a:pPr>
            <a:r>
              <a:rPr lang="ru-RU" sz="2200" b="1" i="1" dirty="0">
                <a:solidFill>
                  <a:srgbClr val="FF0000"/>
                </a:solidFill>
                <a:latin typeface="Calibri" panose="020F0502020204030204" pitchFamily="34" charset="0"/>
                <a:ea typeface="Times New Roman"/>
                <a:cs typeface="Times New Roman"/>
              </a:rPr>
              <a:t>победители</a:t>
            </a:r>
            <a:r>
              <a:rPr lang="ru-RU" sz="2200" b="1" i="1" dirty="0">
                <a:latin typeface="Calibri" panose="020F0502020204030204" pitchFamily="34" charset="0"/>
                <a:ea typeface="Times New Roman"/>
                <a:cs typeface="Times New Roman"/>
              </a:rPr>
              <a:t> конкурса </a:t>
            </a:r>
            <a:r>
              <a:rPr lang="ru-RU" sz="2200" b="1" i="1" dirty="0">
                <a:solidFill>
                  <a:srgbClr val="FF0000"/>
                </a:solidFill>
                <a:latin typeface="Calibri" panose="020F0502020204030204" pitchFamily="34" charset="0"/>
                <a:ea typeface="Times New Roman"/>
                <a:cs typeface="Times New Roman"/>
              </a:rPr>
              <a:t>на получение денежного </a:t>
            </a:r>
            <a:r>
              <a:rPr lang="ru-RU" sz="2200" b="1" i="1" dirty="0" smtClean="0">
                <a:solidFill>
                  <a:srgbClr val="FF0000"/>
                </a:solidFill>
                <a:latin typeface="Calibri" panose="020F0502020204030204" pitchFamily="34" charset="0"/>
                <a:ea typeface="Times New Roman"/>
                <a:cs typeface="Times New Roman"/>
              </a:rPr>
              <a:t>поощрения </a:t>
            </a:r>
            <a:r>
              <a:rPr lang="ru-RU" sz="2200" b="1" i="1" dirty="0">
                <a:solidFill>
                  <a:srgbClr val="FF0000"/>
                </a:solidFill>
                <a:latin typeface="Calibri" panose="020F0502020204030204" pitchFamily="34" charset="0"/>
                <a:ea typeface="Times New Roman"/>
                <a:cs typeface="Times New Roman"/>
              </a:rPr>
              <a:t>лучшими учителями</a:t>
            </a:r>
            <a:r>
              <a:rPr lang="ru-RU" sz="2200" b="1" i="1" dirty="0">
                <a:latin typeface="Calibri" panose="020F0502020204030204" pitchFamily="34" charset="0"/>
                <a:ea typeface="Times New Roman"/>
                <a:cs typeface="Times New Roman"/>
              </a:rPr>
              <a:t> образовательных организаций, реализующих образовательные программы начального общего, основного общего и среднего общего образования, утвержденные Министерством образования и науки Российской Федерации или Администрацией Томской области и регионального </a:t>
            </a:r>
            <a:r>
              <a:rPr lang="ru-RU" sz="2200" b="1" i="1" dirty="0">
                <a:solidFill>
                  <a:srgbClr val="FF0000"/>
                </a:solidFill>
                <a:latin typeface="Calibri" panose="020F0502020204030204" pitchFamily="34" charset="0"/>
                <a:ea typeface="Times New Roman"/>
                <a:cs typeface="Times New Roman"/>
              </a:rPr>
              <a:t>конкурса «Рыцарь в образовании»</a:t>
            </a:r>
            <a:r>
              <a:rPr lang="ru-RU" sz="2200" b="1" i="1" dirty="0">
                <a:latin typeface="Calibri" panose="020F0502020204030204" pitchFamily="34" charset="0"/>
                <a:ea typeface="Times New Roman"/>
                <a:cs typeface="Times New Roman"/>
              </a:rPr>
              <a:t>.</a:t>
            </a:r>
          </a:p>
          <a:p>
            <a:pPr indent="450215" algn="just">
              <a:lnSpc>
                <a:spcPct val="115000"/>
              </a:lnSpc>
              <a:spcAft>
                <a:spcPts val="0"/>
              </a:spcAft>
            </a:pPr>
            <a:r>
              <a:rPr lang="ru-RU" sz="2200" b="1" i="1" dirty="0">
                <a:latin typeface="Calibri" panose="020F0502020204030204" pitchFamily="34" charset="0"/>
                <a:ea typeface="Times New Roman"/>
                <a:cs typeface="Times New Roman"/>
              </a:rPr>
              <a:t>Право аттестации на </a:t>
            </a:r>
            <a:r>
              <a:rPr lang="ru-RU" sz="2200" b="1" i="1" dirty="0">
                <a:solidFill>
                  <a:srgbClr val="FF0000"/>
                </a:solidFill>
                <a:latin typeface="Calibri" panose="020F0502020204030204" pitchFamily="34" charset="0"/>
                <a:ea typeface="Times New Roman"/>
                <a:cs typeface="Times New Roman"/>
              </a:rPr>
              <a:t>первую</a:t>
            </a:r>
            <a:r>
              <a:rPr lang="ru-RU" sz="2200" b="1" i="1" dirty="0">
                <a:latin typeface="Calibri" panose="020F0502020204030204" pitchFamily="34" charset="0"/>
                <a:ea typeface="Times New Roman"/>
                <a:cs typeface="Times New Roman"/>
              </a:rPr>
              <a:t> квалификационную категорию по упрощенной форме имеют </a:t>
            </a:r>
            <a:r>
              <a:rPr lang="ru-RU" sz="2200" b="1" i="1" dirty="0">
                <a:solidFill>
                  <a:srgbClr val="FF0000"/>
                </a:solidFill>
                <a:latin typeface="Calibri" panose="020F0502020204030204" pitchFamily="34" charset="0"/>
                <a:ea typeface="Times New Roman"/>
                <a:cs typeface="Times New Roman"/>
              </a:rPr>
              <a:t>победители </a:t>
            </a:r>
            <a:r>
              <a:rPr lang="ru-RU" sz="2200" b="1" i="1" dirty="0">
                <a:latin typeface="Calibri" panose="020F0502020204030204" pitchFamily="34" charset="0"/>
                <a:ea typeface="Times New Roman"/>
                <a:cs typeface="Times New Roman"/>
              </a:rPr>
              <a:t>областного конкурса </a:t>
            </a:r>
            <a:r>
              <a:rPr lang="ru-RU" sz="2200" b="1" i="1" dirty="0">
                <a:solidFill>
                  <a:srgbClr val="FF0000"/>
                </a:solidFill>
                <a:latin typeface="Calibri" panose="020F0502020204030204" pitchFamily="34" charset="0"/>
                <a:ea typeface="Times New Roman"/>
                <a:cs typeface="Times New Roman"/>
              </a:rPr>
              <a:t>«Молодой учитель»</a:t>
            </a:r>
            <a:r>
              <a:rPr lang="ru-RU" sz="2200" b="1" i="1" dirty="0">
                <a:latin typeface="Calibri" panose="020F0502020204030204" pitchFamily="34" charset="0"/>
                <a:ea typeface="Times New Roman"/>
                <a:cs typeface="Times New Roman"/>
              </a:rPr>
              <a:t>, </a:t>
            </a:r>
            <a:r>
              <a:rPr lang="ru-RU" sz="2200" b="1" i="1" dirty="0">
                <a:solidFill>
                  <a:srgbClr val="FF0000"/>
                </a:solidFill>
                <a:latin typeface="Calibri" panose="020F0502020204030204" pitchFamily="34" charset="0"/>
                <a:ea typeface="Times New Roman"/>
                <a:cs typeface="Times New Roman"/>
              </a:rPr>
              <a:t>«Педагогические горизонты</a:t>
            </a:r>
            <a:r>
              <a:rPr lang="ru-RU" sz="2200" b="1" i="1" dirty="0" smtClean="0">
                <a:solidFill>
                  <a:srgbClr val="FF0000"/>
                </a:solidFill>
                <a:latin typeface="Calibri" panose="020F0502020204030204" pitchFamily="34" charset="0"/>
                <a:ea typeface="Times New Roman"/>
                <a:cs typeface="Times New Roman"/>
              </a:rPr>
              <a:t>».</a:t>
            </a:r>
            <a:endParaRPr lang="ru-RU" sz="2200" b="1" i="1" dirty="0">
              <a:solidFill>
                <a:srgbClr val="FF0000"/>
              </a:solidFill>
              <a:latin typeface="Calibri" panose="020F0502020204030204" pitchFamily="34" charset="0"/>
              <a:ea typeface="Times New Roman"/>
              <a:cs typeface="Times New Roman"/>
            </a:endParaRPr>
          </a:p>
        </p:txBody>
      </p:sp>
      <p:pic>
        <p:nvPicPr>
          <p:cNvPr id="5122" name="Picture 2" descr="https://toipkro.ru/content/files/images/podrazdelenie/comr/______________%20_______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0770" y="112347"/>
            <a:ext cx="1541884" cy="11564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ÐÐ·Ð¾Ð±ÑÐ°Ð¶ÐµÐ½Ð¸Ðµ Ðº Ð½Ð¾Ð²Ð¾ÑÑ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79087"/>
            <a:ext cx="1687116" cy="11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297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43</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8" y="188640"/>
            <a:ext cx="7200800" cy="936104"/>
          </a:xfrm>
        </p:spPr>
        <p:txBody>
          <a:bodyPr>
            <a:noAutofit/>
          </a:bodyPr>
          <a:lstStyle/>
          <a:p>
            <a:r>
              <a:rPr lang="ru-RU" sz="3600" b="1" dirty="0" smtClean="0">
                <a:solidFill>
                  <a:schemeClr val="tx1">
                    <a:lumMod val="50000"/>
                    <a:lumOff val="50000"/>
                  </a:schemeClr>
                </a:solidFill>
              </a:rPr>
              <a:t>П.9.3.5</a:t>
            </a:r>
            <a:endParaRPr lang="ru-RU" sz="3600" b="1" dirty="0">
              <a:solidFill>
                <a:schemeClr val="tx1">
                  <a:lumMod val="50000"/>
                  <a:lumOff val="50000"/>
                </a:schemeClr>
              </a:solidFill>
            </a:endParaRPr>
          </a:p>
        </p:txBody>
      </p:sp>
      <p:sp>
        <p:nvSpPr>
          <p:cNvPr id="4" name="Номер слайда 4"/>
          <p:cNvSpPr txBox="1">
            <a:spLocks/>
          </p:cNvSpPr>
          <p:nvPr/>
        </p:nvSpPr>
        <p:spPr>
          <a:xfrm>
            <a:off x="6830888" y="63093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43</a:t>
            </a:fld>
            <a:endParaRPr lang="ru-RU" sz="1800" dirty="0">
              <a:solidFill>
                <a:schemeClr val="accent5">
                  <a:lumMod val="75000"/>
                </a:schemeClr>
              </a:solidFill>
            </a:endParaRPr>
          </a:p>
        </p:txBody>
      </p:sp>
      <p:sp>
        <p:nvSpPr>
          <p:cNvPr id="2" name="Прямоугольник 1"/>
          <p:cNvSpPr/>
          <p:nvPr/>
        </p:nvSpPr>
        <p:spPr>
          <a:xfrm>
            <a:off x="323528" y="1268760"/>
            <a:ext cx="8424936" cy="5289140"/>
          </a:xfrm>
          <a:prstGeom prst="rect">
            <a:avLst/>
          </a:prstGeom>
        </p:spPr>
        <p:txBody>
          <a:bodyPr wrap="square">
            <a:spAutoFit/>
          </a:bodyPr>
          <a:lstStyle/>
          <a:p>
            <a:pPr lvl="0" indent="450215" algn="just">
              <a:lnSpc>
                <a:spcPct val="115000"/>
              </a:lnSpc>
            </a:pPr>
            <a:r>
              <a:rPr lang="ru-RU" sz="2200" b="1" i="1" dirty="0">
                <a:solidFill>
                  <a:prstClr val="black"/>
                </a:solidFill>
                <a:latin typeface="Calibri" panose="020F0502020204030204" pitchFamily="34" charset="0"/>
                <a:ea typeface="Times New Roman"/>
                <a:cs typeface="Times New Roman"/>
              </a:rPr>
              <a:t>При аттестации на квалификационную категорию по упрощённой форме аттестуемый представляет: </a:t>
            </a:r>
            <a:r>
              <a:rPr lang="ru-RU" sz="2200" b="1" i="1" dirty="0">
                <a:solidFill>
                  <a:srgbClr val="FF0000"/>
                </a:solidFill>
                <a:latin typeface="Calibri" panose="020F0502020204030204" pitchFamily="34" charset="0"/>
                <a:ea typeface="Times New Roman"/>
                <a:cs typeface="Times New Roman"/>
              </a:rPr>
              <a:t>личное заявление </a:t>
            </a:r>
            <a:r>
              <a:rPr lang="ru-RU" sz="2200" b="1" i="1" dirty="0">
                <a:solidFill>
                  <a:prstClr val="black"/>
                </a:solidFill>
                <a:latin typeface="Calibri" panose="020F0502020204030204" pitchFamily="34" charset="0"/>
                <a:ea typeface="Times New Roman"/>
                <a:cs typeface="Times New Roman"/>
              </a:rPr>
              <a:t>по установленной форме; </a:t>
            </a:r>
            <a:r>
              <a:rPr lang="ru-RU" sz="2200" b="1" i="1" dirty="0">
                <a:solidFill>
                  <a:srgbClr val="FF0000"/>
                </a:solidFill>
                <a:latin typeface="Calibri" panose="020F0502020204030204" pitchFamily="34" charset="0"/>
                <a:ea typeface="Times New Roman"/>
                <a:cs typeface="Times New Roman"/>
              </a:rPr>
              <a:t>копию документа</a:t>
            </a:r>
            <a:r>
              <a:rPr lang="ru-RU" sz="2200" b="1" i="1" dirty="0">
                <a:solidFill>
                  <a:srgbClr val="000000"/>
                </a:solidFill>
                <a:latin typeface="Calibri" panose="020F0502020204030204" pitchFamily="34" charset="0"/>
                <a:ea typeface="Times New Roman"/>
                <a:cs typeface="Times New Roman"/>
              </a:rPr>
              <a:t>, подтверждающего наличие награды, звания, </a:t>
            </a:r>
            <a:r>
              <a:rPr lang="ru-RU" sz="2200" b="1" i="1" dirty="0">
                <a:solidFill>
                  <a:prstClr val="black"/>
                </a:solidFill>
                <a:latin typeface="Calibri" panose="020F0502020204030204" pitchFamily="34" charset="0"/>
                <a:ea typeface="Times New Roman"/>
                <a:cs typeface="Times New Roman"/>
              </a:rPr>
              <a:t>статус участника (победителя) конкурса</a:t>
            </a:r>
            <a:r>
              <a:rPr lang="ru-RU" sz="2200" b="1" i="1" dirty="0">
                <a:solidFill>
                  <a:srgbClr val="000000"/>
                </a:solidFill>
                <a:latin typeface="Calibri" panose="020F0502020204030204" pitchFamily="34" charset="0"/>
                <a:ea typeface="Times New Roman"/>
                <a:cs typeface="Times New Roman"/>
              </a:rPr>
              <a:t>; </a:t>
            </a:r>
            <a:r>
              <a:rPr lang="ru-RU" sz="2200" b="1" i="1" dirty="0">
                <a:solidFill>
                  <a:srgbClr val="FF0000"/>
                </a:solidFill>
                <a:latin typeface="Calibri" panose="020F0502020204030204" pitchFamily="34" charset="0"/>
                <a:ea typeface="Times New Roman"/>
                <a:cs typeface="Times New Roman"/>
              </a:rPr>
              <a:t>представление (характеристику) </a:t>
            </a:r>
            <a:r>
              <a:rPr lang="ru-RU" sz="2200" b="1" i="1" dirty="0">
                <a:solidFill>
                  <a:prstClr val="black"/>
                </a:solidFill>
                <a:latin typeface="Calibri" panose="020F0502020204030204" pitchFamily="34" charset="0"/>
                <a:ea typeface="Times New Roman"/>
                <a:cs typeface="Times New Roman"/>
              </a:rPr>
              <a:t>руководителя образовательной организации на педагогического работника, претендующего на прохождение аттестации в упрощённой форме, </a:t>
            </a:r>
            <a:r>
              <a:rPr lang="ru-RU" sz="2200" b="1" i="1" dirty="0">
                <a:solidFill>
                  <a:srgbClr val="FF0000"/>
                </a:solidFill>
                <a:latin typeface="Calibri" panose="020F0502020204030204" pitchFamily="34" charset="0"/>
                <a:ea typeface="Times New Roman"/>
                <a:cs typeface="Times New Roman"/>
              </a:rPr>
              <a:t>решение профсоюзного комитета первичной профсоюзной организации.</a:t>
            </a:r>
          </a:p>
          <a:p>
            <a:pPr lvl="0"/>
            <a:r>
              <a:rPr lang="ru-RU" sz="2200" b="1" i="1" dirty="0">
                <a:solidFill>
                  <a:prstClr val="black"/>
                </a:solidFill>
                <a:latin typeface="Calibri" panose="020F0502020204030204" pitchFamily="34" charset="0"/>
                <a:ea typeface="Times New Roman"/>
              </a:rPr>
              <a:t>         Указанной в настоящем пункте упрощённой формой аттестации по одной и той же должности педагогический работник может воспользоваться </a:t>
            </a:r>
            <a:r>
              <a:rPr lang="ru-RU" sz="2200" b="1" i="1" dirty="0">
                <a:solidFill>
                  <a:srgbClr val="FF0000"/>
                </a:solidFill>
                <a:latin typeface="Calibri" panose="020F0502020204030204" pitchFamily="34" charset="0"/>
                <a:ea typeface="Times New Roman"/>
              </a:rPr>
              <a:t>только один раз </a:t>
            </a:r>
            <a:r>
              <a:rPr lang="ru-RU" sz="2200" b="1" i="1" dirty="0">
                <a:solidFill>
                  <a:prstClr val="black"/>
                </a:solidFill>
                <a:latin typeface="Calibri" panose="020F0502020204030204" pitchFamily="34" charset="0"/>
                <a:ea typeface="Times New Roman"/>
              </a:rPr>
              <a:t>с момента получения почетного звания, награды, статуса участника (победителя) конкурса. </a:t>
            </a:r>
            <a:endParaRPr lang="ru-RU" sz="2200" b="1" i="1" dirty="0">
              <a:solidFill>
                <a:prstClr val="black"/>
              </a:solidFill>
              <a:latin typeface="Calibri" panose="020F0502020204030204" pitchFamily="34" charset="0"/>
              <a:ea typeface="Times New Roman"/>
              <a:cs typeface="Times New Roman"/>
            </a:endParaRPr>
          </a:p>
        </p:txBody>
      </p:sp>
      <p:pic>
        <p:nvPicPr>
          <p:cNvPr id="6" name="Picture 2" descr="https://toipkro.ru/content/files/images/podrazdelenie/comr/______________%20_______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0770" y="112347"/>
            <a:ext cx="1541884" cy="11564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ÐÐ·Ð¾Ð±ÑÐ°Ð¶ÐµÐ½Ð¸Ðµ Ðº Ð½Ð¾Ð²Ð¾ÑÑ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7744" y="79087"/>
            <a:ext cx="1687116" cy="1124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5789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44</a:t>
            </a:fld>
            <a:endParaRPr lang="ru-RU" sz="1800" dirty="0">
              <a:solidFill>
                <a:schemeClr val="accent5">
                  <a:lumMod val="75000"/>
                </a:schemeClr>
              </a:solidFill>
            </a:endParaRPr>
          </a:p>
        </p:txBody>
      </p:sp>
      <p:sp>
        <p:nvSpPr>
          <p:cNvPr id="3" name="Заголовок 1"/>
          <p:cNvSpPr>
            <a:spLocks noGrp="1"/>
          </p:cNvSpPr>
          <p:nvPr>
            <p:ph type="title"/>
          </p:nvPr>
        </p:nvSpPr>
        <p:spPr>
          <a:xfrm>
            <a:off x="1763688" y="188640"/>
            <a:ext cx="7200800" cy="936104"/>
          </a:xfrm>
        </p:spPr>
        <p:txBody>
          <a:bodyPr>
            <a:noAutofit/>
          </a:bodyPr>
          <a:lstStyle/>
          <a:p>
            <a:r>
              <a:rPr lang="ru-RU" sz="2200" b="1" i="1" dirty="0">
                <a:solidFill>
                  <a:prstClr val="black"/>
                </a:solidFill>
                <a:latin typeface="Calibri" panose="020F0502020204030204" pitchFamily="34" charset="0"/>
                <a:ea typeface="Times New Roman"/>
                <a:cs typeface="Times New Roman"/>
              </a:rPr>
              <a:t>Информационное письмо ДОО ТО от 06.04.2018 г. №57-1339 «Об оформлении представления (характеристики) на педагогического работника».</a:t>
            </a:r>
            <a:endParaRPr lang="ru-RU" sz="3600" b="1" dirty="0">
              <a:solidFill>
                <a:schemeClr val="tx1">
                  <a:lumMod val="50000"/>
                  <a:lumOff val="50000"/>
                </a:schemeClr>
              </a:solidFill>
            </a:endParaRPr>
          </a:p>
        </p:txBody>
      </p:sp>
      <p:sp>
        <p:nvSpPr>
          <p:cNvPr id="4" name="Номер слайда 4"/>
          <p:cNvSpPr txBox="1">
            <a:spLocks/>
          </p:cNvSpPr>
          <p:nvPr/>
        </p:nvSpPr>
        <p:spPr>
          <a:xfrm>
            <a:off x="6830888" y="6309320"/>
            <a:ext cx="2133600" cy="365125"/>
          </a:xfrm>
          <a:prstGeom prst="rect">
            <a:avLst/>
          </a:prstGeom>
        </p:spPr>
        <p:txBody>
          <a:bodyPr vert="horz" lIns="91440" tIns="45720" rIns="91440" bIns="45720" rtlCol="0" anchor="ctr"/>
          <a:lstStyle>
            <a:defPPr>
              <a:defRPr lang="ru-RU"/>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6B9D09-C74D-4F7A-A3BD-940A6A18E41D}" type="slidenum">
              <a:rPr lang="ru-RU" sz="1800" smtClean="0">
                <a:solidFill>
                  <a:schemeClr val="accent5">
                    <a:lumMod val="75000"/>
                  </a:schemeClr>
                </a:solidFill>
              </a:rPr>
              <a:pPr/>
              <a:t>44</a:t>
            </a:fld>
            <a:endParaRPr lang="ru-RU" sz="1800" dirty="0">
              <a:solidFill>
                <a:schemeClr val="accent5">
                  <a:lumMod val="75000"/>
                </a:schemeClr>
              </a:solidFill>
            </a:endParaRPr>
          </a:p>
        </p:txBody>
      </p:sp>
      <p:sp>
        <p:nvSpPr>
          <p:cNvPr id="2" name="Прямоугольник 1"/>
          <p:cNvSpPr/>
          <p:nvPr/>
        </p:nvSpPr>
        <p:spPr>
          <a:xfrm>
            <a:off x="323528" y="1268760"/>
            <a:ext cx="8424936" cy="3962880"/>
          </a:xfrm>
          <a:prstGeom prst="rect">
            <a:avLst/>
          </a:prstGeom>
        </p:spPr>
        <p:txBody>
          <a:bodyPr wrap="square">
            <a:spAutoFit/>
          </a:bodyPr>
          <a:lstStyle/>
          <a:p>
            <a:pPr lvl="0" indent="450215" algn="just">
              <a:lnSpc>
                <a:spcPct val="115000"/>
              </a:lnSpc>
            </a:pPr>
            <a:r>
              <a:rPr lang="ru-RU" sz="2200" b="1" dirty="0" smtClean="0">
                <a:solidFill>
                  <a:prstClr val="black"/>
                </a:solidFill>
                <a:latin typeface="Calibri" panose="020F0502020204030204" pitchFamily="34" charset="0"/>
                <a:ea typeface="Times New Roman"/>
                <a:cs typeface="Times New Roman"/>
              </a:rPr>
              <a:t>Структура </a:t>
            </a:r>
            <a:r>
              <a:rPr lang="ru-RU" sz="2200" b="1" dirty="0">
                <a:solidFill>
                  <a:prstClr val="black"/>
                </a:solidFill>
                <a:latin typeface="Calibri" panose="020F0502020204030204" pitchFamily="34" charset="0"/>
                <a:ea typeface="Times New Roman"/>
                <a:cs typeface="Times New Roman"/>
              </a:rPr>
              <a:t>унифицированной формы представления:</a:t>
            </a:r>
          </a:p>
          <a:p>
            <a:pPr marL="457200" lvl="0" indent="-457200" algn="just">
              <a:lnSpc>
                <a:spcPct val="115000"/>
              </a:lnSpc>
              <a:buFontTx/>
              <a:buAutoNum type="arabicPeriod"/>
            </a:pPr>
            <a:r>
              <a:rPr lang="ru-RU" sz="2200" b="1" dirty="0">
                <a:solidFill>
                  <a:prstClr val="black"/>
                </a:solidFill>
                <a:latin typeface="Calibri" panose="020F0502020204030204" pitchFamily="34" charset="0"/>
                <a:ea typeface="Times New Roman"/>
                <a:cs typeface="Times New Roman"/>
              </a:rPr>
              <a:t>Фамилия, имя, отчество</a:t>
            </a:r>
          </a:p>
          <a:p>
            <a:pPr marL="457200" lvl="0" indent="-457200" algn="just">
              <a:lnSpc>
                <a:spcPct val="115000"/>
              </a:lnSpc>
              <a:buFontTx/>
              <a:buAutoNum type="arabicPeriod"/>
            </a:pPr>
            <a:r>
              <a:rPr lang="ru-RU" sz="2200" b="1" dirty="0">
                <a:solidFill>
                  <a:prstClr val="black"/>
                </a:solidFill>
                <a:latin typeface="Calibri" panose="020F0502020204030204" pitchFamily="34" charset="0"/>
                <a:ea typeface="Times New Roman"/>
                <a:cs typeface="Times New Roman"/>
              </a:rPr>
              <a:t>Дата рождения (год, число, месяц)</a:t>
            </a:r>
          </a:p>
          <a:p>
            <a:pPr marL="457200" lvl="0" indent="-457200" algn="just">
              <a:lnSpc>
                <a:spcPct val="115000"/>
              </a:lnSpc>
              <a:buFontTx/>
              <a:buAutoNum type="arabicPeriod"/>
            </a:pPr>
            <a:r>
              <a:rPr lang="ru-RU" sz="2200" b="1" dirty="0">
                <a:solidFill>
                  <a:prstClr val="black"/>
                </a:solidFill>
                <a:latin typeface="Calibri" panose="020F0502020204030204" pitchFamily="34" charset="0"/>
                <a:ea typeface="Times New Roman"/>
                <a:cs typeface="Times New Roman"/>
              </a:rPr>
              <a:t>Место работы</a:t>
            </a:r>
          </a:p>
          <a:p>
            <a:pPr marL="457200" lvl="0" indent="-457200" algn="just">
              <a:lnSpc>
                <a:spcPct val="115000"/>
              </a:lnSpc>
              <a:buFontTx/>
              <a:buAutoNum type="arabicPeriod"/>
            </a:pPr>
            <a:r>
              <a:rPr lang="ru-RU" sz="2200" b="1" dirty="0">
                <a:solidFill>
                  <a:prstClr val="black"/>
                </a:solidFill>
                <a:latin typeface="Calibri" panose="020F0502020204030204" pitchFamily="34" charset="0"/>
                <a:ea typeface="Times New Roman"/>
                <a:cs typeface="Times New Roman"/>
              </a:rPr>
              <a:t>Наименование занимаемой должности, дата заключения трудового договора</a:t>
            </a:r>
          </a:p>
          <a:p>
            <a:pPr marL="457200" lvl="0" indent="-457200" algn="just">
              <a:lnSpc>
                <a:spcPct val="115000"/>
              </a:lnSpc>
              <a:buFontTx/>
              <a:buAutoNum type="arabicPeriod"/>
            </a:pPr>
            <a:r>
              <a:rPr lang="ru-RU" sz="2200" b="1" dirty="0">
                <a:solidFill>
                  <a:prstClr val="black"/>
                </a:solidFill>
                <a:latin typeface="Calibri" panose="020F0502020204030204" pitchFamily="34" charset="0"/>
                <a:ea typeface="Times New Roman"/>
                <a:cs typeface="Times New Roman"/>
              </a:rPr>
              <a:t>Результат предыдущей аттестации, номер и дата распоряжения</a:t>
            </a:r>
          </a:p>
          <a:p>
            <a:pPr marL="457200" lvl="0" indent="-457200" algn="just">
              <a:lnSpc>
                <a:spcPct val="115000"/>
              </a:lnSpc>
              <a:buFontTx/>
              <a:buAutoNum type="arabicPeriod"/>
            </a:pPr>
            <a:r>
              <a:rPr lang="ru-RU" sz="2200" b="1" dirty="0">
                <a:solidFill>
                  <a:prstClr val="black"/>
                </a:solidFill>
                <a:latin typeface="Calibri" panose="020F0502020204030204" pitchFamily="34" charset="0"/>
                <a:ea typeface="Times New Roman"/>
                <a:cs typeface="Times New Roman"/>
              </a:rPr>
              <a:t>Результаты профессиональной деятельности</a:t>
            </a:r>
          </a:p>
          <a:p>
            <a:pPr lvl="0" indent="450215" algn="just">
              <a:lnSpc>
                <a:spcPct val="115000"/>
              </a:lnSpc>
            </a:pPr>
            <a:endParaRPr lang="ru-RU" sz="2200" b="1" i="1" dirty="0">
              <a:solidFill>
                <a:prstClr val="black"/>
              </a:solidFill>
              <a:latin typeface="Calibri" panose="020F0502020204030204" pitchFamily="34" charset="0"/>
              <a:ea typeface="Times New Roman"/>
              <a:cs typeface="Times New Roman"/>
            </a:endParaRPr>
          </a:p>
        </p:txBody>
      </p:sp>
      <p:pic>
        <p:nvPicPr>
          <p:cNvPr id="6" name="Picture 2" descr="http://gym-central.ru/wp-content/uploads/2016/11/Fix-corrupted-fil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4839591"/>
            <a:ext cx="3332134" cy="1873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9995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331640" y="10328"/>
            <a:ext cx="7488832" cy="1080120"/>
          </a:xfrm>
        </p:spPr>
        <p:txBody>
          <a:bodyPr>
            <a:noAutofit/>
          </a:bodyPr>
          <a:lstStyle/>
          <a:p>
            <a:pPr lvl="0" indent="450215">
              <a:lnSpc>
                <a:spcPct val="115000"/>
              </a:lnSpc>
              <a:spcBef>
                <a:spcPts val="0"/>
              </a:spcBef>
            </a:pPr>
            <a:r>
              <a:rPr lang="ru-RU" sz="3600" b="1" dirty="0" smtClean="0">
                <a:solidFill>
                  <a:srgbClr val="C00000"/>
                </a:solidFill>
              </a:rPr>
              <a:t>Первая квалификационная категория</a:t>
            </a:r>
            <a:endParaRPr lang="ru-RU" sz="3600" b="1" dirty="0">
              <a:solidFill>
                <a:srgbClr val="C00000"/>
              </a:solidFill>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45</a:t>
            </a:fld>
            <a:endParaRPr lang="ru-RU" sz="1800" dirty="0">
              <a:solidFill>
                <a:schemeClr val="accent5">
                  <a:lumMod val="75000"/>
                </a:schemeClr>
              </a:solidFill>
            </a:endParaRPr>
          </a:p>
        </p:txBody>
      </p:sp>
      <p:sp>
        <p:nvSpPr>
          <p:cNvPr id="4" name="Прямоугольник 3"/>
          <p:cNvSpPr/>
          <p:nvPr/>
        </p:nvSpPr>
        <p:spPr>
          <a:xfrm>
            <a:off x="460165" y="1484784"/>
            <a:ext cx="8280920" cy="4672818"/>
          </a:xfrm>
          <a:prstGeom prst="rect">
            <a:avLst/>
          </a:prstGeom>
        </p:spPr>
        <p:txBody>
          <a:bodyPr wrap="square">
            <a:spAutoFit/>
          </a:bodyPr>
          <a:lstStyle/>
          <a:p>
            <a:pPr indent="450215" algn="just">
              <a:lnSpc>
                <a:spcPct val="115000"/>
              </a:lnSpc>
              <a:spcAft>
                <a:spcPts val="0"/>
              </a:spcAft>
            </a:pPr>
            <a:r>
              <a:rPr lang="ru-RU" sz="2000" b="1" dirty="0" smtClean="0">
                <a:latin typeface="Calibri" panose="020F0502020204030204" pitchFamily="34" charset="0"/>
                <a:ea typeface="Times New Roman"/>
                <a:cs typeface="Times New Roman"/>
              </a:rPr>
              <a:t>Результаты профессиональной деятельности педагогического работника, </a:t>
            </a:r>
            <a:r>
              <a:rPr lang="ru-RU" sz="2000" b="1" u="sng" dirty="0" smtClean="0">
                <a:latin typeface="Calibri" panose="020F0502020204030204" pitchFamily="34" charset="0"/>
                <a:ea typeface="Times New Roman"/>
                <a:cs typeface="Times New Roman"/>
              </a:rPr>
              <a:t>должны соответствовать п. 36 Порядка аттестации</a:t>
            </a:r>
            <a:r>
              <a:rPr lang="ru-RU" sz="2000" b="1" dirty="0" smtClean="0">
                <a:latin typeface="Calibri" panose="020F0502020204030204" pitchFamily="34" charset="0"/>
                <a:ea typeface="Times New Roman"/>
                <a:cs typeface="Times New Roman"/>
              </a:rPr>
              <a:t>, который включает в себя:</a:t>
            </a:r>
          </a:p>
          <a:p>
            <a:pPr marL="342900" indent="-342900" algn="just">
              <a:lnSpc>
                <a:spcPct val="115000"/>
              </a:lnSpc>
              <a:spcAft>
                <a:spcPts val="0"/>
              </a:spcAft>
              <a:buFontTx/>
              <a:buChar char="-"/>
            </a:pPr>
            <a:r>
              <a:rPr lang="ru-RU" sz="2000" b="1" dirty="0" smtClean="0">
                <a:latin typeface="Calibri" panose="020F0502020204030204" pitchFamily="34" charset="0"/>
                <a:ea typeface="Times New Roman"/>
                <a:cs typeface="Times New Roman"/>
              </a:rPr>
              <a:t>Стабильные положительные результаты </a:t>
            </a:r>
            <a:r>
              <a:rPr lang="ru-RU" sz="2000" dirty="0" smtClean="0">
                <a:latin typeface="Calibri" panose="020F0502020204030204" pitchFamily="34" charset="0"/>
                <a:ea typeface="Times New Roman"/>
                <a:cs typeface="Times New Roman"/>
              </a:rPr>
              <a:t>освоения обучающимися образовательных программ</a:t>
            </a:r>
            <a:r>
              <a:rPr lang="ru-RU" sz="2000" b="1" dirty="0" smtClean="0">
                <a:latin typeface="Calibri" panose="020F0502020204030204" pitchFamily="34" charset="0"/>
                <a:ea typeface="Times New Roman"/>
                <a:cs typeface="Times New Roman"/>
              </a:rPr>
              <a:t> по итогам мониторингов, проводимых организацией</a:t>
            </a:r>
          </a:p>
          <a:p>
            <a:pPr marL="342900" lvl="0" indent="-342900" algn="just">
              <a:lnSpc>
                <a:spcPct val="115000"/>
              </a:lnSpc>
              <a:buFontTx/>
              <a:buChar char="-"/>
            </a:pPr>
            <a:r>
              <a:rPr lang="ru-RU" sz="2000" b="1" dirty="0">
                <a:solidFill>
                  <a:prstClr val="black"/>
                </a:solidFill>
                <a:latin typeface="Calibri" panose="020F0502020204030204" pitchFamily="34" charset="0"/>
                <a:ea typeface="Times New Roman"/>
                <a:cs typeface="Times New Roman"/>
              </a:rPr>
              <a:t>Стабильные положительные результаты </a:t>
            </a:r>
            <a:r>
              <a:rPr lang="ru-RU" sz="2000" dirty="0">
                <a:solidFill>
                  <a:prstClr val="black"/>
                </a:solidFill>
                <a:latin typeface="Calibri" panose="020F0502020204030204" pitchFamily="34" charset="0"/>
                <a:ea typeface="Times New Roman"/>
                <a:cs typeface="Times New Roman"/>
              </a:rPr>
              <a:t>освоения обучающимися обр. программ </a:t>
            </a:r>
            <a:r>
              <a:rPr lang="ru-RU" sz="2000" b="1" dirty="0">
                <a:solidFill>
                  <a:prstClr val="black"/>
                </a:solidFill>
                <a:latin typeface="Calibri" panose="020F0502020204030204" pitchFamily="34" charset="0"/>
                <a:ea typeface="Times New Roman"/>
                <a:cs typeface="Times New Roman"/>
              </a:rPr>
              <a:t>по итогам </a:t>
            </a:r>
            <a:r>
              <a:rPr lang="ru-RU" sz="2000" b="1" dirty="0" smtClean="0">
                <a:solidFill>
                  <a:prstClr val="black"/>
                </a:solidFill>
                <a:latin typeface="Calibri" panose="020F0502020204030204" pitchFamily="34" charset="0"/>
                <a:ea typeface="Times New Roman"/>
                <a:cs typeface="Times New Roman"/>
              </a:rPr>
              <a:t>мониторинга системы образования (Постановление Правительства РФ от 05.08.2013 г. № 662)</a:t>
            </a:r>
          </a:p>
          <a:p>
            <a:pPr marL="342900" lvl="0" indent="-342900" algn="just">
              <a:lnSpc>
                <a:spcPct val="115000"/>
              </a:lnSpc>
              <a:buFontTx/>
              <a:buChar char="-"/>
            </a:pPr>
            <a:r>
              <a:rPr lang="ru-RU" sz="2000" b="1" dirty="0" smtClean="0">
                <a:solidFill>
                  <a:prstClr val="black"/>
                </a:solidFill>
                <a:latin typeface="Calibri" panose="020F0502020204030204" pitchFamily="34" charset="0"/>
                <a:ea typeface="Times New Roman"/>
                <a:cs typeface="Times New Roman"/>
              </a:rPr>
              <a:t>Выявление развития у обучающихся способностей </a:t>
            </a:r>
            <a:r>
              <a:rPr lang="ru-RU" sz="2000" dirty="0" smtClean="0">
                <a:solidFill>
                  <a:prstClr val="black"/>
                </a:solidFill>
                <a:latin typeface="Calibri" panose="020F0502020204030204" pitchFamily="34" charset="0"/>
                <a:ea typeface="Times New Roman"/>
                <a:cs typeface="Times New Roman"/>
              </a:rPr>
              <a:t>к научной, творческой, физкультурно-спортивной деятельности</a:t>
            </a:r>
          </a:p>
          <a:p>
            <a:pPr marL="342900" lvl="0" indent="-342900" algn="just">
              <a:lnSpc>
                <a:spcPct val="115000"/>
              </a:lnSpc>
              <a:buFontTx/>
              <a:buChar char="-"/>
            </a:pPr>
            <a:r>
              <a:rPr lang="ru-RU" sz="2000" b="1" dirty="0" smtClean="0">
                <a:latin typeface="Calibri" panose="020F0502020204030204" pitchFamily="34" charset="0"/>
                <a:ea typeface="Times New Roman"/>
                <a:cs typeface="Times New Roman"/>
              </a:rPr>
              <a:t>Личный вклад в повышение качества образования </a:t>
            </a:r>
            <a:r>
              <a:rPr lang="ru-RU" sz="2000" dirty="0" smtClean="0">
                <a:latin typeface="Calibri" panose="020F0502020204030204" pitchFamily="34" charset="0"/>
                <a:ea typeface="Times New Roman"/>
                <a:cs typeface="Times New Roman"/>
              </a:rPr>
              <a:t>(транслирование опыта, активное участие в работе методических объединений)</a:t>
            </a:r>
          </a:p>
        </p:txBody>
      </p:sp>
    </p:spTree>
    <p:extLst>
      <p:ext uri="{BB962C8B-B14F-4D97-AF65-F5344CB8AC3E}">
        <p14:creationId xmlns:p14="http://schemas.microsoft.com/office/powerpoint/2010/main" val="39870234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475656" y="188640"/>
            <a:ext cx="7488832" cy="1080120"/>
          </a:xfrm>
        </p:spPr>
        <p:txBody>
          <a:bodyPr>
            <a:noAutofit/>
          </a:bodyPr>
          <a:lstStyle/>
          <a:p>
            <a:pPr lvl="0" indent="450215">
              <a:lnSpc>
                <a:spcPct val="115000"/>
              </a:lnSpc>
              <a:spcBef>
                <a:spcPts val="0"/>
              </a:spcBef>
            </a:pPr>
            <a:r>
              <a:rPr lang="ru-RU" sz="3200" b="1" dirty="0" smtClean="0">
                <a:solidFill>
                  <a:srgbClr val="C00000"/>
                </a:solidFill>
              </a:rPr>
              <a:t>Высшая квалификационная категория</a:t>
            </a:r>
            <a:endParaRPr lang="ru-RU" sz="3200" b="1" dirty="0">
              <a:solidFill>
                <a:srgbClr val="C00000"/>
              </a:solidFill>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46</a:t>
            </a:fld>
            <a:endParaRPr lang="ru-RU" sz="1800" dirty="0">
              <a:solidFill>
                <a:schemeClr val="accent5">
                  <a:lumMod val="75000"/>
                </a:schemeClr>
              </a:solidFill>
            </a:endParaRPr>
          </a:p>
        </p:txBody>
      </p:sp>
      <p:sp>
        <p:nvSpPr>
          <p:cNvPr id="4" name="Прямоугольник 3"/>
          <p:cNvSpPr/>
          <p:nvPr/>
        </p:nvSpPr>
        <p:spPr>
          <a:xfrm>
            <a:off x="451394" y="1102578"/>
            <a:ext cx="8418961" cy="5755422"/>
          </a:xfrm>
          <a:prstGeom prst="rect">
            <a:avLst/>
          </a:prstGeom>
        </p:spPr>
        <p:txBody>
          <a:bodyPr wrap="square">
            <a:spAutoFit/>
          </a:bodyPr>
          <a:lstStyle/>
          <a:p>
            <a:pPr indent="450215" algn="just">
              <a:lnSpc>
                <a:spcPct val="115000"/>
              </a:lnSpc>
              <a:spcAft>
                <a:spcPts val="0"/>
              </a:spcAft>
            </a:pPr>
            <a:r>
              <a:rPr lang="ru-RU" sz="2000" b="1" dirty="0" smtClean="0">
                <a:latin typeface="Calibri" panose="020F0502020204030204" pitchFamily="34" charset="0"/>
                <a:ea typeface="Times New Roman"/>
                <a:cs typeface="Times New Roman"/>
              </a:rPr>
              <a:t>Результаты профессиональной деятельности педагогического работника, </a:t>
            </a:r>
            <a:r>
              <a:rPr lang="ru-RU" sz="2000" b="1" u="sng" dirty="0" smtClean="0">
                <a:latin typeface="Calibri" panose="020F0502020204030204" pitchFamily="34" charset="0"/>
                <a:ea typeface="Times New Roman"/>
                <a:cs typeface="Times New Roman"/>
              </a:rPr>
              <a:t>должны соответствовать п. 37 Порядка аттестации</a:t>
            </a:r>
            <a:r>
              <a:rPr lang="ru-RU" sz="2000" b="1" dirty="0">
                <a:latin typeface="Calibri" panose="020F0502020204030204" pitchFamily="34" charset="0"/>
                <a:ea typeface="Times New Roman"/>
                <a:cs typeface="Times New Roman"/>
              </a:rPr>
              <a:t>:</a:t>
            </a:r>
            <a:endParaRPr lang="ru-RU" sz="2000" b="1" dirty="0" smtClean="0">
              <a:latin typeface="Calibri" panose="020F0502020204030204" pitchFamily="34" charset="0"/>
              <a:ea typeface="Times New Roman"/>
              <a:cs typeface="Times New Roman"/>
            </a:endParaRPr>
          </a:p>
          <a:p>
            <a:pPr marL="342900" indent="-342900" algn="just">
              <a:lnSpc>
                <a:spcPct val="115000"/>
              </a:lnSpc>
              <a:spcAft>
                <a:spcPts val="0"/>
              </a:spcAft>
              <a:buFontTx/>
              <a:buChar char="-"/>
            </a:pPr>
            <a:r>
              <a:rPr lang="ru-RU" sz="2000" dirty="0" smtClean="0">
                <a:latin typeface="Calibri" panose="020F0502020204030204" pitchFamily="34" charset="0"/>
                <a:ea typeface="Times New Roman"/>
                <a:cs typeface="Times New Roman"/>
              </a:rPr>
              <a:t>Достижение обучающимися </a:t>
            </a:r>
            <a:r>
              <a:rPr lang="ru-RU" sz="2000" b="1" dirty="0" smtClean="0">
                <a:latin typeface="Calibri" panose="020F0502020204030204" pitchFamily="34" charset="0"/>
                <a:ea typeface="Times New Roman"/>
                <a:cs typeface="Times New Roman"/>
              </a:rPr>
              <a:t>положительной динамики результатов </a:t>
            </a:r>
            <a:r>
              <a:rPr lang="ru-RU" sz="2000" dirty="0" smtClean="0">
                <a:latin typeface="Calibri" panose="020F0502020204030204" pitchFamily="34" charset="0"/>
                <a:ea typeface="Times New Roman"/>
                <a:cs typeface="Times New Roman"/>
              </a:rPr>
              <a:t>освоения образовательных программ </a:t>
            </a:r>
            <a:r>
              <a:rPr lang="ru-RU" sz="2000" b="1" dirty="0" smtClean="0">
                <a:latin typeface="Calibri" panose="020F0502020204030204" pitchFamily="34" charset="0"/>
                <a:ea typeface="Times New Roman"/>
                <a:cs typeface="Times New Roman"/>
              </a:rPr>
              <a:t>по итогам мониторингов, проводимых организацией</a:t>
            </a:r>
          </a:p>
          <a:p>
            <a:pPr marL="342900" lvl="0" indent="-342900" algn="just">
              <a:lnSpc>
                <a:spcPct val="115000"/>
              </a:lnSpc>
              <a:buFontTx/>
              <a:buChar char="-"/>
            </a:pPr>
            <a:r>
              <a:rPr lang="ru-RU" sz="2000" dirty="0" smtClean="0">
                <a:solidFill>
                  <a:prstClr val="black"/>
                </a:solidFill>
                <a:latin typeface="Calibri" panose="020F0502020204030204" pitchFamily="34" charset="0"/>
                <a:ea typeface="Times New Roman"/>
                <a:cs typeface="Times New Roman"/>
              </a:rPr>
              <a:t>Достижение обучающимися </a:t>
            </a:r>
            <a:r>
              <a:rPr lang="ru-RU" sz="2000" b="1" dirty="0" smtClean="0">
                <a:solidFill>
                  <a:prstClr val="black"/>
                </a:solidFill>
                <a:latin typeface="Calibri" panose="020F0502020204030204" pitchFamily="34" charset="0"/>
                <a:ea typeface="Times New Roman"/>
                <a:cs typeface="Times New Roman"/>
              </a:rPr>
              <a:t>положительных результатов </a:t>
            </a:r>
            <a:r>
              <a:rPr lang="ru-RU" sz="2000" dirty="0">
                <a:solidFill>
                  <a:prstClr val="black"/>
                </a:solidFill>
                <a:latin typeface="Calibri" panose="020F0502020204030204" pitchFamily="34" charset="0"/>
                <a:ea typeface="Times New Roman"/>
                <a:cs typeface="Times New Roman"/>
              </a:rPr>
              <a:t>освоения </a:t>
            </a:r>
            <a:r>
              <a:rPr lang="ru-RU" sz="2000" dirty="0" smtClean="0">
                <a:solidFill>
                  <a:prstClr val="black"/>
                </a:solidFill>
                <a:latin typeface="Calibri" panose="020F0502020204030204" pitchFamily="34" charset="0"/>
                <a:ea typeface="Times New Roman"/>
                <a:cs typeface="Times New Roman"/>
              </a:rPr>
              <a:t>образов. </a:t>
            </a:r>
            <a:r>
              <a:rPr lang="ru-RU" sz="2000" dirty="0">
                <a:solidFill>
                  <a:prstClr val="black"/>
                </a:solidFill>
                <a:latin typeface="Calibri" panose="020F0502020204030204" pitchFamily="34" charset="0"/>
                <a:ea typeface="Times New Roman"/>
                <a:cs typeface="Times New Roman"/>
              </a:rPr>
              <a:t>программ </a:t>
            </a:r>
            <a:r>
              <a:rPr lang="ru-RU" sz="2000" b="1" dirty="0">
                <a:solidFill>
                  <a:prstClr val="black"/>
                </a:solidFill>
                <a:latin typeface="Calibri" panose="020F0502020204030204" pitchFamily="34" charset="0"/>
                <a:ea typeface="Times New Roman"/>
                <a:cs typeface="Times New Roman"/>
              </a:rPr>
              <a:t>по итогам </a:t>
            </a:r>
            <a:r>
              <a:rPr lang="ru-RU" sz="2000" b="1" dirty="0" smtClean="0">
                <a:solidFill>
                  <a:prstClr val="black"/>
                </a:solidFill>
                <a:latin typeface="Calibri" panose="020F0502020204030204" pitchFamily="34" charset="0"/>
                <a:ea typeface="Times New Roman"/>
                <a:cs typeface="Times New Roman"/>
              </a:rPr>
              <a:t>мониторинга системы образования (Постановление Правительства РФ от 05.08.2013 г. № 662)</a:t>
            </a:r>
          </a:p>
          <a:p>
            <a:pPr marL="342900" lvl="0" indent="-342900" algn="just">
              <a:lnSpc>
                <a:spcPct val="115000"/>
              </a:lnSpc>
              <a:buFontTx/>
              <a:buChar char="-"/>
            </a:pPr>
            <a:r>
              <a:rPr lang="ru-RU" sz="2000" b="1" dirty="0" smtClean="0">
                <a:solidFill>
                  <a:prstClr val="black"/>
                </a:solidFill>
                <a:latin typeface="Calibri" panose="020F0502020204030204" pitchFamily="34" charset="0"/>
                <a:ea typeface="Times New Roman"/>
                <a:cs typeface="Times New Roman"/>
              </a:rPr>
              <a:t>Выявление и развитие у обучающихся способностей </a:t>
            </a:r>
            <a:r>
              <a:rPr lang="ru-RU" sz="2000" dirty="0" smtClean="0">
                <a:solidFill>
                  <a:prstClr val="black"/>
                </a:solidFill>
                <a:latin typeface="Calibri" panose="020F0502020204030204" pitchFamily="34" charset="0"/>
                <a:ea typeface="Times New Roman"/>
                <a:cs typeface="Times New Roman"/>
              </a:rPr>
              <a:t>к научной, творческой, физкультурно-спортивной деятельности, а также </a:t>
            </a:r>
            <a:r>
              <a:rPr lang="ru-RU" sz="2000" b="1" dirty="0" smtClean="0">
                <a:solidFill>
                  <a:prstClr val="black"/>
                </a:solidFill>
                <a:latin typeface="Calibri" panose="020F0502020204030204" pitchFamily="34" charset="0"/>
                <a:ea typeface="Times New Roman"/>
                <a:cs typeface="Times New Roman"/>
              </a:rPr>
              <a:t>их участие в олимпиадах, конкурсах, соревнованиях</a:t>
            </a:r>
          </a:p>
          <a:p>
            <a:pPr marL="342900" lvl="0" indent="-342900" algn="just">
              <a:lnSpc>
                <a:spcPct val="115000"/>
              </a:lnSpc>
              <a:buFontTx/>
              <a:buChar char="-"/>
            </a:pPr>
            <a:r>
              <a:rPr lang="ru-RU" sz="2000" b="1" dirty="0" smtClean="0">
                <a:latin typeface="Calibri" panose="020F0502020204030204" pitchFamily="34" charset="0"/>
                <a:ea typeface="Times New Roman"/>
                <a:cs typeface="Times New Roman"/>
              </a:rPr>
              <a:t>Личный вклад в повышение качества образования </a:t>
            </a:r>
            <a:r>
              <a:rPr lang="ru-RU" sz="2000" dirty="0" smtClean="0">
                <a:latin typeface="Calibri" panose="020F0502020204030204" pitchFamily="34" charset="0"/>
                <a:ea typeface="Times New Roman"/>
                <a:cs typeface="Times New Roman"/>
              </a:rPr>
              <a:t>(транслирование опыта, в том числе экспериментальной и инновационной деятельности, активное участие в работе МО, в разработке программно-методического сопровождения образовательного процесса, профессиональных конкурсах)</a:t>
            </a:r>
          </a:p>
        </p:txBody>
      </p:sp>
    </p:spTree>
    <p:extLst>
      <p:ext uri="{BB962C8B-B14F-4D97-AF65-F5344CB8AC3E}">
        <p14:creationId xmlns:p14="http://schemas.microsoft.com/office/powerpoint/2010/main" val="39210446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3" y="-29786"/>
            <a:ext cx="9183713" cy="6887785"/>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47</a:t>
            </a:fld>
            <a:endParaRPr lang="ru-RU" sz="1800" dirty="0">
              <a:solidFill>
                <a:schemeClr val="accent5">
                  <a:lumMod val="75000"/>
                </a:schemeClr>
              </a:solidFill>
            </a:endParaRPr>
          </a:p>
        </p:txBody>
      </p:sp>
      <p:sp>
        <p:nvSpPr>
          <p:cNvPr id="4" name="Прямоугольник 3"/>
          <p:cNvSpPr/>
          <p:nvPr/>
        </p:nvSpPr>
        <p:spPr>
          <a:xfrm>
            <a:off x="466140" y="1340768"/>
            <a:ext cx="8280920" cy="4741554"/>
          </a:xfrm>
          <a:prstGeom prst="rect">
            <a:avLst/>
          </a:prstGeom>
        </p:spPr>
        <p:txBody>
          <a:bodyPr wrap="square">
            <a:spAutoFit/>
          </a:bodyPr>
          <a:lstStyle/>
          <a:p>
            <a:pPr lvl="0" indent="450215" algn="just">
              <a:lnSpc>
                <a:spcPct val="115000"/>
              </a:lnSpc>
            </a:pPr>
            <a:r>
              <a:rPr lang="ru-RU" sz="2200" b="1" dirty="0">
                <a:solidFill>
                  <a:prstClr val="black"/>
                </a:solidFill>
                <a:latin typeface="Calibri" panose="020F0502020204030204" pitchFamily="34" charset="0"/>
                <a:ea typeface="Times New Roman"/>
                <a:cs typeface="Times New Roman"/>
              </a:rPr>
              <a:t>Результаты профессиональной деятельности </a:t>
            </a:r>
            <a:r>
              <a:rPr lang="ru-RU" sz="2200" dirty="0">
                <a:solidFill>
                  <a:prstClr val="black"/>
                </a:solidFill>
                <a:latin typeface="Calibri" panose="020F0502020204030204" pitchFamily="34" charset="0"/>
                <a:ea typeface="Times New Roman"/>
                <a:cs typeface="Times New Roman"/>
              </a:rPr>
              <a:t>педагогического работника должны быть полностью отражены в представлении, в том числе </a:t>
            </a:r>
            <a:r>
              <a:rPr lang="ru-RU" sz="2200" b="1" dirty="0">
                <a:solidFill>
                  <a:prstClr val="black"/>
                </a:solidFill>
                <a:latin typeface="Calibri" panose="020F0502020204030204" pitchFamily="34" charset="0"/>
                <a:ea typeface="Times New Roman"/>
                <a:cs typeface="Times New Roman"/>
              </a:rPr>
              <a:t>в виде таблиц.</a:t>
            </a:r>
          </a:p>
          <a:p>
            <a:pPr lvl="0" indent="450215" algn="just">
              <a:lnSpc>
                <a:spcPct val="115000"/>
              </a:lnSpc>
            </a:pPr>
            <a:r>
              <a:rPr lang="ru-RU" sz="2200" dirty="0">
                <a:solidFill>
                  <a:prstClr val="black"/>
                </a:solidFill>
                <a:latin typeface="Calibri" panose="020F0502020204030204" pitchFamily="34" charset="0"/>
                <a:ea typeface="Times New Roman"/>
                <a:cs typeface="Times New Roman"/>
              </a:rPr>
              <a:t>Формы таблиц представлены в Методических рекомендациях по оцениванию профессиональной деятельности педагогических работников организаций, осуществляющих образовательную деятельность, при установлении им первой или высшей квалификационной категории </a:t>
            </a:r>
            <a:r>
              <a:rPr lang="ru-RU" sz="2200" b="1" dirty="0">
                <a:solidFill>
                  <a:prstClr val="black"/>
                </a:solidFill>
                <a:latin typeface="Calibri" panose="020F0502020204030204" pitchFamily="34" charset="0"/>
                <a:ea typeface="Times New Roman"/>
                <a:cs typeface="Times New Roman"/>
              </a:rPr>
              <a:t>(сайт ТОИПКРО, раздел «Аттестация», «Аттестуемому» по ссылке </a:t>
            </a:r>
            <a:r>
              <a:rPr lang="en-US" sz="2200" b="1" dirty="0">
                <a:solidFill>
                  <a:prstClr val="black"/>
                </a:solidFill>
                <a:latin typeface="Calibri" panose="020F0502020204030204" pitchFamily="34" charset="0"/>
                <a:ea typeface="Times New Roman"/>
                <a:cs typeface="Times New Roman"/>
                <a:hlinkClick r:id="rId4"/>
              </a:rPr>
              <a:t>https://toipkro.ru/index.php?act=departments&amp;page=223</a:t>
            </a:r>
            <a:endParaRPr lang="ru-RU" sz="2200" b="1" dirty="0">
              <a:solidFill>
                <a:prstClr val="black"/>
              </a:solidFill>
              <a:latin typeface="Calibri" panose="020F0502020204030204" pitchFamily="34" charset="0"/>
              <a:ea typeface="Times New Roman"/>
              <a:cs typeface="Times New Roman"/>
            </a:endParaRPr>
          </a:p>
          <a:p>
            <a:pPr lvl="0" indent="450215" algn="just">
              <a:lnSpc>
                <a:spcPct val="115000"/>
              </a:lnSpc>
            </a:pPr>
            <a:r>
              <a:rPr lang="ru-RU" sz="2200" b="1" dirty="0">
                <a:solidFill>
                  <a:prstClr val="black"/>
                </a:solidFill>
                <a:latin typeface="Calibri" panose="020F0502020204030204" pitchFamily="34" charset="0"/>
                <a:ea typeface="Times New Roman"/>
                <a:cs typeface="Times New Roman"/>
              </a:rPr>
              <a:t>Заявление </a:t>
            </a:r>
            <a:r>
              <a:rPr lang="ru-RU" sz="2200" dirty="0">
                <a:solidFill>
                  <a:prstClr val="black"/>
                </a:solidFill>
                <a:latin typeface="Calibri" panose="020F0502020204030204" pitchFamily="34" charset="0"/>
                <a:ea typeface="Times New Roman"/>
                <a:cs typeface="Times New Roman"/>
              </a:rPr>
              <a:t>об аттестации по упрощенной форме подается через личный кабинет в электронной системе «Аттестация</a:t>
            </a:r>
            <a:r>
              <a:rPr lang="ru-RU" sz="2200" dirty="0" smtClean="0">
                <a:solidFill>
                  <a:prstClr val="black"/>
                </a:solidFill>
                <a:latin typeface="Calibri" panose="020F0502020204030204" pitchFamily="34" charset="0"/>
                <a:ea typeface="Times New Roman"/>
                <a:cs typeface="Times New Roman"/>
              </a:rPr>
              <a:t>».</a:t>
            </a:r>
            <a:endParaRPr lang="ru-RU" sz="2200" dirty="0">
              <a:solidFill>
                <a:prstClr val="black"/>
              </a:solidFill>
              <a:latin typeface="Calibri" panose="020F0502020204030204" pitchFamily="34" charset="0"/>
              <a:ea typeface="Times New Roman"/>
              <a:cs typeface="Times New Roman"/>
            </a:endParaRPr>
          </a:p>
        </p:txBody>
      </p:sp>
      <p:pic>
        <p:nvPicPr>
          <p:cNvPr id="7170" name="Picture 2" descr="http://cpp67.ru/files/gallery/100/big/productivity_149554987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3196" y="92842"/>
            <a:ext cx="1870804" cy="1247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8936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763688" y="188640"/>
            <a:ext cx="7200800" cy="936104"/>
          </a:xfrm>
        </p:spPr>
        <p:txBody>
          <a:bodyPr>
            <a:noAutofit/>
          </a:bodyPr>
          <a:lstStyle/>
          <a:p>
            <a:pPr algn="l"/>
            <a:r>
              <a:rPr lang="ru-RU" sz="3600" b="1" dirty="0" smtClean="0">
                <a:solidFill>
                  <a:schemeClr val="tx1">
                    <a:lumMod val="50000"/>
                    <a:lumOff val="50000"/>
                  </a:schemeClr>
                </a:solidFill>
              </a:rPr>
              <a:t>П.9.3.6</a:t>
            </a:r>
            <a:endParaRPr lang="ru-RU" sz="3600" b="1" dirty="0">
              <a:solidFill>
                <a:schemeClr val="tx1">
                  <a:lumMod val="50000"/>
                  <a:lumOff val="50000"/>
                </a:schemeClr>
              </a:solidFill>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48</a:t>
            </a:fld>
            <a:endParaRPr lang="ru-RU" sz="1800" dirty="0">
              <a:solidFill>
                <a:schemeClr val="accent5">
                  <a:lumMod val="75000"/>
                </a:schemeClr>
              </a:solidFill>
            </a:endParaRPr>
          </a:p>
        </p:txBody>
      </p:sp>
      <p:sp>
        <p:nvSpPr>
          <p:cNvPr id="4" name="Прямоугольник 3"/>
          <p:cNvSpPr/>
          <p:nvPr/>
        </p:nvSpPr>
        <p:spPr>
          <a:xfrm>
            <a:off x="1331640" y="2060848"/>
            <a:ext cx="7128792" cy="3046988"/>
          </a:xfrm>
          <a:prstGeom prst="rect">
            <a:avLst/>
          </a:prstGeom>
        </p:spPr>
        <p:txBody>
          <a:bodyPr wrap="square">
            <a:spAutoFit/>
          </a:bodyPr>
          <a:lstStyle/>
          <a:p>
            <a:pPr algn="ctr"/>
            <a:r>
              <a:rPr lang="ru-RU" sz="2400" b="1" i="1" dirty="0" smtClean="0"/>
              <a:t>На основании письменных заявлений производится </a:t>
            </a:r>
            <a:r>
              <a:rPr lang="ru-RU" sz="2400" b="1" i="1" dirty="0" smtClean="0">
                <a:solidFill>
                  <a:srgbClr val="FF0000"/>
                </a:solidFill>
              </a:rPr>
              <a:t>оплата труда </a:t>
            </a:r>
            <a:r>
              <a:rPr lang="ru-RU" sz="2400" b="1" i="1" dirty="0" smtClean="0"/>
              <a:t>педагогических работников с учетом имеющейся квалификационной категории </a:t>
            </a:r>
            <a:r>
              <a:rPr lang="ru-RU" sz="2400" b="1" i="1" dirty="0" smtClean="0">
                <a:solidFill>
                  <a:srgbClr val="FF0000"/>
                </a:solidFill>
              </a:rPr>
              <a:t>за выполнение педагогической работы по должности с другим наименованием</a:t>
            </a:r>
            <a:r>
              <a:rPr lang="ru-RU" sz="2400" b="1" i="1" dirty="0" smtClean="0"/>
              <a:t>, по которой не установлена квалификационная категория, в случаях, предусмотренных в Приложении № 4 </a:t>
            </a:r>
            <a:endParaRPr lang="ru-RU" sz="2800" b="1" i="1" dirty="0">
              <a:solidFill>
                <a:srgbClr val="FF0000"/>
              </a:solidFill>
            </a:endParaRPr>
          </a:p>
        </p:txBody>
      </p:sp>
      <p:pic>
        <p:nvPicPr>
          <p:cNvPr id="10242" name="Picture 2" descr="https://www.syl.ru/misc/i/ai/99521/205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729808"/>
            <a:ext cx="1944216"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hcm.minawara.com/images/AnimationK13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0192" y="33472"/>
            <a:ext cx="2712301" cy="203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8474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47664" y="274638"/>
            <a:ext cx="7139136" cy="994122"/>
          </a:xfrm>
        </p:spPr>
        <p:txBody>
          <a:bodyPr>
            <a:noAutofit/>
          </a:bodyPr>
          <a:lstStyle/>
          <a:p>
            <a:pPr algn="l"/>
            <a:r>
              <a:rPr lang="ru-RU" sz="3600" b="1" dirty="0" smtClean="0">
                <a:solidFill>
                  <a:schemeClr val="tx1">
                    <a:lumMod val="50000"/>
                    <a:lumOff val="50000"/>
                  </a:schemeClr>
                </a:solidFill>
              </a:rPr>
              <a:t>Приложение № 4</a:t>
            </a:r>
            <a:endParaRPr lang="ru-RU" sz="3600" b="1" dirty="0">
              <a:solidFill>
                <a:schemeClr val="tx1">
                  <a:lumMod val="50000"/>
                  <a:lumOff val="50000"/>
                </a:schemeClr>
              </a:solidFill>
            </a:endParaRPr>
          </a:p>
        </p:txBody>
      </p:sp>
      <p:sp>
        <p:nvSpPr>
          <p:cNvPr id="7" name="Текст 6"/>
          <p:cNvSpPr>
            <a:spLocks noGrp="1"/>
          </p:cNvSpPr>
          <p:nvPr>
            <p:ph type="body" idx="1"/>
          </p:nvPr>
        </p:nvSpPr>
        <p:spPr>
          <a:xfrm>
            <a:off x="457200" y="1484784"/>
            <a:ext cx="3178696" cy="648071"/>
          </a:xfrm>
        </p:spPr>
        <p:txBody>
          <a:bodyPr>
            <a:normAutofit fontScale="92500" lnSpcReduction="20000"/>
          </a:bodyPr>
          <a:lstStyle/>
          <a:p>
            <a:r>
              <a:rPr lang="ru-RU" dirty="0" smtClean="0"/>
              <a:t>Должность, по которой установлена категория</a:t>
            </a:r>
            <a:endParaRPr lang="ru-RU" dirty="0"/>
          </a:p>
        </p:txBody>
      </p:sp>
      <p:sp>
        <p:nvSpPr>
          <p:cNvPr id="8" name="Объект 7"/>
          <p:cNvSpPr>
            <a:spLocks noGrp="1"/>
          </p:cNvSpPr>
          <p:nvPr>
            <p:ph sz="half" idx="2"/>
          </p:nvPr>
        </p:nvSpPr>
        <p:spPr>
          <a:xfrm>
            <a:off x="467544" y="2132856"/>
            <a:ext cx="2664296" cy="3888432"/>
          </a:xfrm>
        </p:spPr>
        <p:txBody>
          <a:bodyPr>
            <a:normAutofit fontScale="92500" lnSpcReduction="20000"/>
          </a:bodyPr>
          <a:lstStyle/>
          <a:p>
            <a:pPr>
              <a:lnSpc>
                <a:spcPct val="110000"/>
              </a:lnSpc>
              <a:spcBef>
                <a:spcPts val="0"/>
              </a:spcBef>
            </a:pPr>
            <a:r>
              <a:rPr lang="ru-RU" sz="2000" dirty="0" smtClean="0"/>
              <a:t>Учитель, преподаватель</a:t>
            </a:r>
          </a:p>
          <a:p>
            <a:pPr marL="0" indent="0">
              <a:lnSpc>
                <a:spcPct val="110000"/>
              </a:lnSpc>
              <a:spcBef>
                <a:spcPts val="0"/>
              </a:spcBef>
              <a:buNone/>
            </a:pPr>
            <a:endParaRPr lang="ru-RU" sz="1600" dirty="0" smtClean="0"/>
          </a:p>
          <a:p>
            <a:pPr marL="0" indent="0">
              <a:lnSpc>
                <a:spcPct val="110000"/>
              </a:lnSpc>
              <a:spcBef>
                <a:spcPts val="0"/>
              </a:spcBef>
              <a:buNone/>
            </a:pPr>
            <a:endParaRPr lang="ru-RU" sz="1600" dirty="0"/>
          </a:p>
          <a:p>
            <a:pPr marL="0" indent="0">
              <a:lnSpc>
                <a:spcPct val="110000"/>
              </a:lnSpc>
              <a:spcBef>
                <a:spcPts val="0"/>
              </a:spcBef>
              <a:buNone/>
            </a:pPr>
            <a:endParaRPr lang="ru-RU" sz="1600" dirty="0"/>
          </a:p>
          <a:p>
            <a:pPr>
              <a:lnSpc>
                <a:spcPct val="110000"/>
              </a:lnSpc>
              <a:spcBef>
                <a:spcPts val="0"/>
              </a:spcBef>
            </a:pPr>
            <a:r>
              <a:rPr lang="ru-RU" sz="2000" dirty="0" smtClean="0"/>
              <a:t>Старший воспитатель, воспитатель</a:t>
            </a:r>
          </a:p>
          <a:p>
            <a:pPr>
              <a:lnSpc>
                <a:spcPct val="110000"/>
              </a:lnSpc>
              <a:spcBef>
                <a:spcPts val="0"/>
              </a:spcBef>
            </a:pPr>
            <a:r>
              <a:rPr lang="ru-RU" sz="2000" dirty="0" smtClean="0"/>
              <a:t>Преподаватель-организатор ОБЖ</a:t>
            </a:r>
          </a:p>
          <a:p>
            <a:pPr>
              <a:lnSpc>
                <a:spcPct val="110000"/>
              </a:lnSpc>
              <a:spcBef>
                <a:spcPts val="0"/>
              </a:spcBef>
            </a:pPr>
            <a:r>
              <a:rPr lang="ru-RU" sz="2000" dirty="0" smtClean="0"/>
              <a:t>Руководитель физвоспитания</a:t>
            </a:r>
          </a:p>
          <a:p>
            <a:pPr>
              <a:lnSpc>
                <a:spcPct val="110000"/>
              </a:lnSpc>
              <a:spcBef>
                <a:spcPts val="0"/>
              </a:spcBef>
            </a:pPr>
            <a:r>
              <a:rPr lang="ru-RU" sz="2000" dirty="0" smtClean="0"/>
              <a:t>Мастер производственного обучения</a:t>
            </a:r>
          </a:p>
        </p:txBody>
      </p:sp>
      <p:sp>
        <p:nvSpPr>
          <p:cNvPr id="9" name="Текст 8"/>
          <p:cNvSpPr>
            <a:spLocks noGrp="1"/>
          </p:cNvSpPr>
          <p:nvPr>
            <p:ph type="body" sz="quarter" idx="3"/>
          </p:nvPr>
        </p:nvSpPr>
        <p:spPr>
          <a:xfrm>
            <a:off x="4645025" y="1484783"/>
            <a:ext cx="4041775" cy="648073"/>
          </a:xfrm>
        </p:spPr>
        <p:txBody>
          <a:bodyPr>
            <a:normAutofit fontScale="92500" lnSpcReduction="20000"/>
          </a:bodyPr>
          <a:lstStyle/>
          <a:p>
            <a:r>
              <a:rPr lang="ru-RU" dirty="0" smtClean="0"/>
              <a:t>Должность, по которой учитывается категория</a:t>
            </a:r>
            <a:endParaRPr lang="ru-RU" dirty="0"/>
          </a:p>
        </p:txBody>
      </p:sp>
      <p:sp>
        <p:nvSpPr>
          <p:cNvPr id="10" name="Объект 9"/>
          <p:cNvSpPr>
            <a:spLocks noGrp="1"/>
          </p:cNvSpPr>
          <p:nvPr>
            <p:ph sz="quarter" idx="4"/>
          </p:nvPr>
        </p:nvSpPr>
        <p:spPr>
          <a:xfrm>
            <a:off x="3203848" y="2060848"/>
            <a:ext cx="5482953" cy="4320480"/>
          </a:xfrm>
        </p:spPr>
        <p:txBody>
          <a:bodyPr>
            <a:normAutofit/>
          </a:bodyPr>
          <a:lstStyle/>
          <a:p>
            <a:pPr>
              <a:spcBef>
                <a:spcPts val="0"/>
              </a:spcBef>
            </a:pPr>
            <a:r>
              <a:rPr lang="ru-RU" sz="1900" dirty="0" smtClean="0"/>
              <a:t>Преподаватель, учитель, воспитатель, социальный педагог, педагог-организатор, педагог доп. образования (при совпадении профиля)</a:t>
            </a:r>
          </a:p>
          <a:p>
            <a:pPr>
              <a:spcBef>
                <a:spcPts val="0"/>
              </a:spcBef>
            </a:pPr>
            <a:r>
              <a:rPr lang="ru-RU" sz="1900" dirty="0" smtClean="0"/>
              <a:t>Воспитатель, старший воспитатель</a:t>
            </a:r>
          </a:p>
          <a:p>
            <a:pPr marL="0" indent="0">
              <a:spcBef>
                <a:spcPts val="0"/>
              </a:spcBef>
              <a:buNone/>
            </a:pPr>
            <a:endParaRPr lang="ru-RU" sz="1900" dirty="0"/>
          </a:p>
          <a:p>
            <a:pPr marL="0" indent="0">
              <a:spcBef>
                <a:spcPts val="0"/>
              </a:spcBef>
              <a:buNone/>
            </a:pPr>
            <a:endParaRPr lang="ru-RU" sz="1400" dirty="0"/>
          </a:p>
          <a:p>
            <a:pPr>
              <a:spcBef>
                <a:spcPts val="0"/>
              </a:spcBef>
            </a:pPr>
            <a:r>
              <a:rPr lang="ru-RU" sz="1800" dirty="0" smtClean="0"/>
              <a:t>Учитель ОБЖ, учитель (преподаватель) физической культуры</a:t>
            </a:r>
            <a:endParaRPr lang="ru-RU" sz="1800" dirty="0"/>
          </a:p>
          <a:p>
            <a:pPr>
              <a:spcBef>
                <a:spcPts val="0"/>
              </a:spcBef>
            </a:pPr>
            <a:r>
              <a:rPr lang="ru-RU" sz="1800" dirty="0" smtClean="0"/>
              <a:t>Учитель (преподаватель) физкультуры, инструктор по физ. культуре</a:t>
            </a:r>
          </a:p>
          <a:p>
            <a:pPr>
              <a:spcBef>
                <a:spcPts val="0"/>
              </a:spcBef>
            </a:pPr>
            <a:r>
              <a:rPr lang="ru-RU" sz="1800" dirty="0" smtClean="0"/>
              <a:t>Учитель (преподаватель) труда, инструктор по труду, педагог доп. образования (по аналогичному профилю)</a:t>
            </a: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chemeClr val="accent5">
                    <a:lumMod val="75000"/>
                  </a:schemeClr>
                </a:solidFill>
              </a:rPr>
              <a:t>49</a:t>
            </a:fld>
            <a:endParaRPr lang="ru-RU" sz="1800" dirty="0">
              <a:solidFill>
                <a:schemeClr val="accent5">
                  <a:lumMod val="75000"/>
                </a:schemeClr>
              </a:solidFill>
            </a:endParaRPr>
          </a:p>
        </p:txBody>
      </p:sp>
      <p:pic>
        <p:nvPicPr>
          <p:cNvPr id="11" name="Picture 4" descr="http://hcm.minawara.com/images/AnimationK13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33472"/>
            <a:ext cx="1848205" cy="138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2182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5</a:t>
            </a:fld>
            <a:endParaRPr lang="ru-RU" sz="1800" dirty="0">
              <a:solidFill>
                <a:schemeClr val="accent5">
                  <a:lumMod val="75000"/>
                </a:schemeClr>
              </a:solidFill>
            </a:endParaRPr>
          </a:p>
        </p:txBody>
      </p:sp>
      <p:sp>
        <p:nvSpPr>
          <p:cNvPr id="3" name="Заголовок 1"/>
          <p:cNvSpPr>
            <a:spLocks noGrp="1"/>
          </p:cNvSpPr>
          <p:nvPr>
            <p:ph type="title"/>
          </p:nvPr>
        </p:nvSpPr>
        <p:spPr>
          <a:xfrm>
            <a:off x="1619672" y="44624"/>
            <a:ext cx="7344816" cy="922114"/>
          </a:xfrm>
        </p:spPr>
        <p:txBody>
          <a:bodyPr>
            <a:noAutofit/>
          </a:bodyPr>
          <a:lstStyle/>
          <a:p>
            <a:r>
              <a:rPr lang="ru-RU" sz="2000" dirty="0"/>
              <a:t/>
            </a:r>
            <a:br>
              <a:rPr lang="ru-RU" sz="2000" dirty="0"/>
            </a:br>
            <a:r>
              <a:rPr lang="ru-RU" sz="2000" b="1" dirty="0"/>
              <a:t>Порядок проведения аттестации педагогических работников организаций, осуществляющих образовательную деятельность</a:t>
            </a:r>
            <a:endParaRPr lang="ru-RU" sz="2000" dirty="0"/>
          </a:p>
        </p:txBody>
      </p:sp>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67544" y="1628800"/>
            <a:ext cx="857929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6953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47664" y="274638"/>
            <a:ext cx="7139136" cy="994122"/>
          </a:xfrm>
        </p:spPr>
        <p:txBody>
          <a:bodyPr>
            <a:noAutofit/>
          </a:bodyPr>
          <a:lstStyle/>
          <a:p>
            <a:pPr algn="l"/>
            <a:r>
              <a:rPr lang="ru-RU" sz="3600" b="1" dirty="0" smtClean="0">
                <a:solidFill>
                  <a:schemeClr val="tx1">
                    <a:lumMod val="50000"/>
                    <a:lumOff val="50000"/>
                  </a:schemeClr>
                </a:solidFill>
              </a:rPr>
              <a:t>Приложение № 4</a:t>
            </a:r>
            <a:endParaRPr lang="ru-RU" sz="3600" b="1" dirty="0">
              <a:solidFill>
                <a:schemeClr val="tx1">
                  <a:lumMod val="50000"/>
                  <a:lumOff val="50000"/>
                </a:schemeClr>
              </a:solidFill>
            </a:endParaRPr>
          </a:p>
        </p:txBody>
      </p:sp>
      <p:sp>
        <p:nvSpPr>
          <p:cNvPr id="7" name="Текст 6"/>
          <p:cNvSpPr>
            <a:spLocks noGrp="1"/>
          </p:cNvSpPr>
          <p:nvPr>
            <p:ph type="body" idx="1"/>
          </p:nvPr>
        </p:nvSpPr>
        <p:spPr>
          <a:xfrm>
            <a:off x="457200" y="1484784"/>
            <a:ext cx="3178696" cy="648071"/>
          </a:xfrm>
        </p:spPr>
        <p:txBody>
          <a:bodyPr>
            <a:normAutofit fontScale="92500" lnSpcReduction="20000"/>
          </a:bodyPr>
          <a:lstStyle/>
          <a:p>
            <a:r>
              <a:rPr lang="ru-RU" dirty="0" smtClean="0"/>
              <a:t>Должность, по которой установлена категория</a:t>
            </a:r>
            <a:endParaRPr lang="ru-RU" dirty="0"/>
          </a:p>
        </p:txBody>
      </p:sp>
      <p:sp>
        <p:nvSpPr>
          <p:cNvPr id="8" name="Объект 7"/>
          <p:cNvSpPr>
            <a:spLocks noGrp="1"/>
          </p:cNvSpPr>
          <p:nvPr>
            <p:ph sz="half" idx="2"/>
          </p:nvPr>
        </p:nvSpPr>
        <p:spPr>
          <a:xfrm>
            <a:off x="467544" y="2132856"/>
            <a:ext cx="3168352" cy="3960440"/>
          </a:xfrm>
        </p:spPr>
        <p:txBody>
          <a:bodyPr>
            <a:normAutofit/>
          </a:bodyPr>
          <a:lstStyle/>
          <a:p>
            <a:pPr>
              <a:spcBef>
                <a:spcPts val="0"/>
              </a:spcBef>
            </a:pPr>
            <a:r>
              <a:rPr lang="ru-RU" sz="2000" dirty="0" smtClean="0"/>
              <a:t>Учитель технологии</a:t>
            </a:r>
          </a:p>
          <a:p>
            <a:pPr marL="0" indent="0">
              <a:spcBef>
                <a:spcPts val="0"/>
              </a:spcBef>
              <a:buNone/>
            </a:pPr>
            <a:endParaRPr lang="ru-RU" sz="2000" dirty="0"/>
          </a:p>
          <a:p>
            <a:pPr>
              <a:spcBef>
                <a:spcPts val="0"/>
              </a:spcBef>
            </a:pPr>
            <a:r>
              <a:rPr lang="ru-RU" sz="2000" dirty="0" smtClean="0"/>
              <a:t>Учитель-дефектолог, учитель-логопед</a:t>
            </a:r>
          </a:p>
          <a:p>
            <a:pPr marL="0" indent="0">
              <a:spcBef>
                <a:spcPts val="0"/>
              </a:spcBef>
              <a:buNone/>
            </a:pPr>
            <a:endParaRPr lang="ru-RU" sz="2000" dirty="0" smtClean="0"/>
          </a:p>
          <a:p>
            <a:pPr marL="0" indent="0">
              <a:spcBef>
                <a:spcPts val="0"/>
              </a:spcBef>
              <a:buNone/>
            </a:pPr>
            <a:endParaRPr lang="ru-RU" sz="2000" dirty="0" smtClean="0"/>
          </a:p>
          <a:p>
            <a:pPr>
              <a:spcBef>
                <a:spcPts val="0"/>
              </a:spcBef>
            </a:pPr>
            <a:r>
              <a:rPr lang="ru-RU" sz="2000" dirty="0" smtClean="0"/>
              <a:t>Учитель музыки</a:t>
            </a:r>
          </a:p>
          <a:p>
            <a:pPr>
              <a:spcBef>
                <a:spcPts val="0"/>
              </a:spcBef>
            </a:pPr>
            <a:endParaRPr lang="ru-RU" sz="2000" dirty="0"/>
          </a:p>
          <a:p>
            <a:pPr lvl="0">
              <a:spcBef>
                <a:spcPts val="0"/>
              </a:spcBef>
            </a:pPr>
            <a:r>
              <a:rPr lang="ru-RU" sz="2000" dirty="0" smtClean="0">
                <a:solidFill>
                  <a:prstClr val="black"/>
                </a:solidFill>
              </a:rPr>
              <a:t>Преподаватель ДШИ, концертмейстер</a:t>
            </a:r>
          </a:p>
          <a:p>
            <a:pPr>
              <a:spcBef>
                <a:spcPts val="0"/>
              </a:spcBef>
            </a:pPr>
            <a:endParaRPr lang="ru-RU" sz="2000" dirty="0" smtClean="0"/>
          </a:p>
        </p:txBody>
      </p:sp>
      <p:sp>
        <p:nvSpPr>
          <p:cNvPr id="9" name="Текст 8"/>
          <p:cNvSpPr>
            <a:spLocks noGrp="1"/>
          </p:cNvSpPr>
          <p:nvPr>
            <p:ph type="body" sz="quarter" idx="3"/>
          </p:nvPr>
        </p:nvSpPr>
        <p:spPr>
          <a:xfrm>
            <a:off x="4645025" y="1484783"/>
            <a:ext cx="4041775" cy="648073"/>
          </a:xfrm>
        </p:spPr>
        <p:txBody>
          <a:bodyPr>
            <a:normAutofit fontScale="92500" lnSpcReduction="20000"/>
          </a:bodyPr>
          <a:lstStyle/>
          <a:p>
            <a:r>
              <a:rPr lang="ru-RU" dirty="0" smtClean="0"/>
              <a:t>Должность, по которой учитывается категория</a:t>
            </a:r>
            <a:endParaRPr lang="ru-RU" dirty="0"/>
          </a:p>
        </p:txBody>
      </p:sp>
      <p:sp>
        <p:nvSpPr>
          <p:cNvPr id="10" name="Объект 9"/>
          <p:cNvSpPr>
            <a:spLocks noGrp="1"/>
          </p:cNvSpPr>
          <p:nvPr>
            <p:ph sz="quarter" idx="4"/>
          </p:nvPr>
        </p:nvSpPr>
        <p:spPr>
          <a:xfrm>
            <a:off x="3635896" y="2132856"/>
            <a:ext cx="5050905" cy="4320480"/>
          </a:xfrm>
        </p:spPr>
        <p:txBody>
          <a:bodyPr>
            <a:normAutofit/>
          </a:bodyPr>
          <a:lstStyle/>
          <a:p>
            <a:pPr>
              <a:spcBef>
                <a:spcPts val="0"/>
              </a:spcBef>
            </a:pPr>
            <a:r>
              <a:rPr lang="ru-RU" sz="2000" dirty="0" smtClean="0"/>
              <a:t>Мастер производственного обучения, инструктор по труду</a:t>
            </a:r>
          </a:p>
          <a:p>
            <a:pPr>
              <a:spcBef>
                <a:spcPts val="0"/>
              </a:spcBef>
            </a:pPr>
            <a:r>
              <a:rPr lang="ru-RU" sz="2000" dirty="0" smtClean="0"/>
              <a:t>Учитель-логопед, учитель-дефектолог, учитель в СКОШ, воспитатель, педагог доп. образования (по аналогичному профилю)</a:t>
            </a:r>
            <a:endParaRPr lang="ru-RU" sz="2000" dirty="0"/>
          </a:p>
          <a:p>
            <a:pPr>
              <a:spcBef>
                <a:spcPts val="0"/>
              </a:spcBef>
            </a:pPr>
            <a:r>
              <a:rPr lang="ru-RU" sz="2000" dirty="0" smtClean="0"/>
              <a:t>Преподаватель, музыкальный руководитель, концертмейстер</a:t>
            </a:r>
          </a:p>
          <a:p>
            <a:pPr>
              <a:spcBef>
                <a:spcPts val="0"/>
              </a:spcBef>
            </a:pPr>
            <a:r>
              <a:rPr lang="ru-RU" sz="2000" dirty="0" smtClean="0"/>
              <a:t>Учитель музыки</a:t>
            </a:r>
          </a:p>
          <a:p>
            <a:pPr marL="0" indent="0">
              <a:spcBef>
                <a:spcPts val="0"/>
              </a:spcBef>
              <a:buNone/>
            </a:pPr>
            <a:endParaRPr lang="ru-RU" sz="2000" dirty="0" smtClean="0"/>
          </a:p>
          <a:p>
            <a:pPr marL="0" indent="0">
              <a:spcBef>
                <a:spcPts val="0"/>
              </a:spcBef>
              <a:buNone/>
            </a:pPr>
            <a:endParaRPr lang="ru-RU" sz="2000" dirty="0"/>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chemeClr val="accent5">
                    <a:lumMod val="75000"/>
                  </a:schemeClr>
                </a:solidFill>
              </a:rPr>
              <a:t>50</a:t>
            </a:fld>
            <a:endParaRPr lang="ru-RU" sz="1800" dirty="0">
              <a:solidFill>
                <a:schemeClr val="accent5">
                  <a:lumMod val="75000"/>
                </a:schemeClr>
              </a:solidFill>
            </a:endParaRPr>
          </a:p>
        </p:txBody>
      </p:sp>
      <p:pic>
        <p:nvPicPr>
          <p:cNvPr id="11" name="Picture 4" descr="http://hcm.minawara.com/images/AnimationK13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33472"/>
            <a:ext cx="1848205" cy="138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7276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547664" y="274638"/>
            <a:ext cx="7139136" cy="994122"/>
          </a:xfrm>
        </p:spPr>
        <p:txBody>
          <a:bodyPr>
            <a:noAutofit/>
          </a:bodyPr>
          <a:lstStyle/>
          <a:p>
            <a:pPr algn="l"/>
            <a:r>
              <a:rPr lang="ru-RU" sz="3600" b="1" dirty="0" smtClean="0">
                <a:solidFill>
                  <a:schemeClr val="tx1">
                    <a:lumMod val="50000"/>
                    <a:lumOff val="50000"/>
                  </a:schemeClr>
                </a:solidFill>
              </a:rPr>
              <a:t>Приложение № 4</a:t>
            </a:r>
            <a:endParaRPr lang="ru-RU" sz="3600" b="1" dirty="0">
              <a:solidFill>
                <a:schemeClr val="tx1">
                  <a:lumMod val="50000"/>
                  <a:lumOff val="50000"/>
                </a:schemeClr>
              </a:solidFill>
            </a:endParaRPr>
          </a:p>
        </p:txBody>
      </p:sp>
      <p:sp>
        <p:nvSpPr>
          <p:cNvPr id="7" name="Текст 6"/>
          <p:cNvSpPr>
            <a:spLocks noGrp="1"/>
          </p:cNvSpPr>
          <p:nvPr>
            <p:ph type="body" idx="1"/>
          </p:nvPr>
        </p:nvSpPr>
        <p:spPr>
          <a:xfrm>
            <a:off x="457200" y="1484784"/>
            <a:ext cx="3178696" cy="648071"/>
          </a:xfrm>
        </p:spPr>
        <p:txBody>
          <a:bodyPr>
            <a:normAutofit fontScale="92500" lnSpcReduction="20000"/>
          </a:bodyPr>
          <a:lstStyle/>
          <a:p>
            <a:r>
              <a:rPr lang="ru-RU" dirty="0" smtClean="0"/>
              <a:t>Должность, по которой установлена категория</a:t>
            </a:r>
            <a:endParaRPr lang="ru-RU" dirty="0"/>
          </a:p>
        </p:txBody>
      </p:sp>
      <p:sp>
        <p:nvSpPr>
          <p:cNvPr id="8" name="Объект 7"/>
          <p:cNvSpPr>
            <a:spLocks noGrp="1"/>
          </p:cNvSpPr>
          <p:nvPr>
            <p:ph sz="half" idx="2"/>
          </p:nvPr>
        </p:nvSpPr>
        <p:spPr>
          <a:xfrm>
            <a:off x="467544" y="2132856"/>
            <a:ext cx="3456384" cy="3960440"/>
          </a:xfrm>
        </p:spPr>
        <p:txBody>
          <a:bodyPr>
            <a:normAutofit/>
          </a:bodyPr>
          <a:lstStyle/>
          <a:p>
            <a:pPr lvl="0">
              <a:spcBef>
                <a:spcPts val="0"/>
              </a:spcBef>
            </a:pPr>
            <a:r>
              <a:rPr lang="ru-RU" sz="2000" dirty="0" smtClean="0">
                <a:solidFill>
                  <a:prstClr val="black"/>
                </a:solidFill>
              </a:rPr>
              <a:t>Тренер-преподаватель (в том числе старший)</a:t>
            </a:r>
          </a:p>
          <a:p>
            <a:pPr marL="0" lvl="0" indent="0">
              <a:spcBef>
                <a:spcPts val="0"/>
              </a:spcBef>
              <a:buNone/>
            </a:pPr>
            <a:endParaRPr lang="ru-RU" sz="2000" dirty="0" smtClean="0">
              <a:solidFill>
                <a:prstClr val="black"/>
              </a:solidFill>
            </a:endParaRPr>
          </a:p>
          <a:p>
            <a:pPr lvl="0">
              <a:spcBef>
                <a:spcPts val="0"/>
              </a:spcBef>
            </a:pPr>
            <a:r>
              <a:rPr lang="ru-RU" sz="2000" dirty="0" smtClean="0">
                <a:solidFill>
                  <a:prstClr val="black"/>
                </a:solidFill>
              </a:rPr>
              <a:t>Учитель (преподаватель) физической культуры, инструктор по физической культуре </a:t>
            </a:r>
            <a:endParaRPr lang="ru-RU" sz="2000" dirty="0" smtClean="0"/>
          </a:p>
          <a:p>
            <a:pPr marL="0" indent="0">
              <a:spcBef>
                <a:spcPts val="0"/>
              </a:spcBef>
              <a:buNone/>
            </a:pPr>
            <a:endParaRPr lang="ru-RU" sz="2000" dirty="0" smtClean="0"/>
          </a:p>
        </p:txBody>
      </p:sp>
      <p:sp>
        <p:nvSpPr>
          <p:cNvPr id="9" name="Текст 8"/>
          <p:cNvSpPr>
            <a:spLocks noGrp="1"/>
          </p:cNvSpPr>
          <p:nvPr>
            <p:ph type="body" sz="quarter" idx="3"/>
          </p:nvPr>
        </p:nvSpPr>
        <p:spPr>
          <a:xfrm>
            <a:off x="4645025" y="1484783"/>
            <a:ext cx="4041775" cy="648073"/>
          </a:xfrm>
        </p:spPr>
        <p:txBody>
          <a:bodyPr>
            <a:normAutofit fontScale="92500" lnSpcReduction="20000"/>
          </a:bodyPr>
          <a:lstStyle/>
          <a:p>
            <a:r>
              <a:rPr lang="ru-RU" dirty="0" smtClean="0"/>
              <a:t>Должность, по которой учитывается категория</a:t>
            </a:r>
            <a:endParaRPr lang="ru-RU" dirty="0"/>
          </a:p>
        </p:txBody>
      </p:sp>
      <p:sp>
        <p:nvSpPr>
          <p:cNvPr id="10" name="Объект 9"/>
          <p:cNvSpPr>
            <a:spLocks noGrp="1"/>
          </p:cNvSpPr>
          <p:nvPr>
            <p:ph sz="quarter" idx="4"/>
          </p:nvPr>
        </p:nvSpPr>
        <p:spPr>
          <a:xfrm>
            <a:off x="3995936" y="2132856"/>
            <a:ext cx="4690865" cy="4176464"/>
          </a:xfrm>
        </p:spPr>
        <p:txBody>
          <a:bodyPr>
            <a:normAutofit/>
          </a:bodyPr>
          <a:lstStyle/>
          <a:p>
            <a:pPr>
              <a:spcBef>
                <a:spcPts val="0"/>
              </a:spcBef>
            </a:pPr>
            <a:r>
              <a:rPr lang="ru-RU" sz="2000" dirty="0" smtClean="0"/>
              <a:t>Учитель (преподаватель) физкультуры, инструктор по физической культуре</a:t>
            </a:r>
          </a:p>
          <a:p>
            <a:pPr>
              <a:spcBef>
                <a:spcPts val="0"/>
              </a:spcBef>
            </a:pPr>
            <a:r>
              <a:rPr lang="ru-RU" sz="2000" dirty="0" smtClean="0"/>
              <a:t>Старший тренер-преподаватель, тренер-преподаватель</a:t>
            </a: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chemeClr val="accent5">
                    <a:lumMod val="75000"/>
                  </a:schemeClr>
                </a:solidFill>
              </a:rPr>
              <a:t>51</a:t>
            </a:fld>
            <a:endParaRPr lang="ru-RU" sz="1800" dirty="0">
              <a:solidFill>
                <a:schemeClr val="accent5">
                  <a:lumMod val="75000"/>
                </a:schemeClr>
              </a:solidFill>
            </a:endParaRPr>
          </a:p>
        </p:txBody>
      </p:sp>
      <p:pic>
        <p:nvPicPr>
          <p:cNvPr id="11" name="Picture 4" descr="http://hcm.minawara.com/images/AnimationK13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6137" y="3843047"/>
            <a:ext cx="3216356" cy="2412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3265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nikulshin\Desktop\Рисунок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fld id="{B46B9D09-C74D-4F7A-A3BD-940A6A18E41D}" type="slidenum">
              <a:rPr lang="ru-RU" sz="1800" smtClean="0">
                <a:solidFill>
                  <a:schemeClr val="accent5">
                    <a:lumMod val="75000"/>
                  </a:schemeClr>
                </a:solidFill>
              </a:rPr>
              <a:t>52</a:t>
            </a:fld>
            <a:endParaRPr lang="ru-RU" sz="1800" dirty="0">
              <a:solidFill>
                <a:schemeClr val="accent5">
                  <a:lumMod val="75000"/>
                </a:schemeClr>
              </a:solidFill>
            </a:endParaRPr>
          </a:p>
        </p:txBody>
      </p:sp>
      <p:sp>
        <p:nvSpPr>
          <p:cNvPr id="4" name="Прямоугольник 3"/>
          <p:cNvSpPr/>
          <p:nvPr/>
        </p:nvSpPr>
        <p:spPr>
          <a:xfrm>
            <a:off x="539552" y="1484784"/>
            <a:ext cx="7560840" cy="4154984"/>
          </a:xfrm>
          <a:prstGeom prst="rect">
            <a:avLst/>
          </a:prstGeom>
        </p:spPr>
        <p:txBody>
          <a:bodyPr wrap="square">
            <a:spAutoFit/>
          </a:bodyPr>
          <a:lstStyle/>
          <a:p>
            <a:pPr indent="342900" algn="just">
              <a:spcAft>
                <a:spcPts val="0"/>
              </a:spcAft>
              <a:tabLst>
                <a:tab pos="449580" algn="l"/>
              </a:tabLst>
            </a:pPr>
            <a:r>
              <a:rPr lang="ru-RU" sz="2400" b="1" i="1" dirty="0">
                <a:solidFill>
                  <a:srgbClr val="00000A"/>
                </a:solidFill>
                <a:latin typeface="Calibri" panose="020F0502020204030204" pitchFamily="34" charset="0"/>
                <a:ea typeface="Times New Roman"/>
              </a:rPr>
              <a:t>9.3.7. Педагогический </a:t>
            </a:r>
            <a:endParaRPr lang="ru-RU" sz="2400" b="1" i="1" dirty="0" smtClean="0">
              <a:solidFill>
                <a:srgbClr val="00000A"/>
              </a:solidFill>
              <a:latin typeface="Calibri" panose="020F0502020204030204" pitchFamily="34" charset="0"/>
              <a:ea typeface="Times New Roman"/>
            </a:endParaRPr>
          </a:p>
          <a:p>
            <a:pPr indent="342900" algn="just">
              <a:spcAft>
                <a:spcPts val="0"/>
              </a:spcAft>
              <a:tabLst>
                <a:tab pos="449580" algn="l"/>
              </a:tabLst>
            </a:pPr>
            <a:r>
              <a:rPr lang="ru-RU" sz="2400" b="1" i="1" dirty="0" smtClean="0">
                <a:solidFill>
                  <a:srgbClr val="00000A"/>
                </a:solidFill>
                <a:latin typeface="Calibri" panose="020F0502020204030204" pitchFamily="34" charset="0"/>
                <a:ea typeface="Times New Roman"/>
              </a:rPr>
              <a:t>работник</a:t>
            </a:r>
            <a:r>
              <a:rPr lang="ru-RU" sz="2400" b="1" i="1" dirty="0">
                <a:solidFill>
                  <a:srgbClr val="00000A"/>
                </a:solidFill>
                <a:latin typeface="Calibri" panose="020F0502020204030204" pitchFamily="34" charset="0"/>
                <a:ea typeface="Times New Roman"/>
              </a:rPr>
              <a:t>, имеющий </a:t>
            </a:r>
            <a:endParaRPr lang="ru-RU" sz="2400" b="1" i="1" dirty="0" smtClean="0">
              <a:solidFill>
                <a:srgbClr val="00000A"/>
              </a:solidFill>
              <a:latin typeface="Calibri" panose="020F0502020204030204" pitchFamily="34" charset="0"/>
              <a:ea typeface="Times New Roman"/>
            </a:endParaRPr>
          </a:p>
          <a:p>
            <a:pPr indent="342900" algn="just">
              <a:spcAft>
                <a:spcPts val="0"/>
              </a:spcAft>
              <a:tabLst>
                <a:tab pos="449580" algn="l"/>
              </a:tabLst>
            </a:pPr>
            <a:r>
              <a:rPr lang="ru-RU" sz="2400" b="1" i="1" dirty="0" smtClean="0">
                <a:solidFill>
                  <a:srgbClr val="00000A"/>
                </a:solidFill>
                <a:latin typeface="Calibri" panose="020F0502020204030204" pitchFamily="34" charset="0"/>
                <a:ea typeface="Times New Roman"/>
              </a:rPr>
              <a:t>высшую </a:t>
            </a:r>
            <a:r>
              <a:rPr lang="ru-RU" sz="2400" b="1" i="1" dirty="0">
                <a:solidFill>
                  <a:srgbClr val="00000A"/>
                </a:solidFill>
                <a:latin typeface="Calibri" panose="020F0502020204030204" pitchFamily="34" charset="0"/>
                <a:ea typeface="Times New Roman"/>
              </a:rPr>
              <a:t>квалификационную </a:t>
            </a:r>
            <a:endParaRPr lang="ru-RU" sz="2400" b="1" i="1" dirty="0" smtClean="0">
              <a:solidFill>
                <a:srgbClr val="00000A"/>
              </a:solidFill>
              <a:latin typeface="Calibri" panose="020F0502020204030204" pitchFamily="34" charset="0"/>
              <a:ea typeface="Times New Roman"/>
            </a:endParaRPr>
          </a:p>
          <a:p>
            <a:pPr indent="342900" algn="just">
              <a:spcAft>
                <a:spcPts val="0"/>
              </a:spcAft>
              <a:tabLst>
                <a:tab pos="449580" algn="l"/>
              </a:tabLst>
            </a:pPr>
            <a:r>
              <a:rPr lang="ru-RU" sz="2400" b="1" i="1" dirty="0" smtClean="0">
                <a:solidFill>
                  <a:srgbClr val="00000A"/>
                </a:solidFill>
                <a:latin typeface="Calibri" panose="020F0502020204030204" pitchFamily="34" charset="0"/>
                <a:ea typeface="Times New Roman"/>
              </a:rPr>
              <a:t>категорию </a:t>
            </a:r>
            <a:r>
              <a:rPr lang="ru-RU" sz="2400" b="1" i="1" dirty="0">
                <a:solidFill>
                  <a:srgbClr val="00000A"/>
                </a:solidFill>
                <a:latin typeface="Calibri" panose="020F0502020204030204" pitchFamily="34" charset="0"/>
                <a:ea typeface="Times New Roman"/>
              </a:rPr>
              <a:t>по </a:t>
            </a:r>
            <a:endParaRPr lang="ru-RU" sz="2400" b="1" i="1" dirty="0" smtClean="0">
              <a:solidFill>
                <a:srgbClr val="00000A"/>
              </a:solidFill>
              <a:latin typeface="Calibri" panose="020F0502020204030204" pitchFamily="34" charset="0"/>
              <a:ea typeface="Times New Roman"/>
            </a:endParaRPr>
          </a:p>
          <a:p>
            <a:pPr indent="342900" algn="just">
              <a:spcAft>
                <a:spcPts val="0"/>
              </a:spcAft>
              <a:tabLst>
                <a:tab pos="449580" algn="l"/>
              </a:tabLst>
            </a:pPr>
            <a:r>
              <a:rPr lang="ru-RU" sz="2400" b="1" i="1" dirty="0" smtClean="0">
                <a:solidFill>
                  <a:srgbClr val="00000A"/>
                </a:solidFill>
                <a:latin typeface="Calibri" panose="020F0502020204030204" pitchFamily="34" charset="0"/>
                <a:ea typeface="Times New Roman"/>
              </a:rPr>
              <a:t>одной </a:t>
            </a:r>
            <a:r>
              <a:rPr lang="ru-RU" sz="2400" b="1" i="1" dirty="0">
                <a:solidFill>
                  <a:srgbClr val="00000A"/>
                </a:solidFill>
                <a:latin typeface="Calibri" panose="020F0502020204030204" pitchFamily="34" charset="0"/>
                <a:ea typeface="Times New Roman"/>
              </a:rPr>
              <a:t>педагогической должности вправе подать заявление на высшую квалификационную категорию по другой педагогической должности.</a:t>
            </a:r>
          </a:p>
          <a:p>
            <a:pPr indent="342900" algn="just">
              <a:spcAft>
                <a:spcPts val="0"/>
              </a:spcAft>
              <a:tabLst>
                <a:tab pos="449580" algn="l"/>
              </a:tabLst>
            </a:pPr>
            <a:r>
              <a:rPr lang="ru-RU" sz="2400" b="1" i="1" dirty="0">
                <a:solidFill>
                  <a:srgbClr val="00000A"/>
                </a:solidFill>
                <a:latin typeface="Calibri" panose="020F0502020204030204" pitchFamily="34" charset="0"/>
                <a:ea typeface="Times New Roman"/>
              </a:rPr>
              <a:t>9.3.8. Копия представления работодателя при аттестации на соответствие занимаемой должности вручается педагогическому  работнику  по его заявлению. </a:t>
            </a:r>
            <a:endParaRPr lang="ru-RU" sz="2400" b="1" i="1" dirty="0">
              <a:solidFill>
                <a:srgbClr val="00000A"/>
              </a:solidFill>
              <a:effectLst/>
              <a:latin typeface="Calibri" panose="020F0502020204030204" pitchFamily="34" charset="0"/>
              <a:ea typeface="Times New Roman"/>
            </a:endParaRPr>
          </a:p>
        </p:txBody>
      </p:sp>
      <p:pic>
        <p:nvPicPr>
          <p:cNvPr id="11266" name="Picture 2" descr="http://arbitradvokat.ru/wp-content/uploads/2016/01/ima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20072" y="116631"/>
            <a:ext cx="3713280" cy="2471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535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563888" y="4293096"/>
            <a:ext cx="5328592" cy="1296144"/>
          </a:xfrm>
        </p:spPr>
        <p:txBody>
          <a:bodyPr>
            <a:noAutofit/>
          </a:bodyPr>
          <a:lstStyle/>
          <a:p>
            <a:pPr algn="l"/>
            <a:r>
              <a:rPr lang="ru-RU" sz="3200" dirty="0" smtClean="0">
                <a:solidFill>
                  <a:schemeClr val="bg1"/>
                </a:solidFill>
                <a:latin typeface="Constantia" pitchFamily="18" charset="0"/>
              </a:rPr>
              <a:t>Рекомендации по</a:t>
            </a:r>
            <a:r>
              <a:rPr lang="en-US" sz="3200" dirty="0">
                <a:solidFill>
                  <a:schemeClr val="bg1"/>
                </a:solidFill>
                <a:latin typeface="Constantia" pitchFamily="18" charset="0"/>
              </a:rPr>
              <a:t> </a:t>
            </a:r>
            <a:r>
              <a:rPr lang="ru-RU" sz="3200" dirty="0" smtClean="0">
                <a:solidFill>
                  <a:schemeClr val="bg1"/>
                </a:solidFill>
                <a:latin typeface="Constantia" pitchFamily="18" charset="0"/>
              </a:rPr>
              <a:t>подготовке к аттестации</a:t>
            </a:r>
            <a:endParaRPr lang="ru-RU" sz="3200" dirty="0">
              <a:solidFill>
                <a:schemeClr val="bg1"/>
              </a:solidFill>
              <a:latin typeface="Constantia" pitchFamily="18" charset="0"/>
            </a:endParaRPr>
          </a:p>
        </p:txBody>
      </p:sp>
    </p:spTree>
    <p:extLst>
      <p:ext uri="{BB962C8B-B14F-4D97-AF65-F5344CB8AC3E}">
        <p14:creationId xmlns:p14="http://schemas.microsoft.com/office/powerpoint/2010/main" val="25017917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188640"/>
            <a:ext cx="7200800" cy="936104"/>
          </a:xfrm>
        </p:spPr>
        <p:txBody>
          <a:bodyPr>
            <a:noAutofit/>
          </a:bodyPr>
          <a:lstStyle/>
          <a:p>
            <a:r>
              <a:rPr lang="ru-RU" sz="2800" b="1" dirty="0">
                <a:solidFill>
                  <a:srgbClr val="C00000"/>
                </a:solidFill>
              </a:rPr>
              <a:t>Портфолио педагогического работника</a:t>
            </a:r>
            <a:r>
              <a:rPr lang="ru-RU" sz="2800" dirty="0">
                <a:solidFill>
                  <a:srgbClr val="C00000"/>
                </a:solidFill>
              </a:rPr>
              <a:t> – это </a:t>
            </a:r>
          </a:p>
        </p:txBody>
      </p:sp>
      <p:sp>
        <p:nvSpPr>
          <p:cNvPr id="5" name="Номер слайда 4"/>
          <p:cNvSpPr>
            <a:spLocks noGrp="1"/>
          </p:cNvSpPr>
          <p:nvPr>
            <p:ph type="sldNum" sz="quarter" idx="12"/>
          </p:nvPr>
        </p:nvSpPr>
        <p:spPr>
          <a:xfrm>
            <a:off x="8388424" y="6309320"/>
            <a:ext cx="576064" cy="365125"/>
          </a:xfrm>
        </p:spPr>
        <p:txBody>
          <a:bodyPr/>
          <a:lstStyle/>
          <a:p>
            <a:fld id="{B46B9D09-C74D-4F7A-A3BD-940A6A18E41D}" type="slidenum">
              <a:rPr lang="ru-RU" sz="1800" smtClean="0">
                <a:solidFill>
                  <a:srgbClr val="4BACC6">
                    <a:lumMod val="75000"/>
                  </a:srgbClr>
                </a:solidFill>
              </a:rPr>
              <a:pPr/>
              <a:t>54</a:t>
            </a:fld>
            <a:endParaRPr lang="ru-RU" sz="1800" dirty="0">
              <a:solidFill>
                <a:srgbClr val="4BACC6">
                  <a:lumMod val="75000"/>
                </a:srgbClr>
              </a:solidFill>
            </a:endParaRPr>
          </a:p>
        </p:txBody>
      </p:sp>
      <p:sp>
        <p:nvSpPr>
          <p:cNvPr id="3" name="Прямоугольник 2"/>
          <p:cNvSpPr/>
          <p:nvPr/>
        </p:nvSpPr>
        <p:spPr>
          <a:xfrm>
            <a:off x="467544" y="1556792"/>
            <a:ext cx="8568952" cy="3046988"/>
          </a:xfrm>
          <a:prstGeom prst="rect">
            <a:avLst/>
          </a:prstGeom>
        </p:spPr>
        <p:txBody>
          <a:bodyPr wrap="square">
            <a:spAutoFit/>
          </a:bodyPr>
          <a:lstStyle/>
          <a:p>
            <a:pPr marL="342900" indent="-342900">
              <a:buFont typeface="Arial" panose="020B0604020202020204" pitchFamily="34" charset="0"/>
              <a:buChar char="•"/>
            </a:pPr>
            <a:r>
              <a:rPr lang="ru-RU" sz="2400" dirty="0" smtClean="0">
                <a:solidFill>
                  <a:prstClr val="black"/>
                </a:solidFill>
              </a:rPr>
              <a:t>коллекция </a:t>
            </a:r>
            <a:r>
              <a:rPr lang="ru-RU" sz="2400" dirty="0">
                <a:solidFill>
                  <a:prstClr val="black"/>
                </a:solidFill>
              </a:rPr>
              <a:t>работ и результатов деятельности педагогического работника, которая демонстрирует его усилия, прогресс и достижения в различных областях</a:t>
            </a:r>
            <a:r>
              <a:rPr lang="ru-RU" sz="2400" dirty="0" smtClean="0">
                <a:solidFill>
                  <a:prstClr val="black"/>
                </a:solidFill>
              </a:rPr>
              <a:t>,</a:t>
            </a:r>
            <a:endParaRPr lang="ru-RU" sz="2400" dirty="0">
              <a:solidFill>
                <a:prstClr val="black"/>
              </a:solidFill>
            </a:endParaRPr>
          </a:p>
          <a:p>
            <a:pPr marL="342900" indent="-342900">
              <a:buFont typeface="Arial" panose="020B0604020202020204" pitchFamily="34" charset="0"/>
              <a:buChar char="•"/>
            </a:pPr>
            <a:r>
              <a:rPr lang="ru-RU" sz="2400" dirty="0">
                <a:solidFill>
                  <a:prstClr val="black"/>
                </a:solidFill>
              </a:rPr>
              <a:t>объективная информация о профессиональных достижениях педагогического работника, о реальном качестве работы педагога</a:t>
            </a:r>
            <a:r>
              <a:rPr lang="ru-RU" sz="2400" dirty="0" smtClean="0">
                <a:solidFill>
                  <a:prstClr val="black"/>
                </a:solidFill>
              </a:rPr>
              <a:t>,</a:t>
            </a:r>
            <a:endParaRPr lang="ru-RU" sz="2400" dirty="0">
              <a:solidFill>
                <a:prstClr val="black"/>
              </a:solidFill>
            </a:endParaRPr>
          </a:p>
          <a:p>
            <a:pPr marL="342900" indent="-342900">
              <a:buFont typeface="Arial" panose="020B0604020202020204" pitchFamily="34" charset="0"/>
              <a:buChar char="•"/>
            </a:pPr>
            <a:r>
              <a:rPr lang="ru-RU" sz="2400" dirty="0">
                <a:solidFill>
                  <a:prstClr val="black"/>
                </a:solidFill>
              </a:rPr>
              <a:t>фиксирует динамику изменения качества профессиональной деятельности педагога.</a:t>
            </a:r>
          </a:p>
        </p:txBody>
      </p:sp>
    </p:spTree>
    <p:extLst>
      <p:ext uri="{BB962C8B-B14F-4D97-AF65-F5344CB8AC3E}">
        <p14:creationId xmlns:p14="http://schemas.microsoft.com/office/powerpoint/2010/main" val="29147279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188640"/>
            <a:ext cx="7200800" cy="936104"/>
          </a:xfrm>
        </p:spPr>
        <p:txBody>
          <a:bodyPr>
            <a:noAutofit/>
          </a:bodyPr>
          <a:lstStyle/>
          <a:p>
            <a:r>
              <a:rPr lang="ru-RU" sz="3200" b="1" dirty="0">
                <a:solidFill>
                  <a:srgbClr val="C00000"/>
                </a:solidFill>
              </a:rPr>
              <a:t>Структура педагогического портфолио</a:t>
            </a:r>
            <a:endParaRPr lang="ru-RU" sz="3200" dirty="0">
              <a:solidFill>
                <a:srgbClr val="C00000"/>
              </a:solidFill>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55</a:t>
            </a:fld>
            <a:endParaRPr lang="ru-RU" sz="1800" dirty="0">
              <a:solidFill>
                <a:srgbClr val="4BACC6">
                  <a:lumMod val="75000"/>
                </a:srgbClr>
              </a:solidFill>
            </a:endParaRPr>
          </a:p>
        </p:txBody>
      </p:sp>
      <p:sp>
        <p:nvSpPr>
          <p:cNvPr id="3" name="Прямоугольник 2"/>
          <p:cNvSpPr/>
          <p:nvPr/>
        </p:nvSpPr>
        <p:spPr>
          <a:xfrm>
            <a:off x="323528" y="1340768"/>
            <a:ext cx="8568952" cy="5262979"/>
          </a:xfrm>
          <a:prstGeom prst="rect">
            <a:avLst/>
          </a:prstGeom>
        </p:spPr>
        <p:txBody>
          <a:bodyPr wrap="square">
            <a:spAutoFit/>
          </a:bodyPr>
          <a:lstStyle/>
          <a:p>
            <a:r>
              <a:rPr lang="ru-RU" sz="2800" b="1" dirty="0">
                <a:solidFill>
                  <a:prstClr val="black"/>
                </a:solidFill>
              </a:rPr>
              <a:t>Раздел 1. Общие </a:t>
            </a:r>
            <a:r>
              <a:rPr lang="ru-RU" sz="2800" b="1" dirty="0" smtClean="0">
                <a:solidFill>
                  <a:prstClr val="black"/>
                </a:solidFill>
              </a:rPr>
              <a:t>сведения.</a:t>
            </a:r>
          </a:p>
          <a:p>
            <a:r>
              <a:rPr lang="ru-RU" sz="2800" b="1" dirty="0">
                <a:solidFill>
                  <a:prstClr val="black"/>
                </a:solidFill>
              </a:rPr>
              <a:t>Раздел 2. </a:t>
            </a:r>
            <a:r>
              <a:rPr lang="ru-RU" sz="2800" b="1" dirty="0" smtClean="0">
                <a:solidFill>
                  <a:prstClr val="black"/>
                </a:solidFill>
              </a:rPr>
              <a:t>«Результативность освоения образовательных программ»</a:t>
            </a:r>
            <a:endParaRPr lang="ru-RU" sz="2800" dirty="0" smtClean="0">
              <a:solidFill>
                <a:prstClr val="black"/>
              </a:solidFill>
            </a:endParaRPr>
          </a:p>
          <a:p>
            <a:r>
              <a:rPr lang="ru-RU" sz="2800" b="1" dirty="0">
                <a:solidFill>
                  <a:prstClr val="black"/>
                </a:solidFill>
              </a:rPr>
              <a:t>Раздел 3. </a:t>
            </a:r>
            <a:r>
              <a:rPr lang="ru-RU" sz="2800" b="1" dirty="0" smtClean="0">
                <a:solidFill>
                  <a:prstClr val="black"/>
                </a:solidFill>
              </a:rPr>
              <a:t>«Результативность профессиональной деятельности по выявлению и развитию у обучающихся способностей».</a:t>
            </a:r>
          </a:p>
          <a:p>
            <a:r>
              <a:rPr lang="ru-RU" sz="2800" b="1" dirty="0">
                <a:solidFill>
                  <a:prstClr val="black"/>
                </a:solidFill>
              </a:rPr>
              <a:t>Раздел 4. </a:t>
            </a:r>
            <a:r>
              <a:rPr lang="ru-RU" sz="2800" b="1" dirty="0" smtClean="0">
                <a:solidFill>
                  <a:prstClr val="black"/>
                </a:solidFill>
              </a:rPr>
              <a:t>«Результативность личного вклада в повышение качества образования и транслирование опыта практических результатов своей профессиональной деятельности».</a:t>
            </a:r>
          </a:p>
          <a:p>
            <a:r>
              <a:rPr lang="ru-RU" sz="2800" b="1" dirty="0" smtClean="0">
                <a:solidFill>
                  <a:prstClr val="black"/>
                </a:solidFill>
              </a:rPr>
              <a:t>Раздел 5. «Результативность деятельности в профессиональном сообществе».</a:t>
            </a:r>
            <a:endParaRPr lang="ru-RU" sz="2800" dirty="0">
              <a:solidFill>
                <a:prstClr val="black"/>
              </a:solidFill>
            </a:endParaRPr>
          </a:p>
        </p:txBody>
      </p:sp>
    </p:spTree>
    <p:extLst>
      <p:ext uri="{BB962C8B-B14F-4D97-AF65-F5344CB8AC3E}">
        <p14:creationId xmlns:p14="http://schemas.microsoft.com/office/powerpoint/2010/main" val="1442056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188640"/>
            <a:ext cx="7200800" cy="936104"/>
          </a:xfrm>
        </p:spPr>
        <p:txBody>
          <a:bodyPr>
            <a:noAutofit/>
          </a:bodyPr>
          <a:lstStyle/>
          <a:p>
            <a:r>
              <a:rPr lang="ru-RU" sz="3600" b="1" dirty="0">
                <a:solidFill>
                  <a:srgbClr val="C00000"/>
                </a:solidFill>
              </a:rPr>
              <a:t>Раздел 1. Общие сведения</a:t>
            </a:r>
            <a:endParaRPr lang="ru-RU" sz="3600" dirty="0">
              <a:solidFill>
                <a:srgbClr val="C00000"/>
              </a:solidFill>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56</a:t>
            </a:fld>
            <a:endParaRPr lang="ru-RU" sz="1800" dirty="0">
              <a:solidFill>
                <a:srgbClr val="4BACC6">
                  <a:lumMod val="75000"/>
                </a:srgbClr>
              </a:solidFill>
            </a:endParaRPr>
          </a:p>
        </p:txBody>
      </p:sp>
      <p:sp>
        <p:nvSpPr>
          <p:cNvPr id="3" name="Прямоугольник 2"/>
          <p:cNvSpPr/>
          <p:nvPr/>
        </p:nvSpPr>
        <p:spPr>
          <a:xfrm>
            <a:off x="251520" y="1318022"/>
            <a:ext cx="8712968" cy="4893647"/>
          </a:xfrm>
          <a:prstGeom prst="rect">
            <a:avLst/>
          </a:prstGeom>
        </p:spPr>
        <p:txBody>
          <a:bodyPr wrap="square">
            <a:spAutoFit/>
          </a:bodyPr>
          <a:lstStyle/>
          <a:p>
            <a:pPr marL="285750" indent="-285750">
              <a:buFont typeface="Arial" panose="020B0604020202020204" pitchFamily="34" charset="0"/>
              <a:buChar char="•"/>
            </a:pPr>
            <a:r>
              <a:rPr lang="ru-RU" sz="2400" b="1" dirty="0">
                <a:solidFill>
                  <a:prstClr val="black"/>
                </a:solidFill>
              </a:rPr>
              <a:t>Данный раздел включает в себя следующую информацию:</a:t>
            </a:r>
            <a:endParaRPr lang="ru-RU" sz="2400" dirty="0">
              <a:solidFill>
                <a:prstClr val="black"/>
              </a:solidFill>
            </a:endParaRPr>
          </a:p>
          <a:p>
            <a:pPr marL="285750" indent="-285750">
              <a:buFont typeface="Arial" panose="020B0604020202020204" pitchFamily="34" charset="0"/>
              <a:buChar char="•"/>
            </a:pPr>
            <a:r>
              <a:rPr lang="ru-RU" sz="2400" dirty="0">
                <a:solidFill>
                  <a:prstClr val="black"/>
                </a:solidFill>
              </a:rPr>
              <a:t>Ф.И.О. (полностью).</a:t>
            </a:r>
          </a:p>
          <a:p>
            <a:pPr marL="285750" indent="-285750">
              <a:buFont typeface="Arial" panose="020B0604020202020204" pitchFamily="34" charset="0"/>
              <a:buChar char="•"/>
            </a:pPr>
            <a:r>
              <a:rPr lang="ru-RU" sz="2400" dirty="0">
                <a:solidFill>
                  <a:prstClr val="black"/>
                </a:solidFill>
              </a:rPr>
              <a:t>Год и дата </a:t>
            </a:r>
            <a:r>
              <a:rPr lang="ru-RU" sz="2400" dirty="0" smtClean="0">
                <a:solidFill>
                  <a:prstClr val="black"/>
                </a:solidFill>
              </a:rPr>
              <a:t>рождения</a:t>
            </a:r>
            <a:r>
              <a:rPr lang="ru-RU" sz="2400" b="1" dirty="0">
                <a:solidFill>
                  <a:prstClr val="black"/>
                </a:solidFill>
              </a:rPr>
              <a:t>.</a:t>
            </a:r>
            <a:endParaRPr lang="ru-RU" sz="2400" dirty="0">
              <a:solidFill>
                <a:prstClr val="black"/>
              </a:solidFill>
            </a:endParaRPr>
          </a:p>
          <a:p>
            <a:pPr marL="285750" indent="-285750">
              <a:buFont typeface="Arial" panose="020B0604020202020204" pitchFamily="34" charset="0"/>
              <a:buChar char="•"/>
            </a:pPr>
            <a:r>
              <a:rPr lang="ru-RU" sz="2400" dirty="0">
                <a:solidFill>
                  <a:prstClr val="black"/>
                </a:solidFill>
              </a:rPr>
              <a:t>Место работы (полное наименование образовательной организации).</a:t>
            </a:r>
          </a:p>
          <a:p>
            <a:pPr marL="285750" indent="-285750">
              <a:buFont typeface="Arial" panose="020B0604020202020204" pitchFamily="34" charset="0"/>
              <a:buChar char="•"/>
            </a:pPr>
            <a:r>
              <a:rPr lang="ru-RU" sz="2400" dirty="0">
                <a:solidFill>
                  <a:prstClr val="black"/>
                </a:solidFill>
              </a:rPr>
              <a:t>Занимаемая должность и дата назначения на эту должность, № распорядительного акта </a:t>
            </a:r>
            <a:r>
              <a:rPr lang="ru-RU" sz="2400" i="1" dirty="0">
                <a:solidFill>
                  <a:prstClr val="black"/>
                </a:solidFill>
              </a:rPr>
              <a:t>(подтверждается копией трудовой книжки и/или копией приказа о заключении трудового договора</a:t>
            </a:r>
            <a:r>
              <a:rPr lang="ru-RU" sz="2400" i="1" dirty="0" smtClean="0">
                <a:solidFill>
                  <a:prstClr val="black"/>
                </a:solidFill>
              </a:rPr>
              <a:t>).</a:t>
            </a:r>
          </a:p>
          <a:p>
            <a:pPr marL="285750" indent="-285750">
              <a:buFont typeface="Arial" panose="020B0604020202020204" pitchFamily="34" charset="0"/>
              <a:buChar char="•"/>
            </a:pPr>
            <a:r>
              <a:rPr lang="ru-RU" sz="2400" i="1" dirty="0">
                <a:solidFill>
                  <a:prstClr val="black"/>
                </a:solidFill>
              </a:rPr>
              <a:t>Наличие квалификационной категории, дата предыдущей аттестации, № и дата подписания распорядительного </a:t>
            </a:r>
            <a:r>
              <a:rPr lang="ru-RU" sz="2400" i="1" dirty="0" smtClean="0">
                <a:solidFill>
                  <a:prstClr val="black"/>
                </a:solidFill>
              </a:rPr>
              <a:t>акта</a:t>
            </a:r>
            <a:endParaRPr lang="ru-RU" sz="2400" dirty="0">
              <a:solidFill>
                <a:prstClr val="black"/>
              </a:solidFill>
            </a:endParaRPr>
          </a:p>
          <a:p>
            <a:pPr marL="285750" indent="-285750">
              <a:buFont typeface="Arial" panose="020B0604020202020204" pitchFamily="34" charset="0"/>
              <a:buChar char="•"/>
            </a:pPr>
            <a:r>
              <a:rPr lang="ru-RU" sz="2400" i="1" dirty="0" smtClean="0">
                <a:solidFill>
                  <a:prstClr val="black"/>
                </a:solidFill>
              </a:rPr>
              <a:t>Др.</a:t>
            </a:r>
            <a:endParaRPr lang="ru-RU" sz="2400" dirty="0">
              <a:solidFill>
                <a:prstClr val="black"/>
              </a:solidFill>
            </a:endParaRPr>
          </a:p>
        </p:txBody>
      </p:sp>
    </p:spTree>
    <p:extLst>
      <p:ext uri="{BB962C8B-B14F-4D97-AF65-F5344CB8AC3E}">
        <p14:creationId xmlns:p14="http://schemas.microsoft.com/office/powerpoint/2010/main" val="36893424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Объект 2"/>
          <p:cNvSpPr>
            <a:spLocks noGrp="1"/>
          </p:cNvSpPr>
          <p:nvPr>
            <p:ph idx="1"/>
          </p:nvPr>
        </p:nvSpPr>
        <p:spPr>
          <a:xfrm>
            <a:off x="263128" y="1654969"/>
            <a:ext cx="8699897" cy="3831431"/>
          </a:xfrm>
        </p:spPr>
        <p:txBody>
          <a:bodyPr/>
          <a:lstStyle/>
          <a:p>
            <a:pPr marL="0" indent="0" algn="just">
              <a:buNone/>
            </a:pPr>
            <a:r>
              <a:rPr lang="ru-RU" altLang="ru-RU" sz="2100"/>
              <a:t>Написание самоанализа – это аналитическая деятельность, требующая глубокого осмысления личного опыта и перспектив развития.</a:t>
            </a:r>
          </a:p>
          <a:p>
            <a:pPr marL="0" indent="0" algn="just">
              <a:buNone/>
            </a:pPr>
            <a:r>
              <a:rPr lang="ru-RU" altLang="ru-RU" sz="2100"/>
              <a:t>Самоанализ</a:t>
            </a:r>
            <a:r>
              <a:rPr lang="ru-RU" altLang="ru-RU" sz="2100" i="1"/>
              <a:t> </a:t>
            </a:r>
            <a:r>
              <a:rPr lang="ru-RU" altLang="ru-RU" sz="2100"/>
              <a:t>представляет собой изучение учителем состояния, результатов своей профессиональной деятельности, установление причинно-следственных связей между элементами педагогических явлений, определение путей дальнейшего совершенствования работы. Он обладает рядом функций: диагностической, познавательной, преобразующей, самообразовательной.</a:t>
            </a:r>
          </a:p>
          <a:p>
            <a:pPr marL="0" indent="0" algn="just">
              <a:buNone/>
            </a:pPr>
            <a:r>
              <a:rPr lang="ru-RU" altLang="ru-RU" sz="2100"/>
              <a:t>Самоанализ призван дать полное представление о труде педагога и результативности его деятельности, содержать выводы о причинах успехов и проблемных моментах, наметить перспективы.</a:t>
            </a:r>
          </a:p>
          <a:p>
            <a:pPr marL="0" indent="0">
              <a:buNone/>
            </a:pPr>
            <a:endParaRPr lang="ru-RU" altLang="ru-RU" sz="2100"/>
          </a:p>
        </p:txBody>
      </p:sp>
      <p:sp>
        <p:nvSpPr>
          <p:cNvPr id="26627" name="Заголовок 1"/>
          <p:cNvSpPr>
            <a:spLocks noGrp="1"/>
          </p:cNvSpPr>
          <p:nvPr>
            <p:ph type="title"/>
          </p:nvPr>
        </p:nvSpPr>
        <p:spPr>
          <a:xfrm>
            <a:off x="938213" y="1028701"/>
            <a:ext cx="6963966" cy="535781"/>
          </a:xfrm>
        </p:spPr>
        <p:txBody>
          <a:bodyPr/>
          <a:lstStyle/>
          <a:p>
            <a:pPr eaLnBrk="1" hangingPunct="1">
              <a:defRPr/>
            </a:pPr>
            <a:r>
              <a:rPr lang="ru-RU" altLang="ru-RU" sz="2700" b="1">
                <a:solidFill>
                  <a:srgbClr val="002060"/>
                </a:solidFill>
              </a:rPr>
              <a:t>Самоанализ</a:t>
            </a:r>
            <a:endParaRPr lang="ru-RU" altLang="ru-RU" sz="2700">
              <a:solidFill>
                <a:srgbClr val="002060"/>
              </a:solidFill>
            </a:endParaRPr>
          </a:p>
        </p:txBody>
      </p:sp>
    </p:spTree>
    <p:extLst>
      <p:ext uri="{BB962C8B-B14F-4D97-AF65-F5344CB8AC3E}">
        <p14:creationId xmlns:p14="http://schemas.microsoft.com/office/powerpoint/2010/main" val="35083621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Объект 2"/>
          <p:cNvSpPr>
            <a:spLocks noGrp="1"/>
          </p:cNvSpPr>
          <p:nvPr>
            <p:ph idx="1"/>
          </p:nvPr>
        </p:nvSpPr>
        <p:spPr>
          <a:xfrm>
            <a:off x="377428" y="1654969"/>
            <a:ext cx="8585597" cy="1529954"/>
          </a:xfrm>
        </p:spPr>
        <p:txBody>
          <a:bodyPr/>
          <a:lstStyle/>
          <a:p>
            <a:pPr marL="0" indent="0">
              <a:buNone/>
            </a:pPr>
            <a:r>
              <a:rPr lang="ru-RU" altLang="ru-RU" sz="1800">
                <a:latin typeface="Times New Roman" panose="02020603050405020304" pitchFamily="18" charset="0"/>
                <a:cs typeface="Times New Roman" panose="02020603050405020304" pitchFamily="18" charset="0"/>
              </a:rPr>
              <a:t>При подготовке самоанализа следует помнить: </a:t>
            </a:r>
            <a:r>
              <a:rPr lang="ru-RU" altLang="ru-RU" sz="1800" b="1" u="sng">
                <a:latin typeface="Times New Roman" panose="02020603050405020304" pitchFamily="18" charset="0"/>
                <a:cs typeface="Times New Roman" panose="02020603050405020304" pitchFamily="18" charset="0"/>
              </a:rPr>
              <a:t>самоанализ – это не статистический отчет!</a:t>
            </a:r>
            <a:r>
              <a:rPr lang="ru-RU" altLang="ru-RU" sz="1800" b="1">
                <a:latin typeface="Times New Roman" panose="02020603050405020304" pitchFamily="18" charset="0"/>
                <a:cs typeface="Times New Roman" panose="02020603050405020304" pitchFamily="18" charset="0"/>
              </a:rPr>
              <a:t> </a:t>
            </a:r>
            <a:r>
              <a:rPr lang="ru-RU" altLang="ru-RU" sz="1800">
                <a:latin typeface="Times New Roman" panose="02020603050405020304" pitchFamily="18" charset="0"/>
                <a:cs typeface="Times New Roman" panose="02020603050405020304" pitchFamily="18" charset="0"/>
              </a:rPr>
              <a:t>Предмет самоанализа – не данные статистики, а аналитические индикаторы и показатели, содержательно характеризующие деятельность педагога. Содержание самоанализа – это не представление имеющихся данных за определенный период, а </a:t>
            </a:r>
            <a:r>
              <a:rPr lang="ru-RU" altLang="ru-RU" sz="1800" b="1">
                <a:latin typeface="Times New Roman" panose="02020603050405020304" pitchFamily="18" charset="0"/>
                <a:cs typeface="Times New Roman" panose="02020603050405020304" pitchFamily="18" charset="0"/>
              </a:rPr>
              <a:t>анализ и интерпретация собственной деятельности. </a:t>
            </a:r>
            <a:endParaRPr lang="ru-RU" altLang="ru-RU" sz="1800">
              <a:latin typeface="Times New Roman" panose="02020603050405020304" pitchFamily="18" charset="0"/>
              <a:cs typeface="Times New Roman" panose="02020603050405020304" pitchFamily="18" charset="0"/>
            </a:endParaRPr>
          </a:p>
        </p:txBody>
      </p:sp>
      <p:sp>
        <p:nvSpPr>
          <p:cNvPr id="27651" name="Заголовок 1"/>
          <p:cNvSpPr>
            <a:spLocks noGrp="1"/>
          </p:cNvSpPr>
          <p:nvPr>
            <p:ph type="title"/>
          </p:nvPr>
        </p:nvSpPr>
        <p:spPr>
          <a:xfrm>
            <a:off x="938213" y="1028701"/>
            <a:ext cx="6963966" cy="535781"/>
          </a:xfrm>
        </p:spPr>
        <p:txBody>
          <a:bodyPr/>
          <a:lstStyle/>
          <a:p>
            <a:pPr eaLnBrk="1" hangingPunct="1">
              <a:defRPr/>
            </a:pPr>
            <a:r>
              <a:rPr lang="ru-RU" altLang="ru-RU" sz="2700" b="1" dirty="0">
                <a:solidFill>
                  <a:srgbClr val="002060"/>
                </a:solidFill>
              </a:rPr>
              <a:t>Самоанализ</a:t>
            </a:r>
            <a:endParaRPr lang="ru-RU" altLang="ru-RU" sz="2700" dirty="0">
              <a:solidFill>
                <a:srgbClr val="002060"/>
              </a:solidFill>
            </a:endParaRPr>
          </a:p>
        </p:txBody>
      </p:sp>
      <p:sp>
        <p:nvSpPr>
          <p:cNvPr id="47108" name="Объект 2"/>
          <p:cNvSpPr txBox="1">
            <a:spLocks/>
          </p:cNvSpPr>
          <p:nvPr/>
        </p:nvSpPr>
        <p:spPr bwMode="auto">
          <a:xfrm>
            <a:off x="377428" y="3275410"/>
            <a:ext cx="8699897" cy="2325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200"/>
              </a:spcBef>
              <a:buClr>
                <a:srgbClr val="9E3611"/>
              </a:buClr>
              <a:buSzPct val="85000"/>
              <a:buFont typeface="Wingdings" panose="05000000000000000000" pitchFamily="2" charset="2"/>
              <a:buChar char="§"/>
              <a:defRPr sz="2000">
                <a:solidFill>
                  <a:schemeClr val="tx1"/>
                </a:solidFill>
                <a:latin typeface="Cambria" panose="02040503050406030204" pitchFamily="18" charset="0"/>
              </a:defRPr>
            </a:lvl1pPr>
            <a:lvl2pPr indent="-182563">
              <a:lnSpc>
                <a:spcPct val="90000"/>
              </a:lnSpc>
              <a:spcBef>
                <a:spcPts val="400"/>
              </a:spcBef>
              <a:spcAft>
                <a:spcPts val="200"/>
              </a:spcAft>
              <a:buClr>
                <a:srgbClr val="9E3611"/>
              </a:buClr>
              <a:buSzPct val="85000"/>
              <a:buFont typeface="Wingdings" panose="05000000000000000000" pitchFamily="2" charset="2"/>
              <a:buChar char="§"/>
              <a:defRPr>
                <a:solidFill>
                  <a:schemeClr val="tx1"/>
                </a:solidFill>
                <a:latin typeface="Cambria" panose="02040503050406030204" pitchFamily="18" charset="0"/>
              </a:defRPr>
            </a:lvl2pPr>
            <a:lvl3pPr marL="730250" indent="-182563">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Cambria" panose="02040503050406030204" pitchFamily="18" charset="0"/>
              </a:defRPr>
            </a:lvl3pPr>
            <a:lvl4pPr marL="1004888" indent="-182563">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Cambria" panose="02040503050406030204" pitchFamily="18" charset="0"/>
              </a:defRPr>
            </a:lvl4pPr>
            <a:lvl5pPr marL="1279525" indent="-182563">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Cambria" panose="02040503050406030204" pitchFamily="18" charset="0"/>
              </a:defRPr>
            </a:lvl5pPr>
            <a:lvl6pPr marL="1736725" indent="-182563"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Cambria" panose="02040503050406030204" pitchFamily="18" charset="0"/>
              </a:defRPr>
            </a:lvl6pPr>
            <a:lvl7pPr marL="2193925" indent="-182563"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Cambria" panose="02040503050406030204" pitchFamily="18" charset="0"/>
              </a:defRPr>
            </a:lvl7pPr>
            <a:lvl8pPr marL="2651125" indent="-182563"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Cambria" panose="02040503050406030204" pitchFamily="18" charset="0"/>
              </a:defRPr>
            </a:lvl8pPr>
            <a:lvl9pPr marL="3108325" indent="-182563"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a:solidFill>
                  <a:schemeClr val="tx1"/>
                </a:solidFill>
                <a:latin typeface="Cambria" panose="02040503050406030204" pitchFamily="18" charset="0"/>
              </a:defRPr>
            </a:lvl9pPr>
          </a:lstStyle>
          <a:p>
            <a:pPr algn="ctr">
              <a:buFont typeface="Arial" panose="020B0604020202020204" pitchFamily="34" charset="0"/>
              <a:buNone/>
            </a:pPr>
            <a:r>
              <a:rPr lang="ru-RU" altLang="ru-RU" sz="2100" b="1">
                <a:solidFill>
                  <a:prstClr val="black"/>
                </a:solidFill>
              </a:rPr>
              <a:t>Примерная структура:</a:t>
            </a:r>
          </a:p>
          <a:p>
            <a:pPr>
              <a:buFont typeface="Arial" panose="020B0604020202020204" pitchFamily="34" charset="0"/>
              <a:buNone/>
            </a:pPr>
            <a:endParaRPr lang="ru-RU" altLang="ru-RU" sz="2100">
              <a:solidFill>
                <a:prstClr val="black"/>
              </a:solidFill>
            </a:endParaRPr>
          </a:p>
          <a:p>
            <a:pPr>
              <a:buFont typeface="Arial" panose="020B0604020202020204" pitchFamily="34" charset="0"/>
              <a:buNone/>
            </a:pPr>
            <a:r>
              <a:rPr lang="ru-RU" altLang="ru-RU" sz="2100">
                <a:solidFill>
                  <a:prstClr val="black"/>
                </a:solidFill>
              </a:rPr>
              <a:t>Цель деятельности</a:t>
            </a:r>
          </a:p>
          <a:p>
            <a:pPr>
              <a:buFont typeface="Arial" panose="020B0604020202020204" pitchFamily="34" charset="0"/>
              <a:buNone/>
            </a:pPr>
            <a:r>
              <a:rPr lang="ru-RU" altLang="ru-RU" sz="2100">
                <a:solidFill>
                  <a:prstClr val="black"/>
                </a:solidFill>
              </a:rPr>
              <a:t>Задачи, которые педагог решает для достижения поставленной цели</a:t>
            </a:r>
          </a:p>
          <a:p>
            <a:pPr>
              <a:buFont typeface="Arial" panose="020B0604020202020204" pitchFamily="34" charset="0"/>
              <a:buNone/>
            </a:pPr>
            <a:r>
              <a:rPr lang="ru-RU" altLang="ru-RU" sz="2100">
                <a:solidFill>
                  <a:prstClr val="black"/>
                </a:solidFill>
              </a:rPr>
              <a:t>Используемые программы</a:t>
            </a:r>
          </a:p>
          <a:p>
            <a:pPr>
              <a:buFont typeface="Arial" panose="020B0604020202020204" pitchFamily="34" charset="0"/>
              <a:buNone/>
            </a:pPr>
            <a:r>
              <a:rPr lang="ru-RU" altLang="ru-RU" sz="2100">
                <a:solidFill>
                  <a:prstClr val="black"/>
                </a:solidFill>
              </a:rPr>
              <a:t>Используемые формы, методы, приемы обучения</a:t>
            </a:r>
          </a:p>
          <a:p>
            <a:pPr>
              <a:buFont typeface="Arial" panose="020B0604020202020204" pitchFamily="34" charset="0"/>
              <a:buNone/>
            </a:pPr>
            <a:endParaRPr lang="ru-RU" altLang="ru-RU" sz="2100">
              <a:solidFill>
                <a:prstClr val="black"/>
              </a:solidFill>
            </a:endParaRPr>
          </a:p>
          <a:p>
            <a:pPr>
              <a:buFont typeface="Arial" panose="020B0604020202020204" pitchFamily="34" charset="0"/>
              <a:buNone/>
            </a:pPr>
            <a:endParaRPr lang="ru-RU" altLang="ru-RU" sz="2100">
              <a:solidFill>
                <a:prstClr val="black"/>
              </a:solidFill>
            </a:endParaRPr>
          </a:p>
        </p:txBody>
      </p:sp>
    </p:spTree>
    <p:extLst>
      <p:ext uri="{BB962C8B-B14F-4D97-AF65-F5344CB8AC3E}">
        <p14:creationId xmlns:p14="http://schemas.microsoft.com/office/powerpoint/2010/main" val="13764153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Объект 2"/>
          <p:cNvSpPr>
            <a:spLocks noGrp="1"/>
          </p:cNvSpPr>
          <p:nvPr>
            <p:ph idx="1"/>
          </p:nvPr>
        </p:nvSpPr>
        <p:spPr>
          <a:xfrm>
            <a:off x="263128" y="1654969"/>
            <a:ext cx="8699897" cy="3831431"/>
          </a:xfrm>
        </p:spPr>
        <p:txBody>
          <a:bodyPr/>
          <a:lstStyle/>
          <a:p>
            <a:pPr marL="0" indent="0">
              <a:buNone/>
            </a:pPr>
            <a:r>
              <a:rPr lang="ru-RU" altLang="ru-RU" sz="2100"/>
              <a:t>Насколько цель профессиональной деятельности педагога согласуется с целями деятельности образовательного учреждения, в котором он работает?</a:t>
            </a:r>
          </a:p>
          <a:p>
            <a:pPr marL="0" indent="0">
              <a:buNone/>
            </a:pPr>
            <a:r>
              <a:rPr lang="ru-RU" altLang="ru-RU" sz="2100"/>
              <a:t>Какие важные проблемы ему удалось решить за период, прошедший после последней аттестации? В каком виде представлены результаты разрешения проблем.</a:t>
            </a:r>
          </a:p>
          <a:p>
            <a:pPr marL="0" indent="0">
              <a:buNone/>
            </a:pPr>
            <a:r>
              <a:rPr lang="ru-RU" altLang="ru-RU" sz="2100"/>
              <a:t>Какова роль педагога в реализации программы развития образовательного учреждения, в котором он работает? И т.п.</a:t>
            </a:r>
          </a:p>
        </p:txBody>
      </p:sp>
      <p:sp>
        <p:nvSpPr>
          <p:cNvPr id="28675" name="Заголовок 1"/>
          <p:cNvSpPr>
            <a:spLocks noGrp="1"/>
          </p:cNvSpPr>
          <p:nvPr>
            <p:ph type="title"/>
          </p:nvPr>
        </p:nvSpPr>
        <p:spPr>
          <a:xfrm>
            <a:off x="938213" y="1028701"/>
            <a:ext cx="6963966" cy="535781"/>
          </a:xfrm>
        </p:spPr>
        <p:txBody>
          <a:bodyPr/>
          <a:lstStyle/>
          <a:p>
            <a:pPr eaLnBrk="1" hangingPunct="1">
              <a:defRPr/>
            </a:pPr>
            <a:r>
              <a:rPr lang="ru-RU" altLang="ru-RU" sz="2700" b="1">
                <a:solidFill>
                  <a:srgbClr val="002060"/>
                </a:solidFill>
              </a:rPr>
              <a:t>Самоанализ</a:t>
            </a:r>
            <a:endParaRPr lang="ru-RU" altLang="ru-RU" sz="2700">
              <a:solidFill>
                <a:srgbClr val="002060"/>
              </a:solidFill>
            </a:endParaRPr>
          </a:p>
        </p:txBody>
      </p:sp>
      <p:sp>
        <p:nvSpPr>
          <p:cNvPr id="2" name="Стрелка вправо с вырезом 1"/>
          <p:cNvSpPr/>
          <p:nvPr/>
        </p:nvSpPr>
        <p:spPr>
          <a:xfrm>
            <a:off x="366712" y="4362451"/>
            <a:ext cx="8205788" cy="1554956"/>
          </a:xfrm>
          <a:prstGeom prst="notchedRight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400" dirty="0">
                <a:solidFill>
                  <a:prstClr val="black"/>
                </a:solidFill>
                <a:latin typeface="Times New Roman" panose="02020603050405020304" pitchFamily="18" charset="0"/>
                <a:cs typeface="Times New Roman" panose="02020603050405020304" pitchFamily="18" charset="0"/>
              </a:rPr>
              <a:t>Далее анализируется каждый раздел портфолио</a:t>
            </a:r>
          </a:p>
        </p:txBody>
      </p:sp>
    </p:spTree>
    <p:extLst>
      <p:ext uri="{BB962C8B-B14F-4D97-AF65-F5344CB8AC3E}">
        <p14:creationId xmlns:p14="http://schemas.microsoft.com/office/powerpoint/2010/main" val="1028065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347864" y="4221088"/>
            <a:ext cx="5796136" cy="1800200"/>
          </a:xfrm>
        </p:spPr>
        <p:txBody>
          <a:bodyPr>
            <a:noAutofit/>
          </a:bodyPr>
          <a:lstStyle/>
          <a:p>
            <a:pPr algn="l"/>
            <a:r>
              <a:rPr lang="ru-RU" sz="2400" dirty="0" smtClean="0">
                <a:solidFill>
                  <a:schemeClr val="bg1"/>
                </a:solidFill>
                <a:latin typeface="Constantia" pitchFamily="18" charset="0"/>
              </a:rPr>
              <a:t>Аттестация педагогических работников в целях подтверждения соответствия занимаемой должности</a:t>
            </a:r>
            <a:endParaRPr lang="ru-RU" sz="2400" dirty="0">
              <a:solidFill>
                <a:schemeClr val="bg1"/>
              </a:solidFill>
              <a:latin typeface="Constantia" pitchFamily="18" charset="0"/>
            </a:endParaRPr>
          </a:p>
        </p:txBody>
      </p:sp>
    </p:spTree>
    <p:extLst>
      <p:ext uri="{BB962C8B-B14F-4D97-AF65-F5344CB8AC3E}">
        <p14:creationId xmlns:p14="http://schemas.microsoft.com/office/powerpoint/2010/main" val="16963011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63688" y="188640"/>
            <a:ext cx="7200800" cy="936104"/>
          </a:xfrm>
        </p:spPr>
        <p:txBody>
          <a:bodyPr>
            <a:noAutofit/>
          </a:bodyPr>
          <a:lstStyle/>
          <a:p>
            <a:r>
              <a:rPr lang="ru-RU" sz="3200" b="1" dirty="0">
                <a:solidFill>
                  <a:srgbClr val="C00000"/>
                </a:solidFill>
              </a:rPr>
              <a:t>Раздел 2. «</a:t>
            </a:r>
            <a:r>
              <a:rPr lang="ru-RU" sz="3200" b="1" dirty="0" smtClean="0">
                <a:solidFill>
                  <a:srgbClr val="C00000"/>
                </a:solidFill>
              </a:rPr>
              <a:t>Результативность освоения детьми образовательных программ»</a:t>
            </a:r>
            <a:r>
              <a:rPr lang="ru-RU" sz="3200" dirty="0" smtClean="0">
                <a:solidFill>
                  <a:srgbClr val="C00000"/>
                </a:solidFill>
              </a:rPr>
              <a:t> </a:t>
            </a:r>
            <a:endParaRPr lang="ru-RU" sz="3200" dirty="0">
              <a:solidFill>
                <a:srgbClr val="C00000"/>
              </a:solidFill>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60</a:t>
            </a:fld>
            <a:endParaRPr lang="ru-RU" sz="1800" dirty="0">
              <a:solidFill>
                <a:srgbClr val="4BACC6">
                  <a:lumMod val="75000"/>
                </a:srgbClr>
              </a:solidFill>
            </a:endParaRPr>
          </a:p>
        </p:txBody>
      </p:sp>
      <p:sp>
        <p:nvSpPr>
          <p:cNvPr id="3" name="Прямоугольник 2"/>
          <p:cNvSpPr/>
          <p:nvPr/>
        </p:nvSpPr>
        <p:spPr>
          <a:xfrm>
            <a:off x="323528" y="1268760"/>
            <a:ext cx="8712968" cy="4801314"/>
          </a:xfrm>
          <a:prstGeom prst="rect">
            <a:avLst/>
          </a:prstGeom>
        </p:spPr>
        <p:txBody>
          <a:bodyPr wrap="square">
            <a:spAutoFit/>
          </a:bodyPr>
          <a:lstStyle/>
          <a:p>
            <a:r>
              <a:rPr lang="ru-RU" sz="2400" b="1" dirty="0">
                <a:solidFill>
                  <a:prstClr val="black"/>
                </a:solidFill>
              </a:rPr>
              <a:t>2.1. Результаты освоения обучающимися образовательных программ по итогам мониторингов, проводимых организацией.</a:t>
            </a:r>
          </a:p>
          <a:p>
            <a:r>
              <a:rPr lang="ru-RU" sz="2400" dirty="0">
                <a:solidFill>
                  <a:prstClr val="black"/>
                </a:solidFill>
              </a:rPr>
              <a:t>В этом подразделе систематизируются аналитические материалы по обеспечению </a:t>
            </a:r>
            <a:r>
              <a:rPr lang="ru-RU" sz="2400" dirty="0">
                <a:solidFill>
                  <a:srgbClr val="C00000"/>
                </a:solidFill>
              </a:rPr>
              <a:t>реализации</a:t>
            </a:r>
            <a:r>
              <a:rPr lang="ru-RU" sz="2400" dirty="0">
                <a:solidFill>
                  <a:prstClr val="black"/>
                </a:solidFill>
              </a:rPr>
              <a:t> в полном объеме преподаваемых </a:t>
            </a:r>
            <a:r>
              <a:rPr lang="ru-RU" sz="2400" dirty="0">
                <a:solidFill>
                  <a:srgbClr val="C00000"/>
                </a:solidFill>
              </a:rPr>
              <a:t>учебных предмета, курса, дисциплины (модуля) в соответствии с утвержденной рабочей программой и освоения обучающимися данной программы</a:t>
            </a:r>
            <a:r>
              <a:rPr lang="ru-RU" sz="2400" dirty="0">
                <a:solidFill>
                  <a:prstClr val="black"/>
                </a:solidFill>
              </a:rPr>
              <a:t>. Обобщённые результаты освоения </a:t>
            </a:r>
            <a:r>
              <a:rPr lang="ru-RU" sz="2400" dirty="0" smtClean="0">
                <a:solidFill>
                  <a:prstClr val="black"/>
                </a:solidFill>
              </a:rPr>
              <a:t>программы (предметные и </a:t>
            </a:r>
            <a:r>
              <a:rPr lang="ru-RU" sz="2400" dirty="0" err="1" smtClean="0">
                <a:solidFill>
                  <a:prstClr val="black"/>
                </a:solidFill>
              </a:rPr>
              <a:t>метапредметные</a:t>
            </a:r>
            <a:r>
              <a:rPr lang="ru-RU" sz="2400" dirty="0" smtClean="0">
                <a:solidFill>
                  <a:prstClr val="black"/>
                </a:solidFill>
              </a:rPr>
              <a:t>) </a:t>
            </a:r>
            <a:r>
              <a:rPr lang="ru-RU" sz="2400" dirty="0">
                <a:solidFill>
                  <a:prstClr val="black"/>
                </a:solidFill>
              </a:rPr>
              <a:t>представляются </a:t>
            </a:r>
            <a:r>
              <a:rPr lang="ru-RU" sz="2400" b="1" u="sng" dirty="0">
                <a:solidFill>
                  <a:prstClr val="black"/>
                </a:solidFill>
                <a:hlinkClick r:id="rId4" action="ppaction://hlinkfile"/>
              </a:rPr>
              <a:t>в табличных формах</a:t>
            </a:r>
            <a:r>
              <a:rPr lang="ru-RU" sz="2400" dirty="0">
                <a:solidFill>
                  <a:prstClr val="black"/>
                </a:solidFill>
              </a:rPr>
              <a:t>, и анализируется динамика индивидуальных образовательных результатов обучающихся.</a:t>
            </a:r>
            <a:r>
              <a:rPr lang="ru-RU" sz="2400" i="1" dirty="0">
                <a:solidFill>
                  <a:prstClr val="black"/>
                </a:solidFill>
              </a:rPr>
              <a:t> </a:t>
            </a:r>
            <a:endParaRPr lang="ru-RU" sz="2400" i="1" dirty="0" smtClean="0">
              <a:solidFill>
                <a:prstClr val="black"/>
              </a:solidFill>
            </a:endParaRPr>
          </a:p>
          <a:p>
            <a:endParaRPr lang="ru-RU" dirty="0">
              <a:solidFill>
                <a:prstClr val="black"/>
              </a:solidFill>
            </a:endParaRPr>
          </a:p>
        </p:txBody>
      </p:sp>
    </p:spTree>
    <p:extLst>
      <p:ext uri="{BB962C8B-B14F-4D97-AF65-F5344CB8AC3E}">
        <p14:creationId xmlns:p14="http://schemas.microsoft.com/office/powerpoint/2010/main" val="25288992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61</a:t>
            </a:fld>
            <a:endParaRPr lang="ru-RU" sz="1800" dirty="0">
              <a:solidFill>
                <a:srgbClr val="4BACC6">
                  <a:lumMod val="75000"/>
                </a:srgbClr>
              </a:solidFill>
            </a:endParaRPr>
          </a:p>
        </p:txBody>
      </p:sp>
      <p:sp>
        <p:nvSpPr>
          <p:cNvPr id="4" name="Заголовок 1"/>
          <p:cNvSpPr txBox="1">
            <a:spLocks/>
          </p:cNvSpPr>
          <p:nvPr/>
        </p:nvSpPr>
        <p:spPr>
          <a:xfrm>
            <a:off x="1475656" y="260648"/>
            <a:ext cx="7488832"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smtClean="0">
                <a:solidFill>
                  <a:srgbClr val="C00000"/>
                </a:solidFill>
              </a:rPr>
              <a:t>Динамика индивидуальных образовательных результатов</a:t>
            </a:r>
            <a:endParaRPr lang="ru-RU" sz="2400" b="1" dirty="0">
              <a:solidFill>
                <a:srgbClr val="C00000"/>
              </a:solidFill>
            </a:endParaRPr>
          </a:p>
        </p:txBody>
      </p:sp>
      <p:graphicFrame>
        <p:nvGraphicFramePr>
          <p:cNvPr id="3" name="Таблица 2"/>
          <p:cNvGraphicFramePr>
            <a:graphicFrameLocks noGrp="1"/>
          </p:cNvGraphicFramePr>
          <p:nvPr>
            <p:extLst/>
          </p:nvPr>
        </p:nvGraphicFramePr>
        <p:xfrm>
          <a:off x="683568" y="1988840"/>
          <a:ext cx="7776861" cy="2636661"/>
        </p:xfrm>
        <a:graphic>
          <a:graphicData uri="http://schemas.openxmlformats.org/drawingml/2006/table">
            <a:tbl>
              <a:tblPr firstRow="1" bandRow="1">
                <a:tableStyleId>{5C22544A-7EE6-4342-B048-85BDC9FD1C3A}</a:tableStyleId>
              </a:tblPr>
              <a:tblGrid>
                <a:gridCol w="1555372"/>
                <a:gridCol w="762729"/>
                <a:gridCol w="934719"/>
                <a:gridCol w="851634"/>
                <a:gridCol w="1100060"/>
                <a:gridCol w="772148"/>
                <a:gridCol w="1022513"/>
                <a:gridCol w="777686"/>
              </a:tblGrid>
              <a:tr h="820085">
                <a:tc rowSpan="2">
                  <a:txBody>
                    <a:bodyPr/>
                    <a:lstStyle/>
                    <a:p>
                      <a:r>
                        <a:rPr lang="ru-RU" dirty="0" smtClean="0"/>
                        <a:t>Учебный год</a:t>
                      </a:r>
                      <a:endParaRPr lang="ru-RU" dirty="0"/>
                    </a:p>
                  </a:txBody>
                  <a:tcPr/>
                </a:tc>
                <a:tc rowSpan="2">
                  <a:txBody>
                    <a:bodyPr/>
                    <a:lstStyle/>
                    <a:p>
                      <a:r>
                        <a:rPr lang="ru-RU" dirty="0" smtClean="0"/>
                        <a:t>Класс </a:t>
                      </a:r>
                      <a:endParaRPr lang="ru-RU" dirty="0"/>
                    </a:p>
                  </a:txBody>
                  <a:tcPr/>
                </a:tc>
                <a:tc gridSpan="2">
                  <a:txBody>
                    <a:bodyPr/>
                    <a:lstStyle/>
                    <a:p>
                      <a:pPr algn="ctr"/>
                      <a:r>
                        <a:rPr lang="ru-RU" dirty="0" smtClean="0"/>
                        <a:t>Положительная динамика результатов</a:t>
                      </a:r>
                      <a:endParaRPr lang="ru-RU" dirty="0"/>
                    </a:p>
                  </a:txBody>
                  <a:tcPr/>
                </a:tc>
                <a:tc hMerge="1">
                  <a:txBody>
                    <a:bodyPr/>
                    <a:lstStyle/>
                    <a:p>
                      <a:endParaRPr lang="ru-RU"/>
                    </a:p>
                  </a:txBody>
                  <a:tcPr/>
                </a:tc>
                <a:tc gridSpan="2">
                  <a:txBody>
                    <a:bodyPr/>
                    <a:lstStyle/>
                    <a:p>
                      <a:pPr algn="ctr"/>
                      <a:r>
                        <a:rPr lang="ru-RU" dirty="0" smtClean="0"/>
                        <a:t>Стабильно положительные результаты</a:t>
                      </a:r>
                      <a:endParaRPr lang="ru-RU" dirty="0"/>
                    </a:p>
                  </a:txBody>
                  <a:tcPr/>
                </a:tc>
                <a:tc hMerge="1">
                  <a:txBody>
                    <a:bodyPr/>
                    <a:lstStyle/>
                    <a:p>
                      <a:endParaRPr lang="ru-RU"/>
                    </a:p>
                  </a:txBody>
                  <a:tcPr/>
                </a:tc>
                <a:tc gridSpan="2">
                  <a:txBody>
                    <a:bodyPr/>
                    <a:lstStyle/>
                    <a:p>
                      <a:pPr algn="ctr"/>
                      <a:r>
                        <a:rPr lang="ru-RU" dirty="0" smtClean="0"/>
                        <a:t>Отрицательная динамика</a:t>
                      </a:r>
                      <a:r>
                        <a:rPr lang="ru-RU" baseline="0" dirty="0" smtClean="0"/>
                        <a:t> результатов</a:t>
                      </a:r>
                      <a:endParaRPr lang="ru-RU" dirty="0"/>
                    </a:p>
                  </a:txBody>
                  <a:tcPr/>
                </a:tc>
                <a:tc hMerge="1">
                  <a:txBody>
                    <a:bodyPr/>
                    <a:lstStyle/>
                    <a:p>
                      <a:endParaRPr lang="ru-RU"/>
                    </a:p>
                  </a:txBody>
                  <a:tcPr/>
                </a:tc>
              </a:tr>
              <a:tr h="409741">
                <a:tc vMerge="1">
                  <a:txBody>
                    <a:bodyPr/>
                    <a:lstStyle/>
                    <a:p>
                      <a:endParaRPr lang="ru-RU"/>
                    </a:p>
                  </a:txBody>
                  <a:tcPr/>
                </a:tc>
                <a:tc vMerge="1">
                  <a:txBody>
                    <a:bodyPr/>
                    <a:lstStyle/>
                    <a:p>
                      <a:endParaRPr lang="ru-RU"/>
                    </a:p>
                  </a:txBody>
                  <a:tcPr/>
                </a:tc>
                <a:tc>
                  <a:txBody>
                    <a:bodyPr/>
                    <a:lstStyle/>
                    <a:p>
                      <a:pPr algn="ctr"/>
                      <a:r>
                        <a:rPr lang="ru-RU" dirty="0" smtClean="0"/>
                        <a:t>чел.</a:t>
                      </a:r>
                      <a:endParaRPr lang="ru-RU" dirty="0"/>
                    </a:p>
                  </a:txBody>
                  <a:tcPr/>
                </a:tc>
                <a:tc>
                  <a:txBody>
                    <a:bodyPr/>
                    <a:lstStyle/>
                    <a:p>
                      <a:pPr algn="ctr"/>
                      <a:r>
                        <a:rPr lang="ru-RU" dirty="0" smtClean="0"/>
                        <a:t>%</a:t>
                      </a:r>
                      <a:endParaRPr lang="ru-RU" dirty="0"/>
                    </a:p>
                  </a:txBody>
                  <a:tcPr/>
                </a:tc>
                <a:tc>
                  <a:txBody>
                    <a:bodyPr/>
                    <a:lstStyle/>
                    <a:p>
                      <a:pPr algn="ctr"/>
                      <a:r>
                        <a:rPr lang="ru-RU" dirty="0" smtClean="0"/>
                        <a:t>чел.</a:t>
                      </a:r>
                      <a:endParaRPr lang="ru-RU" dirty="0"/>
                    </a:p>
                  </a:txBody>
                  <a:tcPr/>
                </a:tc>
                <a:tc>
                  <a:txBody>
                    <a:bodyPr/>
                    <a:lstStyle/>
                    <a:p>
                      <a:pPr algn="ctr"/>
                      <a:r>
                        <a:rPr lang="ru-RU" dirty="0" smtClean="0"/>
                        <a:t>%</a:t>
                      </a:r>
                      <a:endParaRPr lang="ru-RU" dirty="0"/>
                    </a:p>
                  </a:txBody>
                  <a:tcPr/>
                </a:tc>
                <a:tc>
                  <a:txBody>
                    <a:bodyPr/>
                    <a:lstStyle/>
                    <a:p>
                      <a:pPr algn="ctr"/>
                      <a:r>
                        <a:rPr lang="ru-RU" dirty="0" smtClean="0"/>
                        <a:t>чел.</a:t>
                      </a:r>
                      <a:endParaRPr lang="ru-RU" dirty="0"/>
                    </a:p>
                  </a:txBody>
                  <a:tcPr/>
                </a:tc>
                <a:tc>
                  <a:txBody>
                    <a:bodyPr/>
                    <a:lstStyle/>
                    <a:p>
                      <a:pPr algn="ctr"/>
                      <a:r>
                        <a:rPr lang="ru-RU" dirty="0" smtClean="0"/>
                        <a:t>%</a:t>
                      </a:r>
                      <a:endParaRPr lang="ru-RU" dirty="0"/>
                    </a:p>
                  </a:txBody>
                  <a:tcPr/>
                </a:tc>
              </a:tr>
              <a:tr h="648072">
                <a:tc>
                  <a:txBody>
                    <a:bodyPr/>
                    <a:lstStyle/>
                    <a:p>
                      <a:pPr algn="ctr">
                        <a:spcAft>
                          <a:spcPts val="0"/>
                        </a:spcAft>
                        <a:tabLst>
                          <a:tab pos="2637155" algn="ctr"/>
                          <a:tab pos="5274310" algn="r"/>
                          <a:tab pos="449580" algn="l"/>
                          <a:tab pos="2637155" algn="ctr"/>
                          <a:tab pos="5274310" algn="r"/>
                        </a:tabLst>
                      </a:pPr>
                      <a:r>
                        <a:rPr lang="ru-RU" sz="2000" dirty="0" smtClean="0">
                          <a:effectLst/>
                        </a:rPr>
                        <a:t>2014 - 2015</a:t>
                      </a:r>
                      <a:endParaRPr lang="ru-RU" sz="2000" dirty="0">
                        <a:effectLst/>
                      </a:endParaRPr>
                    </a:p>
                  </a:txBody>
                  <a:tcPr marL="68580" marR="68580" marT="0" marB="0"/>
                </a:tc>
                <a:tc>
                  <a:txBody>
                    <a:bodyPr/>
                    <a:lstStyle/>
                    <a:p>
                      <a:pPr algn="ctr">
                        <a:spcAft>
                          <a:spcPts val="0"/>
                        </a:spcAft>
                        <a:tabLst>
                          <a:tab pos="2637155" algn="ctr"/>
                          <a:tab pos="5274310" algn="r"/>
                          <a:tab pos="449580" algn="l"/>
                          <a:tab pos="2637155" algn="ctr"/>
                          <a:tab pos="5274310" algn="r"/>
                        </a:tabLst>
                      </a:pPr>
                      <a:endParaRPr lang="ru-RU" sz="2000" dirty="0">
                        <a:effectLst/>
                      </a:endParaRPr>
                    </a:p>
                  </a:txBody>
                  <a:tcPr marL="68580" marR="68580" marT="0" marB="0"/>
                </a:tc>
                <a:tc>
                  <a:txBody>
                    <a:bodyPr/>
                    <a:lstStyle/>
                    <a:p>
                      <a:pPr algn="ctr">
                        <a:spcAft>
                          <a:spcPts val="0"/>
                        </a:spcAft>
                        <a:tabLst>
                          <a:tab pos="2637155" algn="ctr"/>
                          <a:tab pos="5274310" algn="r"/>
                          <a:tab pos="449580" algn="l"/>
                          <a:tab pos="2637155" algn="ctr"/>
                          <a:tab pos="5274310" algn="r"/>
                        </a:tabLst>
                      </a:pPr>
                      <a:endParaRPr lang="ru-RU" sz="2000" dirty="0">
                        <a:effectLst/>
                        <a:latin typeface="+mj-lt"/>
                        <a:ea typeface="Times New Roman"/>
                      </a:endParaRPr>
                    </a:p>
                  </a:txBody>
                  <a:tcPr marL="68580" marR="68580" marT="0" marB="0"/>
                </a:tc>
                <a:tc>
                  <a:txBody>
                    <a:bodyPr/>
                    <a:lstStyle/>
                    <a:p>
                      <a:pPr algn="ctr">
                        <a:spcAft>
                          <a:spcPts val="0"/>
                        </a:spcAft>
                        <a:tabLst>
                          <a:tab pos="2637155" algn="ctr"/>
                          <a:tab pos="5274310" algn="r"/>
                          <a:tab pos="449580" algn="l"/>
                          <a:tab pos="2637155" algn="ctr"/>
                          <a:tab pos="5274310" algn="r"/>
                        </a:tabLst>
                      </a:pPr>
                      <a:endParaRPr lang="ru-RU" sz="2000" dirty="0">
                        <a:effectLst/>
                        <a:latin typeface="+mj-lt"/>
                        <a:ea typeface="Times New Roman"/>
                      </a:endParaRPr>
                    </a:p>
                  </a:txBody>
                  <a:tcPr marL="68580" marR="68580" marT="0" marB="0">
                    <a:solidFill>
                      <a:srgbClr val="FFFF00"/>
                    </a:solidFill>
                  </a:tcPr>
                </a:tc>
                <a:tc>
                  <a:txBody>
                    <a:bodyPr/>
                    <a:lstStyle/>
                    <a:p>
                      <a:pPr algn="ctr">
                        <a:spcAft>
                          <a:spcPts val="0"/>
                        </a:spcAft>
                        <a:tabLst>
                          <a:tab pos="2637155" algn="ctr"/>
                          <a:tab pos="5274310" algn="r"/>
                          <a:tab pos="449580" algn="l"/>
                          <a:tab pos="2637155" algn="ctr"/>
                          <a:tab pos="5274310" algn="r"/>
                        </a:tabLst>
                      </a:pPr>
                      <a:endParaRPr lang="ru-RU" sz="2000" dirty="0">
                        <a:effectLst/>
                        <a:latin typeface="+mj-lt"/>
                        <a:ea typeface="Times New Roman"/>
                      </a:endParaRPr>
                    </a:p>
                  </a:txBody>
                  <a:tcPr marL="68580" marR="68580" marT="0" marB="0"/>
                </a:tc>
                <a:tc>
                  <a:txBody>
                    <a:bodyPr/>
                    <a:lstStyle/>
                    <a:p>
                      <a:pPr algn="ctr">
                        <a:spcAft>
                          <a:spcPts val="0"/>
                        </a:spcAft>
                        <a:tabLst>
                          <a:tab pos="2637155" algn="ctr"/>
                          <a:tab pos="5274310" algn="r"/>
                          <a:tab pos="449580" algn="l"/>
                          <a:tab pos="2637155" algn="ctr"/>
                          <a:tab pos="5274310" algn="r"/>
                        </a:tabLst>
                      </a:pPr>
                      <a:endParaRPr lang="ru-RU" sz="2000" dirty="0">
                        <a:effectLst/>
                        <a:latin typeface="+mj-lt"/>
                        <a:ea typeface="Times New Roman"/>
                      </a:endParaRPr>
                    </a:p>
                  </a:txBody>
                  <a:tcPr marL="68580" marR="68580" marT="0" marB="0">
                    <a:solidFill>
                      <a:srgbClr val="FFFF00"/>
                    </a:solidFill>
                  </a:tcPr>
                </a:tc>
                <a:tc>
                  <a:txBody>
                    <a:bodyPr/>
                    <a:lstStyle/>
                    <a:p>
                      <a:pPr algn="ctr">
                        <a:spcAft>
                          <a:spcPts val="0"/>
                        </a:spcAft>
                        <a:tabLst>
                          <a:tab pos="2637155" algn="ctr"/>
                          <a:tab pos="5274310" algn="r"/>
                          <a:tab pos="449580" algn="l"/>
                          <a:tab pos="2637155" algn="ctr"/>
                          <a:tab pos="5274310" algn="r"/>
                        </a:tabLst>
                      </a:pPr>
                      <a:endParaRPr lang="ru-RU" sz="2000" dirty="0">
                        <a:effectLst/>
                        <a:latin typeface="+mn-lt"/>
                      </a:endParaRPr>
                    </a:p>
                  </a:txBody>
                  <a:tcPr marL="68580" marR="68580" marT="0" marB="0"/>
                </a:tc>
                <a:tc>
                  <a:txBody>
                    <a:bodyPr/>
                    <a:lstStyle/>
                    <a:p>
                      <a:pPr algn="ctr">
                        <a:spcAft>
                          <a:spcPts val="0"/>
                        </a:spcAft>
                        <a:tabLst>
                          <a:tab pos="2637155" algn="ctr"/>
                          <a:tab pos="5274310" algn="r"/>
                          <a:tab pos="449580" algn="l"/>
                          <a:tab pos="2637155" algn="ctr"/>
                          <a:tab pos="5274310" algn="r"/>
                        </a:tabLst>
                      </a:pPr>
                      <a:endParaRPr lang="ru-RU" sz="2000" dirty="0">
                        <a:effectLst/>
                        <a:latin typeface="+mn-lt"/>
                        <a:ea typeface="Times New Roman"/>
                      </a:endParaRPr>
                    </a:p>
                  </a:txBody>
                  <a:tcPr marL="68580" marR="68580" marT="0" marB="0"/>
                </a:tc>
              </a:tr>
              <a:tr h="664448">
                <a:tc>
                  <a:txBody>
                    <a:bodyPr/>
                    <a:lstStyle/>
                    <a:p>
                      <a:pPr algn="ctr">
                        <a:spcAft>
                          <a:spcPts val="0"/>
                        </a:spcAft>
                        <a:tabLst>
                          <a:tab pos="2637155" algn="ctr"/>
                          <a:tab pos="5274310" algn="r"/>
                          <a:tab pos="449580" algn="l"/>
                          <a:tab pos="2637155" algn="ctr"/>
                          <a:tab pos="5274310" algn="r"/>
                        </a:tabLst>
                      </a:pPr>
                      <a:r>
                        <a:rPr lang="ru-RU" sz="2000" dirty="0" smtClean="0">
                          <a:effectLst/>
                        </a:rPr>
                        <a:t>2015 -</a:t>
                      </a:r>
                      <a:r>
                        <a:rPr lang="ru-RU" sz="2000" baseline="0" dirty="0" smtClean="0">
                          <a:effectLst/>
                        </a:rPr>
                        <a:t> </a:t>
                      </a:r>
                      <a:r>
                        <a:rPr lang="ru-RU" sz="2000" dirty="0" smtClean="0">
                          <a:effectLst/>
                        </a:rPr>
                        <a:t>2016</a:t>
                      </a:r>
                      <a:endParaRPr lang="ru-RU" sz="2000" dirty="0">
                        <a:effectLst/>
                      </a:endParaRPr>
                    </a:p>
                  </a:txBody>
                  <a:tcPr marL="68580" marR="68580" marT="0" marB="0"/>
                </a:tc>
                <a:tc>
                  <a:txBody>
                    <a:bodyPr/>
                    <a:lstStyle/>
                    <a:p>
                      <a:pPr algn="ctr">
                        <a:spcAft>
                          <a:spcPts val="0"/>
                        </a:spcAft>
                        <a:tabLst>
                          <a:tab pos="2637155" algn="ctr"/>
                          <a:tab pos="5274310" algn="r"/>
                          <a:tab pos="449580" algn="l"/>
                          <a:tab pos="2637155" algn="ctr"/>
                          <a:tab pos="5274310" algn="r"/>
                        </a:tabLst>
                      </a:pPr>
                      <a:endParaRPr lang="ru-RU" sz="2000" dirty="0">
                        <a:effectLst/>
                        <a:latin typeface="Times New Roman"/>
                        <a:ea typeface="Times New Roman"/>
                      </a:endParaRPr>
                    </a:p>
                  </a:txBody>
                  <a:tcPr marL="68580" marR="68580" marT="0" marB="0"/>
                </a:tc>
                <a:tc>
                  <a:txBody>
                    <a:bodyPr/>
                    <a:lstStyle/>
                    <a:p>
                      <a:pPr algn="ctr">
                        <a:spcAft>
                          <a:spcPts val="0"/>
                        </a:spcAft>
                        <a:tabLst>
                          <a:tab pos="2637155" algn="ctr"/>
                          <a:tab pos="5274310" algn="r"/>
                          <a:tab pos="449580" algn="l"/>
                          <a:tab pos="2637155" algn="ctr"/>
                          <a:tab pos="5274310" algn="r"/>
                        </a:tabLst>
                      </a:pPr>
                      <a:endParaRPr lang="ru-RU" sz="2000" dirty="0">
                        <a:effectLst/>
                        <a:latin typeface="+mj-lt"/>
                        <a:ea typeface="Times New Roman"/>
                      </a:endParaRPr>
                    </a:p>
                  </a:txBody>
                  <a:tcPr marL="68580" marR="68580" marT="0" marB="0"/>
                </a:tc>
                <a:tc>
                  <a:txBody>
                    <a:bodyPr/>
                    <a:lstStyle/>
                    <a:p>
                      <a:pPr algn="ctr">
                        <a:spcAft>
                          <a:spcPts val="0"/>
                        </a:spcAft>
                        <a:tabLst>
                          <a:tab pos="2637155" algn="ctr"/>
                          <a:tab pos="5274310" algn="r"/>
                          <a:tab pos="449580" algn="l"/>
                          <a:tab pos="2637155" algn="ctr"/>
                          <a:tab pos="5274310" algn="r"/>
                        </a:tabLst>
                      </a:pPr>
                      <a:endParaRPr lang="ru-RU" sz="2000" dirty="0">
                        <a:effectLst/>
                        <a:latin typeface="+mj-lt"/>
                        <a:ea typeface="Times New Roman"/>
                      </a:endParaRPr>
                    </a:p>
                  </a:txBody>
                  <a:tcPr marL="68580" marR="68580" marT="0" marB="0">
                    <a:solidFill>
                      <a:srgbClr val="FFC000"/>
                    </a:solidFill>
                  </a:tcPr>
                </a:tc>
                <a:tc>
                  <a:txBody>
                    <a:bodyPr/>
                    <a:lstStyle/>
                    <a:p>
                      <a:pPr algn="ctr">
                        <a:spcAft>
                          <a:spcPts val="0"/>
                        </a:spcAft>
                        <a:tabLst>
                          <a:tab pos="2637155" algn="ctr"/>
                          <a:tab pos="5274310" algn="r"/>
                          <a:tab pos="449580" algn="l"/>
                          <a:tab pos="2637155" algn="ctr"/>
                          <a:tab pos="5274310" algn="r"/>
                        </a:tabLst>
                      </a:pPr>
                      <a:endParaRPr lang="ru-RU" sz="2000" dirty="0">
                        <a:effectLst/>
                        <a:latin typeface="+mj-lt"/>
                        <a:ea typeface="Times New Roman"/>
                      </a:endParaRPr>
                    </a:p>
                  </a:txBody>
                  <a:tcPr marL="68580" marR="68580" marT="0" marB="0"/>
                </a:tc>
                <a:tc>
                  <a:txBody>
                    <a:bodyPr/>
                    <a:lstStyle/>
                    <a:p>
                      <a:pPr algn="ctr">
                        <a:spcAft>
                          <a:spcPts val="0"/>
                        </a:spcAft>
                        <a:tabLst>
                          <a:tab pos="2637155" algn="ctr"/>
                          <a:tab pos="5274310" algn="r"/>
                          <a:tab pos="449580" algn="l"/>
                          <a:tab pos="2637155" algn="ctr"/>
                          <a:tab pos="5274310" algn="r"/>
                        </a:tabLst>
                      </a:pPr>
                      <a:endParaRPr lang="ru-RU" sz="2000" dirty="0">
                        <a:effectLst/>
                        <a:latin typeface="+mj-lt"/>
                        <a:ea typeface="Times New Roman"/>
                      </a:endParaRPr>
                    </a:p>
                  </a:txBody>
                  <a:tcPr marL="68580" marR="68580" marT="0" marB="0">
                    <a:solidFill>
                      <a:srgbClr val="FFC000"/>
                    </a:solidFill>
                  </a:tcPr>
                </a:tc>
                <a:tc>
                  <a:txBody>
                    <a:bodyPr/>
                    <a:lstStyle/>
                    <a:p>
                      <a:pPr algn="ctr">
                        <a:spcAft>
                          <a:spcPts val="0"/>
                        </a:spcAft>
                        <a:tabLst>
                          <a:tab pos="2637155" algn="ctr"/>
                          <a:tab pos="5274310" algn="r"/>
                          <a:tab pos="449580" algn="l"/>
                          <a:tab pos="2637155" algn="ctr"/>
                          <a:tab pos="5274310" algn="r"/>
                        </a:tabLst>
                      </a:pPr>
                      <a:endParaRPr lang="ru-RU" sz="2000" dirty="0">
                        <a:effectLst/>
                        <a:latin typeface="+mn-lt"/>
                      </a:endParaRPr>
                    </a:p>
                  </a:txBody>
                  <a:tcPr marL="68580" marR="68580" marT="0" marB="0"/>
                </a:tc>
                <a:tc>
                  <a:txBody>
                    <a:bodyPr/>
                    <a:lstStyle/>
                    <a:p>
                      <a:pPr algn="ctr"/>
                      <a:endParaRPr lang="ru-RU" sz="2000" dirty="0">
                        <a:latin typeface="+mn-lt"/>
                      </a:endParaRPr>
                    </a:p>
                  </a:txBody>
                  <a:tcPr marL="68580" marR="68580" marT="0" marB="0"/>
                </a:tc>
              </a:tr>
            </a:tbl>
          </a:graphicData>
        </a:graphic>
      </p:graphicFrame>
    </p:spTree>
    <p:extLst>
      <p:ext uri="{BB962C8B-B14F-4D97-AF65-F5344CB8AC3E}">
        <p14:creationId xmlns:p14="http://schemas.microsoft.com/office/powerpoint/2010/main" val="406211384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9804" y="962025"/>
            <a:ext cx="7802165"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2169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48680"/>
            <a:ext cx="8424936" cy="5580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4872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Рисунок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20688"/>
            <a:ext cx="8417583"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8128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65</a:t>
            </a:fld>
            <a:endParaRPr lang="ru-RU" sz="1800" dirty="0">
              <a:solidFill>
                <a:srgbClr val="4BACC6">
                  <a:lumMod val="75000"/>
                </a:srgbClr>
              </a:solidFill>
            </a:endParaRPr>
          </a:p>
        </p:txBody>
      </p:sp>
      <p:sp>
        <p:nvSpPr>
          <p:cNvPr id="4" name="Заголовок 1"/>
          <p:cNvSpPr txBox="1">
            <a:spLocks/>
          </p:cNvSpPr>
          <p:nvPr/>
        </p:nvSpPr>
        <p:spPr>
          <a:xfrm>
            <a:off x="1475656" y="260648"/>
            <a:ext cx="7488832"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smtClean="0">
                <a:solidFill>
                  <a:srgbClr val="C00000"/>
                </a:solidFill>
              </a:rPr>
              <a:t>Динамика индивидуальных образовательных результатов</a:t>
            </a:r>
            <a:endParaRPr lang="ru-RU" sz="2400" b="1" dirty="0">
              <a:solidFill>
                <a:srgbClr val="C00000"/>
              </a:solidFill>
            </a:endParaRPr>
          </a:p>
        </p:txBody>
      </p:sp>
      <p:sp>
        <p:nvSpPr>
          <p:cNvPr id="2" name="Прямоугольник 1"/>
          <p:cNvSpPr/>
          <p:nvPr/>
        </p:nvSpPr>
        <p:spPr>
          <a:xfrm>
            <a:off x="323528" y="1599758"/>
            <a:ext cx="8640960" cy="4493538"/>
          </a:xfrm>
          <a:prstGeom prst="rect">
            <a:avLst/>
          </a:prstGeom>
        </p:spPr>
        <p:txBody>
          <a:bodyPr wrap="square">
            <a:spAutoFit/>
          </a:bodyPr>
          <a:lstStyle/>
          <a:p>
            <a:pPr indent="450215" algn="just">
              <a:tabLst>
                <a:tab pos="2637155" algn="ctr"/>
                <a:tab pos="5274310" algn="r"/>
                <a:tab pos="449580" algn="l"/>
              </a:tabLst>
            </a:pPr>
            <a:r>
              <a:rPr lang="ru-RU" sz="2600" b="1" dirty="0">
                <a:solidFill>
                  <a:prstClr val="black"/>
                </a:solidFill>
                <a:latin typeface="Times New Roman" panose="02020603050405020304" pitchFamily="18" charset="0"/>
                <a:ea typeface="Times New Roman" panose="02020603050405020304" pitchFamily="18" charset="0"/>
              </a:rPr>
              <a:t>Показатели соответствия первой квалификационной категории: </a:t>
            </a:r>
            <a:r>
              <a:rPr lang="ru-RU" sz="2600" dirty="0">
                <a:solidFill>
                  <a:srgbClr val="000000"/>
                </a:solidFill>
                <a:latin typeface="Times New Roman" panose="02020603050405020304" pitchFamily="18" charset="0"/>
                <a:ea typeface="Calibri" panose="020F0502020204030204" pitchFamily="34" charset="0"/>
              </a:rPr>
              <a:t>наличие стабильно положительных </a:t>
            </a:r>
            <a:r>
              <a:rPr lang="ru-RU" sz="2600" dirty="0">
                <a:solidFill>
                  <a:prstClr val="black"/>
                </a:solidFill>
                <a:latin typeface="Times New Roman" panose="02020603050405020304" pitchFamily="18" charset="0"/>
                <a:ea typeface="Times New Roman" panose="02020603050405020304" pitchFamily="18" charset="0"/>
              </a:rPr>
              <a:t>результатов освоения обучающимися образовательных программ по итогам мониторингов, проводимых организацией.</a:t>
            </a:r>
          </a:p>
          <a:p>
            <a:pPr indent="450215" algn="just"/>
            <a:r>
              <a:rPr lang="ru-RU" sz="2600" b="1" dirty="0">
                <a:solidFill>
                  <a:srgbClr val="000000"/>
                </a:solidFill>
                <a:latin typeface="Times New Roman" panose="02020603050405020304" pitchFamily="18" charset="0"/>
                <a:ea typeface="Calibri" panose="020F0502020204030204" pitchFamily="34" charset="0"/>
              </a:rPr>
              <a:t>Показатели соответствия высшей квалификационной категории: </a:t>
            </a:r>
            <a:r>
              <a:rPr lang="ru-RU" sz="2600" dirty="0">
                <a:solidFill>
                  <a:srgbClr val="000000"/>
                </a:solidFill>
                <a:latin typeface="Times New Roman" panose="02020603050405020304" pitchFamily="18" charset="0"/>
                <a:ea typeface="Calibri" panose="020F0502020204030204" pitchFamily="34" charset="0"/>
              </a:rPr>
              <a:t>наличие достижения обучающимися положительной динамики результатов освоения образовательных программ по итогам мониторингов, проводимых организацией. </a:t>
            </a:r>
            <a:endParaRPr lang="ru-RU" sz="2600" dirty="0">
              <a:solidFill>
                <a:srgbClr val="000000"/>
              </a:solidFill>
              <a:latin typeface="Arial" panose="020B0604020202020204" pitchFamily="34" charset="0"/>
              <a:ea typeface="Calibri" panose="020F0502020204030204" pitchFamily="34" charset="0"/>
            </a:endParaRPr>
          </a:p>
          <a:p>
            <a:pPr indent="450215" algn="just">
              <a:tabLst>
                <a:tab pos="2637155" algn="ctr"/>
                <a:tab pos="5274310" algn="r"/>
                <a:tab pos="449580" algn="l"/>
                <a:tab pos="2637155" algn="ctr"/>
                <a:tab pos="5274310" algn="r"/>
              </a:tabLst>
            </a:pPr>
            <a:r>
              <a:rPr lang="ru-RU" sz="2600" i="1" dirty="0">
                <a:solidFill>
                  <a:prstClr val="black"/>
                </a:solidFill>
                <a:latin typeface="Times New Roman" panose="02020603050405020304" pitchFamily="18" charset="0"/>
                <a:ea typeface="Times New Roman" panose="02020603050405020304" pitchFamily="18" charset="0"/>
              </a:rPr>
              <a:t>	</a:t>
            </a:r>
            <a:r>
              <a:rPr lang="ru-RU" sz="2600" b="1" dirty="0">
                <a:solidFill>
                  <a:prstClr val="black"/>
                </a:solidFill>
                <a:latin typeface="Times New Roman" panose="02020603050405020304" pitchFamily="18" charset="0"/>
                <a:ea typeface="Times New Roman" panose="02020603050405020304" pitchFamily="18" charset="0"/>
              </a:rPr>
              <a:t>Показатели несоответствия квалификационной категории: </a:t>
            </a:r>
            <a:r>
              <a:rPr lang="ru-RU" sz="2600" dirty="0">
                <a:solidFill>
                  <a:srgbClr val="000000"/>
                </a:solidFill>
                <a:latin typeface="Times New Roman" panose="02020603050405020304" pitchFamily="18" charset="0"/>
                <a:ea typeface="Calibri" panose="020F0502020204030204" pitchFamily="34" charset="0"/>
              </a:rPr>
              <a:t>наличие стабильно отрицательных результатов.</a:t>
            </a:r>
            <a:endParaRPr lang="ru-RU" sz="26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12185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16632"/>
            <a:ext cx="7560840" cy="1152128"/>
          </a:xfrm>
        </p:spPr>
        <p:txBody>
          <a:bodyPr>
            <a:noAutofit/>
          </a:bodyPr>
          <a:lstStyle/>
          <a:p>
            <a:pPr lvl="0" algn="l">
              <a:spcBef>
                <a:spcPct val="20000"/>
              </a:spcBef>
            </a:pPr>
            <a:r>
              <a:rPr lang="ru-RU" sz="2400" b="1" i="1" dirty="0" smtClean="0"/>
              <a:t>1. Результативность освоения образовательных программ (по итогам внутренних  мониторинговых исследований)</a:t>
            </a:r>
            <a:endParaRPr lang="ru-RU" sz="2400" b="1" dirty="0">
              <a:solidFill>
                <a:schemeClr val="tx1">
                  <a:lumMod val="50000"/>
                  <a:lumOff val="50000"/>
                </a:schemeClr>
              </a:solidFill>
            </a:endParaRPr>
          </a:p>
        </p:txBody>
      </p:sp>
      <p:sp>
        <p:nvSpPr>
          <p:cNvPr id="6" name="Объект 5"/>
          <p:cNvSpPr>
            <a:spLocks noGrp="1"/>
          </p:cNvSpPr>
          <p:nvPr>
            <p:ph idx="1"/>
          </p:nvPr>
        </p:nvSpPr>
        <p:spPr>
          <a:xfrm>
            <a:off x="457200" y="1340768"/>
            <a:ext cx="8229600" cy="5184576"/>
          </a:xfrm>
        </p:spPr>
        <p:txBody>
          <a:bodyPr>
            <a:noAutofit/>
          </a:bodyPr>
          <a:lstStyle/>
          <a:p>
            <a:pPr marL="0" indent="0">
              <a:buNone/>
            </a:pPr>
            <a:r>
              <a:rPr lang="ru-RU" sz="2300" u="sng" dirty="0" smtClean="0"/>
              <a:t>Недочеты:</a:t>
            </a:r>
          </a:p>
          <a:p>
            <a:pPr algn="just"/>
            <a:r>
              <a:rPr lang="ru-RU" sz="2300" dirty="0" smtClean="0"/>
              <a:t>Дана таблица, но отсутствуют комментарии к ней.</a:t>
            </a:r>
          </a:p>
          <a:p>
            <a:pPr algn="just"/>
            <a:r>
              <a:rPr lang="ru-RU" sz="2300" dirty="0" smtClean="0"/>
              <a:t>Комментарии к таблице сопровождаются лишь выводом «наблюдаются стабильно положительные результаты освоения детьми образовательных программ», «наблюдается положительная динамика», отсутствует анализ содержания таблицы. </a:t>
            </a:r>
          </a:p>
          <a:p>
            <a:pPr marL="0" indent="0" algn="just">
              <a:buNone/>
            </a:pPr>
            <a:r>
              <a:rPr lang="ru-RU" sz="2300" u="sng" dirty="0" smtClean="0"/>
              <a:t> В анализе можно отразить следующее:</a:t>
            </a:r>
          </a:p>
          <a:p>
            <a:pPr algn="just"/>
            <a:r>
              <a:rPr lang="ru-RU" sz="2300" dirty="0" smtClean="0"/>
              <a:t>За счет чего достигаются те или иные результаты освоения образовательной программы (используемые технологии, подходы, формы и методы работы с детьми и др.).</a:t>
            </a:r>
          </a:p>
          <a:p>
            <a:pPr algn="just"/>
            <a:r>
              <a:rPr lang="ru-RU" sz="2300" dirty="0" smtClean="0"/>
              <a:t> С какими детьми работает педагог, как это отражается на результатах освоения программы.</a:t>
            </a:r>
          </a:p>
          <a:p>
            <a:endParaRPr lang="ru-RU" sz="2300" dirty="0"/>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66</a:t>
            </a:fld>
            <a:endParaRPr lang="ru-RU" sz="1800" dirty="0">
              <a:solidFill>
                <a:srgbClr val="4BACC6">
                  <a:lumMod val="75000"/>
                </a:srgbClr>
              </a:solidFill>
            </a:endParaRPr>
          </a:p>
        </p:txBody>
      </p:sp>
    </p:spTree>
    <p:extLst>
      <p:ext uri="{BB962C8B-B14F-4D97-AF65-F5344CB8AC3E}">
        <p14:creationId xmlns:p14="http://schemas.microsoft.com/office/powerpoint/2010/main" val="14656507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67</a:t>
            </a:fld>
            <a:endParaRPr lang="ru-RU" sz="1800" dirty="0">
              <a:solidFill>
                <a:srgbClr val="4BACC6">
                  <a:lumMod val="75000"/>
                </a:srgbClr>
              </a:solidFill>
            </a:endParaRPr>
          </a:p>
        </p:txBody>
      </p:sp>
      <p:sp>
        <p:nvSpPr>
          <p:cNvPr id="4" name="Заголовок 1"/>
          <p:cNvSpPr txBox="1">
            <a:spLocks/>
          </p:cNvSpPr>
          <p:nvPr/>
        </p:nvSpPr>
        <p:spPr>
          <a:xfrm>
            <a:off x="1475656" y="260648"/>
            <a:ext cx="7488832"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smtClean="0">
                <a:solidFill>
                  <a:srgbClr val="C00000"/>
                </a:solidFill>
              </a:rPr>
              <a:t>Динамика индивидуальных образовательных результатов (типичные ошибки)</a:t>
            </a:r>
            <a:endParaRPr lang="ru-RU" sz="2400" b="1" dirty="0">
              <a:solidFill>
                <a:srgbClr val="C00000"/>
              </a:solidFill>
            </a:endParaRPr>
          </a:p>
        </p:txBody>
      </p:sp>
      <p:sp>
        <p:nvSpPr>
          <p:cNvPr id="2" name="Прямоугольник 1"/>
          <p:cNvSpPr/>
          <p:nvPr/>
        </p:nvSpPr>
        <p:spPr>
          <a:xfrm>
            <a:off x="611560" y="1268760"/>
            <a:ext cx="7848872" cy="1785104"/>
          </a:xfrm>
          <a:prstGeom prst="rect">
            <a:avLst/>
          </a:prstGeom>
        </p:spPr>
        <p:txBody>
          <a:bodyPr wrap="square">
            <a:spAutoFit/>
          </a:bodyPr>
          <a:lstStyle/>
          <a:p>
            <a:pPr marL="179705" algn="just">
              <a:tabLst>
                <a:tab pos="449580" algn="l"/>
              </a:tabLst>
            </a:pPr>
            <a:r>
              <a:rPr lang="ru-RU" sz="2200" b="1" i="1" dirty="0" smtClean="0">
                <a:solidFill>
                  <a:srgbClr val="00000A"/>
                </a:solidFill>
                <a:ea typeface="Times New Roman"/>
                <a:cs typeface="Times New Roman" panose="02020603050405020304" pitchFamily="18" charset="0"/>
              </a:rPr>
              <a:t>В </a:t>
            </a:r>
            <a:r>
              <a:rPr lang="ru-RU" sz="2200" b="1" i="1" dirty="0">
                <a:solidFill>
                  <a:srgbClr val="00000A"/>
                </a:solidFill>
                <a:ea typeface="Times New Roman"/>
                <a:cs typeface="Times New Roman" panose="02020603050405020304" pitchFamily="18" charset="0"/>
              </a:rPr>
              <a:t>сумме динамика образовательных результатов (положительная динамика, стабильно положительные результаты, отрицательная динамика) превышает 100% или ниже 100 </a:t>
            </a:r>
            <a:r>
              <a:rPr lang="ru-RU" sz="2200" b="1" i="1" dirty="0" smtClean="0">
                <a:solidFill>
                  <a:srgbClr val="00000A"/>
                </a:solidFill>
                <a:ea typeface="Times New Roman"/>
                <a:cs typeface="Times New Roman" panose="02020603050405020304" pitchFamily="18" charset="0"/>
              </a:rPr>
              <a:t>%.</a:t>
            </a:r>
          </a:p>
          <a:p>
            <a:pPr marL="179705" algn="just">
              <a:tabLst>
                <a:tab pos="449580" algn="l"/>
              </a:tabLst>
            </a:pPr>
            <a:endParaRPr lang="ru-RU" sz="2200" b="1" i="1" dirty="0">
              <a:solidFill>
                <a:srgbClr val="00000A"/>
              </a:solidFill>
              <a:ea typeface="Times New Roman"/>
              <a:cs typeface="Times New Roman" panose="02020603050405020304" pitchFamily="18" charset="0"/>
            </a:endParaRPr>
          </a:p>
        </p:txBody>
      </p:sp>
      <p:graphicFrame>
        <p:nvGraphicFramePr>
          <p:cNvPr id="3" name="Таблица 2"/>
          <p:cNvGraphicFramePr>
            <a:graphicFrameLocks noGrp="1"/>
          </p:cNvGraphicFramePr>
          <p:nvPr>
            <p:extLst/>
          </p:nvPr>
        </p:nvGraphicFramePr>
        <p:xfrm>
          <a:off x="683570" y="3040963"/>
          <a:ext cx="7776861" cy="2636661"/>
        </p:xfrm>
        <a:graphic>
          <a:graphicData uri="http://schemas.openxmlformats.org/drawingml/2006/table">
            <a:tbl>
              <a:tblPr firstRow="1" bandRow="1">
                <a:tableStyleId>{5C22544A-7EE6-4342-B048-85BDC9FD1C3A}</a:tableStyleId>
              </a:tblPr>
              <a:tblGrid>
                <a:gridCol w="1555372"/>
                <a:gridCol w="762729"/>
                <a:gridCol w="934719"/>
                <a:gridCol w="851634"/>
                <a:gridCol w="1100060"/>
                <a:gridCol w="772148"/>
                <a:gridCol w="1022513"/>
                <a:gridCol w="777686"/>
              </a:tblGrid>
              <a:tr h="820085">
                <a:tc rowSpan="2">
                  <a:txBody>
                    <a:bodyPr/>
                    <a:lstStyle/>
                    <a:p>
                      <a:r>
                        <a:rPr lang="ru-RU" dirty="0" smtClean="0"/>
                        <a:t>Учебный год</a:t>
                      </a:r>
                      <a:endParaRPr lang="ru-RU" dirty="0"/>
                    </a:p>
                  </a:txBody>
                  <a:tcPr/>
                </a:tc>
                <a:tc rowSpan="2">
                  <a:txBody>
                    <a:bodyPr/>
                    <a:lstStyle/>
                    <a:p>
                      <a:r>
                        <a:rPr lang="ru-RU" dirty="0" smtClean="0"/>
                        <a:t>Класс </a:t>
                      </a:r>
                      <a:endParaRPr lang="ru-RU" dirty="0"/>
                    </a:p>
                  </a:txBody>
                  <a:tcPr/>
                </a:tc>
                <a:tc gridSpan="2">
                  <a:txBody>
                    <a:bodyPr/>
                    <a:lstStyle/>
                    <a:p>
                      <a:r>
                        <a:rPr lang="ru-RU" dirty="0" smtClean="0"/>
                        <a:t>Положительная динамика результатов</a:t>
                      </a:r>
                      <a:endParaRPr lang="ru-RU" dirty="0"/>
                    </a:p>
                  </a:txBody>
                  <a:tcPr/>
                </a:tc>
                <a:tc hMerge="1">
                  <a:txBody>
                    <a:bodyPr/>
                    <a:lstStyle/>
                    <a:p>
                      <a:endParaRPr lang="ru-RU"/>
                    </a:p>
                  </a:txBody>
                  <a:tcPr/>
                </a:tc>
                <a:tc gridSpan="2">
                  <a:txBody>
                    <a:bodyPr/>
                    <a:lstStyle/>
                    <a:p>
                      <a:r>
                        <a:rPr lang="ru-RU" dirty="0" smtClean="0"/>
                        <a:t>Стабильно положительные результаты</a:t>
                      </a:r>
                      <a:endParaRPr lang="ru-RU" dirty="0"/>
                    </a:p>
                  </a:txBody>
                  <a:tcPr/>
                </a:tc>
                <a:tc hMerge="1">
                  <a:txBody>
                    <a:bodyPr/>
                    <a:lstStyle/>
                    <a:p>
                      <a:endParaRPr lang="ru-RU"/>
                    </a:p>
                  </a:txBody>
                  <a:tcPr/>
                </a:tc>
                <a:tc gridSpan="2">
                  <a:txBody>
                    <a:bodyPr/>
                    <a:lstStyle/>
                    <a:p>
                      <a:r>
                        <a:rPr lang="ru-RU" dirty="0" smtClean="0"/>
                        <a:t>Отрицательная динамика</a:t>
                      </a:r>
                      <a:r>
                        <a:rPr lang="ru-RU" baseline="0" dirty="0" smtClean="0"/>
                        <a:t> результатов</a:t>
                      </a:r>
                      <a:endParaRPr lang="ru-RU" dirty="0"/>
                    </a:p>
                  </a:txBody>
                  <a:tcPr/>
                </a:tc>
                <a:tc hMerge="1">
                  <a:txBody>
                    <a:bodyPr/>
                    <a:lstStyle/>
                    <a:p>
                      <a:endParaRPr lang="ru-RU"/>
                    </a:p>
                  </a:txBody>
                  <a:tcPr/>
                </a:tc>
              </a:tr>
              <a:tr h="409741">
                <a:tc vMerge="1">
                  <a:txBody>
                    <a:bodyPr/>
                    <a:lstStyle/>
                    <a:p>
                      <a:endParaRPr lang="ru-RU"/>
                    </a:p>
                  </a:txBody>
                  <a:tcPr/>
                </a:tc>
                <a:tc vMerge="1">
                  <a:txBody>
                    <a:bodyPr/>
                    <a:lstStyle/>
                    <a:p>
                      <a:endParaRPr lang="ru-RU"/>
                    </a:p>
                  </a:txBody>
                  <a:tcPr/>
                </a:tc>
                <a:tc>
                  <a:txBody>
                    <a:bodyPr/>
                    <a:lstStyle/>
                    <a:p>
                      <a:r>
                        <a:rPr lang="ru-RU" dirty="0" smtClean="0"/>
                        <a:t>чел.</a:t>
                      </a:r>
                      <a:endParaRPr lang="ru-RU" dirty="0"/>
                    </a:p>
                  </a:txBody>
                  <a:tcPr/>
                </a:tc>
                <a:tc>
                  <a:txBody>
                    <a:bodyPr/>
                    <a:lstStyle/>
                    <a:p>
                      <a:r>
                        <a:rPr lang="ru-RU" dirty="0" smtClean="0"/>
                        <a:t>%</a:t>
                      </a:r>
                      <a:endParaRPr lang="ru-RU" dirty="0"/>
                    </a:p>
                  </a:txBody>
                  <a:tcPr/>
                </a:tc>
                <a:tc>
                  <a:txBody>
                    <a:bodyPr/>
                    <a:lstStyle/>
                    <a:p>
                      <a:r>
                        <a:rPr lang="ru-RU" dirty="0" smtClean="0"/>
                        <a:t>чел.</a:t>
                      </a:r>
                      <a:endParaRPr lang="ru-RU" dirty="0"/>
                    </a:p>
                  </a:txBody>
                  <a:tcPr/>
                </a:tc>
                <a:tc>
                  <a:txBody>
                    <a:bodyPr/>
                    <a:lstStyle/>
                    <a:p>
                      <a:r>
                        <a:rPr lang="ru-RU" dirty="0" smtClean="0"/>
                        <a:t>%</a:t>
                      </a:r>
                      <a:endParaRPr lang="ru-RU" dirty="0"/>
                    </a:p>
                  </a:txBody>
                  <a:tcPr/>
                </a:tc>
                <a:tc>
                  <a:txBody>
                    <a:bodyPr/>
                    <a:lstStyle/>
                    <a:p>
                      <a:r>
                        <a:rPr lang="ru-RU" dirty="0" smtClean="0"/>
                        <a:t>чел.</a:t>
                      </a:r>
                      <a:endParaRPr lang="ru-RU" dirty="0"/>
                    </a:p>
                  </a:txBody>
                  <a:tcPr/>
                </a:tc>
                <a:tc>
                  <a:txBody>
                    <a:bodyPr/>
                    <a:lstStyle/>
                    <a:p>
                      <a:r>
                        <a:rPr lang="ru-RU" dirty="0" smtClean="0"/>
                        <a:t>%</a:t>
                      </a:r>
                      <a:endParaRPr lang="ru-RU" dirty="0"/>
                    </a:p>
                  </a:txBody>
                  <a:tcPr/>
                </a:tc>
              </a:tr>
              <a:tr h="648072">
                <a:tc>
                  <a:txBody>
                    <a:bodyPr/>
                    <a:lstStyle/>
                    <a:p>
                      <a:pPr algn="ctr">
                        <a:spcAft>
                          <a:spcPts val="0"/>
                        </a:spcAft>
                        <a:tabLst>
                          <a:tab pos="2637155" algn="ctr"/>
                          <a:tab pos="5274310" algn="r"/>
                          <a:tab pos="449580" algn="l"/>
                          <a:tab pos="2637155" algn="ctr"/>
                          <a:tab pos="5274310" algn="r"/>
                        </a:tabLst>
                      </a:pPr>
                      <a:r>
                        <a:rPr lang="ru-RU" sz="2000" dirty="0" smtClean="0">
                          <a:effectLst/>
                        </a:rPr>
                        <a:t>2014 - 2015</a:t>
                      </a:r>
                      <a:endParaRPr lang="ru-RU" sz="2000" dirty="0">
                        <a:effectLst/>
                      </a:endParaRPr>
                    </a:p>
                  </a:txBody>
                  <a:tcPr marL="68580" marR="68580" marT="0" marB="0"/>
                </a:tc>
                <a:tc>
                  <a:txBody>
                    <a:bodyPr/>
                    <a:lstStyle/>
                    <a:p>
                      <a:pPr algn="ctr">
                        <a:spcAft>
                          <a:spcPts val="0"/>
                        </a:spcAft>
                        <a:tabLst>
                          <a:tab pos="2637155" algn="ctr"/>
                          <a:tab pos="5274310" algn="r"/>
                          <a:tab pos="449580" algn="l"/>
                          <a:tab pos="2637155" algn="ctr"/>
                          <a:tab pos="5274310" algn="r"/>
                        </a:tabLst>
                      </a:pPr>
                      <a:r>
                        <a:rPr lang="ru-RU" sz="2000" dirty="0">
                          <a:effectLst/>
                        </a:rPr>
                        <a:t>5</a:t>
                      </a:r>
                    </a:p>
                    <a:p>
                      <a:pPr algn="ctr">
                        <a:spcAft>
                          <a:spcPts val="0"/>
                        </a:spcAft>
                        <a:tabLst>
                          <a:tab pos="2637155" algn="ctr"/>
                          <a:tab pos="5274310" algn="r"/>
                          <a:tab pos="449580" algn="l"/>
                          <a:tab pos="2637155" algn="ctr"/>
                          <a:tab pos="5274310" algn="r"/>
                        </a:tabLst>
                      </a:pPr>
                      <a:endParaRPr lang="ru-RU" sz="2000" dirty="0">
                        <a:effectLst/>
                      </a:endParaRPr>
                    </a:p>
                  </a:txBody>
                  <a:tcPr marL="68580" marR="68580" marT="0" marB="0"/>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j-lt"/>
                          <a:ea typeface="Times New Roman"/>
                        </a:rPr>
                        <a:t>5</a:t>
                      </a:r>
                      <a:endParaRPr lang="ru-RU" sz="2000" dirty="0">
                        <a:effectLst/>
                        <a:latin typeface="+mj-lt"/>
                        <a:ea typeface="Times New Roman"/>
                      </a:endParaRPr>
                    </a:p>
                  </a:txBody>
                  <a:tcPr marL="68580" marR="68580" marT="0" marB="0"/>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j-lt"/>
                          <a:ea typeface="Times New Roman"/>
                        </a:rPr>
                        <a:t>20%</a:t>
                      </a:r>
                      <a:endParaRPr lang="ru-RU" sz="2000" dirty="0">
                        <a:effectLst/>
                        <a:latin typeface="+mj-lt"/>
                        <a:ea typeface="Times New Roman"/>
                      </a:endParaRPr>
                    </a:p>
                  </a:txBody>
                  <a:tcPr marL="68580" marR="68580" marT="0" marB="0">
                    <a:solidFill>
                      <a:srgbClr val="FFFF00"/>
                    </a:solidFill>
                  </a:tcPr>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j-lt"/>
                          <a:ea typeface="Times New Roman"/>
                        </a:rPr>
                        <a:t>18</a:t>
                      </a:r>
                      <a:endParaRPr lang="ru-RU" sz="2000" dirty="0">
                        <a:effectLst/>
                        <a:latin typeface="+mj-lt"/>
                        <a:ea typeface="Times New Roman"/>
                      </a:endParaRPr>
                    </a:p>
                  </a:txBody>
                  <a:tcPr marL="68580" marR="68580" marT="0" marB="0"/>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j-lt"/>
                          <a:ea typeface="Times New Roman"/>
                        </a:rPr>
                        <a:t>72%</a:t>
                      </a:r>
                      <a:endParaRPr lang="ru-RU" sz="2000" dirty="0">
                        <a:effectLst/>
                        <a:latin typeface="+mj-lt"/>
                        <a:ea typeface="Times New Roman"/>
                      </a:endParaRPr>
                    </a:p>
                  </a:txBody>
                  <a:tcPr marL="68580" marR="68580" marT="0" marB="0">
                    <a:solidFill>
                      <a:srgbClr val="FFFF00"/>
                    </a:solidFill>
                  </a:tcPr>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n-lt"/>
                        </a:rPr>
                        <a:t>0</a:t>
                      </a:r>
                      <a:endParaRPr lang="ru-RU" sz="2000" dirty="0">
                        <a:effectLst/>
                        <a:latin typeface="+mn-lt"/>
                      </a:endParaRPr>
                    </a:p>
                  </a:txBody>
                  <a:tcPr marL="68580" marR="68580" marT="0" marB="0"/>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n-lt"/>
                          <a:ea typeface="Times New Roman"/>
                        </a:rPr>
                        <a:t>0%</a:t>
                      </a:r>
                      <a:endParaRPr lang="ru-RU" sz="2000" dirty="0">
                        <a:effectLst/>
                        <a:latin typeface="+mn-lt"/>
                        <a:ea typeface="Times New Roman"/>
                      </a:endParaRPr>
                    </a:p>
                  </a:txBody>
                  <a:tcPr marL="68580" marR="68580" marT="0" marB="0"/>
                </a:tc>
              </a:tr>
              <a:tr h="664448">
                <a:tc>
                  <a:txBody>
                    <a:bodyPr/>
                    <a:lstStyle/>
                    <a:p>
                      <a:pPr algn="ctr">
                        <a:spcAft>
                          <a:spcPts val="0"/>
                        </a:spcAft>
                        <a:tabLst>
                          <a:tab pos="2637155" algn="ctr"/>
                          <a:tab pos="5274310" algn="r"/>
                          <a:tab pos="449580" algn="l"/>
                          <a:tab pos="2637155" algn="ctr"/>
                          <a:tab pos="5274310" algn="r"/>
                        </a:tabLst>
                      </a:pPr>
                      <a:r>
                        <a:rPr lang="ru-RU" sz="2000" dirty="0" smtClean="0">
                          <a:effectLst/>
                        </a:rPr>
                        <a:t>2015 -</a:t>
                      </a:r>
                      <a:r>
                        <a:rPr lang="ru-RU" sz="2000" baseline="0" dirty="0" smtClean="0">
                          <a:effectLst/>
                        </a:rPr>
                        <a:t> </a:t>
                      </a:r>
                      <a:r>
                        <a:rPr lang="ru-RU" sz="2000" dirty="0" smtClean="0">
                          <a:effectLst/>
                        </a:rPr>
                        <a:t>2016</a:t>
                      </a:r>
                      <a:endParaRPr lang="ru-RU" sz="2000" dirty="0">
                        <a:effectLst/>
                      </a:endParaRPr>
                    </a:p>
                  </a:txBody>
                  <a:tcPr marL="68580" marR="68580" marT="0" marB="0"/>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Times New Roman"/>
                          <a:ea typeface="Times New Roman"/>
                        </a:rPr>
                        <a:t>6</a:t>
                      </a:r>
                      <a:endParaRPr lang="ru-RU" sz="2000" dirty="0">
                        <a:effectLst/>
                        <a:latin typeface="Times New Roman"/>
                        <a:ea typeface="Times New Roman"/>
                      </a:endParaRPr>
                    </a:p>
                  </a:txBody>
                  <a:tcPr marL="68580" marR="68580" marT="0" marB="0"/>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j-lt"/>
                          <a:ea typeface="Times New Roman"/>
                        </a:rPr>
                        <a:t>4</a:t>
                      </a:r>
                      <a:endParaRPr lang="ru-RU" sz="2000" dirty="0">
                        <a:effectLst/>
                        <a:latin typeface="+mj-lt"/>
                        <a:ea typeface="Times New Roman"/>
                      </a:endParaRPr>
                    </a:p>
                  </a:txBody>
                  <a:tcPr marL="68580" marR="68580" marT="0" marB="0"/>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j-lt"/>
                          <a:ea typeface="Times New Roman"/>
                        </a:rPr>
                        <a:t>16%</a:t>
                      </a:r>
                      <a:endParaRPr lang="ru-RU" sz="2000" dirty="0">
                        <a:effectLst/>
                        <a:latin typeface="+mj-lt"/>
                        <a:ea typeface="Times New Roman"/>
                      </a:endParaRPr>
                    </a:p>
                  </a:txBody>
                  <a:tcPr marL="68580" marR="68580" marT="0" marB="0">
                    <a:solidFill>
                      <a:srgbClr val="FFC000"/>
                    </a:solidFill>
                  </a:tcPr>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j-lt"/>
                          <a:ea typeface="Times New Roman"/>
                        </a:rPr>
                        <a:t>25</a:t>
                      </a:r>
                      <a:endParaRPr lang="ru-RU" sz="2000" dirty="0">
                        <a:effectLst/>
                        <a:latin typeface="+mj-lt"/>
                        <a:ea typeface="Times New Roman"/>
                      </a:endParaRPr>
                    </a:p>
                  </a:txBody>
                  <a:tcPr marL="68580" marR="68580" marT="0" marB="0"/>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j-lt"/>
                          <a:ea typeface="Times New Roman"/>
                        </a:rPr>
                        <a:t>100%</a:t>
                      </a:r>
                      <a:endParaRPr lang="ru-RU" sz="2000" dirty="0">
                        <a:effectLst/>
                        <a:latin typeface="+mj-lt"/>
                        <a:ea typeface="Times New Roman"/>
                      </a:endParaRPr>
                    </a:p>
                  </a:txBody>
                  <a:tcPr marL="68580" marR="68580" marT="0" marB="0">
                    <a:solidFill>
                      <a:srgbClr val="FFC000"/>
                    </a:solidFill>
                  </a:tcPr>
                </a:tc>
                <a:tc>
                  <a:txBody>
                    <a:bodyPr/>
                    <a:lstStyle/>
                    <a:p>
                      <a:pPr algn="ctr">
                        <a:spcAft>
                          <a:spcPts val="0"/>
                        </a:spcAft>
                        <a:tabLst>
                          <a:tab pos="2637155" algn="ctr"/>
                          <a:tab pos="5274310" algn="r"/>
                          <a:tab pos="449580" algn="l"/>
                          <a:tab pos="2637155" algn="ctr"/>
                          <a:tab pos="5274310" algn="r"/>
                        </a:tabLst>
                      </a:pPr>
                      <a:r>
                        <a:rPr lang="ru-RU" sz="2000" dirty="0" smtClean="0">
                          <a:effectLst/>
                          <a:latin typeface="+mn-lt"/>
                        </a:rPr>
                        <a:t>0</a:t>
                      </a:r>
                      <a:endParaRPr lang="ru-RU" sz="2000" dirty="0">
                        <a:effectLst/>
                        <a:latin typeface="+mn-lt"/>
                      </a:endParaRPr>
                    </a:p>
                  </a:txBody>
                  <a:tcPr marL="68580" marR="68580" marT="0" marB="0"/>
                </a:tc>
                <a:tc>
                  <a:txBody>
                    <a:bodyPr/>
                    <a:lstStyle/>
                    <a:p>
                      <a:pPr algn="ctr"/>
                      <a:r>
                        <a:rPr lang="ru-RU" sz="2000" dirty="0" smtClean="0">
                          <a:latin typeface="+mn-lt"/>
                        </a:rPr>
                        <a:t>0%</a:t>
                      </a:r>
                      <a:endParaRPr lang="ru-RU" sz="2000" dirty="0">
                        <a:latin typeface="+mn-lt"/>
                      </a:endParaRPr>
                    </a:p>
                  </a:txBody>
                  <a:tcPr marL="68580" marR="68580" marT="0" marB="0"/>
                </a:tc>
              </a:tr>
            </a:tbl>
          </a:graphicData>
        </a:graphic>
      </p:graphicFrame>
    </p:spTree>
    <p:extLst>
      <p:ext uri="{BB962C8B-B14F-4D97-AF65-F5344CB8AC3E}">
        <p14:creationId xmlns:p14="http://schemas.microsoft.com/office/powerpoint/2010/main" val="41742704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68</a:t>
            </a:fld>
            <a:endParaRPr lang="ru-RU" sz="1800" dirty="0">
              <a:solidFill>
                <a:srgbClr val="4BACC6">
                  <a:lumMod val="75000"/>
                </a:srgbClr>
              </a:solidFill>
            </a:endParaRPr>
          </a:p>
        </p:txBody>
      </p:sp>
      <p:sp>
        <p:nvSpPr>
          <p:cNvPr id="4" name="Заголовок 1"/>
          <p:cNvSpPr txBox="1">
            <a:spLocks/>
          </p:cNvSpPr>
          <p:nvPr/>
        </p:nvSpPr>
        <p:spPr>
          <a:xfrm>
            <a:off x="1475656" y="260648"/>
            <a:ext cx="7488832" cy="9361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smtClean="0">
                <a:solidFill>
                  <a:srgbClr val="C00000"/>
                </a:solidFill>
              </a:rPr>
              <a:t>Динамика индивидуальных образовательных результатов (типичные ошибки)</a:t>
            </a:r>
            <a:endParaRPr lang="ru-RU" sz="2400" b="1" dirty="0">
              <a:solidFill>
                <a:srgbClr val="C00000"/>
              </a:solidFill>
            </a:endParaRPr>
          </a:p>
        </p:txBody>
      </p:sp>
      <p:graphicFrame>
        <p:nvGraphicFramePr>
          <p:cNvPr id="3" name="Таблица 2"/>
          <p:cNvGraphicFramePr>
            <a:graphicFrameLocks noGrp="1"/>
          </p:cNvGraphicFramePr>
          <p:nvPr>
            <p:extLst/>
          </p:nvPr>
        </p:nvGraphicFramePr>
        <p:xfrm>
          <a:off x="683568" y="2492896"/>
          <a:ext cx="7776861" cy="2636661"/>
        </p:xfrm>
        <a:graphic>
          <a:graphicData uri="http://schemas.openxmlformats.org/drawingml/2006/table">
            <a:tbl>
              <a:tblPr firstRow="1" bandRow="1">
                <a:tableStyleId>{5C22544A-7EE6-4342-B048-85BDC9FD1C3A}</a:tableStyleId>
              </a:tblPr>
              <a:tblGrid>
                <a:gridCol w="1555372"/>
                <a:gridCol w="762729"/>
                <a:gridCol w="934719"/>
                <a:gridCol w="851634"/>
                <a:gridCol w="1100060"/>
                <a:gridCol w="772148"/>
                <a:gridCol w="1022513"/>
                <a:gridCol w="777686"/>
              </a:tblGrid>
              <a:tr h="820085">
                <a:tc rowSpan="2">
                  <a:txBody>
                    <a:bodyPr/>
                    <a:lstStyle/>
                    <a:p>
                      <a:r>
                        <a:rPr lang="ru-RU" dirty="0" smtClean="0"/>
                        <a:t>Учебный год</a:t>
                      </a:r>
                      <a:endParaRPr lang="ru-RU" dirty="0"/>
                    </a:p>
                  </a:txBody>
                  <a:tcPr/>
                </a:tc>
                <a:tc rowSpan="2">
                  <a:txBody>
                    <a:bodyPr/>
                    <a:lstStyle/>
                    <a:p>
                      <a:r>
                        <a:rPr lang="ru-RU" dirty="0" smtClean="0"/>
                        <a:t>Класс </a:t>
                      </a:r>
                      <a:endParaRPr lang="ru-RU" dirty="0"/>
                    </a:p>
                  </a:txBody>
                  <a:tcPr/>
                </a:tc>
                <a:tc gridSpan="2">
                  <a:txBody>
                    <a:bodyPr/>
                    <a:lstStyle/>
                    <a:p>
                      <a:r>
                        <a:rPr lang="ru-RU" dirty="0" smtClean="0"/>
                        <a:t>Положительная динамика результатов</a:t>
                      </a:r>
                      <a:endParaRPr lang="ru-RU" dirty="0"/>
                    </a:p>
                  </a:txBody>
                  <a:tcPr/>
                </a:tc>
                <a:tc hMerge="1">
                  <a:txBody>
                    <a:bodyPr/>
                    <a:lstStyle/>
                    <a:p>
                      <a:endParaRPr lang="ru-RU"/>
                    </a:p>
                  </a:txBody>
                  <a:tcPr/>
                </a:tc>
                <a:tc gridSpan="2">
                  <a:txBody>
                    <a:bodyPr/>
                    <a:lstStyle/>
                    <a:p>
                      <a:r>
                        <a:rPr lang="ru-RU" dirty="0" smtClean="0"/>
                        <a:t>Стабильно положительные результаты</a:t>
                      </a:r>
                      <a:endParaRPr lang="ru-RU" dirty="0"/>
                    </a:p>
                  </a:txBody>
                  <a:tcPr/>
                </a:tc>
                <a:tc hMerge="1">
                  <a:txBody>
                    <a:bodyPr/>
                    <a:lstStyle/>
                    <a:p>
                      <a:endParaRPr lang="ru-RU"/>
                    </a:p>
                  </a:txBody>
                  <a:tcPr/>
                </a:tc>
                <a:tc gridSpan="2">
                  <a:txBody>
                    <a:bodyPr/>
                    <a:lstStyle/>
                    <a:p>
                      <a:r>
                        <a:rPr lang="ru-RU" dirty="0" smtClean="0"/>
                        <a:t>Отрицательная динамика</a:t>
                      </a:r>
                      <a:r>
                        <a:rPr lang="ru-RU" baseline="0" dirty="0" smtClean="0"/>
                        <a:t> результатов</a:t>
                      </a:r>
                      <a:endParaRPr lang="ru-RU" dirty="0"/>
                    </a:p>
                  </a:txBody>
                  <a:tcPr/>
                </a:tc>
                <a:tc hMerge="1">
                  <a:txBody>
                    <a:bodyPr/>
                    <a:lstStyle/>
                    <a:p>
                      <a:endParaRPr lang="ru-RU"/>
                    </a:p>
                  </a:txBody>
                  <a:tcPr/>
                </a:tc>
              </a:tr>
              <a:tr h="409741">
                <a:tc vMerge="1">
                  <a:txBody>
                    <a:bodyPr/>
                    <a:lstStyle/>
                    <a:p>
                      <a:endParaRPr lang="ru-RU"/>
                    </a:p>
                  </a:txBody>
                  <a:tcPr/>
                </a:tc>
                <a:tc vMerge="1">
                  <a:txBody>
                    <a:bodyPr/>
                    <a:lstStyle/>
                    <a:p>
                      <a:endParaRPr lang="ru-RU"/>
                    </a:p>
                  </a:txBody>
                  <a:tcPr/>
                </a:tc>
                <a:tc>
                  <a:txBody>
                    <a:bodyPr/>
                    <a:lstStyle/>
                    <a:p>
                      <a:r>
                        <a:rPr lang="ru-RU" dirty="0" smtClean="0"/>
                        <a:t>чел.</a:t>
                      </a:r>
                      <a:endParaRPr lang="ru-RU" dirty="0"/>
                    </a:p>
                  </a:txBody>
                  <a:tcPr/>
                </a:tc>
                <a:tc>
                  <a:txBody>
                    <a:bodyPr/>
                    <a:lstStyle/>
                    <a:p>
                      <a:r>
                        <a:rPr lang="ru-RU" dirty="0" smtClean="0"/>
                        <a:t>%</a:t>
                      </a:r>
                      <a:endParaRPr lang="ru-RU" dirty="0"/>
                    </a:p>
                  </a:txBody>
                  <a:tcPr/>
                </a:tc>
                <a:tc>
                  <a:txBody>
                    <a:bodyPr/>
                    <a:lstStyle/>
                    <a:p>
                      <a:r>
                        <a:rPr lang="ru-RU" dirty="0" smtClean="0"/>
                        <a:t>чел.</a:t>
                      </a:r>
                      <a:endParaRPr lang="ru-RU" dirty="0"/>
                    </a:p>
                  </a:txBody>
                  <a:tcPr/>
                </a:tc>
                <a:tc>
                  <a:txBody>
                    <a:bodyPr/>
                    <a:lstStyle/>
                    <a:p>
                      <a:r>
                        <a:rPr lang="ru-RU" dirty="0" smtClean="0"/>
                        <a:t>%</a:t>
                      </a:r>
                      <a:endParaRPr lang="ru-RU" dirty="0"/>
                    </a:p>
                  </a:txBody>
                  <a:tcPr/>
                </a:tc>
                <a:tc>
                  <a:txBody>
                    <a:bodyPr/>
                    <a:lstStyle/>
                    <a:p>
                      <a:r>
                        <a:rPr lang="ru-RU" dirty="0" smtClean="0"/>
                        <a:t>чел.</a:t>
                      </a:r>
                      <a:endParaRPr lang="ru-RU" dirty="0"/>
                    </a:p>
                  </a:txBody>
                  <a:tcPr/>
                </a:tc>
                <a:tc>
                  <a:txBody>
                    <a:bodyPr/>
                    <a:lstStyle/>
                    <a:p>
                      <a:r>
                        <a:rPr lang="ru-RU" dirty="0" smtClean="0"/>
                        <a:t>%</a:t>
                      </a:r>
                      <a:endParaRPr lang="ru-RU" dirty="0"/>
                    </a:p>
                  </a:txBody>
                  <a:tcPr/>
                </a:tc>
              </a:tr>
              <a:tr h="648072">
                <a:tc>
                  <a:txBody>
                    <a:bodyPr/>
                    <a:lstStyle/>
                    <a:p>
                      <a:pPr algn="ctr">
                        <a:spcAft>
                          <a:spcPts val="0"/>
                        </a:spcAft>
                        <a:tabLst>
                          <a:tab pos="2637155" algn="ctr"/>
                          <a:tab pos="5274310" algn="r"/>
                          <a:tab pos="449580" algn="l"/>
                          <a:tab pos="2637155" algn="ctr"/>
                          <a:tab pos="5274310" algn="r"/>
                        </a:tabLst>
                      </a:pPr>
                      <a:r>
                        <a:rPr lang="ru-RU" sz="1800" dirty="0" smtClean="0">
                          <a:solidFill>
                            <a:schemeClr val="tx1"/>
                          </a:solidFill>
                          <a:effectLst/>
                        </a:rPr>
                        <a:t>2013</a:t>
                      </a:r>
                      <a:r>
                        <a:rPr lang="ru-RU" sz="1800" baseline="0" dirty="0" smtClean="0">
                          <a:solidFill>
                            <a:schemeClr val="tx1"/>
                          </a:solidFill>
                          <a:effectLst/>
                        </a:rPr>
                        <a:t> </a:t>
                      </a:r>
                      <a:r>
                        <a:rPr lang="ru-RU" sz="1800" dirty="0" smtClean="0">
                          <a:solidFill>
                            <a:schemeClr val="tx1"/>
                          </a:solidFill>
                          <a:effectLst/>
                        </a:rPr>
                        <a:t>- 2014</a:t>
                      </a:r>
                      <a:endParaRPr lang="ru-RU" sz="1800" dirty="0">
                        <a:solidFill>
                          <a:schemeClr val="tx1"/>
                        </a:solidFill>
                        <a:effectLst/>
                      </a:endParaRPr>
                    </a:p>
                  </a:txBody>
                  <a:tcPr marL="68580" marR="68580" marT="0" marB="0">
                    <a:solidFill>
                      <a:srgbClr val="FFFF00"/>
                    </a:solidFill>
                  </a:tcPr>
                </a:tc>
                <a:tc>
                  <a:txBody>
                    <a:bodyPr/>
                    <a:lstStyle/>
                    <a:p>
                      <a:pPr algn="ctr">
                        <a:spcAft>
                          <a:spcPts val="0"/>
                        </a:spcAft>
                        <a:tabLst>
                          <a:tab pos="2637155" algn="ctr"/>
                          <a:tab pos="5274310" algn="r"/>
                          <a:tab pos="449580" algn="l"/>
                          <a:tab pos="2637155" algn="ctr"/>
                          <a:tab pos="5274310" algn="r"/>
                        </a:tabLst>
                      </a:pPr>
                      <a:r>
                        <a:rPr lang="ru-RU" sz="1800" dirty="0">
                          <a:effectLst/>
                        </a:rPr>
                        <a:t>5</a:t>
                      </a:r>
                    </a:p>
                  </a:txBody>
                  <a:tcPr marL="68580" marR="68580" marT="0" marB="0">
                    <a:solidFill>
                      <a:srgbClr val="FFFF00"/>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j-lt"/>
                          <a:ea typeface="Times New Roman"/>
                        </a:rPr>
                        <a:t>5</a:t>
                      </a:r>
                      <a:endParaRPr lang="ru-RU" sz="1800" dirty="0">
                        <a:effectLst/>
                        <a:latin typeface="+mj-lt"/>
                        <a:ea typeface="Times New Roman"/>
                      </a:endParaRPr>
                    </a:p>
                  </a:txBody>
                  <a:tcPr marL="68580" marR="68580" marT="0" marB="0">
                    <a:solidFill>
                      <a:schemeClr val="accent5">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j-lt"/>
                          <a:ea typeface="Times New Roman"/>
                        </a:rPr>
                        <a:t>21%</a:t>
                      </a:r>
                      <a:endParaRPr lang="ru-RU" sz="1800" dirty="0">
                        <a:effectLst/>
                        <a:latin typeface="+mj-lt"/>
                        <a:ea typeface="Times New Roman"/>
                      </a:endParaRPr>
                    </a:p>
                  </a:txBody>
                  <a:tcPr marL="68580" marR="68580" marT="0" marB="0">
                    <a:solidFill>
                      <a:schemeClr val="accent5">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j-lt"/>
                          <a:ea typeface="Times New Roman"/>
                        </a:rPr>
                        <a:t>18</a:t>
                      </a:r>
                      <a:endParaRPr lang="ru-RU" sz="1800" dirty="0">
                        <a:effectLst/>
                        <a:latin typeface="+mj-lt"/>
                        <a:ea typeface="Times New Roman"/>
                      </a:endParaRPr>
                    </a:p>
                  </a:txBody>
                  <a:tcPr marL="68580" marR="68580" marT="0" marB="0">
                    <a:solidFill>
                      <a:schemeClr val="accent5">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j-lt"/>
                          <a:ea typeface="Times New Roman"/>
                        </a:rPr>
                        <a:t>75%</a:t>
                      </a:r>
                      <a:endParaRPr lang="ru-RU" sz="1800" dirty="0">
                        <a:effectLst/>
                        <a:latin typeface="+mj-lt"/>
                        <a:ea typeface="Times New Roman"/>
                      </a:endParaRPr>
                    </a:p>
                  </a:txBody>
                  <a:tcPr marL="68580" marR="68580" marT="0" marB="0">
                    <a:solidFill>
                      <a:schemeClr val="accent5">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n-lt"/>
                        </a:rPr>
                        <a:t>1</a:t>
                      </a:r>
                      <a:endParaRPr lang="ru-RU" sz="1800" dirty="0">
                        <a:effectLst/>
                        <a:latin typeface="+mn-lt"/>
                      </a:endParaRPr>
                    </a:p>
                  </a:txBody>
                  <a:tcPr marL="68580" marR="68580" marT="0" marB="0">
                    <a:solidFill>
                      <a:schemeClr val="accent5">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n-lt"/>
                          <a:ea typeface="Times New Roman"/>
                        </a:rPr>
                        <a:t>4%</a:t>
                      </a:r>
                      <a:endParaRPr lang="ru-RU" sz="1800" dirty="0">
                        <a:effectLst/>
                        <a:latin typeface="+mn-lt"/>
                        <a:ea typeface="Times New Roman"/>
                      </a:endParaRPr>
                    </a:p>
                  </a:txBody>
                  <a:tcPr marL="68580" marR="68580" marT="0" marB="0">
                    <a:solidFill>
                      <a:schemeClr val="accent5">
                        <a:lumMod val="20000"/>
                        <a:lumOff val="80000"/>
                      </a:schemeClr>
                    </a:solidFill>
                  </a:tcPr>
                </a:tc>
              </a:tr>
              <a:tr h="664448">
                <a:tc>
                  <a:txBody>
                    <a:bodyPr/>
                    <a:lstStyle/>
                    <a:p>
                      <a:pPr algn="ctr">
                        <a:spcAft>
                          <a:spcPts val="0"/>
                        </a:spcAft>
                        <a:tabLst>
                          <a:tab pos="2637155" algn="ctr"/>
                          <a:tab pos="5274310" algn="r"/>
                          <a:tab pos="449580" algn="l"/>
                          <a:tab pos="2637155" algn="ctr"/>
                          <a:tab pos="5274310" algn="r"/>
                        </a:tabLst>
                      </a:pPr>
                      <a:r>
                        <a:rPr lang="ru-RU" sz="1800" dirty="0" smtClean="0">
                          <a:solidFill>
                            <a:schemeClr val="tx1"/>
                          </a:solidFill>
                          <a:effectLst/>
                        </a:rPr>
                        <a:t>2014 - 2015</a:t>
                      </a:r>
                      <a:endParaRPr lang="ru-RU" sz="1800" dirty="0">
                        <a:solidFill>
                          <a:schemeClr val="tx1"/>
                        </a:solidFill>
                        <a:effectLst/>
                      </a:endParaRPr>
                    </a:p>
                  </a:txBody>
                  <a:tcPr marL="68580" marR="68580" marT="0" marB="0">
                    <a:solidFill>
                      <a:srgbClr val="FFC000"/>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Times New Roman"/>
                          <a:ea typeface="Times New Roman"/>
                        </a:rPr>
                        <a:t>8</a:t>
                      </a:r>
                      <a:endParaRPr lang="ru-RU" sz="1800" dirty="0">
                        <a:effectLst/>
                        <a:latin typeface="Times New Roman"/>
                        <a:ea typeface="Times New Roman"/>
                      </a:endParaRPr>
                    </a:p>
                  </a:txBody>
                  <a:tcPr marL="68580" marR="68580" marT="0" marB="0">
                    <a:solidFill>
                      <a:srgbClr val="FFC000"/>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j-lt"/>
                          <a:ea typeface="Times New Roman"/>
                        </a:rPr>
                        <a:t>4</a:t>
                      </a:r>
                      <a:endParaRPr lang="ru-RU" sz="1800" dirty="0">
                        <a:effectLst/>
                        <a:latin typeface="+mj-lt"/>
                        <a:ea typeface="Times New Roman"/>
                      </a:endParaRPr>
                    </a:p>
                  </a:txBody>
                  <a:tcPr marL="68580" marR="68580" marT="0" marB="0">
                    <a:solidFill>
                      <a:schemeClr val="tx2">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j-lt"/>
                          <a:ea typeface="Times New Roman"/>
                        </a:rPr>
                        <a:t>13%</a:t>
                      </a:r>
                      <a:endParaRPr lang="ru-RU" sz="1800" dirty="0">
                        <a:effectLst/>
                        <a:latin typeface="+mj-lt"/>
                        <a:ea typeface="Times New Roman"/>
                      </a:endParaRPr>
                    </a:p>
                  </a:txBody>
                  <a:tcPr marL="68580" marR="68580" marT="0" marB="0">
                    <a:solidFill>
                      <a:schemeClr val="tx2">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j-lt"/>
                          <a:ea typeface="Times New Roman"/>
                        </a:rPr>
                        <a:t>22</a:t>
                      </a:r>
                      <a:endParaRPr lang="ru-RU" sz="1800" dirty="0">
                        <a:effectLst/>
                        <a:latin typeface="+mj-lt"/>
                        <a:ea typeface="Times New Roman"/>
                      </a:endParaRPr>
                    </a:p>
                  </a:txBody>
                  <a:tcPr marL="68580" marR="68580" marT="0" marB="0">
                    <a:solidFill>
                      <a:schemeClr val="tx2">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j-lt"/>
                          <a:ea typeface="Times New Roman"/>
                        </a:rPr>
                        <a:t>%</a:t>
                      </a:r>
                      <a:endParaRPr lang="ru-RU" sz="1800" dirty="0">
                        <a:effectLst/>
                        <a:latin typeface="+mj-lt"/>
                        <a:ea typeface="Times New Roman"/>
                      </a:endParaRPr>
                    </a:p>
                  </a:txBody>
                  <a:tcPr marL="68580" marR="68580" marT="0" marB="0">
                    <a:solidFill>
                      <a:schemeClr val="tx2">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800" dirty="0" smtClean="0">
                          <a:effectLst/>
                          <a:latin typeface="+mn-lt"/>
                        </a:rPr>
                        <a:t>0</a:t>
                      </a:r>
                      <a:endParaRPr lang="ru-RU" sz="1800" dirty="0">
                        <a:effectLst/>
                        <a:latin typeface="+mn-lt"/>
                      </a:endParaRPr>
                    </a:p>
                  </a:txBody>
                  <a:tcPr marL="68580" marR="68580" marT="0" marB="0">
                    <a:solidFill>
                      <a:schemeClr val="tx2">
                        <a:lumMod val="20000"/>
                        <a:lumOff val="80000"/>
                      </a:schemeClr>
                    </a:solidFill>
                  </a:tcPr>
                </a:tc>
                <a:tc>
                  <a:txBody>
                    <a:bodyPr/>
                    <a:lstStyle/>
                    <a:p>
                      <a:pPr algn="ctr"/>
                      <a:r>
                        <a:rPr lang="ru-RU" sz="1800" dirty="0" smtClean="0">
                          <a:latin typeface="+mn-lt"/>
                        </a:rPr>
                        <a:t>0%</a:t>
                      </a:r>
                      <a:endParaRPr lang="ru-RU" sz="1800" dirty="0">
                        <a:latin typeface="+mn-lt"/>
                      </a:endParaRPr>
                    </a:p>
                  </a:txBody>
                  <a:tcPr marL="68580" marR="68580" marT="0" marB="0">
                    <a:solidFill>
                      <a:schemeClr val="tx2">
                        <a:lumMod val="20000"/>
                        <a:lumOff val="80000"/>
                      </a:schemeClr>
                    </a:solidFill>
                  </a:tcPr>
                </a:tc>
              </a:tr>
            </a:tbl>
          </a:graphicData>
        </a:graphic>
      </p:graphicFrame>
      <p:sp>
        <p:nvSpPr>
          <p:cNvPr id="7" name="Прямоугольник 6"/>
          <p:cNvSpPr/>
          <p:nvPr/>
        </p:nvSpPr>
        <p:spPr>
          <a:xfrm>
            <a:off x="683568" y="1268760"/>
            <a:ext cx="7848872" cy="430887"/>
          </a:xfrm>
          <a:prstGeom prst="rect">
            <a:avLst/>
          </a:prstGeom>
        </p:spPr>
        <p:txBody>
          <a:bodyPr wrap="square">
            <a:spAutoFit/>
          </a:bodyPr>
          <a:lstStyle/>
          <a:p>
            <a:pPr marL="179705" algn="just">
              <a:tabLst>
                <a:tab pos="449580" algn="l"/>
              </a:tabLst>
            </a:pPr>
            <a:r>
              <a:rPr lang="ru-RU" sz="2200" b="1" i="1" dirty="0" smtClean="0">
                <a:solidFill>
                  <a:srgbClr val="00000A"/>
                </a:solidFill>
                <a:ea typeface="Times New Roman"/>
                <a:cs typeface="Times New Roman" panose="02020603050405020304" pitchFamily="18" charset="0"/>
              </a:rPr>
              <a:t> </a:t>
            </a:r>
            <a:endParaRPr lang="ru-RU" sz="2400" b="1" i="1" dirty="0">
              <a:solidFill>
                <a:srgbClr val="00000A"/>
              </a:solidFill>
              <a:ea typeface="Times New Roman"/>
              <a:cs typeface="Times New Roman" panose="02020603050405020304" pitchFamily="18" charset="0"/>
            </a:endParaRPr>
          </a:p>
        </p:txBody>
      </p:sp>
      <p:sp>
        <p:nvSpPr>
          <p:cNvPr id="2" name="Прямоугольник 1"/>
          <p:cNvSpPr/>
          <p:nvPr/>
        </p:nvSpPr>
        <p:spPr>
          <a:xfrm>
            <a:off x="683568" y="1268760"/>
            <a:ext cx="7848872" cy="769441"/>
          </a:xfrm>
          <a:prstGeom prst="rect">
            <a:avLst/>
          </a:prstGeom>
        </p:spPr>
        <p:txBody>
          <a:bodyPr wrap="square">
            <a:spAutoFit/>
          </a:bodyPr>
          <a:lstStyle/>
          <a:p>
            <a:pPr marL="179705" algn="just">
              <a:tabLst>
                <a:tab pos="449580" algn="l"/>
              </a:tabLst>
            </a:pPr>
            <a:r>
              <a:rPr lang="ru-RU" sz="2200" b="1" i="1" dirty="0" smtClean="0">
                <a:solidFill>
                  <a:srgbClr val="00000A"/>
                </a:solidFill>
                <a:ea typeface="Times New Roman"/>
                <a:cs typeface="Times New Roman" panose="02020603050405020304" pitchFamily="18" charset="0"/>
              </a:rPr>
              <a:t>Таблица </a:t>
            </a:r>
            <a:r>
              <a:rPr lang="ru-RU" sz="2200" b="1" i="1" dirty="0">
                <a:solidFill>
                  <a:srgbClr val="00000A"/>
                </a:solidFill>
                <a:ea typeface="Times New Roman"/>
                <a:cs typeface="Times New Roman" panose="02020603050405020304" pitchFamily="18" charset="0"/>
              </a:rPr>
              <a:t>не позволяет проследить динамику </a:t>
            </a:r>
            <a:r>
              <a:rPr lang="ru-RU" sz="2200" b="1" i="1" dirty="0" smtClean="0">
                <a:solidFill>
                  <a:srgbClr val="00000A"/>
                </a:solidFill>
                <a:ea typeface="Times New Roman"/>
                <a:cs typeface="Times New Roman" panose="02020603050405020304" pitchFamily="18" charset="0"/>
              </a:rPr>
              <a:t>образовательных </a:t>
            </a:r>
            <a:r>
              <a:rPr lang="ru-RU" sz="2200" b="1" i="1" dirty="0">
                <a:solidFill>
                  <a:srgbClr val="00000A"/>
                </a:solidFill>
                <a:ea typeface="Times New Roman"/>
                <a:cs typeface="Times New Roman" panose="02020603050405020304" pitchFamily="18" charset="0"/>
              </a:rPr>
              <a:t>результатов</a:t>
            </a:r>
            <a:endParaRPr lang="ru-RU" sz="2400" b="1" i="1" dirty="0">
              <a:solidFill>
                <a:srgbClr val="00000A"/>
              </a:solidFill>
              <a:ea typeface="Times New Roman"/>
              <a:cs typeface="Times New Roman" panose="02020603050405020304" pitchFamily="18" charset="0"/>
            </a:endParaRPr>
          </a:p>
        </p:txBody>
      </p:sp>
    </p:spTree>
    <p:extLst>
      <p:ext uri="{BB962C8B-B14F-4D97-AF65-F5344CB8AC3E}">
        <p14:creationId xmlns:p14="http://schemas.microsoft.com/office/powerpoint/2010/main" val="23356148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69</a:t>
            </a:fld>
            <a:endParaRPr lang="ru-RU" sz="1800" dirty="0">
              <a:solidFill>
                <a:srgbClr val="4BACC6">
                  <a:lumMod val="75000"/>
                </a:srgbClr>
              </a:solidFill>
            </a:endParaRPr>
          </a:p>
        </p:txBody>
      </p:sp>
      <p:sp>
        <p:nvSpPr>
          <p:cNvPr id="4" name="Заголовок 1"/>
          <p:cNvSpPr txBox="1">
            <a:spLocks/>
          </p:cNvSpPr>
          <p:nvPr/>
        </p:nvSpPr>
        <p:spPr>
          <a:xfrm>
            <a:off x="1475656" y="260648"/>
            <a:ext cx="7488832" cy="642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a:solidFill>
                  <a:srgbClr val="C00000"/>
                </a:solidFill>
              </a:rPr>
              <a:t>П</a:t>
            </a:r>
            <a:r>
              <a:rPr lang="ru-RU" sz="2400" b="1" dirty="0" smtClean="0">
                <a:solidFill>
                  <a:srgbClr val="C00000"/>
                </a:solidFill>
              </a:rPr>
              <a:t>рактическое задание</a:t>
            </a:r>
            <a:endParaRPr lang="ru-RU" sz="2400" b="1" dirty="0">
              <a:solidFill>
                <a:srgbClr val="C00000"/>
              </a:solidFill>
            </a:endParaRPr>
          </a:p>
        </p:txBody>
      </p:sp>
      <p:sp>
        <p:nvSpPr>
          <p:cNvPr id="7" name="Прямоугольник 6"/>
          <p:cNvSpPr/>
          <p:nvPr/>
        </p:nvSpPr>
        <p:spPr>
          <a:xfrm>
            <a:off x="899591" y="903635"/>
            <a:ext cx="7848872" cy="1477328"/>
          </a:xfrm>
          <a:prstGeom prst="rect">
            <a:avLst/>
          </a:prstGeom>
        </p:spPr>
        <p:txBody>
          <a:bodyPr wrap="square">
            <a:spAutoFit/>
          </a:bodyPr>
          <a:lstStyle/>
          <a:p>
            <a:pPr marL="179705" algn="just">
              <a:tabLst>
                <a:tab pos="449580" algn="l"/>
              </a:tabLst>
            </a:pPr>
            <a:r>
              <a:rPr lang="ru-RU" sz="2200" b="1" i="1" dirty="0" smtClean="0">
                <a:solidFill>
                  <a:srgbClr val="00000A"/>
                </a:solidFill>
                <a:ea typeface="Times New Roman"/>
                <a:cs typeface="Times New Roman" panose="02020603050405020304" pitchFamily="18" charset="0"/>
              </a:rPr>
              <a:t> Заполните таблицу динамики индивидуальных образовательных результатов, опираясь на результаты итогового административного контроля:</a:t>
            </a:r>
          </a:p>
          <a:p>
            <a:pPr marL="179705" algn="just">
              <a:tabLst>
                <a:tab pos="449580" algn="l"/>
              </a:tabLst>
            </a:pPr>
            <a:endParaRPr lang="ru-RU" sz="2400" b="1" i="1" dirty="0">
              <a:solidFill>
                <a:srgbClr val="00000A"/>
              </a:solidFill>
              <a:ea typeface="Times New Roman"/>
              <a:cs typeface="Times New Roman" panose="02020603050405020304" pitchFamily="18" charset="0"/>
            </a:endParaRPr>
          </a:p>
        </p:txBody>
      </p:sp>
      <p:graphicFrame>
        <p:nvGraphicFramePr>
          <p:cNvPr id="6" name="Таблица 5"/>
          <p:cNvGraphicFramePr>
            <a:graphicFrameLocks noGrp="1"/>
          </p:cNvGraphicFramePr>
          <p:nvPr>
            <p:extLst/>
          </p:nvPr>
        </p:nvGraphicFramePr>
        <p:xfrm>
          <a:off x="683566" y="2041802"/>
          <a:ext cx="7848870" cy="4450080"/>
        </p:xfrm>
        <a:graphic>
          <a:graphicData uri="http://schemas.openxmlformats.org/drawingml/2006/table">
            <a:tbl>
              <a:tblPr firstRow="1" bandRow="1">
                <a:tableStyleId>{5C22544A-7EE6-4342-B048-85BDC9FD1C3A}</a:tableStyleId>
              </a:tblPr>
              <a:tblGrid>
                <a:gridCol w="720080"/>
                <a:gridCol w="1896210"/>
                <a:gridCol w="1215432"/>
                <a:gridCol w="1400858"/>
                <a:gridCol w="1308145"/>
                <a:gridCol w="1308145"/>
              </a:tblGrid>
              <a:tr h="370840">
                <a:tc rowSpan="2">
                  <a:txBody>
                    <a:bodyPr/>
                    <a:lstStyle/>
                    <a:p>
                      <a:pPr algn="ctr"/>
                      <a:r>
                        <a:rPr lang="ru-RU" dirty="0" smtClean="0"/>
                        <a:t>№</a:t>
                      </a:r>
                      <a:r>
                        <a:rPr lang="ru-RU" baseline="0" dirty="0" smtClean="0"/>
                        <a:t> п/п</a:t>
                      </a:r>
                      <a:endParaRPr lang="ru-RU" dirty="0"/>
                    </a:p>
                  </a:txBody>
                  <a:tcPr/>
                </a:tc>
                <a:tc rowSpan="2">
                  <a:txBody>
                    <a:bodyPr/>
                    <a:lstStyle/>
                    <a:p>
                      <a:pPr algn="ctr"/>
                      <a:r>
                        <a:rPr lang="ru-RU" dirty="0" smtClean="0"/>
                        <a:t>ФИО</a:t>
                      </a:r>
                      <a:r>
                        <a:rPr lang="ru-RU" baseline="0" dirty="0" smtClean="0"/>
                        <a:t> обучающихся</a:t>
                      </a:r>
                      <a:endParaRPr lang="ru-RU" dirty="0"/>
                    </a:p>
                  </a:txBody>
                  <a:tcPr/>
                </a:tc>
                <a:tc gridSpan="4">
                  <a:txBody>
                    <a:bodyPr/>
                    <a:lstStyle/>
                    <a:p>
                      <a:pPr algn="ctr"/>
                      <a:r>
                        <a:rPr lang="ru-RU" dirty="0" smtClean="0"/>
                        <a:t>Учебный год</a:t>
                      </a:r>
                      <a:endParaRPr lang="ru-RU" dirty="0"/>
                    </a:p>
                  </a:txBody>
                  <a:tcPr/>
                </a:tc>
                <a:tc hMerge="1">
                  <a:txBody>
                    <a:bodyPr/>
                    <a:lstStyle/>
                    <a:p>
                      <a:endParaRPr lang="ru-RU" dirty="0"/>
                    </a:p>
                  </a:txBody>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a:txBody>
                    <a:bodyPr/>
                    <a:lstStyle/>
                    <a:p>
                      <a:r>
                        <a:rPr lang="ru-RU" dirty="0" smtClean="0"/>
                        <a:t>2012-2013</a:t>
                      </a:r>
                      <a:endParaRPr lang="ru-RU" dirty="0"/>
                    </a:p>
                  </a:txBody>
                  <a:tcPr/>
                </a:tc>
                <a:tc>
                  <a:txBody>
                    <a:bodyPr/>
                    <a:lstStyle/>
                    <a:p>
                      <a:r>
                        <a:rPr lang="ru-RU" dirty="0" smtClean="0"/>
                        <a:t>2013-2014</a:t>
                      </a:r>
                      <a:endParaRPr lang="ru-RU" dirty="0"/>
                    </a:p>
                  </a:txBody>
                  <a:tcPr/>
                </a:tc>
                <a:tc>
                  <a:txBody>
                    <a:bodyPr/>
                    <a:lstStyle/>
                    <a:p>
                      <a:r>
                        <a:rPr lang="ru-RU" dirty="0" smtClean="0"/>
                        <a:t>2014-2015</a:t>
                      </a:r>
                      <a:endParaRPr lang="ru-RU" dirty="0"/>
                    </a:p>
                  </a:txBody>
                  <a:tcPr/>
                </a:tc>
                <a:tc>
                  <a:txBody>
                    <a:bodyPr/>
                    <a:lstStyle/>
                    <a:p>
                      <a:r>
                        <a:rPr lang="ru-RU" dirty="0" smtClean="0"/>
                        <a:t>2015-2016</a:t>
                      </a:r>
                      <a:endParaRPr lang="ru-RU" dirty="0"/>
                    </a:p>
                  </a:txBody>
                  <a:tcPr/>
                </a:tc>
              </a:tr>
              <a:tr h="370840">
                <a:tc>
                  <a:txBody>
                    <a:bodyPr/>
                    <a:lstStyle/>
                    <a:p>
                      <a:r>
                        <a:rPr lang="ru-RU" dirty="0" smtClean="0"/>
                        <a:t>1.</a:t>
                      </a:r>
                      <a:endParaRPr lang="ru-RU" dirty="0"/>
                    </a:p>
                  </a:txBody>
                  <a:tcPr/>
                </a:tc>
                <a:tc>
                  <a:txBody>
                    <a:bodyPr/>
                    <a:lstStyle/>
                    <a:p>
                      <a:r>
                        <a:rPr lang="ru-RU" dirty="0" smtClean="0"/>
                        <a:t>Иванов Петя</a:t>
                      </a:r>
                      <a:endParaRPr lang="ru-RU" dirty="0"/>
                    </a:p>
                  </a:txBody>
                  <a:tcPr/>
                </a:tc>
                <a:tc>
                  <a:txBody>
                    <a:bodyPr/>
                    <a:lstStyle/>
                    <a:p>
                      <a:pPr algn="ctr"/>
                      <a:r>
                        <a:rPr lang="ru-RU" dirty="0" smtClean="0"/>
                        <a:t>3</a:t>
                      </a:r>
                      <a:endParaRPr lang="ru-RU" dirty="0"/>
                    </a:p>
                  </a:txBody>
                  <a:tcPr/>
                </a:tc>
                <a:tc>
                  <a:txBody>
                    <a:bodyPr/>
                    <a:lstStyle/>
                    <a:p>
                      <a:pPr algn="ctr"/>
                      <a:r>
                        <a:rPr lang="ru-RU" dirty="0" smtClean="0"/>
                        <a:t>4</a:t>
                      </a:r>
                      <a:endParaRPr lang="ru-RU" dirty="0"/>
                    </a:p>
                  </a:txBody>
                  <a:tcPr/>
                </a:tc>
                <a:tc>
                  <a:txBody>
                    <a:bodyPr/>
                    <a:lstStyle/>
                    <a:p>
                      <a:pPr algn="ctr"/>
                      <a:r>
                        <a:rPr lang="ru-RU" dirty="0" smtClean="0"/>
                        <a:t>4</a:t>
                      </a:r>
                      <a:endParaRPr lang="ru-RU" dirty="0"/>
                    </a:p>
                  </a:txBody>
                  <a:tcPr/>
                </a:tc>
                <a:tc>
                  <a:txBody>
                    <a:bodyPr/>
                    <a:lstStyle/>
                    <a:p>
                      <a:pPr algn="ctr"/>
                      <a:r>
                        <a:rPr lang="ru-RU" dirty="0" smtClean="0"/>
                        <a:t>3</a:t>
                      </a:r>
                      <a:endParaRPr lang="ru-RU" dirty="0"/>
                    </a:p>
                  </a:txBody>
                  <a:tcPr/>
                </a:tc>
              </a:tr>
              <a:tr h="370840">
                <a:tc>
                  <a:txBody>
                    <a:bodyPr/>
                    <a:lstStyle/>
                    <a:p>
                      <a:r>
                        <a:rPr lang="ru-RU" dirty="0" smtClean="0"/>
                        <a:t>2.</a:t>
                      </a:r>
                      <a:endParaRPr lang="ru-RU" dirty="0"/>
                    </a:p>
                  </a:txBody>
                  <a:tcPr/>
                </a:tc>
                <a:tc>
                  <a:txBody>
                    <a:bodyPr/>
                    <a:lstStyle/>
                    <a:p>
                      <a:r>
                        <a:rPr lang="ru-RU" dirty="0" smtClean="0"/>
                        <a:t>Кузнецова Аня</a:t>
                      </a:r>
                      <a:endParaRPr lang="ru-RU" dirty="0"/>
                    </a:p>
                  </a:txBody>
                  <a:tcPr/>
                </a:tc>
                <a:tc>
                  <a:txBody>
                    <a:bodyPr/>
                    <a:lstStyle/>
                    <a:p>
                      <a:pPr algn="ctr"/>
                      <a:r>
                        <a:rPr lang="ru-RU" dirty="0" smtClean="0"/>
                        <a:t>5</a:t>
                      </a:r>
                      <a:endParaRPr lang="ru-RU" dirty="0"/>
                    </a:p>
                  </a:txBody>
                  <a:tcPr/>
                </a:tc>
                <a:tc>
                  <a:txBody>
                    <a:bodyPr/>
                    <a:lstStyle/>
                    <a:p>
                      <a:pPr algn="ctr"/>
                      <a:r>
                        <a:rPr lang="ru-RU" dirty="0" smtClean="0"/>
                        <a:t>5</a:t>
                      </a:r>
                      <a:endParaRPr lang="ru-RU" dirty="0"/>
                    </a:p>
                  </a:txBody>
                  <a:tcPr/>
                </a:tc>
                <a:tc>
                  <a:txBody>
                    <a:bodyPr/>
                    <a:lstStyle/>
                    <a:p>
                      <a:pPr algn="ctr"/>
                      <a:r>
                        <a:rPr lang="ru-RU" dirty="0" smtClean="0"/>
                        <a:t>5</a:t>
                      </a:r>
                      <a:endParaRPr lang="ru-RU" dirty="0"/>
                    </a:p>
                  </a:txBody>
                  <a:tcPr/>
                </a:tc>
                <a:tc>
                  <a:txBody>
                    <a:bodyPr/>
                    <a:lstStyle/>
                    <a:p>
                      <a:pPr algn="ctr"/>
                      <a:r>
                        <a:rPr lang="ru-RU" dirty="0" smtClean="0"/>
                        <a:t>4</a:t>
                      </a:r>
                      <a:endParaRPr lang="ru-RU" dirty="0"/>
                    </a:p>
                  </a:txBody>
                  <a:tcPr/>
                </a:tc>
              </a:tr>
              <a:tr h="370840">
                <a:tc>
                  <a:txBody>
                    <a:bodyPr/>
                    <a:lstStyle/>
                    <a:p>
                      <a:r>
                        <a:rPr lang="ru-RU" dirty="0" smtClean="0"/>
                        <a:t>3.</a:t>
                      </a:r>
                      <a:endParaRPr lang="ru-RU" dirty="0"/>
                    </a:p>
                  </a:txBody>
                  <a:tcPr/>
                </a:tc>
                <a:tc>
                  <a:txBody>
                    <a:bodyPr/>
                    <a:lstStyle/>
                    <a:p>
                      <a:r>
                        <a:rPr lang="ru-RU" dirty="0" smtClean="0"/>
                        <a:t>Морозова Света</a:t>
                      </a:r>
                      <a:endParaRPr lang="ru-RU" dirty="0"/>
                    </a:p>
                  </a:txBody>
                  <a:tcPr/>
                </a:tc>
                <a:tc>
                  <a:txBody>
                    <a:bodyPr/>
                    <a:lstStyle/>
                    <a:p>
                      <a:pPr algn="ctr"/>
                      <a:r>
                        <a:rPr lang="ru-RU" dirty="0" smtClean="0"/>
                        <a:t>3</a:t>
                      </a:r>
                      <a:endParaRPr lang="ru-RU" dirty="0"/>
                    </a:p>
                  </a:txBody>
                  <a:tcPr/>
                </a:tc>
                <a:tc>
                  <a:txBody>
                    <a:bodyPr/>
                    <a:lstStyle/>
                    <a:p>
                      <a:pPr algn="ctr"/>
                      <a:r>
                        <a:rPr lang="ru-RU" dirty="0" smtClean="0"/>
                        <a:t>4</a:t>
                      </a:r>
                      <a:endParaRPr lang="ru-RU" dirty="0"/>
                    </a:p>
                  </a:txBody>
                  <a:tcPr/>
                </a:tc>
                <a:tc>
                  <a:txBody>
                    <a:bodyPr/>
                    <a:lstStyle/>
                    <a:p>
                      <a:pPr algn="ctr"/>
                      <a:r>
                        <a:rPr lang="ru-RU" dirty="0" smtClean="0"/>
                        <a:t>4</a:t>
                      </a:r>
                      <a:endParaRPr lang="ru-RU" dirty="0"/>
                    </a:p>
                  </a:txBody>
                  <a:tcPr/>
                </a:tc>
                <a:tc>
                  <a:txBody>
                    <a:bodyPr/>
                    <a:lstStyle/>
                    <a:p>
                      <a:pPr algn="ctr"/>
                      <a:r>
                        <a:rPr lang="ru-RU" dirty="0" smtClean="0"/>
                        <a:t>4</a:t>
                      </a:r>
                      <a:endParaRPr lang="ru-RU" dirty="0"/>
                    </a:p>
                  </a:txBody>
                  <a:tcPr/>
                </a:tc>
              </a:tr>
              <a:tr h="370840">
                <a:tc>
                  <a:txBody>
                    <a:bodyPr/>
                    <a:lstStyle/>
                    <a:p>
                      <a:r>
                        <a:rPr lang="ru-RU" dirty="0" smtClean="0"/>
                        <a:t>4.</a:t>
                      </a:r>
                      <a:endParaRPr lang="ru-RU" dirty="0"/>
                    </a:p>
                  </a:txBody>
                  <a:tcPr/>
                </a:tc>
                <a:tc>
                  <a:txBody>
                    <a:bodyPr/>
                    <a:lstStyle/>
                    <a:p>
                      <a:r>
                        <a:rPr lang="ru-RU" dirty="0" smtClean="0"/>
                        <a:t>Никулина Алина</a:t>
                      </a:r>
                      <a:endParaRPr lang="ru-RU" dirty="0"/>
                    </a:p>
                  </a:txBody>
                  <a:tcPr/>
                </a:tc>
                <a:tc>
                  <a:txBody>
                    <a:bodyPr/>
                    <a:lstStyle/>
                    <a:p>
                      <a:pPr algn="ctr"/>
                      <a:r>
                        <a:rPr lang="ru-RU" dirty="0" smtClean="0"/>
                        <a:t>4</a:t>
                      </a:r>
                      <a:endParaRPr lang="ru-RU" dirty="0"/>
                    </a:p>
                  </a:txBody>
                  <a:tcPr/>
                </a:tc>
                <a:tc>
                  <a:txBody>
                    <a:bodyPr/>
                    <a:lstStyle/>
                    <a:p>
                      <a:pPr algn="ctr"/>
                      <a:r>
                        <a:rPr lang="ru-RU" dirty="0" smtClean="0"/>
                        <a:t>4</a:t>
                      </a:r>
                      <a:endParaRPr lang="ru-RU" dirty="0"/>
                    </a:p>
                  </a:txBody>
                  <a:tcPr/>
                </a:tc>
                <a:tc>
                  <a:txBody>
                    <a:bodyPr/>
                    <a:lstStyle/>
                    <a:p>
                      <a:pPr algn="ctr"/>
                      <a:r>
                        <a:rPr lang="ru-RU" dirty="0" smtClean="0"/>
                        <a:t>4</a:t>
                      </a:r>
                      <a:endParaRPr lang="ru-RU" dirty="0"/>
                    </a:p>
                  </a:txBody>
                  <a:tcPr/>
                </a:tc>
                <a:tc>
                  <a:txBody>
                    <a:bodyPr/>
                    <a:lstStyle/>
                    <a:p>
                      <a:pPr algn="ctr"/>
                      <a:r>
                        <a:rPr lang="ru-RU" dirty="0" smtClean="0"/>
                        <a:t>4</a:t>
                      </a:r>
                      <a:endParaRPr lang="ru-RU" dirty="0"/>
                    </a:p>
                  </a:txBody>
                  <a:tcPr/>
                </a:tc>
              </a:tr>
              <a:tr h="370840">
                <a:tc>
                  <a:txBody>
                    <a:bodyPr/>
                    <a:lstStyle/>
                    <a:p>
                      <a:r>
                        <a:rPr lang="ru-RU" dirty="0" smtClean="0"/>
                        <a:t>5.</a:t>
                      </a:r>
                      <a:endParaRPr lang="ru-RU" dirty="0"/>
                    </a:p>
                  </a:txBody>
                  <a:tcPr/>
                </a:tc>
                <a:tc>
                  <a:txBody>
                    <a:bodyPr/>
                    <a:lstStyle/>
                    <a:p>
                      <a:r>
                        <a:rPr lang="ru-RU" dirty="0" smtClean="0"/>
                        <a:t>Петров Вася</a:t>
                      </a:r>
                      <a:endParaRPr lang="ru-RU" dirty="0"/>
                    </a:p>
                  </a:txBody>
                  <a:tcPr/>
                </a:tc>
                <a:tc>
                  <a:txBody>
                    <a:bodyPr/>
                    <a:lstStyle/>
                    <a:p>
                      <a:pPr algn="ctr"/>
                      <a:r>
                        <a:rPr lang="ru-RU" dirty="0" smtClean="0"/>
                        <a:t>4</a:t>
                      </a:r>
                      <a:endParaRPr lang="ru-RU" dirty="0"/>
                    </a:p>
                  </a:txBody>
                  <a:tcPr/>
                </a:tc>
                <a:tc>
                  <a:txBody>
                    <a:bodyPr/>
                    <a:lstStyle/>
                    <a:p>
                      <a:pPr algn="ctr"/>
                      <a:r>
                        <a:rPr lang="ru-RU" dirty="0" smtClean="0"/>
                        <a:t>3</a:t>
                      </a:r>
                      <a:endParaRPr lang="ru-RU" dirty="0"/>
                    </a:p>
                  </a:txBody>
                  <a:tcPr/>
                </a:tc>
                <a:tc>
                  <a:txBody>
                    <a:bodyPr/>
                    <a:lstStyle/>
                    <a:p>
                      <a:pPr algn="ctr"/>
                      <a:r>
                        <a:rPr lang="ru-RU" dirty="0" smtClean="0"/>
                        <a:t>4</a:t>
                      </a:r>
                      <a:endParaRPr lang="ru-RU" dirty="0"/>
                    </a:p>
                  </a:txBody>
                  <a:tcPr/>
                </a:tc>
                <a:tc>
                  <a:txBody>
                    <a:bodyPr/>
                    <a:lstStyle/>
                    <a:p>
                      <a:pPr algn="ctr"/>
                      <a:r>
                        <a:rPr lang="ru-RU" dirty="0" smtClean="0"/>
                        <a:t>4</a:t>
                      </a:r>
                      <a:endParaRPr lang="ru-RU" dirty="0"/>
                    </a:p>
                  </a:txBody>
                  <a:tcPr/>
                </a:tc>
              </a:tr>
              <a:tr h="370840">
                <a:tc>
                  <a:txBody>
                    <a:bodyPr/>
                    <a:lstStyle/>
                    <a:p>
                      <a:r>
                        <a:rPr lang="ru-RU" dirty="0" smtClean="0"/>
                        <a:t>6.</a:t>
                      </a:r>
                      <a:endParaRPr lang="ru-RU" dirty="0"/>
                    </a:p>
                  </a:txBody>
                  <a:tcPr/>
                </a:tc>
                <a:tc>
                  <a:txBody>
                    <a:bodyPr/>
                    <a:lstStyle/>
                    <a:p>
                      <a:r>
                        <a:rPr lang="ru-RU" dirty="0" smtClean="0"/>
                        <a:t>Попов Кирилл</a:t>
                      </a:r>
                      <a:endParaRPr lang="ru-RU" dirty="0"/>
                    </a:p>
                  </a:txBody>
                  <a:tcPr/>
                </a:tc>
                <a:tc>
                  <a:txBody>
                    <a:bodyPr/>
                    <a:lstStyle/>
                    <a:p>
                      <a:pPr algn="ctr"/>
                      <a:r>
                        <a:rPr lang="ru-RU" dirty="0" smtClean="0"/>
                        <a:t>5</a:t>
                      </a:r>
                      <a:endParaRPr lang="ru-RU" dirty="0"/>
                    </a:p>
                  </a:txBody>
                  <a:tcPr/>
                </a:tc>
                <a:tc>
                  <a:txBody>
                    <a:bodyPr/>
                    <a:lstStyle/>
                    <a:p>
                      <a:pPr algn="ctr"/>
                      <a:r>
                        <a:rPr lang="ru-RU" dirty="0" smtClean="0"/>
                        <a:t>5</a:t>
                      </a:r>
                      <a:endParaRPr lang="ru-RU" dirty="0"/>
                    </a:p>
                  </a:txBody>
                  <a:tcPr/>
                </a:tc>
                <a:tc>
                  <a:txBody>
                    <a:bodyPr/>
                    <a:lstStyle/>
                    <a:p>
                      <a:pPr algn="ctr"/>
                      <a:r>
                        <a:rPr lang="ru-RU" dirty="0" smtClean="0"/>
                        <a:t>5</a:t>
                      </a:r>
                      <a:endParaRPr lang="ru-RU" dirty="0"/>
                    </a:p>
                  </a:txBody>
                  <a:tcPr/>
                </a:tc>
                <a:tc>
                  <a:txBody>
                    <a:bodyPr/>
                    <a:lstStyle/>
                    <a:p>
                      <a:pPr algn="ctr"/>
                      <a:r>
                        <a:rPr lang="ru-RU" dirty="0" smtClean="0"/>
                        <a:t>5</a:t>
                      </a:r>
                      <a:endParaRPr lang="ru-RU" dirty="0"/>
                    </a:p>
                  </a:txBody>
                  <a:tcPr/>
                </a:tc>
              </a:tr>
              <a:tr h="370840">
                <a:tc>
                  <a:txBody>
                    <a:bodyPr/>
                    <a:lstStyle/>
                    <a:p>
                      <a:r>
                        <a:rPr lang="ru-RU" dirty="0" smtClean="0"/>
                        <a:t>7.</a:t>
                      </a:r>
                      <a:endParaRPr lang="ru-RU" dirty="0"/>
                    </a:p>
                  </a:txBody>
                  <a:tcPr/>
                </a:tc>
                <a:tc>
                  <a:txBody>
                    <a:bodyPr/>
                    <a:lstStyle/>
                    <a:p>
                      <a:r>
                        <a:rPr lang="ru-RU" dirty="0" smtClean="0"/>
                        <a:t>Семенова Ксюша</a:t>
                      </a:r>
                      <a:endParaRPr lang="ru-RU" dirty="0"/>
                    </a:p>
                  </a:txBody>
                  <a:tcPr/>
                </a:tc>
                <a:tc>
                  <a:txBody>
                    <a:bodyPr/>
                    <a:lstStyle/>
                    <a:p>
                      <a:pPr algn="ctr"/>
                      <a:r>
                        <a:rPr lang="ru-RU" dirty="0" smtClean="0"/>
                        <a:t>4</a:t>
                      </a:r>
                      <a:endParaRPr lang="ru-RU" dirty="0"/>
                    </a:p>
                  </a:txBody>
                  <a:tcPr/>
                </a:tc>
                <a:tc>
                  <a:txBody>
                    <a:bodyPr/>
                    <a:lstStyle/>
                    <a:p>
                      <a:pPr algn="ctr"/>
                      <a:r>
                        <a:rPr lang="ru-RU" dirty="0" smtClean="0"/>
                        <a:t>3</a:t>
                      </a:r>
                      <a:endParaRPr lang="ru-RU" dirty="0"/>
                    </a:p>
                  </a:txBody>
                  <a:tcPr/>
                </a:tc>
                <a:tc>
                  <a:txBody>
                    <a:bodyPr/>
                    <a:lstStyle/>
                    <a:p>
                      <a:pPr algn="ctr"/>
                      <a:r>
                        <a:rPr lang="ru-RU" dirty="0" smtClean="0"/>
                        <a:t>3</a:t>
                      </a:r>
                      <a:endParaRPr lang="ru-RU" dirty="0"/>
                    </a:p>
                  </a:txBody>
                  <a:tcPr/>
                </a:tc>
                <a:tc>
                  <a:txBody>
                    <a:bodyPr/>
                    <a:lstStyle/>
                    <a:p>
                      <a:pPr algn="ctr"/>
                      <a:r>
                        <a:rPr lang="ru-RU" dirty="0" smtClean="0"/>
                        <a:t>4</a:t>
                      </a:r>
                      <a:endParaRPr lang="ru-RU" dirty="0"/>
                    </a:p>
                  </a:txBody>
                  <a:tcPr/>
                </a:tc>
              </a:tr>
              <a:tr h="370840">
                <a:tc>
                  <a:txBody>
                    <a:bodyPr/>
                    <a:lstStyle/>
                    <a:p>
                      <a:r>
                        <a:rPr lang="ru-RU" dirty="0" smtClean="0"/>
                        <a:t>8.</a:t>
                      </a:r>
                      <a:endParaRPr lang="ru-RU" dirty="0"/>
                    </a:p>
                  </a:txBody>
                  <a:tcPr/>
                </a:tc>
                <a:tc>
                  <a:txBody>
                    <a:bodyPr/>
                    <a:lstStyle/>
                    <a:p>
                      <a:r>
                        <a:rPr lang="ru-RU" dirty="0" smtClean="0"/>
                        <a:t>Сидоров Костя</a:t>
                      </a:r>
                      <a:endParaRPr lang="ru-RU" dirty="0"/>
                    </a:p>
                  </a:txBody>
                  <a:tcPr/>
                </a:tc>
                <a:tc>
                  <a:txBody>
                    <a:bodyPr/>
                    <a:lstStyle/>
                    <a:p>
                      <a:pPr algn="ctr"/>
                      <a:r>
                        <a:rPr lang="ru-RU" dirty="0" smtClean="0"/>
                        <a:t>5</a:t>
                      </a:r>
                      <a:endParaRPr lang="ru-RU" dirty="0"/>
                    </a:p>
                  </a:txBody>
                  <a:tcPr/>
                </a:tc>
                <a:tc>
                  <a:txBody>
                    <a:bodyPr/>
                    <a:lstStyle/>
                    <a:p>
                      <a:pPr algn="ctr"/>
                      <a:r>
                        <a:rPr lang="ru-RU" dirty="0" smtClean="0"/>
                        <a:t>5</a:t>
                      </a:r>
                      <a:endParaRPr lang="ru-RU" dirty="0"/>
                    </a:p>
                  </a:txBody>
                  <a:tcPr/>
                </a:tc>
                <a:tc>
                  <a:txBody>
                    <a:bodyPr/>
                    <a:lstStyle/>
                    <a:p>
                      <a:pPr algn="ctr"/>
                      <a:r>
                        <a:rPr lang="ru-RU" dirty="0" smtClean="0"/>
                        <a:t>4</a:t>
                      </a:r>
                      <a:endParaRPr lang="ru-RU" dirty="0"/>
                    </a:p>
                  </a:txBody>
                  <a:tcPr/>
                </a:tc>
                <a:tc>
                  <a:txBody>
                    <a:bodyPr/>
                    <a:lstStyle/>
                    <a:p>
                      <a:pPr algn="ctr"/>
                      <a:r>
                        <a:rPr lang="ru-RU" dirty="0" smtClean="0"/>
                        <a:t>5</a:t>
                      </a:r>
                      <a:endParaRPr lang="ru-RU" dirty="0"/>
                    </a:p>
                  </a:txBody>
                  <a:tcPr/>
                </a:tc>
              </a:tr>
              <a:tr h="370840">
                <a:tc>
                  <a:txBody>
                    <a:bodyPr/>
                    <a:lstStyle/>
                    <a:p>
                      <a:r>
                        <a:rPr lang="ru-RU" dirty="0" smtClean="0"/>
                        <a:t>9.</a:t>
                      </a:r>
                      <a:endParaRPr lang="ru-RU" dirty="0"/>
                    </a:p>
                  </a:txBody>
                  <a:tcPr/>
                </a:tc>
                <a:tc>
                  <a:txBody>
                    <a:bodyPr/>
                    <a:lstStyle/>
                    <a:p>
                      <a:r>
                        <a:rPr lang="ru-RU" dirty="0" smtClean="0"/>
                        <a:t>Смирнов Саша</a:t>
                      </a:r>
                      <a:endParaRPr lang="ru-RU" dirty="0"/>
                    </a:p>
                  </a:txBody>
                  <a:tcPr/>
                </a:tc>
                <a:tc>
                  <a:txBody>
                    <a:bodyPr/>
                    <a:lstStyle/>
                    <a:p>
                      <a:pPr algn="ctr"/>
                      <a:r>
                        <a:rPr lang="ru-RU" dirty="0" smtClean="0"/>
                        <a:t>3</a:t>
                      </a:r>
                      <a:endParaRPr lang="ru-RU" dirty="0"/>
                    </a:p>
                  </a:txBody>
                  <a:tcPr/>
                </a:tc>
                <a:tc>
                  <a:txBody>
                    <a:bodyPr/>
                    <a:lstStyle/>
                    <a:p>
                      <a:pPr algn="ctr"/>
                      <a:r>
                        <a:rPr lang="ru-RU" dirty="0" smtClean="0"/>
                        <a:t>3</a:t>
                      </a:r>
                      <a:endParaRPr lang="ru-RU" dirty="0"/>
                    </a:p>
                  </a:txBody>
                  <a:tcPr/>
                </a:tc>
                <a:tc>
                  <a:txBody>
                    <a:bodyPr/>
                    <a:lstStyle/>
                    <a:p>
                      <a:pPr algn="ctr"/>
                      <a:r>
                        <a:rPr lang="ru-RU" dirty="0" smtClean="0"/>
                        <a:t>3</a:t>
                      </a:r>
                      <a:endParaRPr lang="ru-RU" dirty="0"/>
                    </a:p>
                  </a:txBody>
                  <a:tcPr/>
                </a:tc>
                <a:tc>
                  <a:txBody>
                    <a:bodyPr/>
                    <a:lstStyle/>
                    <a:p>
                      <a:pPr algn="ctr"/>
                      <a:r>
                        <a:rPr lang="ru-RU" dirty="0" smtClean="0"/>
                        <a:t>3</a:t>
                      </a:r>
                      <a:endParaRPr lang="ru-RU" dirty="0"/>
                    </a:p>
                  </a:txBody>
                  <a:tcPr/>
                </a:tc>
              </a:tr>
              <a:tr h="370840">
                <a:tc>
                  <a:txBody>
                    <a:bodyPr/>
                    <a:lstStyle/>
                    <a:p>
                      <a:r>
                        <a:rPr lang="ru-RU" dirty="0" smtClean="0"/>
                        <a:t>10.</a:t>
                      </a:r>
                      <a:endParaRPr lang="ru-RU" dirty="0"/>
                    </a:p>
                  </a:txBody>
                  <a:tcPr/>
                </a:tc>
                <a:tc>
                  <a:txBody>
                    <a:bodyPr/>
                    <a:lstStyle/>
                    <a:p>
                      <a:r>
                        <a:rPr lang="ru-RU" dirty="0" smtClean="0"/>
                        <a:t>Фёдоров Максим</a:t>
                      </a:r>
                      <a:endParaRPr lang="ru-RU" dirty="0"/>
                    </a:p>
                  </a:txBody>
                  <a:tcPr/>
                </a:tc>
                <a:tc>
                  <a:txBody>
                    <a:bodyPr/>
                    <a:lstStyle/>
                    <a:p>
                      <a:pPr algn="ctr"/>
                      <a:r>
                        <a:rPr lang="ru-RU" dirty="0" smtClean="0"/>
                        <a:t>3</a:t>
                      </a:r>
                      <a:endParaRPr lang="ru-RU" dirty="0"/>
                    </a:p>
                  </a:txBody>
                  <a:tcPr/>
                </a:tc>
                <a:tc>
                  <a:txBody>
                    <a:bodyPr/>
                    <a:lstStyle/>
                    <a:p>
                      <a:pPr algn="ctr"/>
                      <a:r>
                        <a:rPr lang="ru-RU" dirty="0" smtClean="0"/>
                        <a:t>3</a:t>
                      </a:r>
                      <a:endParaRPr lang="ru-RU" dirty="0"/>
                    </a:p>
                  </a:txBody>
                  <a:tcPr/>
                </a:tc>
                <a:tc>
                  <a:txBody>
                    <a:bodyPr/>
                    <a:lstStyle/>
                    <a:p>
                      <a:pPr algn="ctr"/>
                      <a:r>
                        <a:rPr lang="ru-RU" dirty="0" smtClean="0"/>
                        <a:t>3</a:t>
                      </a:r>
                      <a:endParaRPr lang="ru-RU" dirty="0"/>
                    </a:p>
                  </a:txBody>
                  <a:tcPr/>
                </a:tc>
                <a:tc>
                  <a:txBody>
                    <a:bodyPr/>
                    <a:lstStyle/>
                    <a:p>
                      <a:pPr algn="ctr"/>
                      <a:r>
                        <a:rPr lang="ru-RU" dirty="0" smtClean="0"/>
                        <a:t>4</a:t>
                      </a:r>
                      <a:endParaRPr lang="ru-RU" dirty="0"/>
                    </a:p>
                  </a:txBody>
                  <a:tcPr/>
                </a:tc>
              </a:tr>
            </a:tbl>
          </a:graphicData>
        </a:graphic>
      </p:graphicFrame>
    </p:spTree>
    <p:extLst>
      <p:ext uri="{BB962C8B-B14F-4D97-AF65-F5344CB8AC3E}">
        <p14:creationId xmlns:p14="http://schemas.microsoft.com/office/powerpoint/2010/main" val="1143734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7</a:t>
            </a:fld>
            <a:endParaRPr lang="ru-RU" sz="1800" dirty="0">
              <a:solidFill>
                <a:schemeClr val="accent5">
                  <a:lumMod val="75000"/>
                </a:schemeClr>
              </a:solidFill>
            </a:endParaRPr>
          </a:p>
        </p:txBody>
      </p:sp>
      <p:sp>
        <p:nvSpPr>
          <p:cNvPr id="3" name="TextBox 2"/>
          <p:cNvSpPr txBox="1"/>
          <p:nvPr/>
        </p:nvSpPr>
        <p:spPr>
          <a:xfrm>
            <a:off x="467544" y="1196752"/>
            <a:ext cx="8424936" cy="5078313"/>
          </a:xfrm>
          <a:prstGeom prst="rect">
            <a:avLst/>
          </a:prstGeom>
          <a:solidFill>
            <a:schemeClr val="accent5">
              <a:lumMod val="40000"/>
              <a:lumOff val="60000"/>
            </a:schemeClr>
          </a:solidFill>
          <a:scene3d>
            <a:camera prst="orthographicFront"/>
            <a:lightRig rig="threePt" dir="t"/>
          </a:scene3d>
          <a:sp3d>
            <a:bevelT w="260350" h="133350" prst="coolSlant"/>
            <a:bevelB w="190500" h="114300" prst="coolSlant"/>
          </a:sp3d>
        </p:spPr>
        <p:txBody>
          <a:bodyPr wrap="square" rtlCol="0">
            <a:spAutoFit/>
          </a:bodyPr>
          <a:lstStyle/>
          <a:p>
            <a:pPr algn="ctr"/>
            <a:r>
              <a:rPr lang="ru-RU" sz="3600" dirty="0" smtClean="0">
                <a:latin typeface="Times New Roman" panose="02020603050405020304" pitchFamily="18" charset="0"/>
                <a:cs typeface="Times New Roman" panose="02020603050405020304" pitchFamily="18" charset="0"/>
              </a:rPr>
              <a:t>5. Аттестация </a:t>
            </a:r>
            <a:r>
              <a:rPr lang="ru-RU" sz="3600" dirty="0">
                <a:latin typeface="Times New Roman" panose="02020603050405020304" pitchFamily="18" charset="0"/>
                <a:cs typeface="Times New Roman" panose="02020603050405020304" pitchFamily="18" charset="0"/>
              </a:rPr>
              <a:t>педагогических работников в целях подтверждения соответствия педагогических работников занимаемым ими должностям проводится </a:t>
            </a:r>
            <a:r>
              <a:rPr lang="ru-RU" sz="3600" b="1" dirty="0">
                <a:solidFill>
                  <a:srgbClr val="FF0000"/>
                </a:solidFill>
                <a:latin typeface="Times New Roman" panose="02020603050405020304" pitchFamily="18" charset="0"/>
                <a:cs typeface="Times New Roman" panose="02020603050405020304" pitchFamily="18" charset="0"/>
              </a:rPr>
              <a:t>один раз в пять </a:t>
            </a:r>
            <a:r>
              <a:rPr lang="ru-RU" sz="3600" dirty="0">
                <a:latin typeface="Times New Roman" panose="02020603050405020304" pitchFamily="18" charset="0"/>
                <a:cs typeface="Times New Roman" panose="02020603050405020304" pitchFamily="18" charset="0"/>
              </a:rPr>
              <a:t>лет на основе оценки их профессиональной деятельности аттестационными комиссиями, самостоятельно формируемыми организациями</a:t>
            </a:r>
          </a:p>
        </p:txBody>
      </p:sp>
    </p:spTree>
    <p:extLst>
      <p:ext uri="{BB962C8B-B14F-4D97-AF65-F5344CB8AC3E}">
        <p14:creationId xmlns:p14="http://schemas.microsoft.com/office/powerpoint/2010/main" val="40751413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70</a:t>
            </a:fld>
            <a:endParaRPr lang="ru-RU" sz="1800" dirty="0">
              <a:solidFill>
                <a:srgbClr val="4BACC6">
                  <a:lumMod val="75000"/>
                </a:srgbClr>
              </a:solidFill>
            </a:endParaRPr>
          </a:p>
        </p:txBody>
      </p:sp>
      <p:sp>
        <p:nvSpPr>
          <p:cNvPr id="4" name="Заголовок 1"/>
          <p:cNvSpPr txBox="1">
            <a:spLocks/>
          </p:cNvSpPr>
          <p:nvPr/>
        </p:nvSpPr>
        <p:spPr>
          <a:xfrm>
            <a:off x="1475656" y="260648"/>
            <a:ext cx="7488832" cy="6429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b="1" dirty="0">
                <a:solidFill>
                  <a:srgbClr val="C00000"/>
                </a:solidFill>
              </a:rPr>
              <a:t>П</a:t>
            </a:r>
            <a:r>
              <a:rPr lang="ru-RU" sz="2400" b="1" dirty="0" smtClean="0">
                <a:solidFill>
                  <a:srgbClr val="C00000"/>
                </a:solidFill>
              </a:rPr>
              <a:t>рактическое задание</a:t>
            </a:r>
            <a:endParaRPr lang="ru-RU" sz="2400" b="1" dirty="0">
              <a:solidFill>
                <a:srgbClr val="C00000"/>
              </a:solidFill>
            </a:endParaRPr>
          </a:p>
        </p:txBody>
      </p:sp>
      <p:sp>
        <p:nvSpPr>
          <p:cNvPr id="7" name="Прямоугольник 6"/>
          <p:cNvSpPr/>
          <p:nvPr/>
        </p:nvSpPr>
        <p:spPr>
          <a:xfrm>
            <a:off x="755574" y="1184374"/>
            <a:ext cx="7848872" cy="430887"/>
          </a:xfrm>
          <a:prstGeom prst="rect">
            <a:avLst/>
          </a:prstGeom>
        </p:spPr>
        <p:txBody>
          <a:bodyPr wrap="square">
            <a:spAutoFit/>
          </a:bodyPr>
          <a:lstStyle/>
          <a:p>
            <a:pPr marL="179705" algn="just">
              <a:tabLst>
                <a:tab pos="449580" algn="l"/>
              </a:tabLst>
            </a:pPr>
            <a:r>
              <a:rPr lang="ru-RU" sz="2200" b="1" i="1" dirty="0" smtClean="0">
                <a:solidFill>
                  <a:srgbClr val="00000A"/>
                </a:solidFill>
                <a:ea typeface="Times New Roman"/>
                <a:cs typeface="Times New Roman" panose="02020603050405020304" pitchFamily="18" charset="0"/>
              </a:rPr>
              <a:t> Правильный ответ</a:t>
            </a:r>
            <a:endParaRPr lang="ru-RU" sz="2400" b="1" i="1" dirty="0">
              <a:solidFill>
                <a:srgbClr val="00000A"/>
              </a:solidFill>
              <a:ea typeface="Times New Roman"/>
              <a:cs typeface="Times New Roman" panose="02020603050405020304" pitchFamily="18" charset="0"/>
            </a:endParaRPr>
          </a:p>
        </p:txBody>
      </p:sp>
      <p:graphicFrame>
        <p:nvGraphicFramePr>
          <p:cNvPr id="2" name="Таблица 1"/>
          <p:cNvGraphicFramePr>
            <a:graphicFrameLocks noGrp="1"/>
          </p:cNvGraphicFramePr>
          <p:nvPr>
            <p:extLst/>
          </p:nvPr>
        </p:nvGraphicFramePr>
        <p:xfrm>
          <a:off x="683566" y="1977509"/>
          <a:ext cx="7920880" cy="3754120"/>
        </p:xfrm>
        <a:graphic>
          <a:graphicData uri="http://schemas.openxmlformats.org/drawingml/2006/table">
            <a:tbl>
              <a:tblPr firstRow="1" bandRow="1">
                <a:tableStyleId>{5C22544A-7EE6-4342-B048-85BDC9FD1C3A}</a:tableStyleId>
              </a:tblPr>
              <a:tblGrid>
                <a:gridCol w="1296146"/>
                <a:gridCol w="864096"/>
                <a:gridCol w="936104"/>
                <a:gridCol w="936104"/>
                <a:gridCol w="972108"/>
                <a:gridCol w="972108"/>
                <a:gridCol w="972107"/>
                <a:gridCol w="972107"/>
              </a:tblGrid>
              <a:tr h="370840">
                <a:tc rowSpan="2">
                  <a:txBody>
                    <a:bodyPr/>
                    <a:lstStyle/>
                    <a:p>
                      <a:pPr algn="ctr"/>
                      <a:r>
                        <a:rPr lang="ru-RU" dirty="0" smtClean="0"/>
                        <a:t>Учебный год</a:t>
                      </a:r>
                      <a:endParaRPr lang="ru-RU" dirty="0"/>
                    </a:p>
                  </a:txBody>
                  <a:tcPr/>
                </a:tc>
                <a:tc rowSpan="2">
                  <a:txBody>
                    <a:bodyPr/>
                    <a:lstStyle/>
                    <a:p>
                      <a:r>
                        <a:rPr lang="ru-RU" dirty="0" smtClean="0"/>
                        <a:t>Класс </a:t>
                      </a:r>
                      <a:endParaRPr lang="ru-RU" dirty="0"/>
                    </a:p>
                  </a:txBody>
                  <a:tcPr/>
                </a:tc>
                <a:tc gridSpan="2">
                  <a:txBody>
                    <a:bodyPr/>
                    <a:lstStyle/>
                    <a:p>
                      <a:r>
                        <a:rPr lang="ru-RU" dirty="0" smtClean="0"/>
                        <a:t>Положительная динамика результатов</a:t>
                      </a:r>
                      <a:endParaRPr lang="ru-RU" dirty="0"/>
                    </a:p>
                  </a:txBody>
                  <a:tcPr/>
                </a:tc>
                <a:tc hMerge="1">
                  <a:txBody>
                    <a:bodyPr/>
                    <a:lstStyle/>
                    <a:p>
                      <a:endParaRPr lang="ru-RU"/>
                    </a:p>
                  </a:txBody>
                  <a:tcPr/>
                </a:tc>
                <a:tc gridSpan="2">
                  <a:txBody>
                    <a:bodyPr/>
                    <a:lstStyle/>
                    <a:p>
                      <a:r>
                        <a:rPr lang="ru-RU" dirty="0" smtClean="0"/>
                        <a:t>Стабильно</a:t>
                      </a:r>
                      <a:r>
                        <a:rPr lang="ru-RU" baseline="0" dirty="0" smtClean="0"/>
                        <a:t> положительные результаты</a:t>
                      </a:r>
                      <a:endParaRPr lang="ru-RU" dirty="0"/>
                    </a:p>
                  </a:txBody>
                  <a:tcPr/>
                </a:tc>
                <a:tc hMerge="1">
                  <a:txBody>
                    <a:bodyPr/>
                    <a:lstStyle/>
                    <a:p>
                      <a:endParaRPr lang="ru-RU"/>
                    </a:p>
                  </a:txBody>
                  <a:tcPr/>
                </a:tc>
                <a:tc gridSpan="2">
                  <a:txBody>
                    <a:bodyPr/>
                    <a:lstStyle/>
                    <a:p>
                      <a:r>
                        <a:rPr lang="ru-RU" dirty="0" smtClean="0"/>
                        <a:t>Отрицательная</a:t>
                      </a:r>
                      <a:r>
                        <a:rPr lang="ru-RU" baseline="0" dirty="0" smtClean="0"/>
                        <a:t> динамика результатов</a:t>
                      </a:r>
                      <a:endParaRPr lang="ru-RU" dirty="0"/>
                    </a:p>
                  </a:txBody>
                  <a:tcPr/>
                </a:tc>
                <a:tc hMerge="1">
                  <a:txBody>
                    <a:bodyPr/>
                    <a:lstStyle/>
                    <a:p>
                      <a:endParaRPr lang="ru-RU"/>
                    </a:p>
                  </a:txBody>
                  <a:tcPr/>
                </a:tc>
              </a:tr>
              <a:tr h="370840">
                <a:tc vMerge="1">
                  <a:txBody>
                    <a:bodyPr/>
                    <a:lstStyle/>
                    <a:p>
                      <a:endParaRPr lang="ru-RU" dirty="0"/>
                    </a:p>
                  </a:txBody>
                  <a:tcPr/>
                </a:tc>
                <a:tc vMerge="1">
                  <a:txBody>
                    <a:bodyPr/>
                    <a:lstStyle/>
                    <a:p>
                      <a:endParaRPr lang="ru-RU" dirty="0"/>
                    </a:p>
                  </a:txBody>
                  <a:tcPr/>
                </a:tc>
                <a:tc>
                  <a:txBody>
                    <a:bodyPr/>
                    <a:lstStyle/>
                    <a:p>
                      <a:r>
                        <a:rPr lang="ru-RU" dirty="0" smtClean="0"/>
                        <a:t>чел.</a:t>
                      </a:r>
                      <a:endParaRPr lang="ru-RU" dirty="0"/>
                    </a:p>
                  </a:txBody>
                  <a:tcPr/>
                </a:tc>
                <a:tc>
                  <a:txBody>
                    <a:bodyPr/>
                    <a:lstStyle/>
                    <a:p>
                      <a:r>
                        <a:rPr lang="ru-RU" dirty="0" smtClean="0"/>
                        <a:t>%</a:t>
                      </a:r>
                      <a:endParaRPr lang="ru-RU" dirty="0"/>
                    </a:p>
                  </a:txBody>
                  <a:tcPr/>
                </a:tc>
                <a:tc>
                  <a:txBody>
                    <a:bodyPr/>
                    <a:lstStyle/>
                    <a:p>
                      <a:r>
                        <a:rPr lang="ru-RU" dirty="0" smtClean="0"/>
                        <a:t>чел.</a:t>
                      </a:r>
                      <a:endParaRPr lang="ru-RU" dirty="0"/>
                    </a:p>
                  </a:txBody>
                  <a:tcPr/>
                </a:tc>
                <a:tc>
                  <a:txBody>
                    <a:bodyPr/>
                    <a:lstStyle/>
                    <a:p>
                      <a:r>
                        <a:rPr lang="ru-RU" dirty="0" smtClean="0"/>
                        <a:t>%</a:t>
                      </a:r>
                      <a:endParaRPr lang="ru-RU" dirty="0"/>
                    </a:p>
                  </a:txBody>
                  <a:tcPr/>
                </a:tc>
                <a:tc>
                  <a:txBody>
                    <a:bodyPr/>
                    <a:lstStyle/>
                    <a:p>
                      <a:r>
                        <a:rPr lang="ru-RU" dirty="0" smtClean="0"/>
                        <a:t>чел.</a:t>
                      </a:r>
                      <a:endParaRPr lang="ru-RU" dirty="0"/>
                    </a:p>
                  </a:txBody>
                  <a:tcPr/>
                </a:tc>
                <a:tc>
                  <a:txBody>
                    <a:bodyPr/>
                    <a:lstStyle/>
                    <a:p>
                      <a:r>
                        <a:rPr lang="ru-RU" dirty="0" smtClean="0"/>
                        <a:t>%</a:t>
                      </a:r>
                      <a:endParaRPr lang="ru-RU" dirty="0"/>
                    </a:p>
                  </a:txBody>
                  <a:tcPr/>
                </a:tc>
              </a:tr>
              <a:tr h="370840">
                <a:tc>
                  <a:txBody>
                    <a:bodyPr/>
                    <a:lstStyle/>
                    <a:p>
                      <a:r>
                        <a:rPr lang="ru-RU" sz="2400" dirty="0" smtClean="0"/>
                        <a:t>2013-2014</a:t>
                      </a:r>
                      <a:endParaRPr lang="ru-RU" sz="2400" dirty="0"/>
                    </a:p>
                  </a:txBody>
                  <a:tcPr/>
                </a:tc>
                <a:tc>
                  <a:txBody>
                    <a:bodyPr/>
                    <a:lstStyle/>
                    <a:p>
                      <a:pPr algn="ctr"/>
                      <a:r>
                        <a:rPr lang="ru-RU" sz="2400" dirty="0" smtClean="0"/>
                        <a:t>6</a:t>
                      </a:r>
                      <a:endParaRPr lang="ru-RU" sz="2400" dirty="0"/>
                    </a:p>
                  </a:txBody>
                  <a:tcPr/>
                </a:tc>
                <a:tc>
                  <a:txBody>
                    <a:bodyPr/>
                    <a:lstStyle/>
                    <a:p>
                      <a:pPr algn="ctr"/>
                      <a:r>
                        <a:rPr lang="ru-RU" sz="2400" dirty="0" smtClean="0"/>
                        <a:t>2</a:t>
                      </a:r>
                      <a:endParaRPr lang="ru-RU" sz="2400" dirty="0"/>
                    </a:p>
                  </a:txBody>
                  <a:tcPr/>
                </a:tc>
                <a:tc>
                  <a:txBody>
                    <a:bodyPr/>
                    <a:lstStyle/>
                    <a:p>
                      <a:pPr algn="ctr"/>
                      <a:r>
                        <a:rPr lang="ru-RU" sz="2400" dirty="0" smtClean="0"/>
                        <a:t>20</a:t>
                      </a:r>
                      <a:endParaRPr lang="ru-RU" sz="2400" dirty="0"/>
                    </a:p>
                  </a:txBody>
                  <a:tcPr/>
                </a:tc>
                <a:tc>
                  <a:txBody>
                    <a:bodyPr/>
                    <a:lstStyle/>
                    <a:p>
                      <a:pPr algn="ctr"/>
                      <a:r>
                        <a:rPr lang="ru-RU" sz="2400" dirty="0" smtClean="0"/>
                        <a:t>6</a:t>
                      </a:r>
                      <a:endParaRPr lang="ru-RU" sz="2400" dirty="0"/>
                    </a:p>
                  </a:txBody>
                  <a:tcPr/>
                </a:tc>
                <a:tc>
                  <a:txBody>
                    <a:bodyPr/>
                    <a:lstStyle/>
                    <a:p>
                      <a:pPr algn="ctr"/>
                      <a:r>
                        <a:rPr lang="ru-RU" sz="2400" dirty="0" smtClean="0"/>
                        <a:t>60</a:t>
                      </a:r>
                      <a:endParaRPr lang="ru-RU" sz="2400" dirty="0"/>
                    </a:p>
                  </a:txBody>
                  <a:tcPr/>
                </a:tc>
                <a:tc>
                  <a:txBody>
                    <a:bodyPr/>
                    <a:lstStyle/>
                    <a:p>
                      <a:pPr algn="ctr"/>
                      <a:r>
                        <a:rPr lang="ru-RU" sz="2400" dirty="0" smtClean="0"/>
                        <a:t>2</a:t>
                      </a:r>
                      <a:endParaRPr lang="ru-RU" sz="2400" dirty="0"/>
                    </a:p>
                  </a:txBody>
                  <a:tcPr/>
                </a:tc>
                <a:tc>
                  <a:txBody>
                    <a:bodyPr/>
                    <a:lstStyle/>
                    <a:p>
                      <a:pPr algn="ctr"/>
                      <a:r>
                        <a:rPr lang="ru-RU" sz="2400" dirty="0" smtClean="0"/>
                        <a:t>20</a:t>
                      </a:r>
                      <a:endParaRPr lang="ru-RU" sz="2400" dirty="0"/>
                    </a:p>
                  </a:txBody>
                  <a:tcPr/>
                </a:tc>
              </a:tr>
              <a:tr h="370840">
                <a:tc>
                  <a:txBody>
                    <a:bodyPr/>
                    <a:lstStyle/>
                    <a:p>
                      <a:r>
                        <a:rPr lang="ru-RU" sz="2400" dirty="0" smtClean="0"/>
                        <a:t>2014-2015</a:t>
                      </a:r>
                      <a:endParaRPr lang="ru-RU" sz="2400" dirty="0"/>
                    </a:p>
                  </a:txBody>
                  <a:tcPr/>
                </a:tc>
                <a:tc>
                  <a:txBody>
                    <a:bodyPr/>
                    <a:lstStyle/>
                    <a:p>
                      <a:pPr algn="ctr"/>
                      <a:r>
                        <a:rPr lang="ru-RU" sz="2400" dirty="0" smtClean="0"/>
                        <a:t>7</a:t>
                      </a:r>
                      <a:endParaRPr lang="ru-RU" sz="2400" dirty="0"/>
                    </a:p>
                  </a:txBody>
                  <a:tcPr/>
                </a:tc>
                <a:tc>
                  <a:txBody>
                    <a:bodyPr/>
                    <a:lstStyle/>
                    <a:p>
                      <a:pPr algn="ctr"/>
                      <a:r>
                        <a:rPr lang="ru-RU" sz="2400" dirty="0" smtClean="0"/>
                        <a:t>1</a:t>
                      </a:r>
                      <a:endParaRPr lang="ru-RU" sz="2400" dirty="0"/>
                    </a:p>
                  </a:txBody>
                  <a:tcPr/>
                </a:tc>
                <a:tc>
                  <a:txBody>
                    <a:bodyPr/>
                    <a:lstStyle/>
                    <a:p>
                      <a:pPr algn="ctr"/>
                      <a:r>
                        <a:rPr lang="ru-RU" sz="2400" dirty="0" smtClean="0"/>
                        <a:t>10</a:t>
                      </a:r>
                      <a:endParaRPr lang="ru-RU" sz="2400" dirty="0"/>
                    </a:p>
                  </a:txBody>
                  <a:tcPr/>
                </a:tc>
                <a:tc>
                  <a:txBody>
                    <a:bodyPr/>
                    <a:lstStyle/>
                    <a:p>
                      <a:pPr algn="ctr"/>
                      <a:r>
                        <a:rPr lang="ru-RU" sz="2400" dirty="0" smtClean="0"/>
                        <a:t>8</a:t>
                      </a:r>
                      <a:endParaRPr lang="ru-RU" sz="2400" dirty="0"/>
                    </a:p>
                  </a:txBody>
                  <a:tcPr/>
                </a:tc>
                <a:tc>
                  <a:txBody>
                    <a:bodyPr/>
                    <a:lstStyle/>
                    <a:p>
                      <a:pPr algn="ctr"/>
                      <a:r>
                        <a:rPr lang="ru-RU" sz="2400" dirty="0" smtClean="0"/>
                        <a:t>80</a:t>
                      </a:r>
                      <a:endParaRPr lang="ru-RU" sz="2400" dirty="0"/>
                    </a:p>
                  </a:txBody>
                  <a:tcPr/>
                </a:tc>
                <a:tc>
                  <a:txBody>
                    <a:bodyPr/>
                    <a:lstStyle/>
                    <a:p>
                      <a:pPr algn="ctr"/>
                      <a:r>
                        <a:rPr lang="ru-RU" sz="2400" dirty="0" smtClean="0"/>
                        <a:t>1</a:t>
                      </a:r>
                      <a:endParaRPr lang="ru-RU" sz="2400" dirty="0"/>
                    </a:p>
                  </a:txBody>
                  <a:tcPr/>
                </a:tc>
                <a:tc>
                  <a:txBody>
                    <a:bodyPr/>
                    <a:lstStyle/>
                    <a:p>
                      <a:pPr algn="ctr"/>
                      <a:r>
                        <a:rPr lang="ru-RU" sz="2400" dirty="0" smtClean="0"/>
                        <a:t>10</a:t>
                      </a:r>
                      <a:endParaRPr lang="ru-RU" sz="2400" dirty="0"/>
                    </a:p>
                  </a:txBody>
                  <a:tcPr/>
                </a:tc>
              </a:tr>
              <a:tr h="370840">
                <a:tc>
                  <a:txBody>
                    <a:bodyPr/>
                    <a:lstStyle/>
                    <a:p>
                      <a:r>
                        <a:rPr lang="ru-RU" sz="2400" dirty="0" smtClean="0"/>
                        <a:t>2015-2016</a:t>
                      </a:r>
                      <a:endParaRPr lang="ru-RU" sz="2400" dirty="0"/>
                    </a:p>
                  </a:txBody>
                  <a:tcPr/>
                </a:tc>
                <a:tc>
                  <a:txBody>
                    <a:bodyPr/>
                    <a:lstStyle/>
                    <a:p>
                      <a:pPr algn="ctr"/>
                      <a:r>
                        <a:rPr lang="ru-RU" sz="2400" dirty="0" smtClean="0"/>
                        <a:t>8</a:t>
                      </a:r>
                      <a:endParaRPr lang="ru-RU" sz="2400" dirty="0"/>
                    </a:p>
                  </a:txBody>
                  <a:tcPr/>
                </a:tc>
                <a:tc>
                  <a:txBody>
                    <a:bodyPr/>
                    <a:lstStyle/>
                    <a:p>
                      <a:pPr algn="ctr"/>
                      <a:r>
                        <a:rPr lang="ru-RU" sz="2400" dirty="0" smtClean="0"/>
                        <a:t>3</a:t>
                      </a:r>
                      <a:endParaRPr lang="ru-RU" sz="2400" dirty="0"/>
                    </a:p>
                  </a:txBody>
                  <a:tcPr/>
                </a:tc>
                <a:tc>
                  <a:txBody>
                    <a:bodyPr/>
                    <a:lstStyle/>
                    <a:p>
                      <a:pPr algn="ctr"/>
                      <a:r>
                        <a:rPr lang="ru-RU" sz="2400" dirty="0" smtClean="0"/>
                        <a:t>30</a:t>
                      </a:r>
                      <a:endParaRPr lang="ru-RU" sz="2400" dirty="0"/>
                    </a:p>
                  </a:txBody>
                  <a:tcPr/>
                </a:tc>
                <a:tc>
                  <a:txBody>
                    <a:bodyPr/>
                    <a:lstStyle/>
                    <a:p>
                      <a:pPr algn="ctr"/>
                      <a:r>
                        <a:rPr lang="ru-RU" sz="2400" dirty="0" smtClean="0"/>
                        <a:t>5</a:t>
                      </a:r>
                      <a:endParaRPr lang="ru-RU" sz="2400" dirty="0"/>
                    </a:p>
                  </a:txBody>
                  <a:tcPr/>
                </a:tc>
                <a:tc>
                  <a:txBody>
                    <a:bodyPr/>
                    <a:lstStyle/>
                    <a:p>
                      <a:pPr algn="ctr"/>
                      <a:r>
                        <a:rPr lang="ru-RU" sz="2400" dirty="0" smtClean="0"/>
                        <a:t>50</a:t>
                      </a:r>
                      <a:endParaRPr lang="ru-RU" sz="2400" dirty="0"/>
                    </a:p>
                  </a:txBody>
                  <a:tcPr/>
                </a:tc>
                <a:tc>
                  <a:txBody>
                    <a:bodyPr/>
                    <a:lstStyle/>
                    <a:p>
                      <a:pPr algn="ctr"/>
                      <a:r>
                        <a:rPr lang="ru-RU" sz="2400" dirty="0" smtClean="0"/>
                        <a:t>2</a:t>
                      </a:r>
                      <a:endParaRPr lang="ru-RU" sz="2400" dirty="0"/>
                    </a:p>
                  </a:txBody>
                  <a:tcPr/>
                </a:tc>
                <a:tc>
                  <a:txBody>
                    <a:bodyPr/>
                    <a:lstStyle/>
                    <a:p>
                      <a:pPr algn="ctr"/>
                      <a:r>
                        <a:rPr lang="ru-RU" sz="2400" dirty="0" smtClean="0"/>
                        <a:t>20</a:t>
                      </a:r>
                      <a:endParaRPr lang="ru-RU" sz="2400" dirty="0"/>
                    </a:p>
                  </a:txBody>
                  <a:tcPr/>
                </a:tc>
              </a:tr>
            </a:tbl>
          </a:graphicData>
        </a:graphic>
      </p:graphicFrame>
    </p:spTree>
    <p:extLst>
      <p:ext uri="{BB962C8B-B14F-4D97-AF65-F5344CB8AC3E}">
        <p14:creationId xmlns:p14="http://schemas.microsoft.com/office/powerpoint/2010/main" val="4157735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116632"/>
            <a:ext cx="7200800" cy="1115510"/>
          </a:xfrm>
        </p:spPr>
        <p:txBody>
          <a:bodyPr>
            <a:noAutofit/>
          </a:bodyPr>
          <a:lstStyle/>
          <a:p>
            <a:r>
              <a:rPr lang="ru-RU" sz="2200" b="1" dirty="0"/>
              <a:t>2.2. Результаты </a:t>
            </a:r>
            <a:r>
              <a:rPr lang="ru-RU" sz="2200" b="1" dirty="0" smtClean="0"/>
              <a:t>освоения детьми образовательных программ по </a:t>
            </a:r>
            <a:r>
              <a:rPr lang="ru-RU" sz="2200" b="1" dirty="0"/>
              <a:t>итогам </a:t>
            </a:r>
            <a:r>
              <a:rPr lang="ru-RU" sz="2200" b="1" dirty="0" smtClean="0"/>
              <a:t>внешнего мониторинга </a:t>
            </a:r>
            <a:r>
              <a:rPr lang="ru-RU" sz="2200" b="1" dirty="0"/>
              <a:t>системы </a:t>
            </a:r>
            <a:r>
              <a:rPr lang="ru-RU" sz="2200" b="1" dirty="0" smtClean="0"/>
              <a:t>образования </a:t>
            </a:r>
            <a:endParaRPr lang="ru-RU" sz="2200" b="1" dirty="0">
              <a:solidFill>
                <a:srgbClr val="C00000"/>
              </a:solidFill>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71</a:t>
            </a:fld>
            <a:endParaRPr lang="ru-RU" sz="1800" dirty="0">
              <a:solidFill>
                <a:srgbClr val="4BACC6">
                  <a:lumMod val="75000"/>
                </a:srgbClr>
              </a:solidFill>
            </a:endParaRPr>
          </a:p>
        </p:txBody>
      </p:sp>
      <p:graphicFrame>
        <p:nvGraphicFramePr>
          <p:cNvPr id="4" name="Таблица 3"/>
          <p:cNvGraphicFramePr>
            <a:graphicFrameLocks noGrp="1"/>
          </p:cNvGraphicFramePr>
          <p:nvPr>
            <p:extLst/>
          </p:nvPr>
        </p:nvGraphicFramePr>
        <p:xfrm>
          <a:off x="395536" y="2492896"/>
          <a:ext cx="8229600" cy="1524000"/>
        </p:xfrm>
        <a:graphic>
          <a:graphicData uri="http://schemas.openxmlformats.org/drawingml/2006/table">
            <a:tbl>
              <a:tblPr firstRow="1" firstCol="1" bandRow="1">
                <a:tableStyleId>{5C22544A-7EE6-4342-B048-85BDC9FD1C3A}</a:tableStyleId>
              </a:tblPr>
              <a:tblGrid>
                <a:gridCol w="1080120"/>
                <a:gridCol w="1008112"/>
                <a:gridCol w="1440160"/>
                <a:gridCol w="2029880"/>
                <a:gridCol w="1498512"/>
                <a:gridCol w="1172816"/>
              </a:tblGrid>
              <a:tr h="589126">
                <a:tc rowSpan="2">
                  <a:txBody>
                    <a:bodyPr/>
                    <a:lstStyle/>
                    <a:p>
                      <a:pPr algn="ctr"/>
                      <a:r>
                        <a:rPr lang="ru-RU" sz="2000" dirty="0" smtClean="0"/>
                        <a:t>год</a:t>
                      </a:r>
                      <a:endParaRPr lang="ru-RU" sz="2000" dirty="0"/>
                    </a:p>
                  </a:txBody>
                  <a:tcPr marL="68580" marR="68580" marT="0" marB="0" anchor="ctr"/>
                </a:tc>
                <a:tc rowSpan="2">
                  <a:txBody>
                    <a:bodyPr/>
                    <a:lstStyle/>
                    <a:p>
                      <a:pPr algn="ctr"/>
                      <a:r>
                        <a:rPr lang="ru-RU" sz="2000" dirty="0" smtClean="0"/>
                        <a:t>класс</a:t>
                      </a:r>
                      <a:endParaRPr lang="ru-RU" sz="2000" dirty="0"/>
                    </a:p>
                  </a:txBody>
                  <a:tcPr marL="68580" marR="68580" marT="0" marB="0" anchor="ctr"/>
                </a:tc>
                <a:tc rowSpan="2">
                  <a:txBody>
                    <a:bodyPr/>
                    <a:lstStyle/>
                    <a:p>
                      <a:pPr algn="ctr"/>
                      <a:r>
                        <a:rPr lang="ru-RU" sz="2000" dirty="0" smtClean="0"/>
                        <a:t>Кол-во участников ГИА</a:t>
                      </a:r>
                      <a:endParaRPr lang="ru-RU" sz="2000" dirty="0"/>
                    </a:p>
                  </a:txBody>
                  <a:tcPr marL="68580" marR="68580" marT="0" marB="0" anchor="ctr"/>
                </a:tc>
                <a:tc rowSpan="2">
                  <a:txBody>
                    <a:bodyPr/>
                    <a:lstStyle/>
                    <a:p>
                      <a:pPr algn="ctr"/>
                      <a:r>
                        <a:rPr lang="ru-RU" sz="2000" dirty="0" smtClean="0"/>
                        <a:t>Доля преодолевших минимальный порог</a:t>
                      </a:r>
                      <a:endParaRPr lang="ru-RU" sz="2000" dirty="0"/>
                    </a:p>
                  </a:txBody>
                  <a:tcPr marL="68580" marR="68580" marT="0" marB="0" anchor="ctr"/>
                </a:tc>
                <a:tc gridSpan="2">
                  <a:txBody>
                    <a:bodyPr/>
                    <a:lstStyle/>
                    <a:p>
                      <a:pPr algn="ctr">
                        <a:spcAft>
                          <a:spcPts val="0"/>
                        </a:spcAft>
                        <a:tabLst>
                          <a:tab pos="449580" algn="l"/>
                          <a:tab pos="2637155" algn="ctr"/>
                          <a:tab pos="5274310" algn="r"/>
                        </a:tabLst>
                      </a:pPr>
                      <a:r>
                        <a:rPr lang="ru-RU" sz="2000">
                          <a:effectLst/>
                        </a:rPr>
                        <a:t>Средний тестовый балл</a:t>
                      </a:r>
                      <a:endParaRPr lang="ru-RU" sz="2000">
                        <a:effectLst/>
                        <a:latin typeface="Times New Roman"/>
                        <a:ea typeface="Times New Roman"/>
                      </a:endParaRPr>
                    </a:p>
                  </a:txBody>
                  <a:tcPr marL="68580" marR="68580" marT="0" marB="0" anchor="ctr"/>
                </a:tc>
                <a:tc hMerge="1">
                  <a:txBody>
                    <a:bodyPr/>
                    <a:lstStyle/>
                    <a:p>
                      <a:endParaRPr lang="ru-RU"/>
                    </a:p>
                  </a:txBody>
                  <a:tcPr/>
                </a:tc>
              </a:tr>
              <a:tr h="294563">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spcAft>
                          <a:spcPts val="0"/>
                        </a:spcAft>
                        <a:tabLst>
                          <a:tab pos="449580" algn="l"/>
                          <a:tab pos="2637155" algn="ctr"/>
                          <a:tab pos="5274310" algn="r"/>
                        </a:tabLst>
                      </a:pPr>
                      <a:r>
                        <a:rPr lang="ru-RU" sz="2000" dirty="0">
                          <a:effectLst/>
                        </a:rPr>
                        <a:t>класс</a:t>
                      </a:r>
                      <a:endParaRPr lang="ru-RU" sz="2000" dirty="0">
                        <a:effectLst/>
                        <a:latin typeface="Times New Roman"/>
                        <a:ea typeface="Times New Roman"/>
                      </a:endParaRPr>
                    </a:p>
                  </a:txBody>
                  <a:tcPr marL="68580" marR="68580" marT="0" marB="0"/>
                </a:tc>
                <a:tc>
                  <a:txBody>
                    <a:bodyPr/>
                    <a:lstStyle/>
                    <a:p>
                      <a:pPr algn="ctr">
                        <a:spcAft>
                          <a:spcPts val="0"/>
                        </a:spcAft>
                        <a:tabLst>
                          <a:tab pos="449580" algn="l"/>
                          <a:tab pos="2637155" algn="ctr"/>
                          <a:tab pos="5274310" algn="r"/>
                        </a:tabLst>
                      </a:pPr>
                      <a:r>
                        <a:rPr lang="ru-RU" sz="2000" dirty="0" smtClean="0">
                          <a:effectLst/>
                          <a:latin typeface="+mn-lt"/>
                          <a:ea typeface="+mn-ea"/>
                        </a:rPr>
                        <a:t>РФ</a:t>
                      </a:r>
                      <a:endParaRPr lang="ru-RU" sz="2000" dirty="0">
                        <a:effectLst/>
                        <a:latin typeface="Times New Roman"/>
                        <a:ea typeface="Times New Roman"/>
                      </a:endParaRPr>
                    </a:p>
                  </a:txBody>
                  <a:tcPr marL="68580" marR="68580" marT="0" marB="0"/>
                </a:tc>
              </a:tr>
              <a:tr h="294563">
                <a:tc>
                  <a:txBody>
                    <a:bodyPr/>
                    <a:lstStyle/>
                    <a:p>
                      <a:pPr algn="ctr">
                        <a:spcAft>
                          <a:spcPts val="0"/>
                        </a:spcAft>
                        <a:tabLst>
                          <a:tab pos="449580" algn="l"/>
                          <a:tab pos="2637155" algn="ctr"/>
                          <a:tab pos="5274310" algn="r"/>
                        </a:tabLst>
                      </a:pPr>
                      <a:r>
                        <a:rPr lang="ru-RU" sz="2000" dirty="0">
                          <a:effectLst/>
                        </a:rPr>
                        <a:t> </a:t>
                      </a:r>
                      <a:endParaRPr lang="ru-RU" sz="2000" dirty="0">
                        <a:effectLst/>
                        <a:latin typeface="Times New Roman"/>
                        <a:ea typeface="Times New Roman"/>
                      </a:endParaRPr>
                    </a:p>
                  </a:txBody>
                  <a:tcPr marL="68580" marR="68580" marT="0" marB="0"/>
                </a:tc>
                <a:tc>
                  <a:txBody>
                    <a:bodyPr/>
                    <a:lstStyle/>
                    <a:p>
                      <a:pPr algn="ctr">
                        <a:spcAft>
                          <a:spcPts val="0"/>
                        </a:spcAft>
                        <a:tabLst>
                          <a:tab pos="449580" algn="l"/>
                          <a:tab pos="2637155" algn="ctr"/>
                          <a:tab pos="5274310" algn="r"/>
                        </a:tabLst>
                      </a:pPr>
                      <a:r>
                        <a:rPr lang="ru-RU" sz="2000" dirty="0">
                          <a:effectLst/>
                        </a:rPr>
                        <a:t> </a:t>
                      </a:r>
                      <a:endParaRPr lang="ru-RU" sz="2000" dirty="0">
                        <a:effectLst/>
                        <a:latin typeface="Times New Roman"/>
                        <a:ea typeface="Times New Roman"/>
                      </a:endParaRPr>
                    </a:p>
                  </a:txBody>
                  <a:tcPr marL="68580" marR="68580" marT="0" marB="0"/>
                </a:tc>
                <a:tc>
                  <a:txBody>
                    <a:bodyPr/>
                    <a:lstStyle/>
                    <a:p>
                      <a:pPr algn="ctr">
                        <a:spcAft>
                          <a:spcPts val="0"/>
                        </a:spcAft>
                        <a:tabLst>
                          <a:tab pos="449580" algn="l"/>
                          <a:tab pos="2637155" algn="ctr"/>
                          <a:tab pos="5274310" algn="r"/>
                        </a:tabLst>
                      </a:pPr>
                      <a:r>
                        <a:rPr lang="ru-RU" sz="2000" dirty="0">
                          <a:effectLst/>
                        </a:rPr>
                        <a:t> </a:t>
                      </a:r>
                      <a:endParaRPr lang="ru-RU" sz="2000" dirty="0">
                        <a:effectLst/>
                        <a:latin typeface="Times New Roman"/>
                        <a:ea typeface="Times New Roman"/>
                      </a:endParaRPr>
                    </a:p>
                  </a:txBody>
                  <a:tcPr marL="68580" marR="68580" marT="0" marB="0"/>
                </a:tc>
                <a:tc>
                  <a:txBody>
                    <a:bodyPr/>
                    <a:lstStyle/>
                    <a:p>
                      <a:pPr algn="ctr">
                        <a:spcAft>
                          <a:spcPts val="0"/>
                        </a:spcAft>
                        <a:tabLst>
                          <a:tab pos="449580" algn="l"/>
                          <a:tab pos="2637155" algn="ctr"/>
                          <a:tab pos="5274310" algn="r"/>
                        </a:tabLst>
                      </a:pPr>
                      <a:endParaRPr lang="ru-RU" sz="2000" dirty="0">
                        <a:effectLst/>
                        <a:latin typeface="Times New Roman"/>
                        <a:ea typeface="Times New Roman"/>
                      </a:endParaRPr>
                    </a:p>
                  </a:txBody>
                  <a:tcPr marL="68580" marR="68580" marT="0" marB="0"/>
                </a:tc>
                <a:tc>
                  <a:txBody>
                    <a:bodyPr/>
                    <a:lstStyle/>
                    <a:p>
                      <a:pPr algn="ctr">
                        <a:spcAft>
                          <a:spcPts val="0"/>
                        </a:spcAft>
                        <a:tabLst>
                          <a:tab pos="449580" algn="l"/>
                          <a:tab pos="2637155" algn="ctr"/>
                          <a:tab pos="5274310" algn="r"/>
                        </a:tabLst>
                      </a:pPr>
                      <a:r>
                        <a:rPr lang="ru-RU" sz="2000" dirty="0">
                          <a:effectLst/>
                        </a:rPr>
                        <a:t> </a:t>
                      </a:r>
                      <a:endParaRPr lang="ru-RU" sz="2000" dirty="0">
                        <a:effectLst/>
                        <a:latin typeface="Times New Roman"/>
                        <a:ea typeface="Times New Roman"/>
                      </a:endParaRPr>
                    </a:p>
                  </a:txBody>
                  <a:tcPr marL="68580" marR="68580" marT="0" marB="0"/>
                </a:tc>
                <a:tc>
                  <a:txBody>
                    <a:bodyPr/>
                    <a:lstStyle/>
                    <a:p>
                      <a:pPr algn="ctr">
                        <a:spcAft>
                          <a:spcPts val="0"/>
                        </a:spcAft>
                        <a:tabLst>
                          <a:tab pos="449580" algn="l"/>
                          <a:tab pos="2637155" algn="ctr"/>
                          <a:tab pos="5274310" algn="r"/>
                        </a:tabLst>
                      </a:pPr>
                      <a:r>
                        <a:rPr lang="ru-RU" sz="2000" dirty="0">
                          <a:effectLst/>
                        </a:rPr>
                        <a:t> </a:t>
                      </a:r>
                      <a:endParaRPr lang="ru-RU" sz="2000" dirty="0">
                        <a:effectLst/>
                        <a:latin typeface="Times New Roman"/>
                        <a:ea typeface="Times New Roman"/>
                      </a:endParaRPr>
                    </a:p>
                  </a:txBody>
                  <a:tcPr marL="68580" marR="68580" marT="0" marB="0"/>
                </a:tc>
              </a:tr>
            </a:tbl>
          </a:graphicData>
        </a:graphic>
      </p:graphicFrame>
      <p:sp>
        <p:nvSpPr>
          <p:cNvPr id="6" name="Rectangle 1"/>
          <p:cNvSpPr>
            <a:spLocks noChangeArrowheads="1"/>
          </p:cNvSpPr>
          <p:nvPr/>
        </p:nvSpPr>
        <p:spPr bwMode="auto">
          <a:xfrm>
            <a:off x="379528" y="1351221"/>
            <a:ext cx="8496944"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1pPr>
            <a:lvl2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2pPr>
            <a:lvl3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3pPr>
            <a:lvl4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4pPr>
            <a:lvl5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5pPr>
            <a:lvl6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6pPr>
            <a:lvl7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7pPr>
            <a:lvl8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8pPr>
            <a:lvl9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9pPr>
          </a:lstStyle>
          <a:p>
            <a:pPr>
              <a:buFontTx/>
              <a:buChar char="•"/>
            </a:pPr>
            <a:endParaRPr lang="ru-RU" altLang="ru-RU" sz="600" dirty="0" smtClean="0">
              <a:solidFill>
                <a:prstClr val="black"/>
              </a:solidFill>
            </a:endParaRPr>
          </a:p>
          <a:p>
            <a:pPr algn="ctr" eaLnBrk="0" hangingPunct="0"/>
            <a:r>
              <a:rPr lang="ru-RU" altLang="ru-RU" sz="2000" b="1" dirty="0" smtClean="0">
                <a:solidFill>
                  <a:srgbClr val="C00000"/>
                </a:solidFill>
                <a:ea typeface="Times New Roman" pitchFamily="18" charset="0"/>
              </a:rPr>
              <a:t>Основные показатели результатов ГИА в межаттестационный (доаттестационный) период</a:t>
            </a:r>
          </a:p>
          <a:p>
            <a:pPr algn="ctr" eaLnBrk="0" hangingPunct="0"/>
            <a:endParaRPr lang="ru-RU" altLang="ru-RU" sz="2000" dirty="0" smtClean="0">
              <a:solidFill>
                <a:srgbClr val="C00000"/>
              </a:solidFill>
            </a:endParaRPr>
          </a:p>
        </p:txBody>
      </p:sp>
      <p:sp>
        <p:nvSpPr>
          <p:cNvPr id="8" name="Rectangle 2"/>
          <p:cNvSpPr>
            <a:spLocks noChangeArrowheads="1"/>
          </p:cNvSpPr>
          <p:nvPr/>
        </p:nvSpPr>
        <p:spPr bwMode="auto">
          <a:xfrm>
            <a:off x="377417" y="5085184"/>
            <a:ext cx="8208912"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ru-RU" altLang="ru-RU" dirty="0" smtClean="0">
                <a:solidFill>
                  <a:prstClr val="black"/>
                </a:solidFill>
                <a:latin typeface="Arial" pitchFamily="34" charset="0"/>
                <a:cs typeface="Arial" pitchFamily="34" charset="0"/>
              </a:rPr>
              <a:t>ГИА – государственная итоговая аттестация, которая может проходить в форме ЕГЭ, ОГЭ, ГВЭ.</a:t>
            </a:r>
          </a:p>
        </p:txBody>
      </p:sp>
    </p:spTree>
    <p:extLst>
      <p:ext uri="{BB962C8B-B14F-4D97-AF65-F5344CB8AC3E}">
        <p14:creationId xmlns:p14="http://schemas.microsoft.com/office/powerpoint/2010/main" val="5708468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116632"/>
            <a:ext cx="7200800" cy="1115510"/>
          </a:xfrm>
        </p:spPr>
        <p:txBody>
          <a:bodyPr>
            <a:noAutofit/>
          </a:bodyPr>
          <a:lstStyle/>
          <a:p>
            <a:r>
              <a:rPr lang="ru-RU" sz="2200" b="1" dirty="0"/>
              <a:t>2.2. Результаты </a:t>
            </a:r>
            <a:r>
              <a:rPr lang="ru-RU" sz="2200" b="1" dirty="0" smtClean="0"/>
              <a:t>освоения детьми образовательных программ по </a:t>
            </a:r>
            <a:r>
              <a:rPr lang="ru-RU" sz="2200" b="1" dirty="0"/>
              <a:t>итогам </a:t>
            </a:r>
            <a:r>
              <a:rPr lang="ru-RU" sz="2200" b="1" dirty="0" smtClean="0"/>
              <a:t>внешнего мониторинга </a:t>
            </a:r>
            <a:r>
              <a:rPr lang="ru-RU" sz="2200" b="1" dirty="0"/>
              <a:t>системы </a:t>
            </a:r>
            <a:r>
              <a:rPr lang="ru-RU" sz="2200" b="1" dirty="0" smtClean="0"/>
              <a:t>образования </a:t>
            </a:r>
            <a:endParaRPr lang="ru-RU" sz="2200" b="1" dirty="0">
              <a:solidFill>
                <a:srgbClr val="C00000"/>
              </a:solidFill>
            </a:endParaRPr>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72</a:t>
            </a:fld>
            <a:endParaRPr lang="ru-RU" sz="1800" dirty="0">
              <a:solidFill>
                <a:srgbClr val="4BACC6">
                  <a:lumMod val="75000"/>
                </a:srgbClr>
              </a:solidFill>
            </a:endParaRPr>
          </a:p>
        </p:txBody>
      </p:sp>
      <p:sp>
        <p:nvSpPr>
          <p:cNvPr id="8" name="Rectangle 2"/>
          <p:cNvSpPr>
            <a:spLocks noChangeArrowheads="1"/>
          </p:cNvSpPr>
          <p:nvPr/>
        </p:nvSpPr>
        <p:spPr bwMode="auto">
          <a:xfrm>
            <a:off x="323528" y="1500023"/>
            <a:ext cx="8640960" cy="470898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ru-RU" sz="2400" b="1" dirty="0" smtClean="0">
                <a:solidFill>
                  <a:prstClr val="black"/>
                </a:solidFill>
                <a:latin typeface="Times New Roman" panose="02020603050405020304" pitchFamily="18" charset="0"/>
                <a:cs typeface="Times New Roman" panose="02020603050405020304" pitchFamily="18" charset="0"/>
              </a:rPr>
              <a:t>Показатели </a:t>
            </a:r>
            <a:r>
              <a:rPr lang="ru-RU" sz="2400" b="1" dirty="0">
                <a:solidFill>
                  <a:prstClr val="black"/>
                </a:solidFill>
                <a:latin typeface="Times New Roman" panose="02020603050405020304" pitchFamily="18" charset="0"/>
                <a:cs typeface="Times New Roman" panose="02020603050405020304" pitchFamily="18" charset="0"/>
              </a:rPr>
              <a:t>соответствия первой квалификационной категории: </a:t>
            </a:r>
            <a:r>
              <a:rPr lang="ru-RU" sz="2400" dirty="0">
                <a:solidFill>
                  <a:prstClr val="black"/>
                </a:solidFill>
                <a:latin typeface="Times New Roman" panose="02020603050405020304" pitchFamily="18" charset="0"/>
                <a:cs typeface="Times New Roman" panose="02020603050405020304" pitchFamily="18" charset="0"/>
              </a:rPr>
              <a:t>наличие стабильных положительных результатов освоения обучающимися образовательных программ по итогам внешнего мониторинга системы образования.</a:t>
            </a:r>
          </a:p>
          <a:p>
            <a:r>
              <a:rPr lang="ru-RU" sz="2400" b="1" dirty="0">
                <a:solidFill>
                  <a:prstClr val="black"/>
                </a:solidFill>
                <a:latin typeface="Times New Roman" panose="02020603050405020304" pitchFamily="18" charset="0"/>
                <a:cs typeface="Times New Roman" panose="02020603050405020304" pitchFamily="18" charset="0"/>
              </a:rPr>
              <a:t>Показатели соответствия высшей квалификационной категории: </a:t>
            </a:r>
            <a:r>
              <a:rPr lang="ru-RU" sz="2400" dirty="0">
                <a:solidFill>
                  <a:prstClr val="black"/>
                </a:solidFill>
                <a:latin typeface="Times New Roman" panose="02020603050405020304" pitchFamily="18" charset="0"/>
                <a:cs typeface="Times New Roman" panose="02020603050405020304" pitchFamily="18" charset="0"/>
              </a:rPr>
              <a:t>наличие достижения обучающимися положительных результатов освоения образовательных программ по итогам внешнего мониторинга системы образования. </a:t>
            </a:r>
          </a:p>
          <a:p>
            <a:r>
              <a:rPr lang="ru-RU" sz="2400" b="1" dirty="0">
                <a:solidFill>
                  <a:prstClr val="black"/>
                </a:solidFill>
                <a:latin typeface="Times New Roman" panose="02020603050405020304" pitchFamily="18" charset="0"/>
                <a:cs typeface="Times New Roman" panose="02020603050405020304" pitchFamily="18" charset="0"/>
              </a:rPr>
              <a:t>Показатели несоответствия квалификационной категории: </a:t>
            </a:r>
            <a:r>
              <a:rPr lang="ru-RU" sz="2400" dirty="0">
                <a:solidFill>
                  <a:prstClr val="black"/>
                </a:solidFill>
                <a:latin typeface="Times New Roman" panose="02020603050405020304" pitchFamily="18" charset="0"/>
                <a:cs typeface="Times New Roman" panose="02020603050405020304" pitchFamily="18" charset="0"/>
              </a:rPr>
              <a:t>наличие стабильно отрицательных результатов.</a:t>
            </a:r>
          </a:p>
          <a:p>
            <a:r>
              <a:rPr lang="ru-RU" b="1" i="1" dirty="0">
                <a:solidFill>
                  <a:prstClr val="black"/>
                </a:solidFill>
              </a:rPr>
              <a:t> </a:t>
            </a:r>
            <a:endParaRPr lang="ru-RU" dirty="0">
              <a:solidFill>
                <a:prstClr val="black"/>
              </a:solidFill>
            </a:endParaRPr>
          </a:p>
          <a:p>
            <a:pPr fontAlgn="base">
              <a:spcBef>
                <a:spcPct val="0"/>
              </a:spcBef>
              <a:spcAft>
                <a:spcPct val="0"/>
              </a:spcAft>
            </a:pPr>
            <a:endParaRPr lang="ru-RU" altLang="ru-RU"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4879662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116632"/>
            <a:ext cx="7560840" cy="1152128"/>
          </a:xfrm>
        </p:spPr>
        <p:txBody>
          <a:bodyPr>
            <a:noAutofit/>
          </a:bodyPr>
          <a:lstStyle/>
          <a:p>
            <a:pPr lvl="0" algn="l">
              <a:spcBef>
                <a:spcPct val="20000"/>
              </a:spcBef>
            </a:pPr>
            <a:r>
              <a:rPr lang="ru-RU" sz="2400" b="1" dirty="0"/>
              <a:t>2.2. Результаты освоения детьми образовательных программ по итогам внешнего мониторинга системы образования </a:t>
            </a:r>
            <a:endParaRPr lang="ru-RU" sz="2400" b="1" dirty="0">
              <a:solidFill>
                <a:schemeClr val="tx1">
                  <a:lumMod val="50000"/>
                  <a:lumOff val="50000"/>
                </a:schemeClr>
              </a:solidFill>
            </a:endParaRPr>
          </a:p>
        </p:txBody>
      </p:sp>
      <p:sp>
        <p:nvSpPr>
          <p:cNvPr id="6" name="Объект 5"/>
          <p:cNvSpPr>
            <a:spLocks noGrp="1"/>
          </p:cNvSpPr>
          <p:nvPr>
            <p:ph idx="1"/>
          </p:nvPr>
        </p:nvSpPr>
        <p:spPr>
          <a:xfrm>
            <a:off x="457200" y="1340768"/>
            <a:ext cx="8229600" cy="5184576"/>
          </a:xfrm>
        </p:spPr>
        <p:txBody>
          <a:bodyPr>
            <a:noAutofit/>
          </a:bodyPr>
          <a:lstStyle/>
          <a:p>
            <a:pPr marL="0" indent="0">
              <a:buNone/>
            </a:pPr>
            <a:r>
              <a:rPr lang="ru-RU" sz="2300" u="sng" dirty="0" smtClean="0"/>
              <a:t>Недочеты:</a:t>
            </a:r>
          </a:p>
          <a:p>
            <a:pPr algn="just"/>
            <a:r>
              <a:rPr lang="ru-RU" sz="2300" dirty="0" smtClean="0"/>
              <a:t>Дана таблица, но отсутствуют комментарии к ней.</a:t>
            </a:r>
          </a:p>
          <a:p>
            <a:pPr algn="just"/>
            <a:r>
              <a:rPr lang="ru-RU" sz="2300" dirty="0" smtClean="0"/>
              <a:t>Комментарии к таблице сопровождаются лишь выводом, отсутствует анализ содержания таблицы. </a:t>
            </a:r>
          </a:p>
          <a:p>
            <a:pPr algn="just"/>
            <a:endParaRPr lang="ru-RU" sz="2300" dirty="0" smtClean="0"/>
          </a:p>
          <a:p>
            <a:pPr marL="0" indent="0" algn="just">
              <a:buNone/>
            </a:pPr>
            <a:r>
              <a:rPr lang="ru-RU" sz="2300" u="sng" dirty="0" smtClean="0"/>
              <a:t> В анализе можно отразить следующее:</a:t>
            </a:r>
          </a:p>
          <a:p>
            <a:pPr algn="just"/>
            <a:r>
              <a:rPr lang="ru-RU" sz="2300" dirty="0" smtClean="0"/>
              <a:t>За счет чего достигаются те или иные результаты освоения образовательной программы (используемые технологии, подходы, формы и методы работы с детьми и др.).</a:t>
            </a:r>
          </a:p>
          <a:p>
            <a:pPr algn="just"/>
            <a:r>
              <a:rPr lang="ru-RU" sz="2300" dirty="0" smtClean="0"/>
              <a:t> С какими детьми работает педагог, как это отражается на результатах освоения программы.</a:t>
            </a:r>
          </a:p>
          <a:p>
            <a:endParaRPr lang="ru-RU" sz="2300" dirty="0"/>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73</a:t>
            </a:fld>
            <a:endParaRPr lang="ru-RU" sz="1800" dirty="0">
              <a:solidFill>
                <a:srgbClr val="4BACC6">
                  <a:lumMod val="75000"/>
                </a:srgbClr>
              </a:solidFill>
            </a:endParaRPr>
          </a:p>
        </p:txBody>
      </p:sp>
    </p:spTree>
    <p:extLst>
      <p:ext uri="{BB962C8B-B14F-4D97-AF65-F5344CB8AC3E}">
        <p14:creationId xmlns:p14="http://schemas.microsoft.com/office/powerpoint/2010/main" val="37551837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202630"/>
            <a:ext cx="7211144" cy="1066130"/>
          </a:xfrm>
        </p:spPr>
        <p:txBody>
          <a:bodyPr>
            <a:normAutofit fontScale="90000"/>
          </a:bodyPr>
          <a:lstStyle/>
          <a:p>
            <a:pPr lvl="0">
              <a:spcBef>
                <a:spcPts val="0"/>
              </a:spcBef>
            </a:pPr>
            <a:r>
              <a:rPr lang="ru-RU" sz="2800" b="1" dirty="0" smtClean="0">
                <a:solidFill>
                  <a:srgbClr val="FF0000"/>
                </a:solidFill>
                <a:ea typeface="+mn-ea"/>
                <a:cs typeface="+mn-cs"/>
              </a:rPr>
              <a:t/>
            </a:r>
            <a:br>
              <a:rPr lang="ru-RU" sz="2800" b="1" dirty="0" smtClean="0">
                <a:solidFill>
                  <a:srgbClr val="FF0000"/>
                </a:solidFill>
                <a:ea typeface="+mn-ea"/>
                <a:cs typeface="+mn-cs"/>
              </a:rPr>
            </a:br>
            <a:r>
              <a:rPr lang="ru-RU" sz="2800" b="1" dirty="0" smtClean="0">
                <a:solidFill>
                  <a:srgbClr val="C00000"/>
                </a:solidFill>
                <a:ea typeface="+mn-ea"/>
                <a:cs typeface="+mn-cs"/>
              </a:rPr>
              <a:t>Раздел </a:t>
            </a:r>
            <a:r>
              <a:rPr lang="ru-RU" sz="2800" b="1" dirty="0">
                <a:solidFill>
                  <a:srgbClr val="C00000"/>
                </a:solidFill>
                <a:ea typeface="+mn-ea"/>
                <a:cs typeface="+mn-cs"/>
              </a:rPr>
              <a:t>3. «Результативность профессиональной деятельности по выявлению и развитию у обучающихся способностей».</a:t>
            </a:r>
            <a:br>
              <a:rPr lang="ru-RU" sz="2800" b="1" dirty="0">
                <a:solidFill>
                  <a:srgbClr val="C00000"/>
                </a:solidFill>
                <a:ea typeface="+mn-ea"/>
                <a:cs typeface="+mn-cs"/>
              </a:rPr>
            </a:br>
            <a:endParaRPr lang="ru-RU" dirty="0">
              <a:solidFill>
                <a:srgbClr val="C00000"/>
              </a:solidFill>
            </a:endParaRP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74</a:t>
            </a:fld>
            <a:endParaRPr lang="ru-RU" sz="1800" dirty="0">
              <a:solidFill>
                <a:srgbClr val="4BACC6">
                  <a:lumMod val="75000"/>
                </a:srgbClr>
              </a:solidFill>
            </a:endParaRPr>
          </a:p>
        </p:txBody>
      </p:sp>
      <p:sp>
        <p:nvSpPr>
          <p:cNvPr id="3" name="Прямоугольник 2"/>
          <p:cNvSpPr/>
          <p:nvPr/>
        </p:nvSpPr>
        <p:spPr>
          <a:xfrm>
            <a:off x="683568" y="1412776"/>
            <a:ext cx="7920880" cy="4832092"/>
          </a:xfrm>
          <a:prstGeom prst="rect">
            <a:avLst/>
          </a:prstGeom>
        </p:spPr>
        <p:txBody>
          <a:bodyPr wrap="square">
            <a:spAutoFit/>
          </a:bodyPr>
          <a:lstStyle/>
          <a:p>
            <a:pPr lvl="1"/>
            <a:r>
              <a:rPr lang="ru-RU" sz="2200" dirty="0" smtClean="0">
                <a:solidFill>
                  <a:prstClr val="black"/>
                </a:solidFill>
              </a:rPr>
              <a:t>В этом разделе педагогический работник представляет и анализирует: </a:t>
            </a:r>
          </a:p>
          <a:p>
            <a:pPr marL="342900" indent="-342900">
              <a:buFontTx/>
              <a:buChar char="-"/>
            </a:pPr>
            <a:r>
              <a:rPr lang="ru-RU" sz="2200" dirty="0" smtClean="0">
                <a:solidFill>
                  <a:prstClr val="black"/>
                </a:solidFill>
              </a:rPr>
              <a:t>результаты мониторинговых исследований по выявлению способностей обучающихся с указанием используемых методик, аналитические материалы по результатам проведенных исследований;</a:t>
            </a:r>
          </a:p>
          <a:p>
            <a:pPr marL="342900" indent="-342900">
              <a:buFontTx/>
              <a:buChar char="-"/>
            </a:pPr>
            <a:r>
              <a:rPr lang="ru-RU" sz="2200" dirty="0" smtClean="0">
                <a:solidFill>
                  <a:prstClr val="black"/>
                </a:solidFill>
              </a:rPr>
              <a:t>работу по индивидуальным образовательным планам, программам, маршрутам;</a:t>
            </a:r>
          </a:p>
          <a:p>
            <a:pPr marL="342900" indent="-342900">
              <a:buFontTx/>
              <a:buChar char="-"/>
            </a:pPr>
            <a:r>
              <a:rPr lang="ru-RU" sz="2200" dirty="0" smtClean="0">
                <a:solidFill>
                  <a:prstClr val="black"/>
                </a:solidFill>
              </a:rPr>
              <a:t>материалы по вовлечению обучающихся в социально-значимую и проектную деятельность</a:t>
            </a:r>
            <a:r>
              <a:rPr lang="ru-RU" sz="2200" dirty="0">
                <a:solidFill>
                  <a:prstClr val="black"/>
                </a:solidFill>
              </a:rPr>
              <a:t>;</a:t>
            </a:r>
            <a:endParaRPr lang="ru-RU" sz="2200" dirty="0" smtClean="0">
              <a:solidFill>
                <a:prstClr val="black"/>
              </a:solidFill>
            </a:endParaRPr>
          </a:p>
          <a:p>
            <a:pPr marL="342900" indent="-342900">
              <a:buFontTx/>
              <a:buChar char="-"/>
            </a:pPr>
            <a:r>
              <a:rPr lang="ru-RU" sz="2200" dirty="0" smtClean="0">
                <a:solidFill>
                  <a:prstClr val="black"/>
                </a:solidFill>
              </a:rPr>
              <a:t>результаты участия обучающихся в олимпиадах, конкурсах, соревнованиях и т.д., документы , подтверждающие данные результаты (копии грамот, дипломов, сертификатов, свидетельств).</a:t>
            </a:r>
          </a:p>
        </p:txBody>
      </p:sp>
    </p:spTree>
    <p:extLst>
      <p:ext uri="{BB962C8B-B14F-4D97-AF65-F5344CB8AC3E}">
        <p14:creationId xmlns:p14="http://schemas.microsoft.com/office/powerpoint/2010/main" val="297579902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75</a:t>
            </a:fld>
            <a:endParaRPr lang="ru-RU" sz="1800" dirty="0">
              <a:solidFill>
                <a:srgbClr val="4BACC6">
                  <a:lumMod val="75000"/>
                </a:srgbClr>
              </a:solidFill>
            </a:endParaRPr>
          </a:p>
        </p:txBody>
      </p:sp>
      <p:graphicFrame>
        <p:nvGraphicFramePr>
          <p:cNvPr id="4" name="Таблица 3"/>
          <p:cNvGraphicFramePr>
            <a:graphicFrameLocks noGrp="1"/>
          </p:cNvGraphicFramePr>
          <p:nvPr>
            <p:extLst/>
          </p:nvPr>
        </p:nvGraphicFramePr>
        <p:xfrm>
          <a:off x="151332" y="1988840"/>
          <a:ext cx="8871074" cy="3048000"/>
        </p:xfrm>
        <a:graphic>
          <a:graphicData uri="http://schemas.openxmlformats.org/drawingml/2006/table">
            <a:tbl>
              <a:tblPr>
                <a:tableStyleId>{5C22544A-7EE6-4342-B048-85BDC9FD1C3A}</a:tableStyleId>
              </a:tblPr>
              <a:tblGrid>
                <a:gridCol w="2141477"/>
                <a:gridCol w="1036141"/>
                <a:gridCol w="1036141"/>
                <a:gridCol w="912900"/>
                <a:gridCol w="1028091"/>
                <a:gridCol w="2716324"/>
              </a:tblGrid>
              <a:tr h="579120">
                <a:tc>
                  <a:txBody>
                    <a:bodyPr/>
                    <a:lstStyle/>
                    <a:p>
                      <a:pPr algn="ctr">
                        <a:spcAft>
                          <a:spcPts val="0"/>
                        </a:spcAft>
                      </a:pPr>
                      <a:r>
                        <a:rPr lang="ru-RU" sz="2000" dirty="0">
                          <a:effectLst/>
                        </a:rPr>
                        <a:t>Форма мероприятия</a:t>
                      </a:r>
                    </a:p>
                    <a:p>
                      <a:pPr algn="ctr">
                        <a:spcAft>
                          <a:spcPts val="0"/>
                        </a:spcAft>
                      </a:pPr>
                      <a:r>
                        <a:rPr lang="ru-RU" sz="2000" dirty="0">
                          <a:effectLst/>
                        </a:rPr>
                        <a:t>(с указанием названия мероприятия, организатора)</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smtClean="0">
                          <a:effectLst/>
                        </a:rPr>
                        <a:t>Учеб</a:t>
                      </a:r>
                    </a:p>
                    <a:p>
                      <a:pPr algn="ctr">
                        <a:spcAft>
                          <a:spcPts val="0"/>
                        </a:spcAft>
                      </a:pPr>
                      <a:r>
                        <a:rPr lang="ru-RU" sz="2000" dirty="0" err="1" smtClean="0">
                          <a:effectLst/>
                        </a:rPr>
                        <a:t>ный</a:t>
                      </a:r>
                      <a:r>
                        <a:rPr lang="ru-RU" sz="2000" dirty="0" smtClean="0">
                          <a:effectLst/>
                        </a:rPr>
                        <a:t> </a:t>
                      </a:r>
                      <a:r>
                        <a:rPr lang="ru-RU" sz="2000" dirty="0">
                          <a:effectLst/>
                        </a:rPr>
                        <a:t>год</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Уровень мероприятия</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smtClean="0">
                          <a:effectLst/>
                        </a:rPr>
                        <a:t>Класс</a:t>
                      </a:r>
                      <a:r>
                        <a:rPr lang="ru-RU" sz="2000" baseline="0" dirty="0" smtClean="0">
                          <a:effectLst/>
                        </a:rPr>
                        <a:t> группа</a:t>
                      </a:r>
                    </a:p>
                    <a:p>
                      <a:pPr algn="ctr">
                        <a:spcAft>
                          <a:spcPts val="0"/>
                        </a:spcAft>
                      </a:pPr>
                      <a:r>
                        <a:rPr lang="ru-RU" sz="2000" baseline="0" dirty="0" smtClean="0">
                          <a:effectLst/>
                        </a:rPr>
                        <a:t>возраст</a:t>
                      </a:r>
                      <a:r>
                        <a:rPr lang="ru-RU" sz="2000" dirty="0" smtClean="0">
                          <a:effectLst/>
                        </a:rPr>
                        <a:t> </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Кол-во участников</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Результат (участие, наличие победителей, призеров, лауреатов с указанием Ф.И. обучающего (воспитанника))</a:t>
                      </a:r>
                      <a:endParaRPr lang="ru-RU" sz="2000" dirty="0">
                        <a:effectLst/>
                        <a:latin typeface="Times New Roman"/>
                        <a:ea typeface="Times New Roman"/>
                      </a:endParaRPr>
                    </a:p>
                  </a:txBody>
                  <a:tcPr marL="68580" marR="68580" marT="0" marB="0" anchor="ctr">
                    <a:solidFill>
                      <a:schemeClr val="tx2">
                        <a:lumMod val="20000"/>
                        <a:lumOff val="80000"/>
                      </a:schemeClr>
                    </a:solidFill>
                  </a:tcPr>
                </a:tc>
              </a:tr>
              <a:tr h="166370">
                <a:tc>
                  <a:txBody>
                    <a:bodyPr/>
                    <a:lstStyle/>
                    <a:p>
                      <a:pPr algn="ctr">
                        <a:spcAft>
                          <a:spcPts val="0"/>
                        </a:spcAft>
                      </a:pPr>
                      <a:endParaRPr lang="ru-RU" sz="2000" dirty="0">
                        <a:effectLst/>
                        <a:latin typeface="Times New Roman"/>
                        <a:ea typeface="Times New Roman"/>
                      </a:endParaRPr>
                    </a:p>
                  </a:txBody>
                  <a:tcPr marL="68580" marR="68580" marT="0" marB="0" anchor="ctr"/>
                </a:tc>
                <a:tc>
                  <a:txBody>
                    <a:bodyPr/>
                    <a:lstStyle/>
                    <a:p>
                      <a:endParaRPr lang="ru-RU" sz="2000" dirty="0"/>
                    </a:p>
                  </a:txBody>
                  <a:tcPr marL="68580" marR="68580" marT="0" marB="0" anchor="ctr"/>
                </a:tc>
                <a:tc>
                  <a:txBody>
                    <a:bodyPr/>
                    <a:lstStyle/>
                    <a:p>
                      <a:endParaRPr lang="ru-RU" sz="2000" dirty="0"/>
                    </a:p>
                  </a:txBody>
                  <a:tcPr marL="68580" marR="68580" marT="0" marB="0" anchor="ctr"/>
                </a:tc>
                <a:tc>
                  <a:txBody>
                    <a:bodyPr/>
                    <a:lstStyle/>
                    <a:p>
                      <a:endParaRPr lang="ru-RU" sz="2000" dirty="0"/>
                    </a:p>
                  </a:txBody>
                  <a:tcPr marL="68580" marR="68580" marT="0" marB="0" anchor="ctr"/>
                </a:tc>
                <a:tc>
                  <a:txBody>
                    <a:bodyPr/>
                    <a:lstStyle/>
                    <a:p>
                      <a:endParaRPr lang="ru-RU" sz="2000" dirty="0"/>
                    </a:p>
                  </a:txBody>
                  <a:tcPr marL="68580" marR="68580" marT="0" marB="0" anchor="ctr"/>
                </a:tc>
                <a:tc>
                  <a:txBody>
                    <a:bodyPr/>
                    <a:lstStyle/>
                    <a:p>
                      <a:endParaRPr lang="ru-RU" sz="2000" dirty="0"/>
                    </a:p>
                  </a:txBody>
                  <a:tcPr marL="68580" marR="68580" marT="0" marB="0" anchor="ctr"/>
                </a:tc>
              </a:tr>
              <a:tr h="0">
                <a:tc>
                  <a:txBody>
                    <a:bodyPr/>
                    <a:lstStyle/>
                    <a:p>
                      <a:pPr>
                        <a:spcAft>
                          <a:spcPts val="0"/>
                        </a:spcAft>
                      </a:pPr>
                      <a:r>
                        <a:rPr lang="ru-RU" sz="2000">
                          <a:effectLst/>
                        </a:rPr>
                        <a:t> </a:t>
                      </a:r>
                      <a:endParaRPr lang="ru-RU" sz="2000">
                        <a:effectLst/>
                        <a:latin typeface="Times New Roman"/>
                        <a:ea typeface="Times New Roman"/>
                      </a:endParaRPr>
                    </a:p>
                  </a:txBody>
                  <a:tcPr marL="68580" marR="68580" marT="0" marB="0"/>
                </a:tc>
                <a:tc>
                  <a:txBody>
                    <a:bodyPr/>
                    <a:lstStyle/>
                    <a:p>
                      <a:pPr>
                        <a:spcAft>
                          <a:spcPts val="0"/>
                        </a:spcAft>
                      </a:pPr>
                      <a:r>
                        <a:rPr lang="ru-RU" sz="2000">
                          <a:effectLst/>
                        </a:rPr>
                        <a:t> </a:t>
                      </a:r>
                      <a:endParaRPr lang="ru-RU" sz="2000">
                        <a:effectLst/>
                        <a:latin typeface="Times New Roman"/>
                        <a:ea typeface="Times New Roman"/>
                      </a:endParaRPr>
                    </a:p>
                  </a:txBody>
                  <a:tcPr marL="68580" marR="68580" marT="0" marB="0"/>
                </a:tc>
                <a:tc>
                  <a:txBody>
                    <a:bodyPr/>
                    <a:lstStyle/>
                    <a:p>
                      <a:pPr>
                        <a:spcAft>
                          <a:spcPts val="0"/>
                        </a:spcAft>
                      </a:pPr>
                      <a:r>
                        <a:rPr lang="ru-RU" sz="2000">
                          <a:effectLst/>
                        </a:rPr>
                        <a:t> </a:t>
                      </a:r>
                      <a:endParaRPr lang="ru-RU" sz="2000">
                        <a:effectLst/>
                        <a:latin typeface="Times New Roman"/>
                        <a:ea typeface="Times New Roman"/>
                      </a:endParaRPr>
                    </a:p>
                  </a:txBody>
                  <a:tcPr marL="68580" marR="68580" marT="0" marB="0"/>
                </a:tc>
                <a:tc>
                  <a:txBody>
                    <a:bodyPr/>
                    <a:lstStyle/>
                    <a:p>
                      <a:pPr>
                        <a:spcAft>
                          <a:spcPts val="0"/>
                        </a:spcAft>
                      </a:pPr>
                      <a:r>
                        <a:rPr lang="ru-RU" sz="2000" dirty="0">
                          <a:effectLst/>
                        </a:rPr>
                        <a:t> </a:t>
                      </a:r>
                      <a:endParaRPr lang="ru-RU" sz="2000" dirty="0">
                        <a:effectLst/>
                        <a:latin typeface="Times New Roman"/>
                        <a:ea typeface="Times New Roman"/>
                      </a:endParaRPr>
                    </a:p>
                  </a:txBody>
                  <a:tcPr marL="68580" marR="68580" marT="0" marB="0"/>
                </a:tc>
                <a:tc>
                  <a:txBody>
                    <a:bodyPr/>
                    <a:lstStyle/>
                    <a:p>
                      <a:pPr>
                        <a:spcAft>
                          <a:spcPts val="0"/>
                        </a:spcAft>
                      </a:pPr>
                      <a:r>
                        <a:rPr lang="ru-RU" sz="2000" dirty="0">
                          <a:effectLst/>
                        </a:rPr>
                        <a:t> </a:t>
                      </a:r>
                      <a:endParaRPr lang="ru-RU" sz="2000" dirty="0">
                        <a:effectLst/>
                        <a:latin typeface="Times New Roman"/>
                        <a:ea typeface="Times New Roman"/>
                      </a:endParaRPr>
                    </a:p>
                  </a:txBody>
                  <a:tcPr marL="68580" marR="68580" marT="0" marB="0"/>
                </a:tc>
                <a:tc>
                  <a:txBody>
                    <a:bodyPr/>
                    <a:lstStyle/>
                    <a:p>
                      <a:pPr>
                        <a:spcAft>
                          <a:spcPts val="0"/>
                        </a:spcAft>
                      </a:pPr>
                      <a:r>
                        <a:rPr lang="ru-RU" sz="2000" dirty="0">
                          <a:effectLst/>
                        </a:rPr>
                        <a:t> </a:t>
                      </a:r>
                      <a:endParaRPr lang="ru-RU" sz="2000" dirty="0">
                        <a:effectLst/>
                        <a:latin typeface="Times New Roman"/>
                        <a:ea typeface="Times New Roman"/>
                      </a:endParaRPr>
                    </a:p>
                  </a:txBody>
                  <a:tcPr marL="68580" marR="68580" marT="0" marB="0"/>
                </a:tc>
              </a:tr>
              <a:tr h="118745">
                <a:tc>
                  <a:txBody>
                    <a:bodyPr/>
                    <a:lstStyle/>
                    <a:p>
                      <a:pPr algn="ctr">
                        <a:spcAft>
                          <a:spcPts val="0"/>
                        </a:spcAft>
                      </a:pPr>
                      <a:endParaRPr lang="ru-RU" sz="2000" dirty="0">
                        <a:effectLst/>
                        <a:latin typeface="Times New Roman"/>
                        <a:ea typeface="Times New Roman"/>
                      </a:endParaRPr>
                    </a:p>
                  </a:txBody>
                  <a:tcPr marL="68580" marR="68580" marT="0" marB="0" anchor="ctr"/>
                </a:tc>
                <a:tc>
                  <a:txBody>
                    <a:bodyPr/>
                    <a:lstStyle/>
                    <a:p>
                      <a:endParaRPr lang="ru-RU" sz="2000"/>
                    </a:p>
                  </a:txBody>
                  <a:tcPr marL="68580" marR="68580" marT="0" marB="0" anchor="ctr"/>
                </a:tc>
                <a:tc>
                  <a:txBody>
                    <a:bodyPr/>
                    <a:lstStyle/>
                    <a:p>
                      <a:endParaRPr lang="ru-RU" sz="2000"/>
                    </a:p>
                  </a:txBody>
                  <a:tcPr marL="68580" marR="68580" marT="0" marB="0" anchor="ctr"/>
                </a:tc>
                <a:tc>
                  <a:txBody>
                    <a:bodyPr/>
                    <a:lstStyle/>
                    <a:p>
                      <a:endParaRPr lang="ru-RU" sz="2000"/>
                    </a:p>
                  </a:txBody>
                  <a:tcPr marL="68580" marR="68580" marT="0" marB="0" anchor="ctr"/>
                </a:tc>
                <a:tc>
                  <a:txBody>
                    <a:bodyPr/>
                    <a:lstStyle/>
                    <a:p>
                      <a:endParaRPr lang="ru-RU" sz="2000" dirty="0"/>
                    </a:p>
                  </a:txBody>
                  <a:tcPr marL="68580" marR="68580" marT="0" marB="0" anchor="ctr"/>
                </a:tc>
                <a:tc>
                  <a:txBody>
                    <a:bodyPr/>
                    <a:lstStyle/>
                    <a:p>
                      <a:endParaRPr lang="ru-RU" sz="2000" dirty="0"/>
                    </a:p>
                  </a:txBody>
                  <a:tcPr marL="68580" marR="68580" marT="0" marB="0" anchor="ctr"/>
                </a:tc>
              </a:tr>
              <a:tr h="127635">
                <a:tc>
                  <a:txBody>
                    <a:bodyPr/>
                    <a:lstStyle/>
                    <a:p>
                      <a:pPr>
                        <a:spcAft>
                          <a:spcPts val="0"/>
                        </a:spcAft>
                      </a:pPr>
                      <a:r>
                        <a:rPr lang="ru-RU" sz="2000">
                          <a:effectLst/>
                        </a:rPr>
                        <a:t> </a:t>
                      </a:r>
                      <a:endParaRPr lang="ru-RU" sz="2000">
                        <a:effectLst/>
                        <a:latin typeface="Times New Roman"/>
                        <a:ea typeface="Times New Roman"/>
                      </a:endParaRPr>
                    </a:p>
                  </a:txBody>
                  <a:tcPr marL="68580" marR="68580" marT="0" marB="0"/>
                </a:tc>
                <a:tc>
                  <a:txBody>
                    <a:bodyPr/>
                    <a:lstStyle/>
                    <a:p>
                      <a:pPr>
                        <a:spcAft>
                          <a:spcPts val="0"/>
                        </a:spcAft>
                      </a:pPr>
                      <a:r>
                        <a:rPr lang="ru-RU" sz="2000">
                          <a:effectLst/>
                        </a:rPr>
                        <a:t> </a:t>
                      </a:r>
                      <a:endParaRPr lang="ru-RU" sz="2000">
                        <a:effectLst/>
                        <a:latin typeface="Times New Roman"/>
                        <a:ea typeface="Times New Roman"/>
                      </a:endParaRPr>
                    </a:p>
                  </a:txBody>
                  <a:tcPr marL="68580" marR="68580" marT="0" marB="0"/>
                </a:tc>
                <a:tc>
                  <a:txBody>
                    <a:bodyPr/>
                    <a:lstStyle/>
                    <a:p>
                      <a:pPr>
                        <a:spcAft>
                          <a:spcPts val="0"/>
                        </a:spcAft>
                      </a:pPr>
                      <a:endParaRPr lang="ru-RU" sz="2000" dirty="0">
                        <a:effectLst/>
                        <a:latin typeface="Times New Roman"/>
                        <a:ea typeface="Times New Roman"/>
                      </a:endParaRPr>
                    </a:p>
                  </a:txBody>
                  <a:tcPr marL="68580" marR="68580" marT="0" marB="0"/>
                </a:tc>
                <a:tc>
                  <a:txBody>
                    <a:bodyPr/>
                    <a:lstStyle/>
                    <a:p>
                      <a:pPr>
                        <a:spcAft>
                          <a:spcPts val="0"/>
                        </a:spcAft>
                      </a:pPr>
                      <a:endParaRPr lang="ru-RU" sz="2000" dirty="0">
                        <a:effectLst/>
                        <a:latin typeface="Times New Roman"/>
                        <a:ea typeface="Times New Roman"/>
                      </a:endParaRPr>
                    </a:p>
                  </a:txBody>
                  <a:tcPr marL="68580" marR="68580" marT="0" marB="0"/>
                </a:tc>
                <a:tc>
                  <a:txBody>
                    <a:bodyPr/>
                    <a:lstStyle/>
                    <a:p>
                      <a:pPr>
                        <a:spcAft>
                          <a:spcPts val="0"/>
                        </a:spcAft>
                      </a:pPr>
                      <a:r>
                        <a:rPr lang="ru-RU" sz="2000">
                          <a:effectLst/>
                        </a:rPr>
                        <a:t> </a:t>
                      </a:r>
                      <a:endParaRPr lang="ru-RU" sz="2000">
                        <a:effectLst/>
                        <a:latin typeface="Times New Roman"/>
                        <a:ea typeface="Times New Roman"/>
                      </a:endParaRPr>
                    </a:p>
                  </a:txBody>
                  <a:tcPr marL="68580" marR="68580" marT="0" marB="0"/>
                </a:tc>
                <a:tc>
                  <a:txBody>
                    <a:bodyPr/>
                    <a:lstStyle/>
                    <a:p>
                      <a:pPr>
                        <a:spcAft>
                          <a:spcPts val="0"/>
                        </a:spcAft>
                      </a:pPr>
                      <a:r>
                        <a:rPr lang="ru-RU" sz="2000" dirty="0">
                          <a:effectLst/>
                        </a:rPr>
                        <a:t> </a:t>
                      </a:r>
                      <a:endParaRPr lang="ru-RU" sz="2000" dirty="0">
                        <a:effectLst/>
                        <a:latin typeface="Times New Roman"/>
                        <a:ea typeface="Times New Roman"/>
                      </a:endParaRPr>
                    </a:p>
                  </a:txBody>
                  <a:tcPr marL="68580" marR="68580" marT="0" marB="0"/>
                </a:tc>
              </a:tr>
            </a:tbl>
          </a:graphicData>
        </a:graphic>
      </p:graphicFrame>
      <p:sp>
        <p:nvSpPr>
          <p:cNvPr id="6" name="Rectangle 1"/>
          <p:cNvSpPr>
            <a:spLocks noChangeArrowheads="1"/>
          </p:cNvSpPr>
          <p:nvPr/>
        </p:nvSpPr>
        <p:spPr bwMode="auto">
          <a:xfrm>
            <a:off x="1907704" y="44624"/>
            <a:ext cx="7114702" cy="1015663"/>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altLang="ru-RU" sz="2000" b="1" dirty="0" smtClean="0">
                <a:solidFill>
                  <a:prstClr val="black"/>
                </a:solidFill>
                <a:latin typeface="Arial" pitchFamily="34" charset="0"/>
                <a:ea typeface="Times New Roman" pitchFamily="18" charset="0"/>
                <a:cs typeface="Arial" pitchFamily="34" charset="0"/>
              </a:rPr>
              <a:t>Результаты участия в олимпиадах, конкурсах, фестивалях, соревнованиях в межаттестационный (доаттестационный) период</a:t>
            </a:r>
            <a:endParaRPr lang="ru-RU" altLang="ru-RU" sz="200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9800640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76</a:t>
            </a:fld>
            <a:endParaRPr lang="ru-RU" sz="1800" dirty="0">
              <a:solidFill>
                <a:srgbClr val="4BACC6">
                  <a:lumMod val="75000"/>
                </a:srgbClr>
              </a:solidFill>
            </a:endParaRPr>
          </a:p>
        </p:txBody>
      </p:sp>
      <p:sp>
        <p:nvSpPr>
          <p:cNvPr id="6" name="Rectangle 1"/>
          <p:cNvSpPr>
            <a:spLocks noChangeArrowheads="1"/>
          </p:cNvSpPr>
          <p:nvPr/>
        </p:nvSpPr>
        <p:spPr bwMode="auto">
          <a:xfrm>
            <a:off x="1907704" y="44624"/>
            <a:ext cx="7114702" cy="1015663"/>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altLang="ru-RU" sz="2000" b="1" dirty="0" smtClean="0">
                <a:solidFill>
                  <a:prstClr val="black"/>
                </a:solidFill>
                <a:latin typeface="Arial" pitchFamily="34" charset="0"/>
                <a:ea typeface="Times New Roman" pitchFamily="18" charset="0"/>
                <a:cs typeface="Arial" pitchFamily="34" charset="0"/>
              </a:rPr>
              <a:t>Результаты участия в олимпиадах, конкурсах, фестивалях, соревнованиях в межаттестационный (доаттестационный) период</a:t>
            </a:r>
            <a:endParaRPr lang="ru-RU" altLang="ru-RU" sz="2000" dirty="0" smtClean="0">
              <a:solidFill>
                <a:prstClr val="black"/>
              </a:solidFill>
              <a:latin typeface="Arial" pitchFamily="34" charset="0"/>
              <a:cs typeface="Arial" pitchFamily="34" charset="0"/>
            </a:endParaRPr>
          </a:p>
        </p:txBody>
      </p:sp>
      <p:sp>
        <p:nvSpPr>
          <p:cNvPr id="2" name="Прямоугольник 1"/>
          <p:cNvSpPr/>
          <p:nvPr/>
        </p:nvSpPr>
        <p:spPr>
          <a:xfrm>
            <a:off x="323528" y="1340768"/>
            <a:ext cx="8640960" cy="5262979"/>
          </a:xfrm>
          <a:prstGeom prst="rect">
            <a:avLst/>
          </a:prstGeom>
        </p:spPr>
        <p:txBody>
          <a:bodyPr wrap="square">
            <a:spAutoFit/>
          </a:bodyPr>
          <a:lstStyle/>
          <a:p>
            <a:pPr indent="450215" algn="just"/>
            <a:r>
              <a:rPr lang="ru-RU" sz="2400" b="1" dirty="0">
                <a:solidFill>
                  <a:srgbClr val="000000"/>
                </a:solidFill>
                <a:latin typeface="Times New Roman" panose="02020603050405020304" pitchFamily="18" charset="0"/>
                <a:ea typeface="Calibri" panose="020F0502020204030204" pitchFamily="34" charset="0"/>
              </a:rPr>
              <a:t>Показатели соответствия первой квалификационной категории: </a:t>
            </a:r>
            <a:r>
              <a:rPr lang="ru-RU" sz="2400" dirty="0">
                <a:solidFill>
                  <a:srgbClr val="000000"/>
                </a:solidFill>
                <a:latin typeface="Times New Roman" panose="02020603050405020304" pitchFamily="18" charset="0"/>
                <a:ea typeface="Calibri" panose="020F0502020204030204" pitchFamily="34" charset="0"/>
              </a:rPr>
              <a:t>наличие работы по индивидуальным образовательным планам, программам, маршрутам или траекториям на основе результатов мониторинговых исследований.</a:t>
            </a:r>
            <a:endParaRPr lang="ru-RU" sz="2400" dirty="0">
              <a:solidFill>
                <a:srgbClr val="000000"/>
              </a:solidFill>
              <a:latin typeface="Arial" panose="020B0604020202020204" pitchFamily="34" charset="0"/>
              <a:ea typeface="Calibri" panose="020F0502020204030204" pitchFamily="34" charset="0"/>
            </a:endParaRPr>
          </a:p>
          <a:p>
            <a:pPr indent="450215" algn="just"/>
            <a:r>
              <a:rPr lang="ru-RU" sz="2400" b="1" dirty="0">
                <a:solidFill>
                  <a:prstClr val="black"/>
                </a:solidFill>
                <a:latin typeface="Times New Roman" panose="02020603050405020304" pitchFamily="18" charset="0"/>
                <a:ea typeface="Times New Roman" panose="02020603050405020304" pitchFamily="18" charset="0"/>
              </a:rPr>
              <a:t>Показатели соответствия высшей квалификационной категории: </a:t>
            </a:r>
            <a:r>
              <a:rPr lang="ru-RU" sz="2400" dirty="0">
                <a:solidFill>
                  <a:prstClr val="black"/>
                </a:solidFill>
                <a:latin typeface="Times New Roman" panose="02020603050405020304" pitchFamily="18" charset="0"/>
                <a:ea typeface="Times New Roman" panose="02020603050405020304" pitchFamily="18" charset="0"/>
              </a:rPr>
              <a:t>наличие работы по индивидуальным образовательным планам, программам, маршрутам или траекториям на основе результатов мониторинговых исследований, </a:t>
            </a:r>
            <a:r>
              <a:rPr lang="ru-RU" sz="2400" dirty="0">
                <a:solidFill>
                  <a:srgbClr val="000000"/>
                </a:solidFill>
                <a:latin typeface="Times New Roman" panose="02020603050405020304" pitchFamily="18" charset="0"/>
                <a:ea typeface="Calibri" panose="020F0502020204030204" pitchFamily="34" charset="0"/>
              </a:rPr>
              <a:t>наличие </a:t>
            </a:r>
            <a:r>
              <a:rPr lang="ru-RU" sz="2400" b="1" dirty="0">
                <a:solidFill>
                  <a:srgbClr val="000000"/>
                </a:solidFill>
                <a:latin typeface="Times New Roman" panose="02020603050405020304" pitchFamily="18" charset="0"/>
                <a:ea typeface="Calibri" panose="020F0502020204030204" pitchFamily="34" charset="0"/>
              </a:rPr>
              <a:t>победителей и призеров</a:t>
            </a:r>
            <a:r>
              <a:rPr lang="ru-RU" sz="2400" dirty="0">
                <a:solidFill>
                  <a:srgbClr val="000000"/>
                </a:solidFill>
                <a:latin typeface="Times New Roman" panose="02020603050405020304" pitchFamily="18" charset="0"/>
                <a:ea typeface="Calibri" panose="020F0502020204030204" pitchFamily="34" charset="0"/>
              </a:rPr>
              <a:t> в конкурсах, олимпиадах, соревнованиях муниципального уровня и выше.</a:t>
            </a:r>
            <a:endParaRPr lang="ru-RU" sz="2400" dirty="0">
              <a:solidFill>
                <a:prstClr val="black"/>
              </a:solidFill>
              <a:latin typeface="Arial" panose="020B0604020202020204" pitchFamily="34" charset="0"/>
              <a:ea typeface="Times New Roman" panose="02020603050405020304" pitchFamily="18" charset="0"/>
            </a:endParaRPr>
          </a:p>
          <a:p>
            <a:pPr indent="450215" algn="just"/>
            <a:r>
              <a:rPr lang="ru-RU" sz="2400" b="1" dirty="0">
                <a:solidFill>
                  <a:prstClr val="black"/>
                </a:solidFill>
                <a:latin typeface="Times New Roman" panose="02020603050405020304" pitchFamily="18" charset="0"/>
                <a:ea typeface="Times New Roman" panose="02020603050405020304" pitchFamily="18" charset="0"/>
              </a:rPr>
              <a:t>Показатели несоответствия квалификационной категории: </a:t>
            </a:r>
            <a:r>
              <a:rPr lang="ru-RU" sz="2400" dirty="0">
                <a:solidFill>
                  <a:srgbClr val="000000"/>
                </a:solidFill>
                <a:latin typeface="Times New Roman" panose="02020603050405020304" pitchFamily="18" charset="0"/>
                <a:ea typeface="Calibri" panose="020F0502020204030204" pitchFamily="34" charset="0"/>
              </a:rPr>
              <a:t>отсутствие деятельности по выявлению и развитию у обучающихся способностей.</a:t>
            </a:r>
            <a:endParaRPr lang="ru-RU" sz="2400" dirty="0">
              <a:solidFill>
                <a:prstClr val="black"/>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071316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116632"/>
            <a:ext cx="7488832" cy="1143000"/>
          </a:xfrm>
        </p:spPr>
        <p:txBody>
          <a:bodyPr>
            <a:noAutofit/>
          </a:bodyPr>
          <a:lstStyle/>
          <a:p>
            <a:pPr algn="l"/>
            <a:r>
              <a:rPr lang="ru-RU" sz="2400" b="1" i="1" dirty="0"/>
              <a:t>3.</a:t>
            </a:r>
            <a:r>
              <a:rPr lang="ru-RU" sz="2400" i="1" dirty="0"/>
              <a:t> </a:t>
            </a:r>
            <a:r>
              <a:rPr lang="ru-RU" sz="2400" b="1" i="1" dirty="0"/>
              <a:t>Результативность профессиональной деятельности по выявлению и развитию у обучающихся способностей</a:t>
            </a:r>
            <a:r>
              <a:rPr lang="ru-RU" sz="2400" b="1" i="1" dirty="0" smtClean="0"/>
              <a:t>.</a:t>
            </a:r>
            <a:endParaRPr lang="ru-RU" sz="2400" b="1" dirty="0">
              <a:solidFill>
                <a:schemeClr val="tx1">
                  <a:lumMod val="50000"/>
                  <a:lumOff val="50000"/>
                </a:schemeClr>
              </a:solidFill>
            </a:endParaRPr>
          </a:p>
        </p:txBody>
      </p:sp>
      <p:sp>
        <p:nvSpPr>
          <p:cNvPr id="6" name="Объект 5"/>
          <p:cNvSpPr>
            <a:spLocks noGrp="1"/>
          </p:cNvSpPr>
          <p:nvPr>
            <p:ph idx="1"/>
          </p:nvPr>
        </p:nvSpPr>
        <p:spPr>
          <a:xfrm>
            <a:off x="457200" y="1340768"/>
            <a:ext cx="8229600" cy="4785395"/>
          </a:xfrm>
        </p:spPr>
        <p:txBody>
          <a:bodyPr>
            <a:normAutofit fontScale="62500" lnSpcReduction="20000"/>
          </a:bodyPr>
          <a:lstStyle/>
          <a:p>
            <a:pPr marL="0" indent="0">
              <a:buNone/>
            </a:pPr>
            <a:r>
              <a:rPr lang="ru-RU" sz="3400" u="sng" dirty="0"/>
              <a:t>Недочеты:</a:t>
            </a:r>
          </a:p>
          <a:p>
            <a:pPr algn="just"/>
            <a:r>
              <a:rPr lang="ru-RU" sz="3400" dirty="0"/>
              <a:t>Дана </a:t>
            </a:r>
            <a:r>
              <a:rPr lang="ru-RU" sz="3400" dirty="0" smtClean="0"/>
              <a:t>таблица результативности участия детей в конкурсах, </a:t>
            </a:r>
            <a:r>
              <a:rPr lang="ru-RU" sz="3400" dirty="0"/>
              <a:t>но отсутствуют комментарии </a:t>
            </a:r>
            <a:r>
              <a:rPr lang="ru-RU" sz="3400" dirty="0" smtClean="0"/>
              <a:t>по выявлению способностей детей.</a:t>
            </a:r>
            <a:endParaRPr lang="ru-RU" sz="3400" dirty="0"/>
          </a:p>
          <a:p>
            <a:pPr algn="just"/>
            <a:r>
              <a:rPr lang="ru-RU" sz="3400" dirty="0"/>
              <a:t>Комментарии к таблице сопровождаются лишь </a:t>
            </a:r>
            <a:r>
              <a:rPr lang="ru-RU" sz="3400" dirty="0" smtClean="0"/>
              <a:t>выводом о наличии </a:t>
            </a:r>
            <a:r>
              <a:rPr lang="ru-RU" sz="3400" dirty="0"/>
              <a:t>победителей и </a:t>
            </a:r>
            <a:r>
              <a:rPr lang="ru-RU" sz="3400" dirty="0" smtClean="0"/>
              <a:t>призеров, отсутствует анализ результативности участия детей в конкурсах.</a:t>
            </a:r>
          </a:p>
          <a:p>
            <a:pPr marL="0" indent="0" algn="just">
              <a:buNone/>
            </a:pPr>
            <a:r>
              <a:rPr lang="ru-RU" sz="3400" u="sng" dirty="0" smtClean="0"/>
              <a:t>В </a:t>
            </a:r>
            <a:r>
              <a:rPr lang="ru-RU" sz="3400" u="sng" dirty="0"/>
              <a:t>анализе можно отразить следующее:</a:t>
            </a:r>
          </a:p>
          <a:p>
            <a:pPr algn="just"/>
            <a:r>
              <a:rPr lang="ru-RU" sz="3400" dirty="0" smtClean="0"/>
              <a:t>Приоритетность конкурсов, в которых принимают участие дети, их актуальность в системе образования (олимпиады школьников, предметные конкурсы или это конкурсы рисунков, фотографий).</a:t>
            </a:r>
          </a:p>
          <a:p>
            <a:pPr algn="just"/>
            <a:r>
              <a:rPr lang="ru-RU" sz="3400" dirty="0" smtClean="0"/>
              <a:t>Уровень участия (муниципальный, региональный и т.д.).</a:t>
            </a:r>
          </a:p>
          <a:p>
            <a:pPr algn="just"/>
            <a:r>
              <a:rPr lang="ru-RU" sz="3400" dirty="0" smtClean="0"/>
              <a:t>Результат участия (наличие победителей и призеров или просто участие).</a:t>
            </a:r>
          </a:p>
          <a:p>
            <a:pPr algn="just"/>
            <a:r>
              <a:rPr lang="ru-RU" sz="3400" dirty="0" smtClean="0"/>
              <a:t>Количество вовлеченных детей (разные дети или один и тот же ребенок).</a:t>
            </a:r>
          </a:p>
          <a:p>
            <a:pPr algn="just"/>
            <a:r>
              <a:rPr lang="ru-RU" sz="3400" dirty="0" smtClean="0"/>
              <a:t>Системность или разовое участие накануне аттестации.</a:t>
            </a:r>
          </a:p>
          <a:p>
            <a:pPr algn="just"/>
            <a:endParaRPr lang="ru-RU" dirty="0"/>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77</a:t>
            </a:fld>
            <a:endParaRPr lang="ru-RU" sz="1800" dirty="0">
              <a:solidFill>
                <a:srgbClr val="4BACC6">
                  <a:lumMod val="75000"/>
                </a:srgbClr>
              </a:solidFill>
            </a:endParaRPr>
          </a:p>
        </p:txBody>
      </p:sp>
    </p:spTree>
    <p:extLst>
      <p:ext uri="{BB962C8B-B14F-4D97-AF65-F5344CB8AC3E}">
        <p14:creationId xmlns:p14="http://schemas.microsoft.com/office/powerpoint/2010/main" val="16314197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78</a:t>
            </a:fld>
            <a:endParaRPr lang="ru-RU" sz="1800" dirty="0">
              <a:solidFill>
                <a:srgbClr val="4BACC6">
                  <a:lumMod val="75000"/>
                </a:srgbClr>
              </a:solidFill>
            </a:endParaRPr>
          </a:p>
        </p:txBody>
      </p:sp>
      <p:graphicFrame>
        <p:nvGraphicFramePr>
          <p:cNvPr id="4" name="Таблица 3"/>
          <p:cNvGraphicFramePr>
            <a:graphicFrameLocks noGrp="1"/>
          </p:cNvGraphicFramePr>
          <p:nvPr>
            <p:extLst/>
          </p:nvPr>
        </p:nvGraphicFramePr>
        <p:xfrm>
          <a:off x="179512" y="1916832"/>
          <a:ext cx="8871073" cy="4335722"/>
        </p:xfrm>
        <a:graphic>
          <a:graphicData uri="http://schemas.openxmlformats.org/drawingml/2006/table">
            <a:tbl>
              <a:tblPr>
                <a:tableStyleId>{5C22544A-7EE6-4342-B048-85BDC9FD1C3A}</a:tableStyleId>
              </a:tblPr>
              <a:tblGrid>
                <a:gridCol w="2592288"/>
                <a:gridCol w="1152128"/>
                <a:gridCol w="1374994"/>
                <a:gridCol w="735379"/>
                <a:gridCol w="828171"/>
                <a:gridCol w="2188113"/>
              </a:tblGrid>
              <a:tr h="2053763">
                <a:tc>
                  <a:txBody>
                    <a:bodyPr/>
                    <a:lstStyle/>
                    <a:p>
                      <a:pPr algn="ctr">
                        <a:spcAft>
                          <a:spcPts val="0"/>
                        </a:spcAft>
                      </a:pPr>
                      <a:r>
                        <a:rPr lang="ru-RU" sz="1800" dirty="0">
                          <a:effectLst/>
                        </a:rPr>
                        <a:t>Форма мероприятия</a:t>
                      </a:r>
                    </a:p>
                    <a:p>
                      <a:pPr algn="ctr">
                        <a:spcAft>
                          <a:spcPts val="0"/>
                        </a:spcAft>
                      </a:pPr>
                      <a:r>
                        <a:rPr lang="ru-RU" sz="1800" dirty="0">
                          <a:effectLst/>
                        </a:rPr>
                        <a:t>(с указанием названия мероприятия, </a:t>
                      </a:r>
                      <a:r>
                        <a:rPr lang="ru-RU" sz="1800" dirty="0">
                          <a:solidFill>
                            <a:srgbClr val="FF0000"/>
                          </a:solidFill>
                          <a:effectLst/>
                        </a:rPr>
                        <a:t>организатора)</a:t>
                      </a:r>
                      <a:endParaRPr lang="ru-RU" sz="1800" dirty="0">
                        <a:solidFill>
                          <a:srgbClr val="FF0000"/>
                        </a:solidFill>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1800" dirty="0">
                          <a:effectLst/>
                        </a:rPr>
                        <a:t>Учебный год</a:t>
                      </a:r>
                      <a:endParaRPr lang="ru-RU" sz="18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1800" dirty="0">
                          <a:effectLst/>
                        </a:rPr>
                        <a:t>Уровень мероприятия</a:t>
                      </a:r>
                      <a:endParaRPr lang="ru-RU" sz="18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1800" dirty="0">
                          <a:effectLst/>
                        </a:rPr>
                        <a:t>Классы </a:t>
                      </a:r>
                      <a:endParaRPr lang="ru-RU" sz="18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1800" dirty="0">
                          <a:effectLst/>
                        </a:rPr>
                        <a:t>Кол-во участников</a:t>
                      </a:r>
                      <a:endParaRPr lang="ru-RU" sz="18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1800" dirty="0">
                          <a:effectLst/>
                        </a:rPr>
                        <a:t>Результат (участие, наличие победителей, призеров, лауреатов с указанием Ф.И. обучающего (воспитанника))</a:t>
                      </a:r>
                      <a:endParaRPr lang="ru-RU" sz="1800" dirty="0">
                        <a:effectLst/>
                        <a:latin typeface="Times New Roman"/>
                        <a:ea typeface="Times New Roman"/>
                      </a:endParaRPr>
                    </a:p>
                  </a:txBody>
                  <a:tcPr marL="68580" marR="68580" marT="0" marB="0" anchor="ctr">
                    <a:solidFill>
                      <a:schemeClr val="tx2">
                        <a:lumMod val="20000"/>
                        <a:lumOff val="80000"/>
                      </a:schemeClr>
                    </a:solidFill>
                  </a:tcPr>
                </a:tc>
              </a:tr>
              <a:tr h="1303977">
                <a:tc>
                  <a:txBody>
                    <a:bodyPr/>
                    <a:lstStyle/>
                    <a:p>
                      <a:pPr algn="l">
                        <a:spcAft>
                          <a:spcPts val="0"/>
                        </a:spcAft>
                      </a:pPr>
                      <a:r>
                        <a:rPr lang="ru-RU" sz="2000" dirty="0">
                          <a:effectLst/>
                          <a:latin typeface="Times New Roman"/>
                          <a:ea typeface="Times New Roman"/>
                        </a:rPr>
                        <a:t>Всероссийский конкурс сочинений «Экономическая культура РФ»</a:t>
                      </a:r>
                    </a:p>
                  </a:txBody>
                  <a:tcPr marL="68580" marR="68580" marT="0" marB="0" anchor="ctr"/>
                </a:tc>
                <a:tc>
                  <a:txBody>
                    <a:bodyPr/>
                    <a:lstStyle/>
                    <a:p>
                      <a:pPr algn="ctr">
                        <a:spcAft>
                          <a:spcPts val="0"/>
                        </a:spcAft>
                      </a:pPr>
                      <a:r>
                        <a:rPr lang="ru-RU" sz="2000" dirty="0">
                          <a:effectLst/>
                          <a:latin typeface="Times New Roman"/>
                          <a:ea typeface="Times New Roman"/>
                        </a:rPr>
                        <a:t>2013-2014 </a:t>
                      </a:r>
                    </a:p>
                  </a:txBody>
                  <a:tcPr marL="68580" marR="68580" marT="0" marB="0" anchor="ctr"/>
                </a:tc>
                <a:tc>
                  <a:txBody>
                    <a:bodyPr/>
                    <a:lstStyle/>
                    <a:p>
                      <a:pPr algn="ctr">
                        <a:spcAft>
                          <a:spcPts val="0"/>
                        </a:spcAft>
                      </a:pPr>
                      <a:r>
                        <a:rPr lang="ru-RU" sz="2000" dirty="0" smtClean="0">
                          <a:effectLst/>
                          <a:latin typeface="Times New Roman"/>
                          <a:ea typeface="Times New Roman"/>
                        </a:rPr>
                        <a:t>всероссийский</a:t>
                      </a:r>
                      <a:endParaRPr lang="ru-RU" sz="2000" dirty="0">
                        <a:effectLst/>
                        <a:latin typeface="Times New Roman"/>
                        <a:ea typeface="Times New Roman"/>
                      </a:endParaRPr>
                    </a:p>
                  </a:txBody>
                  <a:tcPr marL="68580" marR="68580" marT="0" marB="0" anchor="ctr"/>
                </a:tc>
                <a:tc>
                  <a:txBody>
                    <a:bodyPr/>
                    <a:lstStyle/>
                    <a:p>
                      <a:pPr algn="ctr">
                        <a:lnSpc>
                          <a:spcPct val="100000"/>
                        </a:lnSpc>
                        <a:spcAft>
                          <a:spcPts val="0"/>
                        </a:spcAft>
                      </a:pPr>
                      <a:r>
                        <a:rPr lang="ru-RU" sz="2000" dirty="0" smtClean="0">
                          <a:effectLst/>
                          <a:latin typeface="Times New Roman"/>
                          <a:ea typeface="Times New Roman"/>
                        </a:rPr>
                        <a:t>5-11</a:t>
                      </a:r>
                      <a:endParaRPr lang="ru-RU" sz="2000" dirty="0">
                        <a:effectLst/>
                        <a:latin typeface="Times New Roman"/>
                        <a:ea typeface="Times New Roman"/>
                      </a:endParaRPr>
                    </a:p>
                  </a:txBody>
                  <a:tcPr marL="68580" marR="68580" marT="0" marB="0"/>
                </a:tc>
                <a:tc>
                  <a:txBody>
                    <a:bodyPr/>
                    <a:lstStyle/>
                    <a:p>
                      <a:pPr algn="ctr">
                        <a:lnSpc>
                          <a:spcPct val="100000"/>
                        </a:lnSpc>
                        <a:spcAft>
                          <a:spcPts val="0"/>
                        </a:spcAft>
                      </a:pPr>
                      <a:r>
                        <a:rPr lang="ru-RU" sz="2000" dirty="0" smtClean="0">
                          <a:effectLst/>
                          <a:latin typeface="Times New Roman"/>
                          <a:ea typeface="Times New Roman"/>
                        </a:rPr>
                        <a:t>59</a:t>
                      </a:r>
                      <a:endParaRPr lang="ru-RU" sz="2000" dirty="0">
                        <a:effectLst/>
                        <a:latin typeface="Times New Roman"/>
                        <a:ea typeface="Times New Roman"/>
                      </a:endParaRPr>
                    </a:p>
                  </a:txBody>
                  <a:tcPr marL="68580" marR="68580" marT="0" marB="0"/>
                </a:tc>
                <a:tc>
                  <a:txBody>
                    <a:bodyPr/>
                    <a:lstStyle/>
                    <a:p>
                      <a:pPr>
                        <a:lnSpc>
                          <a:spcPct val="100000"/>
                        </a:lnSpc>
                        <a:spcAft>
                          <a:spcPts val="0"/>
                        </a:spcAft>
                      </a:pPr>
                      <a:r>
                        <a:rPr lang="ru-RU" sz="2000" dirty="0" smtClean="0">
                          <a:effectLst/>
                          <a:latin typeface="Times New Roman"/>
                          <a:ea typeface="Times New Roman"/>
                        </a:rPr>
                        <a:t>лауреаты</a:t>
                      </a:r>
                      <a:endParaRPr lang="ru-RU" sz="2000" dirty="0">
                        <a:effectLst/>
                        <a:latin typeface="Times New Roman"/>
                        <a:ea typeface="Times New Roman"/>
                      </a:endParaRPr>
                    </a:p>
                  </a:txBody>
                  <a:tcPr marL="68580" marR="68580" marT="0" marB="0"/>
                </a:tc>
              </a:tr>
              <a:tr h="977982">
                <a:tc>
                  <a:txBody>
                    <a:bodyPr/>
                    <a:lstStyle/>
                    <a:p>
                      <a:pPr>
                        <a:lnSpc>
                          <a:spcPct val="100000"/>
                        </a:lnSpc>
                        <a:spcAft>
                          <a:spcPts val="0"/>
                        </a:spcAft>
                      </a:pPr>
                      <a:r>
                        <a:rPr lang="ru-RU" sz="2000" dirty="0" smtClean="0">
                          <a:effectLst/>
                          <a:latin typeface="Times New Roman"/>
                          <a:ea typeface="Times New Roman"/>
                        </a:rPr>
                        <a:t>Конкурс поделок из природного материала</a:t>
                      </a:r>
                      <a:r>
                        <a:rPr lang="ru-RU" sz="2000" baseline="0" dirty="0" smtClean="0">
                          <a:effectLst/>
                          <a:latin typeface="Times New Roman"/>
                          <a:ea typeface="Times New Roman"/>
                        </a:rPr>
                        <a:t> «Осенние сказки»</a:t>
                      </a:r>
                      <a:endParaRPr lang="ru-RU" sz="2000" dirty="0">
                        <a:effectLst/>
                        <a:latin typeface="Times New Roman"/>
                        <a:ea typeface="Times New Roman"/>
                      </a:endParaRPr>
                    </a:p>
                  </a:txBody>
                  <a:tcPr marL="68580" marR="68580" marT="0" marB="0"/>
                </a:tc>
                <a:tc>
                  <a:txBody>
                    <a:bodyPr/>
                    <a:lstStyle/>
                    <a:p>
                      <a:pPr algn="ctr">
                        <a:lnSpc>
                          <a:spcPct val="100000"/>
                        </a:lnSpc>
                        <a:spcAft>
                          <a:spcPts val="0"/>
                        </a:spcAft>
                      </a:pPr>
                      <a:r>
                        <a:rPr lang="ru-RU" sz="2000" dirty="0" smtClean="0">
                          <a:effectLst/>
                          <a:latin typeface="Times New Roman"/>
                          <a:ea typeface="Times New Roman"/>
                        </a:rPr>
                        <a:t>2015-2016</a:t>
                      </a:r>
                      <a:endParaRPr lang="ru-RU" sz="2000" dirty="0">
                        <a:effectLst/>
                        <a:latin typeface="Times New Roman"/>
                        <a:ea typeface="Times New Roman"/>
                      </a:endParaRPr>
                    </a:p>
                  </a:txBody>
                  <a:tcPr marL="68580" marR="68580" marT="0" marB="0"/>
                </a:tc>
                <a:tc>
                  <a:txBody>
                    <a:bodyPr/>
                    <a:lstStyle/>
                    <a:p>
                      <a:pPr algn="ctr">
                        <a:lnSpc>
                          <a:spcPct val="100000"/>
                        </a:lnSpc>
                        <a:spcAft>
                          <a:spcPts val="0"/>
                        </a:spcAft>
                      </a:pPr>
                      <a:r>
                        <a:rPr lang="ru-RU" sz="2000" dirty="0" smtClean="0">
                          <a:effectLst/>
                          <a:latin typeface="Times New Roman"/>
                          <a:ea typeface="Times New Roman"/>
                        </a:rPr>
                        <a:t>всероссийский </a:t>
                      </a:r>
                      <a:endParaRPr lang="ru-RU" sz="2000" dirty="0">
                        <a:effectLst/>
                        <a:latin typeface="Times New Roman"/>
                        <a:ea typeface="Times New Roman"/>
                      </a:endParaRPr>
                    </a:p>
                  </a:txBody>
                  <a:tcPr marL="68580" marR="68580" marT="0" marB="0"/>
                </a:tc>
                <a:tc>
                  <a:txBody>
                    <a:bodyPr/>
                    <a:lstStyle/>
                    <a:p>
                      <a:pPr algn="ctr">
                        <a:lnSpc>
                          <a:spcPct val="100000"/>
                        </a:lnSpc>
                        <a:spcAft>
                          <a:spcPts val="0"/>
                        </a:spcAft>
                      </a:pPr>
                      <a:r>
                        <a:rPr lang="ru-RU" sz="2000" dirty="0" smtClean="0">
                          <a:effectLst/>
                          <a:latin typeface="Times New Roman"/>
                          <a:ea typeface="Times New Roman"/>
                        </a:rPr>
                        <a:t>1</a:t>
                      </a:r>
                      <a:endParaRPr lang="ru-RU" sz="2000" dirty="0">
                        <a:effectLst/>
                        <a:latin typeface="Times New Roman"/>
                        <a:ea typeface="Times New Roman"/>
                      </a:endParaRPr>
                    </a:p>
                  </a:txBody>
                  <a:tcPr marL="68580" marR="68580" marT="0" marB="0"/>
                </a:tc>
                <a:tc>
                  <a:txBody>
                    <a:bodyPr/>
                    <a:lstStyle/>
                    <a:p>
                      <a:pPr algn="ctr">
                        <a:lnSpc>
                          <a:spcPct val="100000"/>
                        </a:lnSpc>
                        <a:spcAft>
                          <a:spcPts val="0"/>
                        </a:spcAft>
                      </a:pPr>
                      <a:r>
                        <a:rPr lang="ru-RU" sz="2000" dirty="0" smtClean="0">
                          <a:effectLst/>
                          <a:latin typeface="Times New Roman"/>
                          <a:ea typeface="Times New Roman"/>
                        </a:rPr>
                        <a:t>3</a:t>
                      </a:r>
                      <a:endParaRPr lang="ru-RU" sz="2000" dirty="0">
                        <a:effectLst/>
                        <a:latin typeface="Times New Roman"/>
                        <a:ea typeface="Times New Roman"/>
                      </a:endParaRPr>
                    </a:p>
                  </a:txBody>
                  <a:tcPr marL="68580" marR="68580" marT="0" marB="0"/>
                </a:tc>
                <a:tc>
                  <a:txBody>
                    <a:bodyPr/>
                    <a:lstStyle/>
                    <a:p>
                      <a:pPr>
                        <a:lnSpc>
                          <a:spcPct val="100000"/>
                        </a:lnSpc>
                        <a:spcAft>
                          <a:spcPts val="0"/>
                        </a:spcAft>
                      </a:pPr>
                      <a:r>
                        <a:rPr lang="ru-RU" sz="2000" dirty="0" smtClean="0">
                          <a:effectLst/>
                          <a:latin typeface="Times New Roman"/>
                          <a:ea typeface="Times New Roman"/>
                        </a:rPr>
                        <a:t>Диплом 1 степени</a:t>
                      </a:r>
                      <a:endParaRPr lang="ru-RU" sz="2000" dirty="0">
                        <a:effectLst/>
                        <a:latin typeface="Times New Roman"/>
                        <a:ea typeface="Times New Roman"/>
                      </a:endParaRPr>
                    </a:p>
                  </a:txBody>
                  <a:tcPr marL="68580" marR="68580" marT="0" marB="0"/>
                </a:tc>
              </a:tr>
            </a:tbl>
          </a:graphicData>
        </a:graphic>
      </p:graphicFrame>
      <p:sp>
        <p:nvSpPr>
          <p:cNvPr id="6" name="Rectangle 1"/>
          <p:cNvSpPr>
            <a:spLocks noChangeArrowheads="1"/>
          </p:cNvSpPr>
          <p:nvPr/>
        </p:nvSpPr>
        <p:spPr bwMode="auto">
          <a:xfrm>
            <a:off x="2267744" y="321623"/>
            <a:ext cx="6408712" cy="46166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altLang="ru-RU" sz="2400" dirty="0" smtClean="0">
                <a:solidFill>
                  <a:srgbClr val="C00000"/>
                </a:solidFill>
                <a:latin typeface="Arial" pitchFamily="34" charset="0"/>
                <a:cs typeface="Arial" pitchFamily="34" charset="0"/>
              </a:rPr>
              <a:t>Типичные ошибки</a:t>
            </a:r>
          </a:p>
        </p:txBody>
      </p:sp>
      <p:sp>
        <p:nvSpPr>
          <p:cNvPr id="2" name="Прямоугольник 1"/>
          <p:cNvSpPr/>
          <p:nvPr/>
        </p:nvSpPr>
        <p:spPr>
          <a:xfrm>
            <a:off x="467544" y="1340768"/>
            <a:ext cx="7920880" cy="769441"/>
          </a:xfrm>
          <a:prstGeom prst="rect">
            <a:avLst/>
          </a:prstGeom>
        </p:spPr>
        <p:txBody>
          <a:bodyPr wrap="square">
            <a:spAutoFit/>
          </a:bodyPr>
          <a:lstStyle/>
          <a:p>
            <a:pPr marL="179705" indent="457200" algn="just">
              <a:tabLst>
                <a:tab pos="449580" algn="l"/>
              </a:tabLst>
            </a:pPr>
            <a:r>
              <a:rPr lang="ru-RU" sz="2200" b="1" i="1" dirty="0">
                <a:solidFill>
                  <a:srgbClr val="00000A"/>
                </a:solidFill>
                <a:ea typeface="Times New Roman"/>
                <a:cs typeface="Times New Roman" panose="02020603050405020304" pitchFamily="18" charset="0"/>
              </a:rPr>
              <a:t>1</a:t>
            </a:r>
            <a:r>
              <a:rPr lang="ru-RU" sz="2200" b="1" i="1" dirty="0" smtClean="0">
                <a:solidFill>
                  <a:srgbClr val="00000A"/>
                </a:solidFill>
                <a:ea typeface="Times New Roman"/>
                <a:cs typeface="Times New Roman" panose="02020603050405020304" pitchFamily="18" charset="0"/>
              </a:rPr>
              <a:t>. Не </a:t>
            </a:r>
            <a:r>
              <a:rPr lang="ru-RU" sz="2200" b="1" i="1" dirty="0">
                <a:solidFill>
                  <a:srgbClr val="00000A"/>
                </a:solidFill>
                <a:ea typeface="Times New Roman"/>
                <a:cs typeface="Times New Roman" panose="02020603050405020304" pitchFamily="18" charset="0"/>
              </a:rPr>
              <a:t>указаны организаторы </a:t>
            </a:r>
            <a:r>
              <a:rPr lang="ru-RU" sz="2200" b="1" i="1" dirty="0" smtClean="0">
                <a:solidFill>
                  <a:srgbClr val="00000A"/>
                </a:solidFill>
                <a:ea typeface="Times New Roman"/>
                <a:cs typeface="Times New Roman" panose="02020603050405020304" pitchFamily="18" charset="0"/>
              </a:rPr>
              <a:t>конкурса</a:t>
            </a:r>
            <a:endParaRPr lang="ru-RU" sz="2200" b="1" i="1" dirty="0">
              <a:solidFill>
                <a:srgbClr val="00000A"/>
              </a:solidFill>
              <a:ea typeface="Times New Roman"/>
              <a:cs typeface="Times New Roman" panose="02020603050405020304" pitchFamily="18" charset="0"/>
            </a:endParaRPr>
          </a:p>
          <a:p>
            <a:pPr marL="179705" indent="457200" algn="just">
              <a:tabLst>
                <a:tab pos="449580" algn="l"/>
              </a:tabLst>
            </a:pPr>
            <a:endParaRPr lang="ru-RU" sz="2200" b="1" i="1" dirty="0">
              <a:solidFill>
                <a:srgbClr val="00000A"/>
              </a:solidFill>
              <a:ea typeface="Times New Roman"/>
              <a:cs typeface="Times New Roman" panose="02020603050405020304" pitchFamily="18" charset="0"/>
            </a:endParaRPr>
          </a:p>
        </p:txBody>
      </p:sp>
    </p:spTree>
    <p:extLst>
      <p:ext uri="{BB962C8B-B14F-4D97-AF65-F5344CB8AC3E}">
        <p14:creationId xmlns:p14="http://schemas.microsoft.com/office/powerpoint/2010/main" val="3042726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79</a:t>
            </a:fld>
            <a:endParaRPr lang="ru-RU" sz="1800" dirty="0">
              <a:solidFill>
                <a:srgbClr val="4BACC6">
                  <a:lumMod val="75000"/>
                </a:srgbClr>
              </a:solidFill>
            </a:endParaRPr>
          </a:p>
        </p:txBody>
      </p:sp>
      <p:graphicFrame>
        <p:nvGraphicFramePr>
          <p:cNvPr id="4" name="Таблица 3"/>
          <p:cNvGraphicFramePr>
            <a:graphicFrameLocks noGrp="1"/>
          </p:cNvGraphicFramePr>
          <p:nvPr>
            <p:extLst/>
          </p:nvPr>
        </p:nvGraphicFramePr>
        <p:xfrm>
          <a:off x="179512" y="2198714"/>
          <a:ext cx="8871073" cy="4267200"/>
        </p:xfrm>
        <a:graphic>
          <a:graphicData uri="http://schemas.openxmlformats.org/drawingml/2006/table">
            <a:tbl>
              <a:tblPr>
                <a:tableStyleId>{5C22544A-7EE6-4342-B048-85BDC9FD1C3A}</a:tableStyleId>
              </a:tblPr>
              <a:tblGrid>
                <a:gridCol w="2592288"/>
                <a:gridCol w="1152128"/>
                <a:gridCol w="1374994"/>
                <a:gridCol w="735379"/>
                <a:gridCol w="828171"/>
                <a:gridCol w="2188113"/>
              </a:tblGrid>
              <a:tr h="579120">
                <a:tc>
                  <a:txBody>
                    <a:bodyPr/>
                    <a:lstStyle/>
                    <a:p>
                      <a:pPr algn="ctr">
                        <a:spcAft>
                          <a:spcPts val="0"/>
                        </a:spcAft>
                      </a:pPr>
                      <a:r>
                        <a:rPr lang="ru-RU" sz="2000" dirty="0">
                          <a:effectLst/>
                        </a:rPr>
                        <a:t>Форма мероприятия</a:t>
                      </a:r>
                    </a:p>
                    <a:p>
                      <a:pPr algn="ctr">
                        <a:spcAft>
                          <a:spcPts val="0"/>
                        </a:spcAft>
                      </a:pPr>
                      <a:r>
                        <a:rPr lang="ru-RU" sz="2000" dirty="0">
                          <a:effectLst/>
                        </a:rPr>
                        <a:t>(с указанием названия мероприятия, организатора)</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Учебный год</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Уровень мероприятия</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Классы </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Кол-во участников</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Результат (участие, наличие победителей, призеров, лауреатов с указанием Ф.И. обучающего (воспитанника))</a:t>
                      </a:r>
                      <a:endParaRPr lang="ru-RU" sz="2000" dirty="0">
                        <a:effectLst/>
                        <a:latin typeface="Times New Roman"/>
                        <a:ea typeface="Times New Roman"/>
                      </a:endParaRPr>
                    </a:p>
                  </a:txBody>
                  <a:tcPr marL="68580" marR="68580" marT="0" marB="0" anchor="ctr">
                    <a:solidFill>
                      <a:schemeClr val="tx2">
                        <a:lumMod val="20000"/>
                        <a:lumOff val="80000"/>
                      </a:schemeClr>
                    </a:solidFill>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Times New Roman"/>
                        </a:rPr>
                        <a:t>Общероссийский конкурс «Умница», институт развития школьного образования</a:t>
                      </a:r>
                    </a:p>
                    <a:p>
                      <a:pPr algn="l">
                        <a:spcAft>
                          <a:spcPts val="0"/>
                        </a:spcAft>
                      </a:pPr>
                      <a:endParaRPr lang="ru-RU" sz="2000" dirty="0">
                        <a:effectLst/>
                        <a:latin typeface="Times New Roman"/>
                        <a:ea typeface="Times New Roman"/>
                      </a:endParaRPr>
                    </a:p>
                  </a:txBody>
                  <a:tcPr marL="68580" marR="68580" marT="0" marB="0" anchor="ctr"/>
                </a:tc>
                <a:tc>
                  <a:txBody>
                    <a:bodyPr/>
                    <a:lstStyle/>
                    <a:p>
                      <a:pPr algn="ctr">
                        <a:spcAft>
                          <a:spcPts val="0"/>
                        </a:spcAft>
                      </a:pPr>
                      <a:r>
                        <a:rPr lang="ru-RU" sz="2000" dirty="0" smtClean="0">
                          <a:effectLst/>
                          <a:latin typeface="Times New Roman"/>
                          <a:ea typeface="Times New Roman"/>
                        </a:rPr>
                        <a:t>2014-2015</a:t>
                      </a:r>
                      <a:endParaRPr lang="ru-RU" sz="2000" dirty="0">
                        <a:effectLst/>
                        <a:latin typeface="Times New Roman"/>
                        <a:ea typeface="Times New Roman"/>
                      </a:endParaRPr>
                    </a:p>
                  </a:txBody>
                  <a:tcPr marL="68580" marR="68580" marT="0" marB="0" anchor="ctr"/>
                </a:tc>
                <a:tc>
                  <a:txBody>
                    <a:bodyPr/>
                    <a:lstStyle/>
                    <a:p>
                      <a:pPr algn="ctr">
                        <a:spcAft>
                          <a:spcPts val="0"/>
                        </a:spcAft>
                      </a:pPr>
                      <a:r>
                        <a:rPr lang="ru-RU" sz="2000" dirty="0" smtClean="0">
                          <a:effectLst/>
                          <a:latin typeface="Times New Roman"/>
                          <a:ea typeface="Times New Roman"/>
                        </a:rPr>
                        <a:t>всероссийский</a:t>
                      </a:r>
                      <a:endParaRPr lang="ru-RU" sz="2000" dirty="0">
                        <a:effectLst/>
                        <a:latin typeface="Times New Roman"/>
                        <a:ea typeface="Times New Roman"/>
                      </a:endParaRPr>
                    </a:p>
                  </a:txBody>
                  <a:tcPr marL="68580" marR="68580" marT="0" marB="0" anchor="ctr"/>
                </a:tc>
                <a:tc>
                  <a:txBody>
                    <a:bodyPr/>
                    <a:lstStyle/>
                    <a:p>
                      <a:pPr algn="ctr">
                        <a:lnSpc>
                          <a:spcPct val="100000"/>
                        </a:lnSpc>
                        <a:spcAft>
                          <a:spcPts val="0"/>
                        </a:spcAft>
                      </a:pPr>
                      <a:r>
                        <a:rPr lang="ru-RU" sz="2000" dirty="0" smtClean="0">
                          <a:effectLst/>
                          <a:latin typeface="Times New Roman"/>
                          <a:ea typeface="Times New Roman"/>
                        </a:rPr>
                        <a:t>4</a:t>
                      </a:r>
                      <a:endParaRPr lang="ru-RU" sz="2000" dirty="0">
                        <a:effectLst/>
                        <a:latin typeface="Times New Roman"/>
                        <a:ea typeface="Times New Roman"/>
                      </a:endParaRPr>
                    </a:p>
                  </a:txBody>
                  <a:tcPr marL="68580" marR="68580" marT="0" marB="0"/>
                </a:tc>
                <a:tc>
                  <a:txBody>
                    <a:bodyPr/>
                    <a:lstStyle/>
                    <a:p>
                      <a:pPr algn="ctr">
                        <a:lnSpc>
                          <a:spcPct val="100000"/>
                        </a:lnSpc>
                        <a:spcAft>
                          <a:spcPts val="0"/>
                        </a:spcAft>
                      </a:pPr>
                      <a:r>
                        <a:rPr lang="ru-RU" sz="2000" dirty="0" smtClean="0">
                          <a:effectLst/>
                          <a:latin typeface="Times New Roman"/>
                          <a:ea typeface="Times New Roman"/>
                        </a:rPr>
                        <a:t>8</a:t>
                      </a:r>
                      <a:endParaRPr lang="ru-RU" sz="2000" dirty="0">
                        <a:effectLst/>
                        <a:latin typeface="Times New Roman"/>
                        <a:ea typeface="Times New Roman"/>
                      </a:endParaRP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uLnTx/>
                          <a:uFillTx/>
                          <a:latin typeface="Times New Roman"/>
                          <a:ea typeface="Times New Roman"/>
                        </a:rPr>
                        <a:t>Диплом</a:t>
                      </a:r>
                    </a:p>
                    <a:p>
                      <a:pPr>
                        <a:lnSpc>
                          <a:spcPct val="100000"/>
                        </a:lnSpc>
                        <a:spcAft>
                          <a:spcPts val="0"/>
                        </a:spcAft>
                      </a:pPr>
                      <a:endParaRPr lang="ru-RU" sz="2000" dirty="0">
                        <a:effectLst/>
                        <a:latin typeface="Times New Roman"/>
                        <a:ea typeface="Times New Roman"/>
                      </a:endParaRPr>
                    </a:p>
                  </a:txBody>
                  <a:tcPr marL="68580" marR="68580" marT="0" marB="0"/>
                </a:tc>
              </a:tr>
            </a:tbl>
          </a:graphicData>
        </a:graphic>
      </p:graphicFrame>
      <p:sp>
        <p:nvSpPr>
          <p:cNvPr id="6" name="Rectangle 1"/>
          <p:cNvSpPr>
            <a:spLocks noChangeArrowheads="1"/>
          </p:cNvSpPr>
          <p:nvPr/>
        </p:nvSpPr>
        <p:spPr bwMode="auto">
          <a:xfrm>
            <a:off x="2267744" y="321623"/>
            <a:ext cx="6408712" cy="461665"/>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altLang="ru-RU" sz="2400" dirty="0" smtClean="0">
                <a:solidFill>
                  <a:srgbClr val="C00000"/>
                </a:solidFill>
                <a:latin typeface="Arial" pitchFamily="34" charset="0"/>
                <a:cs typeface="Arial" pitchFamily="34" charset="0"/>
              </a:rPr>
              <a:t>Типичные ошибки</a:t>
            </a:r>
          </a:p>
        </p:txBody>
      </p:sp>
      <p:sp>
        <p:nvSpPr>
          <p:cNvPr id="2" name="Прямоугольник 1"/>
          <p:cNvSpPr/>
          <p:nvPr/>
        </p:nvSpPr>
        <p:spPr>
          <a:xfrm>
            <a:off x="467544" y="1340768"/>
            <a:ext cx="7920880" cy="1107996"/>
          </a:xfrm>
          <a:prstGeom prst="rect">
            <a:avLst/>
          </a:prstGeom>
        </p:spPr>
        <p:txBody>
          <a:bodyPr wrap="square">
            <a:spAutoFit/>
          </a:bodyPr>
          <a:lstStyle/>
          <a:p>
            <a:pPr marL="179705" indent="457200" algn="just">
              <a:tabLst>
                <a:tab pos="449580" algn="l"/>
              </a:tabLst>
            </a:pPr>
            <a:r>
              <a:rPr lang="ru-RU" sz="2200" b="1" i="1" dirty="0">
                <a:solidFill>
                  <a:srgbClr val="00000A"/>
                </a:solidFill>
                <a:ea typeface="Times New Roman"/>
                <a:cs typeface="Times New Roman" panose="02020603050405020304" pitchFamily="18" charset="0"/>
              </a:rPr>
              <a:t>2</a:t>
            </a:r>
            <a:r>
              <a:rPr lang="ru-RU" sz="2200" b="1" i="1" dirty="0" smtClean="0">
                <a:solidFill>
                  <a:srgbClr val="00000A"/>
                </a:solidFill>
                <a:ea typeface="Times New Roman"/>
                <a:cs typeface="Times New Roman" panose="02020603050405020304" pitchFamily="18" charset="0"/>
              </a:rPr>
              <a:t>. В графе </a:t>
            </a:r>
            <a:r>
              <a:rPr lang="ru-RU" sz="2200" b="1" i="1" dirty="0">
                <a:solidFill>
                  <a:srgbClr val="00000A"/>
                </a:solidFill>
                <a:ea typeface="Times New Roman"/>
                <a:cs typeface="Times New Roman" panose="02020603050405020304" pitchFamily="18" charset="0"/>
              </a:rPr>
              <a:t>«Результат» не указано, какой это диплом (может быть диплом участника)</a:t>
            </a:r>
          </a:p>
          <a:p>
            <a:pPr marL="179705" indent="457200" algn="just">
              <a:tabLst>
                <a:tab pos="449580" algn="l"/>
              </a:tabLst>
            </a:pPr>
            <a:r>
              <a:rPr lang="ru-RU" sz="2200" b="1" i="1" dirty="0" smtClean="0">
                <a:solidFill>
                  <a:srgbClr val="00000A"/>
                </a:solidFill>
                <a:ea typeface="Times New Roman"/>
                <a:cs typeface="Times New Roman" panose="02020603050405020304" pitchFamily="18" charset="0"/>
              </a:rPr>
              <a:t> </a:t>
            </a:r>
            <a:endParaRPr lang="ru-RU" sz="2200" b="1" i="1" dirty="0">
              <a:solidFill>
                <a:srgbClr val="00000A"/>
              </a:solidFill>
              <a:ea typeface="Times New Roman"/>
              <a:cs typeface="Times New Roman" panose="02020603050405020304" pitchFamily="18" charset="0"/>
            </a:endParaRPr>
          </a:p>
        </p:txBody>
      </p:sp>
    </p:spTree>
    <p:extLst>
      <p:ext uri="{BB962C8B-B14F-4D97-AF65-F5344CB8AC3E}">
        <p14:creationId xmlns:p14="http://schemas.microsoft.com/office/powerpoint/2010/main" val="3732667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8</a:t>
            </a:fld>
            <a:endParaRPr lang="ru-RU" sz="1800" dirty="0">
              <a:solidFill>
                <a:schemeClr val="accent5">
                  <a:lumMod val="75000"/>
                </a:schemeClr>
              </a:solidFill>
            </a:endParaRPr>
          </a:p>
        </p:txBody>
      </p:sp>
      <p:sp>
        <p:nvSpPr>
          <p:cNvPr id="3" name="TextBox 2"/>
          <p:cNvSpPr txBox="1"/>
          <p:nvPr/>
        </p:nvSpPr>
        <p:spPr>
          <a:xfrm>
            <a:off x="1979712" y="114885"/>
            <a:ext cx="7056783" cy="6340197"/>
          </a:xfrm>
          <a:prstGeom prst="rect">
            <a:avLst/>
          </a:prstGeom>
          <a:solidFill>
            <a:schemeClr val="bg1"/>
          </a:solidFill>
        </p:spPr>
        <p:txBody>
          <a:bodyPr wrap="square" rtlCol="0">
            <a:spAutoFit/>
          </a:bodyPr>
          <a:lstStyle/>
          <a:p>
            <a:pPr algn="just"/>
            <a:r>
              <a:rPr lang="ru-RU" sz="2200" dirty="0" smtClean="0"/>
              <a:t>6. Аттестационная </a:t>
            </a:r>
            <a:r>
              <a:rPr lang="ru-RU" sz="2200" dirty="0"/>
              <a:t>комиссия организации </a:t>
            </a:r>
            <a:r>
              <a:rPr lang="ru-RU" sz="2200" b="1" dirty="0"/>
              <a:t>создается распорядительным актом </a:t>
            </a:r>
            <a:r>
              <a:rPr lang="ru-RU" sz="2200" dirty="0"/>
              <a:t>работодателя в составе председателя комиссии, заместителя председателя, секретаря и членов комиссии</a:t>
            </a:r>
            <a:r>
              <a:rPr lang="ru-RU" sz="2200" dirty="0" smtClean="0"/>
              <a:t>.</a:t>
            </a:r>
          </a:p>
          <a:p>
            <a:pPr algn="just"/>
            <a:endParaRPr lang="ru-RU" sz="1200" dirty="0"/>
          </a:p>
          <a:p>
            <a:pPr algn="just"/>
            <a:r>
              <a:rPr lang="ru-RU" sz="2200" dirty="0" smtClean="0"/>
              <a:t>7. В </a:t>
            </a:r>
            <a:r>
              <a:rPr lang="ru-RU" sz="2200" dirty="0"/>
              <a:t>состав аттестационной комиссии организации в обязательном порядке </a:t>
            </a:r>
            <a:r>
              <a:rPr lang="ru-RU" sz="2200" b="1" dirty="0"/>
              <a:t>включается представитель выборного органа соответствующей первичной профсоюзной организации</a:t>
            </a:r>
            <a:r>
              <a:rPr lang="ru-RU" sz="2200" dirty="0"/>
              <a:t> (при наличии такого органа</a:t>
            </a:r>
            <a:r>
              <a:rPr lang="ru-RU" sz="2200" dirty="0" smtClean="0"/>
              <a:t>).</a:t>
            </a:r>
          </a:p>
          <a:p>
            <a:pPr algn="just"/>
            <a:endParaRPr lang="ru-RU" sz="1200" dirty="0"/>
          </a:p>
          <a:p>
            <a:pPr algn="just"/>
            <a:r>
              <a:rPr lang="ru-RU" sz="2200" dirty="0" smtClean="0"/>
              <a:t>8. </a:t>
            </a:r>
            <a:r>
              <a:rPr lang="ru-RU" sz="2200" b="1" dirty="0" smtClean="0"/>
              <a:t>Аттестация </a:t>
            </a:r>
            <a:r>
              <a:rPr lang="ru-RU" sz="2200" dirty="0"/>
              <a:t>педагогических работников </a:t>
            </a:r>
            <a:r>
              <a:rPr lang="ru-RU" sz="2200" b="1" dirty="0"/>
              <a:t>проводится в соответствии с распорядительным актом работодателя</a:t>
            </a:r>
            <a:r>
              <a:rPr lang="ru-RU" sz="2200" b="1" dirty="0" smtClean="0"/>
              <a:t>.</a:t>
            </a:r>
          </a:p>
          <a:p>
            <a:pPr algn="just"/>
            <a:endParaRPr lang="ru-RU" sz="1200" dirty="0"/>
          </a:p>
          <a:p>
            <a:pPr algn="just"/>
            <a:r>
              <a:rPr lang="ru-RU" sz="2200" dirty="0" smtClean="0"/>
              <a:t>9. </a:t>
            </a:r>
            <a:r>
              <a:rPr lang="ru-RU" sz="2200" b="1" dirty="0" smtClean="0"/>
              <a:t>Работодатель </a:t>
            </a:r>
            <a:r>
              <a:rPr lang="ru-RU" sz="2200" b="1" dirty="0"/>
              <a:t>знакомит </a:t>
            </a:r>
            <a:r>
              <a:rPr lang="ru-RU" sz="2200" dirty="0" smtClean="0"/>
              <a:t>педагогических </a:t>
            </a:r>
            <a:r>
              <a:rPr lang="ru-RU" sz="2200" dirty="0"/>
              <a:t>работников с распорядительным актом, содержащим список работников организации, подлежащих аттестации, график проведения аттестации, под роспись не менее чем </a:t>
            </a:r>
            <a:r>
              <a:rPr lang="ru-RU" sz="2200" b="1" dirty="0"/>
              <a:t>за 30 календарных </a:t>
            </a:r>
            <a:r>
              <a:rPr lang="ru-RU" sz="2200" dirty="0"/>
              <a:t>дней до дня проведения их аттестации по графику.</a:t>
            </a:r>
          </a:p>
          <a:p>
            <a:endParaRPr lang="ru-RU" dirty="0"/>
          </a:p>
        </p:txBody>
      </p:sp>
      <p:pic>
        <p:nvPicPr>
          <p:cNvPr id="4098" name="Picture 2" descr="https://i.siteapi.org/dAAUsFef_NtwJ-fsa3nHV7WJ06s=/fit-in/1400x1000/center/top/b5dd59bbd01b1ad.ru.s.siteapi.org/img/e7e611fd914cad0d2e1e547a64ed1f54c6cf2dd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655" y="1916832"/>
            <a:ext cx="1536169" cy="11521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zaimitut.ru/wp-content/uploads/Dokumenty-dlya-polucheniya-kredita-1024x9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596" y="5184862"/>
            <a:ext cx="1409215" cy="127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94193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80</a:t>
            </a:fld>
            <a:endParaRPr lang="ru-RU" sz="1800" dirty="0">
              <a:solidFill>
                <a:srgbClr val="4BACC6">
                  <a:lumMod val="75000"/>
                </a:srgbClr>
              </a:solidFill>
            </a:endParaRPr>
          </a:p>
        </p:txBody>
      </p:sp>
      <p:graphicFrame>
        <p:nvGraphicFramePr>
          <p:cNvPr id="4" name="Таблица 3"/>
          <p:cNvGraphicFramePr>
            <a:graphicFrameLocks noGrp="1"/>
          </p:cNvGraphicFramePr>
          <p:nvPr>
            <p:extLst/>
          </p:nvPr>
        </p:nvGraphicFramePr>
        <p:xfrm>
          <a:off x="179512" y="2198714"/>
          <a:ext cx="8871073" cy="3657600"/>
        </p:xfrm>
        <a:graphic>
          <a:graphicData uri="http://schemas.openxmlformats.org/drawingml/2006/table">
            <a:tbl>
              <a:tblPr>
                <a:tableStyleId>{5C22544A-7EE6-4342-B048-85BDC9FD1C3A}</a:tableStyleId>
              </a:tblPr>
              <a:tblGrid>
                <a:gridCol w="2592288"/>
                <a:gridCol w="1152128"/>
                <a:gridCol w="1374994"/>
                <a:gridCol w="735379"/>
                <a:gridCol w="828171"/>
                <a:gridCol w="2188113"/>
              </a:tblGrid>
              <a:tr h="579120">
                <a:tc>
                  <a:txBody>
                    <a:bodyPr/>
                    <a:lstStyle/>
                    <a:p>
                      <a:pPr algn="ctr">
                        <a:spcAft>
                          <a:spcPts val="0"/>
                        </a:spcAft>
                      </a:pPr>
                      <a:r>
                        <a:rPr lang="ru-RU" sz="2000" dirty="0">
                          <a:effectLst/>
                        </a:rPr>
                        <a:t>Форма мероприятия</a:t>
                      </a:r>
                    </a:p>
                    <a:p>
                      <a:pPr algn="ctr">
                        <a:spcAft>
                          <a:spcPts val="0"/>
                        </a:spcAft>
                      </a:pPr>
                      <a:r>
                        <a:rPr lang="ru-RU" sz="2000" dirty="0">
                          <a:effectLst/>
                        </a:rPr>
                        <a:t>(с указанием названия мероприятия, организатора)</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Учебный год</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Уровень мероприятия</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Классы </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Кол-во участников</a:t>
                      </a:r>
                      <a:endParaRPr lang="ru-RU" sz="20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pPr>
                      <a:r>
                        <a:rPr lang="ru-RU" sz="2000" dirty="0">
                          <a:effectLst/>
                        </a:rPr>
                        <a:t>Результат (участие, наличие победителей, призеров, лауреатов с указанием Ф.И. обучающего (воспитанника))</a:t>
                      </a:r>
                      <a:endParaRPr lang="ru-RU" sz="2000" dirty="0">
                        <a:effectLst/>
                        <a:latin typeface="Times New Roman"/>
                        <a:ea typeface="Times New Roman"/>
                      </a:endParaRPr>
                    </a:p>
                  </a:txBody>
                  <a:tcPr marL="68580" marR="68580" marT="0" marB="0" anchor="ctr">
                    <a:solidFill>
                      <a:schemeClr val="tx2">
                        <a:lumMod val="20000"/>
                        <a:lumOff val="80000"/>
                      </a:schemeClr>
                    </a:solidFill>
                  </a:tcPr>
                </a:tc>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000" b="0" i="0" u="none" strike="noStrike" kern="1200" cap="none" spc="0" normalizeH="0" baseline="0" noProof="0" dirty="0" smtClean="0">
                          <a:ln>
                            <a:noFill/>
                          </a:ln>
                          <a:solidFill>
                            <a:prstClr val="black"/>
                          </a:solidFill>
                          <a:effectLst/>
                          <a:uLnTx/>
                          <a:uFillTx/>
                          <a:latin typeface="Times New Roman"/>
                          <a:ea typeface="Times New Roman"/>
                        </a:rPr>
                        <a:t>Всероссийский конкурс «</a:t>
                      </a:r>
                      <a:r>
                        <a:rPr kumimoji="0" lang="ru-RU" sz="2000" b="0" i="0" u="none" strike="noStrike" kern="1200" cap="none" spc="0" normalizeH="0" baseline="0" noProof="0" dirty="0" err="1" smtClean="0">
                          <a:ln>
                            <a:noFill/>
                          </a:ln>
                          <a:solidFill>
                            <a:prstClr val="black"/>
                          </a:solidFill>
                          <a:effectLst/>
                          <a:uLnTx/>
                          <a:uFillTx/>
                          <a:latin typeface="Times New Roman"/>
                          <a:ea typeface="Times New Roman"/>
                        </a:rPr>
                        <a:t>Талантоха</a:t>
                      </a:r>
                      <a:r>
                        <a:rPr kumimoji="0" lang="ru-RU" sz="2000" b="0" i="0" u="none" strike="noStrike" kern="1200" cap="none" spc="0" normalizeH="0" baseline="0" noProof="0" dirty="0" smtClean="0">
                          <a:ln>
                            <a:noFill/>
                          </a:ln>
                          <a:solidFill>
                            <a:prstClr val="black"/>
                          </a:solidFill>
                          <a:effectLst/>
                          <a:uLnTx/>
                          <a:uFillTx/>
                          <a:latin typeface="Times New Roman"/>
                          <a:ea typeface="Times New Roman"/>
                        </a:rPr>
                        <a:t>», </a:t>
                      </a:r>
                      <a:r>
                        <a:rPr kumimoji="0" lang="ru-RU" sz="2000" b="0" i="0" u="none" strike="noStrike" kern="1200" cap="none" spc="0" normalizeH="0" baseline="0" noProof="0" dirty="0" err="1" smtClean="0">
                          <a:ln>
                            <a:noFill/>
                          </a:ln>
                          <a:solidFill>
                            <a:prstClr val="black"/>
                          </a:solidFill>
                          <a:effectLst/>
                          <a:uLnTx/>
                          <a:uFillTx/>
                          <a:latin typeface="Times New Roman"/>
                          <a:ea typeface="Times New Roman"/>
                        </a:rPr>
                        <a:t>сми</a:t>
                      </a:r>
                      <a:r>
                        <a:rPr kumimoji="0" lang="ru-RU" sz="2000" b="0" i="0" u="none" strike="noStrike" kern="1200" cap="none" spc="0" normalizeH="0" baseline="0" noProof="0" dirty="0" smtClean="0">
                          <a:ln>
                            <a:noFill/>
                          </a:ln>
                          <a:solidFill>
                            <a:prstClr val="black"/>
                          </a:solidFill>
                          <a:effectLst/>
                          <a:uLnTx/>
                          <a:uFillTx/>
                          <a:latin typeface="Times New Roman"/>
                          <a:ea typeface="Times New Roman"/>
                        </a:rPr>
                        <a:t> «</a:t>
                      </a:r>
                      <a:r>
                        <a:rPr kumimoji="0" lang="ru-RU" sz="2000" b="0" i="0" u="none" strike="noStrike" kern="1200" cap="none" spc="0" normalizeH="0" baseline="0" noProof="0" dirty="0" err="1" smtClean="0">
                          <a:ln>
                            <a:noFill/>
                          </a:ln>
                          <a:solidFill>
                            <a:prstClr val="black"/>
                          </a:solidFill>
                          <a:effectLst/>
                          <a:uLnTx/>
                          <a:uFillTx/>
                          <a:latin typeface="Times New Roman"/>
                          <a:ea typeface="Times New Roman"/>
                        </a:rPr>
                        <a:t>Талантоха</a:t>
                      </a:r>
                      <a:r>
                        <a:rPr kumimoji="0" lang="ru-RU" sz="2000" b="0" i="0" u="none" strike="noStrike" kern="1200" cap="none" spc="0" normalizeH="0" baseline="0" noProof="0" dirty="0" smtClean="0">
                          <a:ln>
                            <a:noFill/>
                          </a:ln>
                          <a:solidFill>
                            <a:prstClr val="black"/>
                          </a:solidFill>
                          <a:effectLst/>
                          <a:uLnTx/>
                          <a:uFillTx/>
                          <a:latin typeface="Times New Roman"/>
                          <a:ea typeface="Times New Roman"/>
                        </a:rPr>
                        <a:t>»</a:t>
                      </a:r>
                    </a:p>
                    <a:p>
                      <a:pPr algn="l">
                        <a:spcAft>
                          <a:spcPts val="0"/>
                        </a:spcAft>
                      </a:pPr>
                      <a:endParaRPr lang="ru-RU" sz="2000" dirty="0">
                        <a:effectLst/>
                        <a:latin typeface="Times New Roman"/>
                        <a:ea typeface="Times New Roman"/>
                      </a:endParaRPr>
                    </a:p>
                  </a:txBody>
                  <a:tcPr marL="68580" marR="68580" marT="0" marB="0" anchor="ctr"/>
                </a:tc>
                <a:tc>
                  <a:txBody>
                    <a:bodyPr/>
                    <a:lstStyle/>
                    <a:p>
                      <a:pPr algn="ctr">
                        <a:spcAft>
                          <a:spcPts val="0"/>
                        </a:spcAft>
                      </a:pPr>
                      <a:r>
                        <a:rPr lang="ru-RU" sz="2000" dirty="0" smtClean="0">
                          <a:effectLst/>
                          <a:latin typeface="Times New Roman"/>
                          <a:ea typeface="Times New Roman"/>
                        </a:rPr>
                        <a:t>2014-2015</a:t>
                      </a:r>
                      <a:endParaRPr lang="ru-RU" sz="2000" dirty="0">
                        <a:effectLst/>
                        <a:latin typeface="Times New Roman"/>
                        <a:ea typeface="Times New Roman"/>
                      </a:endParaRPr>
                    </a:p>
                  </a:txBody>
                  <a:tcPr marL="68580" marR="68580" marT="0" marB="0" anchor="ctr"/>
                </a:tc>
                <a:tc>
                  <a:txBody>
                    <a:bodyPr/>
                    <a:lstStyle/>
                    <a:p>
                      <a:pPr algn="ctr">
                        <a:spcAft>
                          <a:spcPts val="0"/>
                        </a:spcAft>
                      </a:pPr>
                      <a:r>
                        <a:rPr lang="ru-RU" sz="2000" b="1" dirty="0" smtClean="0">
                          <a:solidFill>
                            <a:srgbClr val="FF0000"/>
                          </a:solidFill>
                          <a:effectLst/>
                          <a:latin typeface="Times New Roman"/>
                          <a:ea typeface="Times New Roman"/>
                        </a:rPr>
                        <a:t>всероссийский</a:t>
                      </a:r>
                      <a:endParaRPr lang="ru-RU" sz="2000" b="1" dirty="0">
                        <a:solidFill>
                          <a:srgbClr val="FF0000"/>
                        </a:solidFill>
                        <a:effectLst/>
                        <a:latin typeface="Times New Roman"/>
                        <a:ea typeface="Times New Roman"/>
                      </a:endParaRPr>
                    </a:p>
                  </a:txBody>
                  <a:tcPr marL="68580" marR="68580" marT="0" marB="0" anchor="ctr"/>
                </a:tc>
                <a:tc>
                  <a:txBody>
                    <a:bodyPr/>
                    <a:lstStyle/>
                    <a:p>
                      <a:pPr algn="ctr">
                        <a:lnSpc>
                          <a:spcPct val="100000"/>
                        </a:lnSpc>
                        <a:spcAft>
                          <a:spcPts val="0"/>
                        </a:spcAft>
                      </a:pPr>
                      <a:endParaRPr lang="ru-RU" sz="2000" dirty="0" smtClean="0">
                        <a:effectLst/>
                        <a:latin typeface="Times New Roman"/>
                        <a:ea typeface="Times New Roman"/>
                      </a:endParaRPr>
                    </a:p>
                    <a:p>
                      <a:pPr algn="ctr">
                        <a:lnSpc>
                          <a:spcPct val="100000"/>
                        </a:lnSpc>
                        <a:spcAft>
                          <a:spcPts val="0"/>
                        </a:spcAft>
                      </a:pPr>
                      <a:r>
                        <a:rPr lang="ru-RU" sz="2000" dirty="0" smtClean="0">
                          <a:effectLst/>
                          <a:latin typeface="Times New Roman"/>
                          <a:ea typeface="Times New Roman"/>
                        </a:rPr>
                        <a:t>4</a:t>
                      </a:r>
                      <a:endParaRPr lang="ru-RU" sz="2000" dirty="0">
                        <a:effectLst/>
                        <a:latin typeface="Times New Roman"/>
                        <a:ea typeface="Times New Roman"/>
                      </a:endParaRPr>
                    </a:p>
                  </a:txBody>
                  <a:tcPr marL="68580" marR="68580" marT="0" marB="0"/>
                </a:tc>
                <a:tc>
                  <a:txBody>
                    <a:bodyPr/>
                    <a:lstStyle/>
                    <a:p>
                      <a:pPr algn="ctr">
                        <a:lnSpc>
                          <a:spcPct val="100000"/>
                        </a:lnSpc>
                        <a:spcAft>
                          <a:spcPts val="0"/>
                        </a:spcAft>
                      </a:pPr>
                      <a:endParaRPr lang="ru-RU" sz="2000" dirty="0" smtClean="0">
                        <a:effectLst/>
                        <a:latin typeface="Times New Roman"/>
                        <a:ea typeface="Times New Roman"/>
                      </a:endParaRPr>
                    </a:p>
                    <a:p>
                      <a:pPr algn="ctr">
                        <a:lnSpc>
                          <a:spcPct val="100000"/>
                        </a:lnSpc>
                        <a:spcAft>
                          <a:spcPts val="0"/>
                        </a:spcAft>
                      </a:pPr>
                      <a:r>
                        <a:rPr lang="ru-RU" sz="2000" dirty="0" smtClean="0">
                          <a:effectLst/>
                          <a:latin typeface="Times New Roman"/>
                          <a:ea typeface="Times New Roman"/>
                        </a:rPr>
                        <a:t>8</a:t>
                      </a:r>
                      <a:endParaRPr lang="ru-RU" sz="2000" dirty="0">
                        <a:effectLst/>
                        <a:latin typeface="Times New Roman"/>
                        <a:ea typeface="Times New Roman"/>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2000" b="1" i="0" u="none" strike="noStrike" kern="1200" cap="none" spc="0" normalizeH="0" baseline="0" noProof="0" dirty="0" smtClean="0">
                        <a:ln>
                          <a:noFill/>
                        </a:ln>
                        <a:solidFill>
                          <a:schemeClr val="tx1"/>
                        </a:solidFill>
                        <a:effectLst/>
                        <a:uLnTx/>
                        <a:uFillTx/>
                        <a:latin typeface="Times New Roman"/>
                        <a:ea typeface="Times New Roma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000" b="1" i="0" u="none" strike="noStrike" kern="1200" cap="none" spc="0" normalizeH="0" baseline="0" noProof="0" dirty="0" smtClean="0">
                          <a:ln>
                            <a:noFill/>
                          </a:ln>
                          <a:solidFill>
                            <a:schemeClr val="tx1"/>
                          </a:solidFill>
                          <a:effectLst/>
                          <a:uLnTx/>
                          <a:uFillTx/>
                          <a:latin typeface="Times New Roman"/>
                          <a:ea typeface="Times New Roman"/>
                        </a:rPr>
                        <a:t>Диплом 1 степени</a:t>
                      </a:r>
                      <a:endParaRPr lang="ru-RU" sz="2000" dirty="0">
                        <a:solidFill>
                          <a:schemeClr val="tx1"/>
                        </a:solidFill>
                        <a:effectLst/>
                        <a:latin typeface="Times New Roman"/>
                        <a:ea typeface="Times New Roman"/>
                      </a:endParaRPr>
                    </a:p>
                  </a:txBody>
                  <a:tcPr marL="68580" marR="68580" marT="0" marB="0"/>
                </a:tc>
              </a:tr>
            </a:tbl>
          </a:graphicData>
        </a:graphic>
      </p:graphicFrame>
      <p:sp>
        <p:nvSpPr>
          <p:cNvPr id="2" name="Прямоугольник 1"/>
          <p:cNvSpPr/>
          <p:nvPr/>
        </p:nvSpPr>
        <p:spPr>
          <a:xfrm>
            <a:off x="467544" y="1340768"/>
            <a:ext cx="7920880" cy="769441"/>
          </a:xfrm>
          <a:prstGeom prst="rect">
            <a:avLst/>
          </a:prstGeom>
        </p:spPr>
        <p:txBody>
          <a:bodyPr wrap="square">
            <a:spAutoFit/>
          </a:bodyPr>
          <a:lstStyle/>
          <a:p>
            <a:pPr marL="179705" indent="457200" algn="just">
              <a:tabLst>
                <a:tab pos="449580" algn="l"/>
              </a:tabLst>
            </a:pPr>
            <a:r>
              <a:rPr lang="ru-RU" sz="2200" b="1" i="1" dirty="0" smtClean="0">
                <a:solidFill>
                  <a:srgbClr val="00000A"/>
                </a:solidFill>
                <a:ea typeface="Times New Roman"/>
                <a:cs typeface="Times New Roman" panose="02020603050405020304" pitchFamily="18" charset="0"/>
              </a:rPr>
              <a:t>3. Преувеличена значимость конкурса</a:t>
            </a:r>
            <a:endParaRPr lang="ru-RU" sz="2200" b="1" i="1" dirty="0">
              <a:solidFill>
                <a:srgbClr val="00000A"/>
              </a:solidFill>
              <a:ea typeface="Times New Roman"/>
              <a:cs typeface="Times New Roman" panose="02020603050405020304" pitchFamily="18" charset="0"/>
            </a:endParaRPr>
          </a:p>
          <a:p>
            <a:pPr marL="179705" indent="457200" algn="just">
              <a:tabLst>
                <a:tab pos="449580" algn="l"/>
              </a:tabLst>
            </a:pPr>
            <a:r>
              <a:rPr lang="ru-RU" sz="2200" b="1" i="1" dirty="0" smtClean="0">
                <a:solidFill>
                  <a:srgbClr val="00000A"/>
                </a:solidFill>
                <a:ea typeface="Times New Roman"/>
                <a:cs typeface="Times New Roman" panose="02020603050405020304" pitchFamily="18" charset="0"/>
              </a:rPr>
              <a:t> </a:t>
            </a:r>
            <a:endParaRPr lang="ru-RU" sz="2200" b="1" i="1" dirty="0">
              <a:solidFill>
                <a:srgbClr val="00000A"/>
              </a:solidFill>
              <a:ea typeface="Times New Roman"/>
              <a:cs typeface="Times New Roman" panose="02020603050405020304" pitchFamily="18" charset="0"/>
            </a:endParaRPr>
          </a:p>
        </p:txBody>
      </p:sp>
    </p:spTree>
    <p:extLst>
      <p:ext uri="{BB962C8B-B14F-4D97-AF65-F5344CB8AC3E}">
        <p14:creationId xmlns:p14="http://schemas.microsoft.com/office/powerpoint/2010/main" val="1684962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5CF6E10B-C821-48EE-B224-86FCA951207F}" type="slidenum">
              <a:rPr lang="ru-RU" altLang="ru-RU" sz="900">
                <a:solidFill>
                  <a:srgbClr val="898989"/>
                </a:solidFill>
              </a:rPr>
              <a:pPr>
                <a:spcBef>
                  <a:spcPct val="0"/>
                </a:spcBef>
                <a:buFontTx/>
                <a:buNone/>
              </a:pPr>
              <a:t>81</a:t>
            </a:fld>
            <a:endParaRPr lang="ru-RU" altLang="ru-RU" sz="900">
              <a:solidFill>
                <a:srgbClr val="898989"/>
              </a:solidFill>
            </a:endParaRPr>
          </a:p>
        </p:txBody>
      </p:sp>
      <p:pic>
        <p:nvPicPr>
          <p:cNvPr id="66563" name="Рисунок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2" y="1584722"/>
            <a:ext cx="3888581" cy="266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Box 6"/>
          <p:cNvSpPr txBox="1">
            <a:spLocks noChangeArrowheads="1"/>
          </p:cNvSpPr>
          <p:nvPr/>
        </p:nvSpPr>
        <p:spPr bwMode="auto">
          <a:xfrm>
            <a:off x="292894" y="914401"/>
            <a:ext cx="8472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800">
                <a:solidFill>
                  <a:prstClr val="black"/>
                </a:solidFill>
              </a:rPr>
              <a:t>Как отличить конкурсы уровня «муниципальный, региональный и т.п.» от конкурсов, организатором которых являются общественные организации и фонды</a:t>
            </a:r>
          </a:p>
        </p:txBody>
      </p:sp>
      <p:pic>
        <p:nvPicPr>
          <p:cNvPr id="66565" name="Рисунок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51760" y="1468041"/>
            <a:ext cx="4213622" cy="281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8"/>
          <p:cNvSpPr txBox="1">
            <a:spLocks noChangeArrowheads="1"/>
          </p:cNvSpPr>
          <p:nvPr/>
        </p:nvSpPr>
        <p:spPr bwMode="auto">
          <a:xfrm>
            <a:off x="242887" y="4479131"/>
            <a:ext cx="31861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1800">
                <a:solidFill>
                  <a:prstClr val="black"/>
                </a:solidFill>
              </a:rPr>
              <a:t>1. Доступность информации об учредителе, сотрудниках, наличие лицензии, адрес, телефоны и т.п.</a:t>
            </a:r>
          </a:p>
        </p:txBody>
      </p:sp>
      <p:pic>
        <p:nvPicPr>
          <p:cNvPr id="66567" name="Рисунок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36156" y="3263504"/>
            <a:ext cx="3571875" cy="256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95363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C86E3C4E-00B3-493A-A211-F8E32FF00855}" type="slidenum">
              <a:rPr lang="ru-RU" altLang="ru-RU" sz="900">
                <a:solidFill>
                  <a:srgbClr val="898989"/>
                </a:solidFill>
              </a:rPr>
              <a:pPr>
                <a:spcBef>
                  <a:spcPct val="0"/>
                </a:spcBef>
                <a:buFontTx/>
                <a:buNone/>
              </a:pPr>
              <a:t>82</a:t>
            </a:fld>
            <a:endParaRPr lang="ru-RU" altLang="ru-RU" sz="900">
              <a:solidFill>
                <a:srgbClr val="898989"/>
              </a:solidFill>
            </a:endParaRPr>
          </a:p>
        </p:txBody>
      </p:sp>
      <p:sp>
        <p:nvSpPr>
          <p:cNvPr id="68611" name="TextBox 6"/>
          <p:cNvSpPr txBox="1">
            <a:spLocks noChangeArrowheads="1"/>
          </p:cNvSpPr>
          <p:nvPr/>
        </p:nvSpPr>
        <p:spPr bwMode="auto">
          <a:xfrm>
            <a:off x="292894" y="914401"/>
            <a:ext cx="8472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800">
                <a:solidFill>
                  <a:prstClr val="black"/>
                </a:solidFill>
              </a:rPr>
              <a:t>Как отличить конкурсы уровня «муниципальный, региональный и т.п.» от конкурсов, организатором которых являются общественные организации и фонды</a:t>
            </a:r>
          </a:p>
        </p:txBody>
      </p:sp>
      <p:sp>
        <p:nvSpPr>
          <p:cNvPr id="68612" name="TextBox 8"/>
          <p:cNvSpPr txBox="1">
            <a:spLocks noChangeArrowheads="1"/>
          </p:cNvSpPr>
          <p:nvPr/>
        </p:nvSpPr>
        <p:spPr bwMode="auto">
          <a:xfrm>
            <a:off x="171450" y="4892279"/>
            <a:ext cx="3690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2400">
                <a:solidFill>
                  <a:prstClr val="black"/>
                </a:solidFill>
              </a:rPr>
              <a:t>2. Скорость изготовления дипломов</a:t>
            </a:r>
          </a:p>
        </p:txBody>
      </p:sp>
      <p:pic>
        <p:nvPicPr>
          <p:cNvPr id="68613"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294" y="1675210"/>
            <a:ext cx="5824538" cy="32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2060973"/>
            <a:ext cx="5888831" cy="463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Рисунок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294" y="2528888"/>
            <a:ext cx="5953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Стрелка влево 11"/>
          <p:cNvSpPr/>
          <p:nvPr/>
        </p:nvSpPr>
        <p:spPr>
          <a:xfrm>
            <a:off x="6081713" y="1743075"/>
            <a:ext cx="2714625" cy="1071563"/>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350" dirty="0">
                <a:solidFill>
                  <a:prstClr val="black"/>
                </a:solidFill>
              </a:rPr>
              <a:t>Должно насторожить</a:t>
            </a:r>
          </a:p>
        </p:txBody>
      </p:sp>
      <p:sp>
        <p:nvSpPr>
          <p:cNvPr id="13" name="Скругленный прямоугольник 12"/>
          <p:cNvSpPr/>
          <p:nvPr/>
        </p:nvSpPr>
        <p:spPr>
          <a:xfrm>
            <a:off x="171450" y="3392091"/>
            <a:ext cx="8858250" cy="106322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700" dirty="0">
                <a:solidFill>
                  <a:prstClr val="black"/>
                </a:solidFill>
              </a:rPr>
              <a:t>Смысл участия в конкурсе: выявить лучших среди определенной категории участников</a:t>
            </a:r>
          </a:p>
        </p:txBody>
      </p:sp>
    </p:spTree>
    <p:extLst>
      <p:ext uri="{BB962C8B-B14F-4D97-AF65-F5344CB8AC3E}">
        <p14:creationId xmlns:p14="http://schemas.microsoft.com/office/powerpoint/2010/main" val="15042419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789A6C00-EB37-4E1F-A145-95D109C81BCD}" type="slidenum">
              <a:rPr lang="ru-RU" altLang="ru-RU" sz="900">
                <a:solidFill>
                  <a:srgbClr val="898989"/>
                </a:solidFill>
              </a:rPr>
              <a:pPr>
                <a:spcBef>
                  <a:spcPct val="0"/>
                </a:spcBef>
                <a:buFontTx/>
                <a:buNone/>
              </a:pPr>
              <a:t>83</a:t>
            </a:fld>
            <a:endParaRPr lang="ru-RU" altLang="ru-RU" sz="900">
              <a:solidFill>
                <a:srgbClr val="898989"/>
              </a:solidFill>
            </a:endParaRPr>
          </a:p>
        </p:txBody>
      </p:sp>
      <p:sp>
        <p:nvSpPr>
          <p:cNvPr id="70659" name="TextBox 6"/>
          <p:cNvSpPr txBox="1">
            <a:spLocks noChangeArrowheads="1"/>
          </p:cNvSpPr>
          <p:nvPr/>
        </p:nvSpPr>
        <p:spPr bwMode="auto">
          <a:xfrm>
            <a:off x="292894" y="914401"/>
            <a:ext cx="8472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800">
                <a:solidFill>
                  <a:prstClr val="black"/>
                </a:solidFill>
              </a:rPr>
              <a:t>Как отличить конкурсы уровня «муниципальный, региональный и т.п.» от конкурсов, организатором которых являются общественные организации и фонды</a:t>
            </a:r>
          </a:p>
        </p:txBody>
      </p:sp>
      <p:sp>
        <p:nvSpPr>
          <p:cNvPr id="70660" name="TextBox 8"/>
          <p:cNvSpPr txBox="1">
            <a:spLocks noChangeArrowheads="1"/>
          </p:cNvSpPr>
          <p:nvPr/>
        </p:nvSpPr>
        <p:spPr bwMode="auto">
          <a:xfrm>
            <a:off x="178594" y="4958954"/>
            <a:ext cx="3705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2400">
                <a:solidFill>
                  <a:prstClr val="black"/>
                </a:solidFill>
              </a:rPr>
              <a:t>2. Скорость изготовления дипломов</a:t>
            </a:r>
          </a:p>
        </p:txBody>
      </p:sp>
      <p:sp>
        <p:nvSpPr>
          <p:cNvPr id="11" name="TextBox 10"/>
          <p:cNvSpPr txBox="1"/>
          <p:nvPr/>
        </p:nvSpPr>
        <p:spPr>
          <a:xfrm>
            <a:off x="292894" y="2626519"/>
            <a:ext cx="8472488" cy="2354491"/>
          </a:xfrm>
          <a:prstGeom prst="rect">
            <a:avLst/>
          </a:prstGeom>
          <a:noFill/>
        </p:spPr>
        <p:txBody>
          <a:bodyPr>
            <a:spAutoFit/>
          </a:bodyPr>
          <a:lstStyle/>
          <a:p>
            <a:pPr algn="ctr">
              <a:defRPr/>
            </a:pPr>
            <a:r>
              <a:rPr lang="ru-RU" sz="2100" dirty="0">
                <a:solidFill>
                  <a:prstClr val="black"/>
                </a:solidFill>
                <a:latin typeface="Times New Roman" panose="02020603050405020304" pitchFamily="18" charset="0"/>
                <a:cs typeface="Times New Roman" panose="02020603050405020304" pitchFamily="18" charset="0"/>
              </a:rPr>
              <a:t>Государственные организации:</a:t>
            </a:r>
          </a:p>
          <a:p>
            <a:pPr marL="257175" indent="-257175" algn="ctr">
              <a:buFontTx/>
              <a:buAutoNum type="arabicPeriod"/>
              <a:defRPr/>
            </a:pPr>
            <a:r>
              <a:rPr lang="ru-RU" sz="2100" dirty="0">
                <a:solidFill>
                  <a:prstClr val="black"/>
                </a:solidFill>
                <a:latin typeface="Times New Roman" panose="02020603050405020304" pitchFamily="18" charset="0"/>
                <a:cs typeface="Times New Roman" panose="02020603050405020304" pitchFamily="18" charset="0"/>
              </a:rPr>
              <a:t>Не только оценивают каждую работу в отдельности, но и сравнивают результаты участников между собой</a:t>
            </a:r>
          </a:p>
          <a:p>
            <a:pPr marL="257175" indent="-257175" algn="ctr">
              <a:buFontTx/>
              <a:buAutoNum type="arabicPeriod"/>
              <a:defRPr/>
            </a:pPr>
            <a:r>
              <a:rPr lang="ru-RU" sz="2100" dirty="0">
                <a:solidFill>
                  <a:prstClr val="black"/>
                </a:solidFill>
                <a:latin typeface="Times New Roman" panose="02020603050405020304" pitchFamily="18" charset="0"/>
                <a:cs typeface="Times New Roman" panose="02020603050405020304" pitchFamily="18" charset="0"/>
              </a:rPr>
              <a:t> Деньги за участие проходят через бухгалтерию и переводятся в типографию </a:t>
            </a:r>
            <a:r>
              <a:rPr lang="ru-RU" sz="2100" dirty="0" err="1">
                <a:solidFill>
                  <a:prstClr val="black"/>
                </a:solidFill>
                <a:latin typeface="Times New Roman" panose="02020603050405020304" pitchFamily="18" charset="0"/>
                <a:cs typeface="Times New Roman" panose="02020603050405020304" pitchFamily="18" charset="0"/>
              </a:rPr>
              <a:t>безналично</a:t>
            </a:r>
            <a:endParaRPr lang="ru-RU" sz="2100" dirty="0">
              <a:solidFill>
                <a:prstClr val="black"/>
              </a:solidFill>
              <a:latin typeface="Times New Roman" panose="02020603050405020304" pitchFamily="18" charset="0"/>
              <a:cs typeface="Times New Roman" panose="02020603050405020304" pitchFamily="18" charset="0"/>
            </a:endParaRPr>
          </a:p>
          <a:p>
            <a:pPr marL="257175" indent="-257175" algn="ctr">
              <a:buFontTx/>
              <a:buAutoNum type="arabicPeriod"/>
              <a:defRPr/>
            </a:pPr>
            <a:r>
              <a:rPr lang="ru-RU" sz="2100" dirty="0">
                <a:solidFill>
                  <a:prstClr val="black"/>
                </a:solidFill>
                <a:latin typeface="Times New Roman" panose="02020603050405020304" pitchFamily="18" charset="0"/>
                <a:cs typeface="Times New Roman" panose="02020603050405020304" pitchFamily="18" charset="0"/>
              </a:rPr>
              <a:t>Вся документация утверждается конкурсной комиссий, заместителями руководителя и руководителем организации</a:t>
            </a:r>
          </a:p>
        </p:txBody>
      </p:sp>
      <p:sp>
        <p:nvSpPr>
          <p:cNvPr id="6" name="Скругленный прямоугольник 5"/>
          <p:cNvSpPr/>
          <p:nvPr/>
        </p:nvSpPr>
        <p:spPr>
          <a:xfrm>
            <a:off x="238126" y="1738313"/>
            <a:ext cx="8641556" cy="7643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700" b="1" dirty="0">
                <a:solidFill>
                  <a:srgbClr val="4F81BD">
                    <a:lumMod val="75000"/>
                  </a:srgbClr>
                </a:solidFill>
              </a:rPr>
              <a:t>Почему в государственных организациях невозможно быстро получить диплом?</a:t>
            </a:r>
          </a:p>
        </p:txBody>
      </p:sp>
    </p:spTree>
    <p:extLst>
      <p:ext uri="{BB962C8B-B14F-4D97-AF65-F5344CB8AC3E}">
        <p14:creationId xmlns:p14="http://schemas.microsoft.com/office/powerpoint/2010/main" val="9199684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1FD65530-1DC9-4D66-8C48-57886F3358D4}" type="slidenum">
              <a:rPr lang="ru-RU" altLang="ru-RU" sz="900">
                <a:solidFill>
                  <a:srgbClr val="898989"/>
                </a:solidFill>
              </a:rPr>
              <a:pPr>
                <a:spcBef>
                  <a:spcPct val="0"/>
                </a:spcBef>
                <a:buFontTx/>
                <a:buNone/>
              </a:pPr>
              <a:t>84</a:t>
            </a:fld>
            <a:endParaRPr lang="ru-RU" altLang="ru-RU" sz="900">
              <a:solidFill>
                <a:srgbClr val="898989"/>
              </a:solidFill>
            </a:endParaRPr>
          </a:p>
        </p:txBody>
      </p:sp>
      <p:sp>
        <p:nvSpPr>
          <p:cNvPr id="72707" name="TextBox 6"/>
          <p:cNvSpPr txBox="1">
            <a:spLocks noChangeArrowheads="1"/>
          </p:cNvSpPr>
          <p:nvPr/>
        </p:nvSpPr>
        <p:spPr bwMode="auto">
          <a:xfrm>
            <a:off x="292894" y="914401"/>
            <a:ext cx="8472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800">
                <a:solidFill>
                  <a:prstClr val="black"/>
                </a:solidFill>
              </a:rPr>
              <a:t>Как отличить конкурсы уровня «муниципальный, региональный и т.п.» от конкурсов, организатором которых являются общественные организации и фонды</a:t>
            </a:r>
          </a:p>
        </p:txBody>
      </p:sp>
      <p:sp>
        <p:nvSpPr>
          <p:cNvPr id="72708" name="TextBox 8"/>
          <p:cNvSpPr txBox="1">
            <a:spLocks noChangeArrowheads="1"/>
          </p:cNvSpPr>
          <p:nvPr/>
        </p:nvSpPr>
        <p:spPr bwMode="auto">
          <a:xfrm>
            <a:off x="171450" y="5186363"/>
            <a:ext cx="31861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2400">
                <a:solidFill>
                  <a:prstClr val="black"/>
                </a:solidFill>
              </a:rPr>
              <a:t>3. Положение</a:t>
            </a:r>
          </a:p>
        </p:txBody>
      </p:sp>
      <p:pic>
        <p:nvPicPr>
          <p:cNvPr id="72709"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9544" y="2474119"/>
            <a:ext cx="5174456" cy="3526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537098"/>
            <a:ext cx="4452938" cy="288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30820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Tx/>
              <a:buNone/>
            </a:pPr>
            <a:fld id="{C07E35D5-DF03-4733-9ECE-BA519B99B490}" type="slidenum">
              <a:rPr lang="ru-RU" altLang="ru-RU" sz="900">
                <a:solidFill>
                  <a:srgbClr val="898989"/>
                </a:solidFill>
              </a:rPr>
              <a:pPr>
                <a:spcBef>
                  <a:spcPct val="0"/>
                </a:spcBef>
                <a:buFontTx/>
                <a:buNone/>
              </a:pPr>
              <a:t>85</a:t>
            </a:fld>
            <a:endParaRPr lang="ru-RU" altLang="ru-RU" sz="900">
              <a:solidFill>
                <a:srgbClr val="898989"/>
              </a:solidFill>
            </a:endParaRPr>
          </a:p>
        </p:txBody>
      </p:sp>
      <p:sp>
        <p:nvSpPr>
          <p:cNvPr id="74755" name="TextBox 6"/>
          <p:cNvSpPr txBox="1">
            <a:spLocks noChangeArrowheads="1"/>
          </p:cNvSpPr>
          <p:nvPr/>
        </p:nvSpPr>
        <p:spPr bwMode="auto">
          <a:xfrm>
            <a:off x="292894" y="914401"/>
            <a:ext cx="84724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u-RU" altLang="ru-RU" sz="1800">
                <a:solidFill>
                  <a:prstClr val="black"/>
                </a:solidFill>
              </a:rPr>
              <a:t>Как отличить конкурсы уровня «муниципальный, региональный и т.п.» от конкурсов, организатором которых являются общественные организации и фонды</a:t>
            </a:r>
          </a:p>
        </p:txBody>
      </p:sp>
      <p:sp>
        <p:nvSpPr>
          <p:cNvPr id="74756" name="TextBox 8"/>
          <p:cNvSpPr txBox="1">
            <a:spLocks noChangeArrowheads="1"/>
          </p:cNvSpPr>
          <p:nvPr/>
        </p:nvSpPr>
        <p:spPr bwMode="auto">
          <a:xfrm>
            <a:off x="185737" y="5186363"/>
            <a:ext cx="31873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ru-RU" altLang="ru-RU" sz="2400">
                <a:solidFill>
                  <a:prstClr val="black"/>
                </a:solidFill>
              </a:rPr>
              <a:t>4. Печать на дипломе</a:t>
            </a:r>
          </a:p>
        </p:txBody>
      </p:sp>
      <p:pic>
        <p:nvPicPr>
          <p:cNvPr id="74757" name="Рисунок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2894" y="2251473"/>
            <a:ext cx="2233613" cy="225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Box 2"/>
          <p:cNvSpPr txBox="1">
            <a:spLocks noChangeArrowheads="1"/>
          </p:cNvSpPr>
          <p:nvPr/>
        </p:nvSpPr>
        <p:spPr bwMode="auto">
          <a:xfrm>
            <a:off x="2526507" y="2945607"/>
            <a:ext cx="2226469"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Char char="-"/>
            </a:pPr>
            <a:r>
              <a:rPr lang="ru-RU" altLang="ru-RU" sz="2100">
                <a:solidFill>
                  <a:prstClr val="black"/>
                </a:solidFill>
              </a:rPr>
              <a:t>Учредитель</a:t>
            </a:r>
          </a:p>
          <a:p>
            <a:pPr>
              <a:spcBef>
                <a:spcPct val="0"/>
              </a:spcBef>
              <a:buFontTx/>
              <a:buChar char="-"/>
            </a:pPr>
            <a:r>
              <a:rPr lang="ru-RU" altLang="ru-RU" sz="2100">
                <a:solidFill>
                  <a:prstClr val="black"/>
                </a:solidFill>
              </a:rPr>
              <a:t>Полное название организации</a:t>
            </a:r>
          </a:p>
          <a:p>
            <a:pPr>
              <a:spcBef>
                <a:spcPct val="0"/>
              </a:spcBef>
              <a:buFontTx/>
              <a:buChar char="-"/>
            </a:pPr>
            <a:r>
              <a:rPr lang="ru-RU" altLang="ru-RU" sz="2100">
                <a:solidFill>
                  <a:prstClr val="black"/>
                </a:solidFill>
              </a:rPr>
              <a:t>Все реквизиты</a:t>
            </a:r>
          </a:p>
        </p:txBody>
      </p:sp>
      <p:pic>
        <p:nvPicPr>
          <p:cNvPr id="74759"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32948" y="1537097"/>
            <a:ext cx="2374106" cy="2251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2948" y="3893344"/>
            <a:ext cx="2374106" cy="2075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Стрелка влево 13"/>
          <p:cNvSpPr/>
          <p:nvPr/>
        </p:nvSpPr>
        <p:spPr>
          <a:xfrm>
            <a:off x="2309813" y="1951435"/>
            <a:ext cx="3011091" cy="108585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000" b="1" dirty="0">
                <a:solidFill>
                  <a:srgbClr val="4F81BD">
                    <a:lumMod val="75000"/>
                  </a:srgbClr>
                </a:solidFill>
              </a:rPr>
              <a:t> ПЕЧАТЬ</a:t>
            </a:r>
          </a:p>
        </p:txBody>
      </p:sp>
      <p:sp>
        <p:nvSpPr>
          <p:cNvPr id="15" name="Стрелка вправо 14"/>
          <p:cNvSpPr/>
          <p:nvPr/>
        </p:nvSpPr>
        <p:spPr>
          <a:xfrm>
            <a:off x="3739754" y="4762501"/>
            <a:ext cx="2482453" cy="113585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3300" b="1" dirty="0">
                <a:solidFill>
                  <a:srgbClr val="4F81BD">
                    <a:lumMod val="75000"/>
                  </a:srgbClr>
                </a:solidFill>
              </a:rPr>
              <a:t>ШТАМП</a:t>
            </a:r>
            <a:endParaRPr lang="ru-RU" sz="3300" dirty="0">
              <a:solidFill>
                <a:prstClr val="white"/>
              </a:solidFill>
            </a:endParaRPr>
          </a:p>
        </p:txBody>
      </p:sp>
    </p:spTree>
    <p:extLst>
      <p:ext uri="{BB962C8B-B14F-4D97-AF65-F5344CB8AC3E}">
        <p14:creationId xmlns:p14="http://schemas.microsoft.com/office/powerpoint/2010/main" val="40973388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86</a:t>
            </a:fld>
            <a:endParaRPr lang="ru-RU" sz="1800" dirty="0">
              <a:solidFill>
                <a:srgbClr val="4BACC6">
                  <a:lumMod val="75000"/>
                </a:srgbClr>
              </a:solidFill>
            </a:endParaRPr>
          </a:p>
        </p:txBody>
      </p:sp>
      <p:sp>
        <p:nvSpPr>
          <p:cNvPr id="3" name="Заголовок 2"/>
          <p:cNvSpPr>
            <a:spLocks noGrp="1"/>
          </p:cNvSpPr>
          <p:nvPr>
            <p:ph type="title"/>
          </p:nvPr>
        </p:nvSpPr>
        <p:spPr>
          <a:xfrm>
            <a:off x="1547664" y="18122"/>
            <a:ext cx="7067128" cy="1682686"/>
          </a:xfrm>
        </p:spPr>
        <p:txBody>
          <a:bodyPr>
            <a:normAutofit fontScale="90000"/>
          </a:bodyPr>
          <a:lstStyle/>
          <a:p>
            <a:pPr lvl="0">
              <a:spcBef>
                <a:spcPts val="0"/>
              </a:spcBef>
            </a:pPr>
            <a:r>
              <a:rPr lang="ru-RU" sz="3200" b="1" dirty="0" smtClean="0">
                <a:solidFill>
                  <a:srgbClr val="C00000"/>
                </a:solidFill>
              </a:rPr>
              <a:t/>
            </a:r>
            <a:br>
              <a:rPr lang="ru-RU" sz="3200" b="1" dirty="0" smtClean="0">
                <a:solidFill>
                  <a:srgbClr val="C00000"/>
                </a:solidFill>
              </a:rPr>
            </a:br>
            <a:r>
              <a:rPr lang="ru-RU" sz="2800" b="1" dirty="0" smtClean="0">
                <a:solidFill>
                  <a:srgbClr val="C00000"/>
                </a:solidFill>
              </a:rPr>
              <a:t>Раздел 4. </a:t>
            </a:r>
            <a:r>
              <a:rPr lang="ru-RU" sz="3200" b="1" dirty="0" smtClean="0">
                <a:solidFill>
                  <a:srgbClr val="C00000"/>
                </a:solidFill>
              </a:rPr>
              <a:t>«</a:t>
            </a:r>
            <a:r>
              <a:rPr lang="ru-RU" sz="2800" b="1" dirty="0" smtClean="0">
                <a:solidFill>
                  <a:srgbClr val="C00000"/>
                </a:solidFill>
                <a:ea typeface="+mn-ea"/>
                <a:cs typeface="+mn-cs"/>
              </a:rPr>
              <a:t>Результативность </a:t>
            </a:r>
            <a:r>
              <a:rPr lang="ru-RU" sz="2800" b="1" dirty="0">
                <a:solidFill>
                  <a:srgbClr val="C00000"/>
                </a:solidFill>
                <a:ea typeface="+mn-ea"/>
                <a:cs typeface="+mn-cs"/>
              </a:rPr>
              <a:t>личного вклада в повышение качества образования и транслирование опыта практических результатов своей профессиональной деятельности».</a:t>
            </a:r>
            <a:r>
              <a:rPr lang="ru-RU" sz="2800" b="1" dirty="0">
                <a:solidFill>
                  <a:prstClr val="black"/>
                </a:solidFill>
                <a:ea typeface="+mn-ea"/>
                <a:cs typeface="+mn-cs"/>
              </a:rPr>
              <a:t/>
            </a:r>
            <a:br>
              <a:rPr lang="ru-RU" sz="2800" b="1" dirty="0">
                <a:solidFill>
                  <a:prstClr val="black"/>
                </a:solidFill>
                <a:ea typeface="+mn-ea"/>
                <a:cs typeface="+mn-cs"/>
              </a:rPr>
            </a:br>
            <a:endParaRPr lang="ru-RU" sz="3200" dirty="0">
              <a:solidFill>
                <a:srgbClr val="C00000"/>
              </a:solidFill>
            </a:endParaRPr>
          </a:p>
        </p:txBody>
      </p:sp>
      <p:sp>
        <p:nvSpPr>
          <p:cNvPr id="2" name="Прямоугольник 1"/>
          <p:cNvSpPr/>
          <p:nvPr/>
        </p:nvSpPr>
        <p:spPr>
          <a:xfrm>
            <a:off x="763900" y="1772816"/>
            <a:ext cx="7632848" cy="4493538"/>
          </a:xfrm>
          <a:prstGeom prst="rect">
            <a:avLst/>
          </a:prstGeom>
        </p:spPr>
        <p:txBody>
          <a:bodyPr wrap="square">
            <a:spAutoFit/>
          </a:bodyPr>
          <a:lstStyle/>
          <a:p>
            <a:r>
              <a:rPr lang="ru-RU" sz="2200" dirty="0" smtClean="0">
                <a:solidFill>
                  <a:prstClr val="black"/>
                </a:solidFill>
              </a:rPr>
              <a:t>В </a:t>
            </a:r>
            <a:r>
              <a:rPr lang="ru-RU" sz="2200" dirty="0">
                <a:solidFill>
                  <a:prstClr val="black"/>
                </a:solidFill>
              </a:rPr>
              <a:t>данном разделе педагогический работник систематизирует </a:t>
            </a:r>
            <a:r>
              <a:rPr lang="ru-RU" sz="2200" dirty="0" smtClean="0">
                <a:solidFill>
                  <a:prstClr val="black"/>
                </a:solidFill>
              </a:rPr>
              <a:t>материалы, подтверждающие личный вклад в систему образования муниципалитета (области), свое умение создавать алгоритмы и способы достижения положительных результатов педагогической деятельности, транслирование данного опыта, </a:t>
            </a:r>
            <a:r>
              <a:rPr lang="ru-RU" sz="2200" dirty="0">
                <a:solidFill>
                  <a:prstClr val="black"/>
                </a:solidFill>
              </a:rPr>
              <a:t>в том числе </a:t>
            </a:r>
            <a:r>
              <a:rPr lang="ru-RU" sz="2200" dirty="0">
                <a:solidFill>
                  <a:srgbClr val="FF0000"/>
                </a:solidFill>
              </a:rPr>
              <a:t>продукты инновационной и (или) экспериментальной </a:t>
            </a:r>
            <a:r>
              <a:rPr lang="ru-RU" sz="2200" dirty="0" smtClean="0">
                <a:solidFill>
                  <a:srgbClr val="FF0000"/>
                </a:solidFill>
              </a:rPr>
              <a:t>деятельности (для высшей категории).</a:t>
            </a:r>
          </a:p>
          <a:p>
            <a:r>
              <a:rPr lang="ru-RU" sz="2200" dirty="0">
                <a:solidFill>
                  <a:prstClr val="black"/>
                </a:solidFill>
              </a:rPr>
              <a:t>А также </a:t>
            </a:r>
            <a:r>
              <a:rPr lang="ru-RU" sz="2200" dirty="0" smtClean="0">
                <a:solidFill>
                  <a:prstClr val="black"/>
                </a:solidFill>
              </a:rPr>
              <a:t>предоставляет </a:t>
            </a:r>
            <a:r>
              <a:rPr lang="ru-RU" sz="2200" dirty="0">
                <a:solidFill>
                  <a:prstClr val="black"/>
                </a:solidFill>
              </a:rPr>
              <a:t>документы, подтверждающие </a:t>
            </a:r>
            <a:r>
              <a:rPr lang="ru-RU" sz="2200" dirty="0" smtClean="0">
                <a:solidFill>
                  <a:prstClr val="black"/>
                </a:solidFill>
              </a:rPr>
              <a:t>транслирование педагогического опыта и его </a:t>
            </a:r>
            <a:r>
              <a:rPr lang="ru-RU" sz="2200" dirty="0" smtClean="0">
                <a:solidFill>
                  <a:srgbClr val="FF0000"/>
                </a:solidFill>
              </a:rPr>
              <a:t>востребованность </a:t>
            </a:r>
            <a:r>
              <a:rPr lang="ru-RU" sz="2200" dirty="0" smtClean="0">
                <a:solidFill>
                  <a:prstClr val="black"/>
                </a:solidFill>
              </a:rPr>
              <a:t>(сертификаты</a:t>
            </a:r>
            <a:r>
              <a:rPr lang="ru-RU" sz="2200" dirty="0">
                <a:solidFill>
                  <a:prstClr val="black"/>
                </a:solidFill>
              </a:rPr>
              <a:t>, дипломы, справки, </a:t>
            </a:r>
            <a:r>
              <a:rPr lang="ru-RU" sz="2200" dirty="0" smtClean="0">
                <a:solidFill>
                  <a:prstClr val="black"/>
                </a:solidFill>
              </a:rPr>
              <a:t>рецензии, отзывы, программы </a:t>
            </a:r>
            <a:r>
              <a:rPr lang="ru-RU" sz="2200" dirty="0">
                <a:solidFill>
                  <a:prstClr val="black"/>
                </a:solidFill>
              </a:rPr>
              <a:t>мероприятий, доклады, публикации, сценарии мастер-классов, творческих </a:t>
            </a:r>
            <a:r>
              <a:rPr lang="ru-RU" sz="2200" dirty="0" smtClean="0">
                <a:solidFill>
                  <a:prstClr val="black"/>
                </a:solidFill>
              </a:rPr>
              <a:t>отчетов</a:t>
            </a:r>
            <a:r>
              <a:rPr lang="ru-RU" sz="2200" dirty="0">
                <a:solidFill>
                  <a:prstClr val="black"/>
                </a:solidFill>
              </a:rPr>
              <a:t> </a:t>
            </a:r>
            <a:r>
              <a:rPr lang="ru-RU" sz="2200" dirty="0" smtClean="0">
                <a:solidFill>
                  <a:prstClr val="black"/>
                </a:solidFill>
              </a:rPr>
              <a:t>и т.д.)</a:t>
            </a:r>
            <a:endParaRPr lang="ru-RU" sz="2200" dirty="0">
              <a:solidFill>
                <a:prstClr val="black"/>
              </a:solidFill>
            </a:endParaRPr>
          </a:p>
        </p:txBody>
      </p:sp>
    </p:spTree>
    <p:extLst>
      <p:ext uri="{BB962C8B-B14F-4D97-AF65-F5344CB8AC3E}">
        <p14:creationId xmlns:p14="http://schemas.microsoft.com/office/powerpoint/2010/main" val="136420772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87</a:t>
            </a:fld>
            <a:endParaRPr lang="ru-RU" sz="1800" dirty="0">
              <a:solidFill>
                <a:srgbClr val="4BACC6">
                  <a:lumMod val="75000"/>
                </a:srgbClr>
              </a:solidFill>
            </a:endParaRPr>
          </a:p>
        </p:txBody>
      </p:sp>
      <p:graphicFrame>
        <p:nvGraphicFramePr>
          <p:cNvPr id="2" name="Таблица 1"/>
          <p:cNvGraphicFramePr>
            <a:graphicFrameLocks noGrp="1"/>
          </p:cNvGraphicFramePr>
          <p:nvPr>
            <p:extLst/>
          </p:nvPr>
        </p:nvGraphicFramePr>
        <p:xfrm>
          <a:off x="179512" y="2469088"/>
          <a:ext cx="8856983" cy="3524776"/>
        </p:xfrm>
        <a:graphic>
          <a:graphicData uri="http://schemas.openxmlformats.org/drawingml/2006/table">
            <a:tbl>
              <a:tblPr>
                <a:tableStyleId>{5C22544A-7EE6-4342-B048-85BDC9FD1C3A}</a:tableStyleId>
              </a:tblPr>
              <a:tblGrid>
                <a:gridCol w="1966250"/>
                <a:gridCol w="3250513"/>
                <a:gridCol w="2228417"/>
                <a:gridCol w="1411803"/>
              </a:tblGrid>
              <a:tr h="2976136">
                <a:tc>
                  <a:txBody>
                    <a:bodyPr/>
                    <a:lstStyle/>
                    <a:p>
                      <a:pPr algn="ctr">
                        <a:spcAft>
                          <a:spcPts val="0"/>
                        </a:spcAft>
                        <a:tabLst>
                          <a:tab pos="449580" algn="l"/>
                          <a:tab pos="2637155" algn="ctr"/>
                          <a:tab pos="5274310" algn="r"/>
                        </a:tabLst>
                      </a:pPr>
                      <a:r>
                        <a:rPr lang="ru-RU" sz="1800" dirty="0">
                          <a:effectLst/>
                        </a:rPr>
                        <a:t>Форма представленного опыта работы (доклад, публикация, творческий отчет, мастер-класс и т.д.)</a:t>
                      </a:r>
                      <a:endParaRPr lang="ru-RU" sz="18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tabLst>
                          <a:tab pos="449580" algn="l"/>
                          <a:tab pos="2637155" algn="ctr"/>
                          <a:tab pos="5274310" algn="r"/>
                        </a:tabLst>
                      </a:pPr>
                      <a:r>
                        <a:rPr lang="ru-RU" sz="1800" dirty="0">
                          <a:effectLst/>
                        </a:rPr>
                        <a:t>Документ, подтверждающий </a:t>
                      </a:r>
                      <a:r>
                        <a:rPr lang="ru-RU" sz="1800" dirty="0" smtClean="0">
                          <a:effectLst/>
                        </a:rPr>
                        <a:t>участие </a:t>
                      </a:r>
                      <a:r>
                        <a:rPr lang="ru-RU" sz="1800" dirty="0">
                          <a:effectLst/>
                        </a:rPr>
                        <a:t>с указанием названия мероприятия, организатора.</a:t>
                      </a:r>
                    </a:p>
                    <a:p>
                      <a:pPr algn="ctr">
                        <a:spcAft>
                          <a:spcPts val="0"/>
                        </a:spcAft>
                        <a:tabLst>
                          <a:tab pos="449580" algn="l"/>
                          <a:tab pos="2637155" algn="ctr"/>
                          <a:tab pos="5274310" algn="r"/>
                        </a:tabLst>
                      </a:pPr>
                      <a:r>
                        <a:rPr lang="ru-RU" sz="1800" dirty="0">
                          <a:effectLst/>
                        </a:rPr>
                        <a:t>Для инновационной, экспериментальной деятельности указывать полные реквизиты распорядительного акта об открытии площадки </a:t>
                      </a:r>
                    </a:p>
                    <a:p>
                      <a:pPr algn="ctr">
                        <a:spcAft>
                          <a:spcPts val="0"/>
                        </a:spcAft>
                        <a:tabLst>
                          <a:tab pos="449580" algn="l"/>
                          <a:tab pos="2637155" algn="ctr"/>
                          <a:tab pos="5274310" algn="r"/>
                        </a:tabLst>
                      </a:pPr>
                      <a:r>
                        <a:rPr lang="ru-RU" sz="1800" dirty="0">
                          <a:effectLst/>
                        </a:rPr>
                        <a:t>(№ ______ от _____________).</a:t>
                      </a:r>
                      <a:endParaRPr lang="ru-RU" sz="18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tabLst>
                          <a:tab pos="449580" algn="l"/>
                          <a:tab pos="2637155" algn="ctr"/>
                          <a:tab pos="5274310" algn="r"/>
                        </a:tabLst>
                      </a:pPr>
                      <a:r>
                        <a:rPr lang="ru-RU" sz="1800" dirty="0">
                          <a:effectLst/>
                        </a:rPr>
                        <a:t> </a:t>
                      </a:r>
                    </a:p>
                    <a:p>
                      <a:pPr algn="ctr">
                        <a:spcAft>
                          <a:spcPts val="0"/>
                        </a:spcAft>
                        <a:tabLst>
                          <a:tab pos="449580" algn="l"/>
                          <a:tab pos="2637155" algn="ctr"/>
                          <a:tab pos="5274310" algn="r"/>
                        </a:tabLst>
                      </a:pPr>
                      <a:r>
                        <a:rPr lang="ru-RU" sz="1800" dirty="0">
                          <a:effectLst/>
                        </a:rPr>
                        <a:t>Тема представленного опыта работы</a:t>
                      </a:r>
                      <a:r>
                        <a:rPr lang="ru-RU" sz="1800">
                          <a:effectLst/>
                        </a:rPr>
                        <a:t>, </a:t>
                      </a:r>
                      <a:r>
                        <a:rPr lang="ru-RU" sz="1800" smtClean="0">
                          <a:effectLst/>
                        </a:rPr>
                        <a:t>инновации, эксперимента</a:t>
                      </a:r>
                      <a:endParaRPr lang="ru-RU" sz="1800" dirty="0">
                        <a:effectLst/>
                        <a:latin typeface="Times New Roman"/>
                        <a:ea typeface="Times New Roman"/>
                      </a:endParaRPr>
                    </a:p>
                  </a:txBody>
                  <a:tcPr marL="68580" marR="68580" marT="0" marB="0" anchor="ctr">
                    <a:solidFill>
                      <a:schemeClr val="tx2">
                        <a:lumMod val="20000"/>
                        <a:lumOff val="80000"/>
                      </a:schemeClr>
                    </a:solidFill>
                  </a:tcPr>
                </a:tc>
                <a:tc>
                  <a:txBody>
                    <a:bodyPr/>
                    <a:lstStyle/>
                    <a:p>
                      <a:pPr algn="ctr">
                        <a:spcAft>
                          <a:spcPts val="0"/>
                        </a:spcAft>
                        <a:tabLst>
                          <a:tab pos="449580" algn="l"/>
                          <a:tab pos="2637155" algn="ctr"/>
                          <a:tab pos="5274310" algn="r"/>
                        </a:tabLst>
                      </a:pPr>
                      <a:r>
                        <a:rPr lang="ru-RU" sz="1800" dirty="0">
                          <a:effectLst/>
                        </a:rPr>
                        <a:t> </a:t>
                      </a:r>
                    </a:p>
                    <a:p>
                      <a:pPr algn="ctr">
                        <a:spcAft>
                          <a:spcPts val="0"/>
                        </a:spcAft>
                        <a:tabLst>
                          <a:tab pos="449580" algn="l"/>
                          <a:tab pos="2637155" algn="ctr"/>
                          <a:tab pos="5274310" algn="r"/>
                        </a:tabLst>
                      </a:pPr>
                      <a:r>
                        <a:rPr lang="ru-RU" sz="1800" dirty="0">
                          <a:effectLst/>
                        </a:rPr>
                        <a:t>Дата </a:t>
                      </a:r>
                      <a:r>
                        <a:rPr lang="ru-RU" sz="1800" dirty="0" smtClean="0">
                          <a:effectLst/>
                        </a:rPr>
                        <a:t>представления, подтверждение востребованности опыта</a:t>
                      </a:r>
                      <a:endParaRPr lang="ru-RU" sz="1800" dirty="0">
                        <a:effectLst/>
                        <a:latin typeface="Times New Roman"/>
                        <a:ea typeface="Times New Roman"/>
                      </a:endParaRPr>
                    </a:p>
                  </a:txBody>
                  <a:tcPr marL="68580" marR="68580" marT="0" marB="0" anchor="ctr">
                    <a:solidFill>
                      <a:schemeClr val="tx2">
                        <a:lumMod val="20000"/>
                        <a:lumOff val="80000"/>
                      </a:schemeClr>
                    </a:solidFill>
                  </a:tcPr>
                </a:tc>
              </a:tr>
              <a:tr h="345485">
                <a:tc>
                  <a:txBody>
                    <a:bodyPr/>
                    <a:lstStyle/>
                    <a:p>
                      <a:pPr>
                        <a:spcAft>
                          <a:spcPts val="0"/>
                        </a:spcAft>
                        <a:tabLst>
                          <a:tab pos="449580" algn="l"/>
                          <a:tab pos="2637155" algn="ctr"/>
                          <a:tab pos="5274310" algn="r"/>
                        </a:tabLst>
                      </a:pPr>
                      <a:r>
                        <a:rPr lang="ru-RU" sz="1800">
                          <a:effectLst/>
                        </a:rPr>
                        <a:t> </a:t>
                      </a:r>
                      <a:endParaRPr lang="ru-RU" sz="1800">
                        <a:effectLst/>
                        <a:latin typeface="Times New Roman"/>
                        <a:ea typeface="Times New Roman"/>
                      </a:endParaRPr>
                    </a:p>
                  </a:txBody>
                  <a:tcPr marL="68580" marR="68580" marT="0" marB="0"/>
                </a:tc>
                <a:tc>
                  <a:txBody>
                    <a:bodyPr/>
                    <a:lstStyle/>
                    <a:p>
                      <a:pPr algn="ctr">
                        <a:spcAft>
                          <a:spcPts val="0"/>
                        </a:spcAft>
                        <a:tabLst>
                          <a:tab pos="449580" algn="l"/>
                          <a:tab pos="2637155" algn="ctr"/>
                          <a:tab pos="5274310" algn="r"/>
                        </a:tabLst>
                      </a:pPr>
                      <a:r>
                        <a:rPr lang="ru-RU" sz="1800" dirty="0">
                          <a:effectLst/>
                        </a:rPr>
                        <a:t> </a:t>
                      </a:r>
                      <a:endParaRPr lang="ru-RU" sz="1800" dirty="0" smtClean="0">
                        <a:effectLst/>
                      </a:endParaRPr>
                    </a:p>
                    <a:p>
                      <a:pPr algn="ctr">
                        <a:spcAft>
                          <a:spcPts val="0"/>
                        </a:spcAft>
                        <a:tabLst>
                          <a:tab pos="449580" algn="l"/>
                          <a:tab pos="2637155" algn="ctr"/>
                          <a:tab pos="5274310" algn="r"/>
                        </a:tabLst>
                      </a:pPr>
                      <a:endParaRPr lang="ru-RU" sz="1800" dirty="0">
                        <a:effectLst/>
                        <a:latin typeface="Times New Roman"/>
                        <a:ea typeface="Times New Roman"/>
                      </a:endParaRPr>
                    </a:p>
                  </a:txBody>
                  <a:tcPr marL="68580" marR="68580" marT="0" marB="0"/>
                </a:tc>
                <a:tc>
                  <a:txBody>
                    <a:bodyPr/>
                    <a:lstStyle/>
                    <a:p>
                      <a:pPr algn="ctr">
                        <a:spcAft>
                          <a:spcPts val="0"/>
                        </a:spcAft>
                        <a:tabLst>
                          <a:tab pos="449580" algn="l"/>
                          <a:tab pos="2637155" algn="ctr"/>
                          <a:tab pos="5274310" algn="r"/>
                        </a:tabLst>
                      </a:pPr>
                      <a:r>
                        <a:rPr lang="ru-RU" sz="1800">
                          <a:effectLst/>
                        </a:rPr>
                        <a:t> </a:t>
                      </a:r>
                      <a:endParaRPr lang="ru-RU" sz="1800">
                        <a:effectLst/>
                        <a:latin typeface="Times New Roman"/>
                        <a:ea typeface="Times New Roman"/>
                      </a:endParaRPr>
                    </a:p>
                  </a:txBody>
                  <a:tcPr marL="68580" marR="68580" marT="0" marB="0"/>
                </a:tc>
                <a:tc>
                  <a:txBody>
                    <a:bodyPr/>
                    <a:lstStyle/>
                    <a:p>
                      <a:pPr algn="ctr">
                        <a:spcAft>
                          <a:spcPts val="0"/>
                        </a:spcAft>
                        <a:tabLst>
                          <a:tab pos="449580" algn="l"/>
                          <a:tab pos="2637155" algn="ctr"/>
                          <a:tab pos="5274310" algn="r"/>
                        </a:tabLst>
                      </a:pPr>
                      <a:r>
                        <a:rPr lang="ru-RU" sz="1800" dirty="0">
                          <a:effectLst/>
                        </a:rPr>
                        <a:t> </a:t>
                      </a:r>
                      <a:endParaRPr lang="ru-RU" sz="1800" dirty="0">
                        <a:effectLst/>
                        <a:latin typeface="Times New Roman"/>
                        <a:ea typeface="Times New Roman"/>
                      </a:endParaRPr>
                    </a:p>
                  </a:txBody>
                  <a:tcPr marL="68580" marR="68580" marT="0" marB="0"/>
                </a:tc>
              </a:tr>
            </a:tbl>
          </a:graphicData>
        </a:graphic>
      </p:graphicFrame>
      <p:sp>
        <p:nvSpPr>
          <p:cNvPr id="3" name="Rectangle 1"/>
          <p:cNvSpPr>
            <a:spLocks noChangeArrowheads="1"/>
          </p:cNvSpPr>
          <p:nvPr/>
        </p:nvSpPr>
        <p:spPr bwMode="auto">
          <a:xfrm>
            <a:off x="395536" y="1268760"/>
            <a:ext cx="82089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1pPr>
            <a:lvl2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2pPr>
            <a:lvl3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3pPr>
            <a:lvl4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4pPr>
            <a:lvl5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5pPr>
            <a:lvl6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6pPr>
            <a:lvl7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7pPr>
            <a:lvl8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8pPr>
            <a:lvl9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9pPr>
          </a:lstStyle>
          <a:p>
            <a:pPr algn="ctr"/>
            <a:r>
              <a:rPr lang="ru-RU" altLang="ru-RU" b="1" dirty="0" smtClean="0">
                <a:solidFill>
                  <a:prstClr val="black"/>
                </a:solidFill>
                <a:ea typeface="Times New Roman" pitchFamily="18" charset="0"/>
              </a:rPr>
              <a:t>Транслирование опыта практических результатов своей профессиональной деятельности в межаттестационный (доаттестационный) период </a:t>
            </a:r>
            <a:endParaRPr lang="ru-RU" altLang="ru-RU" dirty="0" smtClean="0">
              <a:solidFill>
                <a:prstClr val="black"/>
              </a:solidFill>
            </a:endParaRPr>
          </a:p>
          <a:p>
            <a:pPr eaLnBrk="0" hangingPunct="0"/>
            <a:endParaRPr lang="ru-RU" altLang="ru-RU" dirty="0" smtClean="0">
              <a:solidFill>
                <a:prstClr val="black"/>
              </a:solidFill>
            </a:endParaRPr>
          </a:p>
        </p:txBody>
      </p:sp>
    </p:spTree>
    <p:extLst>
      <p:ext uri="{BB962C8B-B14F-4D97-AF65-F5344CB8AC3E}">
        <p14:creationId xmlns:p14="http://schemas.microsoft.com/office/powerpoint/2010/main" val="28985684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88</a:t>
            </a:fld>
            <a:endParaRPr lang="ru-RU" sz="1800" dirty="0">
              <a:solidFill>
                <a:srgbClr val="4BACC6">
                  <a:lumMod val="75000"/>
                </a:srgbClr>
              </a:solidFill>
            </a:endParaRPr>
          </a:p>
        </p:txBody>
      </p:sp>
      <p:sp>
        <p:nvSpPr>
          <p:cNvPr id="3" name="Rectangle 1"/>
          <p:cNvSpPr>
            <a:spLocks noChangeArrowheads="1"/>
          </p:cNvSpPr>
          <p:nvPr/>
        </p:nvSpPr>
        <p:spPr bwMode="auto">
          <a:xfrm>
            <a:off x="1115616" y="188640"/>
            <a:ext cx="82089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1pPr>
            <a:lvl2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2pPr>
            <a:lvl3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3pPr>
            <a:lvl4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4pPr>
            <a:lvl5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5pPr>
            <a:lvl6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6pPr>
            <a:lvl7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7pPr>
            <a:lvl8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8pPr>
            <a:lvl9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9pPr>
          </a:lstStyle>
          <a:p>
            <a:pPr algn="ctr"/>
            <a:r>
              <a:rPr lang="ru-RU" altLang="ru-RU" b="1" dirty="0" smtClean="0">
                <a:solidFill>
                  <a:prstClr val="black"/>
                </a:solidFill>
                <a:ea typeface="Times New Roman" pitchFamily="18" charset="0"/>
              </a:rPr>
              <a:t>Транслирование опыта практических результатов своей профессиональной деятельности в межаттестационный (доаттестационный) период </a:t>
            </a:r>
            <a:endParaRPr lang="ru-RU" altLang="ru-RU" dirty="0" smtClean="0">
              <a:solidFill>
                <a:prstClr val="black"/>
              </a:solidFill>
            </a:endParaRPr>
          </a:p>
          <a:p>
            <a:pPr eaLnBrk="0" hangingPunct="0"/>
            <a:endParaRPr lang="ru-RU" altLang="ru-RU" dirty="0" smtClean="0">
              <a:solidFill>
                <a:prstClr val="black"/>
              </a:solidFill>
            </a:endParaRPr>
          </a:p>
        </p:txBody>
      </p:sp>
      <p:sp>
        <p:nvSpPr>
          <p:cNvPr id="4" name="Прямоугольник 3"/>
          <p:cNvSpPr/>
          <p:nvPr/>
        </p:nvSpPr>
        <p:spPr>
          <a:xfrm>
            <a:off x="227869" y="1388969"/>
            <a:ext cx="8712968" cy="5632311"/>
          </a:xfrm>
          <a:prstGeom prst="rect">
            <a:avLst/>
          </a:prstGeom>
        </p:spPr>
        <p:txBody>
          <a:bodyPr wrap="square">
            <a:spAutoFit/>
          </a:bodyPr>
          <a:lstStyle/>
          <a:p>
            <a:pPr indent="450215" algn="just">
              <a:tabLst>
                <a:tab pos="2637155" algn="ctr"/>
                <a:tab pos="5274310" algn="r"/>
                <a:tab pos="449580" algn="l"/>
              </a:tabLst>
            </a:pPr>
            <a:r>
              <a:rPr lang="ru-RU"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Показатели соответствия первой квалификационной категории: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представляет элементы опыта практических результатов (или трансляция обобщённого опыта практических результатов деятельности) на уровне </a:t>
            </a:r>
            <a:r>
              <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образовательной организации и муниципалитета, является участником методического объединения на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уровне </a:t>
            </a:r>
            <a:r>
              <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образовательной организации</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r>
              <a:rPr lang="ru-RU"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Показатели соответствия высшей квалификационной категории: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трансляция обобщённого опыта практических результатов деятельности выше уровня </a:t>
            </a:r>
            <a:r>
              <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образовательной организации, является участником методического объединения на муниципальном и/или областном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уровне</a:t>
            </a:r>
            <a:r>
              <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имеется опыт экспериментальной или инновационной деятельности, результаты представлены и востребованы на уровне выше </a:t>
            </a:r>
            <a:r>
              <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образовательной организации.</a:t>
            </a:r>
          </a:p>
          <a:p>
            <a:pPr indent="450215" algn="just"/>
            <a:r>
              <a:rPr lang="ru-RU"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Показатели несоответствия квалификационной категории:</a:t>
            </a:r>
          </a:p>
          <a:p>
            <a:pPr marL="342900" indent="-342900" algn="just">
              <a:buFont typeface="Symbol" panose="05050102010706020507" pitchFamily="18" charset="2"/>
              <a:buChar char=""/>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отсутствие трансляции опыта практических результатов педагогической деятельности (</a:t>
            </a:r>
            <a:r>
              <a:rPr lang="ru-RU" sz="2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для первой и высшей</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отсутствие опыта экспериментальной или инновационной деятельности (</a:t>
            </a:r>
            <a:r>
              <a:rPr lang="ru-RU" sz="2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для высшей</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indent="342900" algn="just"/>
            <a:r>
              <a:rPr lang="ru-RU" sz="20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55507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188640"/>
            <a:ext cx="7416824" cy="1008112"/>
          </a:xfrm>
        </p:spPr>
        <p:txBody>
          <a:bodyPr>
            <a:noAutofit/>
          </a:bodyPr>
          <a:lstStyle/>
          <a:p>
            <a:pPr algn="l"/>
            <a:r>
              <a:rPr lang="ru-RU" sz="2400" b="1" dirty="0" smtClean="0"/>
              <a:t>Транслирование опыта практических результатов своей профессиональной деятельности</a:t>
            </a:r>
            <a:endParaRPr lang="ru-RU" sz="2400" b="1" dirty="0"/>
          </a:p>
        </p:txBody>
      </p:sp>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89</a:t>
            </a:fld>
            <a:endParaRPr lang="ru-RU" sz="1800" dirty="0">
              <a:solidFill>
                <a:srgbClr val="4BACC6">
                  <a:lumMod val="75000"/>
                </a:srgbClr>
              </a:solidFill>
            </a:endParaRPr>
          </a:p>
        </p:txBody>
      </p:sp>
      <p:sp>
        <p:nvSpPr>
          <p:cNvPr id="4" name="Прямоугольник 3"/>
          <p:cNvSpPr/>
          <p:nvPr/>
        </p:nvSpPr>
        <p:spPr>
          <a:xfrm>
            <a:off x="611560" y="1412776"/>
            <a:ext cx="8064896" cy="4939814"/>
          </a:xfrm>
          <a:prstGeom prst="rect">
            <a:avLst/>
          </a:prstGeom>
        </p:spPr>
        <p:txBody>
          <a:bodyPr wrap="square">
            <a:spAutoFit/>
          </a:bodyPr>
          <a:lstStyle/>
          <a:p>
            <a:r>
              <a:rPr lang="ru-RU" sz="2100" u="sng" dirty="0" smtClean="0">
                <a:solidFill>
                  <a:prstClr val="black"/>
                </a:solidFill>
              </a:rPr>
              <a:t>Недочеты:</a:t>
            </a:r>
          </a:p>
          <a:p>
            <a:pPr marL="342900" indent="-342900">
              <a:buFont typeface="Arial" panose="020B0604020202020204" pitchFamily="34" charset="0"/>
              <a:buChar char="•"/>
            </a:pPr>
            <a:r>
              <a:rPr lang="ru-RU" sz="2100" dirty="0" smtClean="0">
                <a:solidFill>
                  <a:prstClr val="black"/>
                </a:solidFill>
              </a:rPr>
              <a:t>В таблицу транслирования опыта занесен опыт работы членом жюри, организатором мероприятий, слушателем семинарских занятий. Эта информация должна отражаться в анализе  деятельности педагога.</a:t>
            </a:r>
          </a:p>
          <a:p>
            <a:pPr marL="342900" indent="-342900">
              <a:buFont typeface="Arial" panose="020B0604020202020204" pitchFamily="34" charset="0"/>
              <a:buChar char="•"/>
            </a:pPr>
            <a:r>
              <a:rPr lang="ru-RU" sz="2100" dirty="0" smtClean="0">
                <a:solidFill>
                  <a:prstClr val="black"/>
                </a:solidFill>
              </a:rPr>
              <a:t>Таблица сопровождается выводом «транслирует опыт работы на … уровне», отсутствует анализ представленного опыта.</a:t>
            </a:r>
          </a:p>
          <a:p>
            <a:pPr algn="just"/>
            <a:r>
              <a:rPr lang="ru-RU" sz="2100" u="sng" dirty="0">
                <a:solidFill>
                  <a:prstClr val="black"/>
                </a:solidFill>
              </a:rPr>
              <a:t>В анализе можно отразить следующее:</a:t>
            </a:r>
          </a:p>
          <a:p>
            <a:pPr marL="342900" indent="-342900" algn="just">
              <a:buFont typeface="Arial" panose="020B0604020202020204" pitchFamily="34" charset="0"/>
              <a:buChar char="•"/>
            </a:pPr>
            <a:r>
              <a:rPr lang="ru-RU" sz="2100" dirty="0" smtClean="0">
                <a:solidFill>
                  <a:prstClr val="black"/>
                </a:solidFill>
              </a:rPr>
              <a:t>Какая тема самообразования является приоритетной.</a:t>
            </a:r>
          </a:p>
          <a:p>
            <a:pPr marL="342900" indent="-342900" algn="just">
              <a:buFont typeface="Arial" panose="020B0604020202020204" pitchFamily="34" charset="0"/>
              <a:buChar char="•"/>
            </a:pPr>
            <a:r>
              <a:rPr lang="ru-RU" sz="2100" dirty="0" smtClean="0">
                <a:solidFill>
                  <a:prstClr val="black"/>
                </a:solidFill>
              </a:rPr>
              <a:t>Транслируются элементы опыта работы или обобщенный опыт.</a:t>
            </a:r>
          </a:p>
          <a:p>
            <a:pPr marL="342900" indent="-342900" algn="just">
              <a:buFont typeface="Arial" panose="020B0604020202020204" pitchFamily="34" charset="0"/>
              <a:buChar char="•"/>
            </a:pPr>
            <a:r>
              <a:rPr lang="ru-RU" sz="2100" dirty="0" smtClean="0">
                <a:solidFill>
                  <a:prstClr val="black"/>
                </a:solidFill>
              </a:rPr>
              <a:t>Транслирование опыта сводится к публикациям на интернет-порталах или это активный участник МО различных уровней.</a:t>
            </a:r>
          </a:p>
          <a:p>
            <a:pPr marL="342900" indent="-342900" algn="just">
              <a:buFont typeface="Arial" panose="020B0604020202020204" pitchFamily="34" charset="0"/>
              <a:buChar char="•"/>
            </a:pPr>
            <a:r>
              <a:rPr lang="ru-RU" sz="2100" dirty="0" smtClean="0">
                <a:solidFill>
                  <a:prstClr val="black"/>
                </a:solidFill>
              </a:rPr>
              <a:t>Востребован ли данный опыт в педагогическом сообществе.</a:t>
            </a:r>
          </a:p>
          <a:p>
            <a:pPr marL="342900" indent="-342900" algn="just">
              <a:buFont typeface="Arial" panose="020B0604020202020204" pitchFamily="34" charset="0"/>
              <a:buChar char="•"/>
            </a:pPr>
            <a:r>
              <a:rPr lang="ru-RU" sz="2100" dirty="0" smtClean="0">
                <a:solidFill>
                  <a:prstClr val="black"/>
                </a:solidFill>
              </a:rPr>
              <a:t>Какой конкретно вклад вносит педагог в работу инновационной площадки.</a:t>
            </a:r>
          </a:p>
        </p:txBody>
      </p:sp>
    </p:spTree>
    <p:extLst>
      <p:ext uri="{BB962C8B-B14F-4D97-AF65-F5344CB8AC3E}">
        <p14:creationId xmlns:p14="http://schemas.microsoft.com/office/powerpoint/2010/main" val="7223267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chemeClr val="accent5">
                    <a:lumMod val="75000"/>
                  </a:schemeClr>
                </a:solidFill>
              </a:rPr>
              <a:t>9</a:t>
            </a:fld>
            <a:endParaRPr lang="ru-RU" sz="1800" dirty="0">
              <a:solidFill>
                <a:schemeClr val="accent5">
                  <a:lumMod val="75000"/>
                </a:schemeClr>
              </a:solidFill>
            </a:endParaRPr>
          </a:p>
        </p:txBody>
      </p:sp>
      <p:sp>
        <p:nvSpPr>
          <p:cNvPr id="3" name="TextBox 2"/>
          <p:cNvSpPr txBox="1"/>
          <p:nvPr/>
        </p:nvSpPr>
        <p:spPr>
          <a:xfrm>
            <a:off x="323528" y="1196752"/>
            <a:ext cx="8640960" cy="5909310"/>
          </a:xfrm>
          <a:prstGeom prst="rect">
            <a:avLst/>
          </a:prstGeom>
          <a:noFill/>
        </p:spPr>
        <p:txBody>
          <a:bodyPr wrap="square" rtlCol="0">
            <a:spAutoFit/>
          </a:bodyPr>
          <a:lstStyle/>
          <a:p>
            <a:pPr algn="just"/>
            <a:r>
              <a:rPr lang="ru-RU" sz="2000" dirty="0" smtClean="0"/>
              <a:t>10. Для </a:t>
            </a:r>
            <a:r>
              <a:rPr lang="ru-RU" sz="2000" dirty="0"/>
              <a:t>проведения аттестации </a:t>
            </a:r>
            <a:r>
              <a:rPr lang="ru-RU" sz="2000" b="1" dirty="0"/>
              <a:t>на каждого</a:t>
            </a:r>
            <a:r>
              <a:rPr lang="ru-RU" sz="2000" dirty="0"/>
              <a:t> педагогического работника работодатель вносит в аттестационную комиссию организации </a:t>
            </a:r>
            <a:r>
              <a:rPr lang="ru-RU" sz="2000" b="1" dirty="0"/>
              <a:t>представление.</a:t>
            </a:r>
          </a:p>
          <a:p>
            <a:r>
              <a:rPr lang="ru-RU" sz="2000" dirty="0" smtClean="0"/>
              <a:t>11. В </a:t>
            </a:r>
            <a:r>
              <a:rPr lang="ru-RU" sz="2000" dirty="0"/>
              <a:t>представлении содержатся следующие сведения о педагогическом работнике:</a:t>
            </a:r>
          </a:p>
          <a:p>
            <a:r>
              <a:rPr lang="ru-RU" sz="2000" dirty="0"/>
              <a:t>а) фамилия, имя, отчество (при наличии);</a:t>
            </a:r>
          </a:p>
          <a:p>
            <a:r>
              <a:rPr lang="ru-RU" sz="2000" dirty="0"/>
              <a:t>б) наименование должности на дату проведения аттестации;</a:t>
            </a:r>
          </a:p>
          <a:p>
            <a:r>
              <a:rPr lang="ru-RU" sz="2000" dirty="0"/>
              <a:t>в) дата заключения по этой должности трудового договора;</a:t>
            </a:r>
          </a:p>
          <a:p>
            <a:r>
              <a:rPr lang="ru-RU" sz="2000" dirty="0"/>
              <a:t>г) уровень образования и (или) квалификации по специальности или направлению подготовки;</a:t>
            </a:r>
          </a:p>
          <a:p>
            <a:r>
              <a:rPr lang="ru-RU" sz="2000" dirty="0"/>
              <a:t>д) информация о получении дополнительного </a:t>
            </a:r>
            <a:endParaRPr lang="ru-RU" sz="2000" dirty="0" smtClean="0"/>
          </a:p>
          <a:p>
            <a:r>
              <a:rPr lang="ru-RU" sz="2000" dirty="0" smtClean="0"/>
              <a:t>профессионального </a:t>
            </a:r>
            <a:r>
              <a:rPr lang="ru-RU" sz="2000" dirty="0"/>
              <a:t>образования по профилю </a:t>
            </a:r>
            <a:endParaRPr lang="ru-RU" sz="2000" dirty="0" smtClean="0"/>
          </a:p>
          <a:p>
            <a:r>
              <a:rPr lang="ru-RU" sz="2000" dirty="0" smtClean="0"/>
              <a:t>педагогической </a:t>
            </a:r>
            <a:r>
              <a:rPr lang="ru-RU" sz="2000" dirty="0"/>
              <a:t>деятельности;</a:t>
            </a:r>
          </a:p>
          <a:p>
            <a:r>
              <a:rPr lang="ru-RU" sz="2000" dirty="0"/>
              <a:t>е) результаты предыдущих аттестаций (в случае их проведения);</a:t>
            </a:r>
          </a:p>
          <a:p>
            <a:r>
              <a:rPr lang="ru-RU" sz="2000" dirty="0"/>
              <a:t>ж) мотивированная всесторонняя и объективная оценка профессиональных, деловых качеств, результатов профессиональной деятельности педагогического работника по выполнению трудовых обязанностей, возложенных на него трудовым договором.</a:t>
            </a:r>
          </a:p>
          <a:p>
            <a:endParaRPr lang="ru-RU" dirty="0"/>
          </a:p>
        </p:txBody>
      </p:sp>
      <p:pic>
        <p:nvPicPr>
          <p:cNvPr id="5122" name="Picture 2" descr="https://studfiles.net/html/2706/44/html_e72e9fK47f.P95F/img-3hlSh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192" y="147706"/>
            <a:ext cx="1675594" cy="11166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images.myshared.ru/4/232014/slide_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4005064"/>
            <a:ext cx="1538467" cy="115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8461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solidFill>
                  <a:srgbClr val="FF0000"/>
                </a:solidFill>
              </a:rPr>
              <a:t>Типичные ошибки</a:t>
            </a:r>
            <a:endParaRPr lang="ru-RU" dirty="0">
              <a:solidFill>
                <a:srgbClr val="FF0000"/>
              </a:solidFill>
            </a:endParaRP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90</a:t>
            </a:fld>
            <a:endParaRPr lang="ru-RU" sz="1800" dirty="0">
              <a:solidFill>
                <a:srgbClr val="4BACC6">
                  <a:lumMod val="75000"/>
                </a:srgbClr>
              </a:solidFill>
            </a:endParaRPr>
          </a:p>
        </p:txBody>
      </p:sp>
      <p:sp>
        <p:nvSpPr>
          <p:cNvPr id="3" name="Rectangle 1"/>
          <p:cNvSpPr>
            <a:spLocks noChangeArrowheads="1"/>
          </p:cNvSpPr>
          <p:nvPr/>
        </p:nvSpPr>
        <p:spPr bwMode="auto">
          <a:xfrm>
            <a:off x="395536" y="1176427"/>
            <a:ext cx="82089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1pPr>
            <a:lvl2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2pPr>
            <a:lvl3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3pPr>
            <a:lvl4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4pPr>
            <a:lvl5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5pPr>
            <a:lvl6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6pPr>
            <a:lvl7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7pPr>
            <a:lvl8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8pPr>
            <a:lvl9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9pPr>
          </a:lstStyle>
          <a:p>
            <a:pPr marL="179705" indent="457200" algn="just" fontAlgn="auto">
              <a:spcBef>
                <a:spcPts val="0"/>
              </a:spcBef>
              <a:spcAft>
                <a:spcPts val="0"/>
              </a:spcAft>
              <a:tabLst>
                <a:tab pos="449580" algn="l"/>
              </a:tabLst>
            </a:pPr>
            <a:r>
              <a:rPr lang="ru-RU" sz="2400" b="1" i="1" dirty="0" smtClean="0">
                <a:solidFill>
                  <a:srgbClr val="00000A"/>
                </a:solidFill>
                <a:latin typeface="Calibri" panose="020F0502020204030204" pitchFamily="34" charset="0"/>
                <a:ea typeface="Times New Roman"/>
                <a:cs typeface="Times New Roman" panose="02020603050405020304" pitchFamily="18" charset="0"/>
              </a:rPr>
              <a:t>1. В </a:t>
            </a:r>
            <a:r>
              <a:rPr lang="ru-RU" sz="2400" b="1" i="1" dirty="0">
                <a:solidFill>
                  <a:srgbClr val="00000A"/>
                </a:solidFill>
                <a:latin typeface="Calibri" panose="020F0502020204030204" pitchFamily="34" charset="0"/>
                <a:ea typeface="Times New Roman"/>
                <a:cs typeface="Times New Roman" panose="02020603050405020304" pitchFamily="18" charset="0"/>
              </a:rPr>
              <a:t>таблице указан опыт работы, не предусматривающий трансляцию опыта.</a:t>
            </a:r>
          </a:p>
          <a:p>
            <a:pPr algn="ctr"/>
            <a:endParaRPr lang="ru-RU" altLang="ru-RU" dirty="0" smtClean="0">
              <a:solidFill>
                <a:prstClr val="black"/>
              </a:solidFill>
            </a:endParaRPr>
          </a:p>
          <a:p>
            <a:pPr eaLnBrk="0" hangingPunct="0"/>
            <a:endParaRPr lang="ru-RU" altLang="ru-RU" dirty="0" smtClean="0">
              <a:solidFill>
                <a:prstClr val="black"/>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1" y="1916832"/>
            <a:ext cx="8218487"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41636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solidFill>
                  <a:srgbClr val="FF0000"/>
                </a:solidFill>
              </a:rPr>
              <a:t>Типичные ошибки</a:t>
            </a:r>
            <a:endParaRPr lang="ru-RU" dirty="0">
              <a:solidFill>
                <a:srgbClr val="FF0000"/>
              </a:solidFill>
            </a:endParaRP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91</a:t>
            </a:fld>
            <a:endParaRPr lang="ru-RU" sz="1800" dirty="0">
              <a:solidFill>
                <a:srgbClr val="4BACC6">
                  <a:lumMod val="75000"/>
                </a:srgbClr>
              </a:solidFill>
            </a:endParaRPr>
          </a:p>
        </p:txBody>
      </p:sp>
      <p:sp>
        <p:nvSpPr>
          <p:cNvPr id="3" name="Rectangle 1"/>
          <p:cNvSpPr>
            <a:spLocks noChangeArrowheads="1"/>
          </p:cNvSpPr>
          <p:nvPr/>
        </p:nvSpPr>
        <p:spPr bwMode="auto">
          <a:xfrm>
            <a:off x="395536" y="1268759"/>
            <a:ext cx="82089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1pPr>
            <a:lvl2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2pPr>
            <a:lvl3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3pPr>
            <a:lvl4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4pPr>
            <a:lvl5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5pPr>
            <a:lvl6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6pPr>
            <a:lvl7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7pPr>
            <a:lvl8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8pPr>
            <a:lvl9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9pPr>
          </a:lstStyle>
          <a:p>
            <a:pPr marL="179705" indent="457200" algn="just" fontAlgn="auto">
              <a:spcBef>
                <a:spcPts val="0"/>
              </a:spcBef>
              <a:spcAft>
                <a:spcPts val="0"/>
              </a:spcAft>
              <a:tabLst>
                <a:tab pos="449580" algn="l"/>
              </a:tabLst>
            </a:pPr>
            <a:r>
              <a:rPr lang="ru-RU" sz="2400" b="1" i="1" dirty="0">
                <a:solidFill>
                  <a:srgbClr val="00000A"/>
                </a:solidFill>
                <a:latin typeface="Calibri" panose="020F0502020204030204" pitchFamily="34" charset="0"/>
                <a:ea typeface="Times New Roman"/>
                <a:cs typeface="Times New Roman" panose="02020603050405020304" pitchFamily="18" charset="0"/>
              </a:rPr>
              <a:t>2</a:t>
            </a:r>
            <a:r>
              <a:rPr lang="ru-RU" sz="2400" b="1" i="1" dirty="0" smtClean="0">
                <a:solidFill>
                  <a:srgbClr val="00000A"/>
                </a:solidFill>
                <a:latin typeface="Calibri" panose="020F0502020204030204" pitchFamily="34" charset="0"/>
                <a:ea typeface="Times New Roman"/>
                <a:cs typeface="Times New Roman" panose="02020603050405020304" pitchFamily="18" charset="0"/>
              </a:rPr>
              <a:t>. </a:t>
            </a:r>
            <a:r>
              <a:rPr lang="ru-RU" sz="2400" b="1" i="1" dirty="0">
                <a:solidFill>
                  <a:srgbClr val="00000A"/>
                </a:solidFill>
                <a:latin typeface="Calibri" panose="020F0502020204030204" pitchFamily="34" charset="0"/>
                <a:ea typeface="Times New Roman"/>
                <a:cs typeface="Times New Roman" panose="02020603050405020304" pitchFamily="18" charset="0"/>
              </a:rPr>
              <a:t>Указано участие в методических мероприятиях в качестве слушателя (без трансляции личного опыта работы</a:t>
            </a:r>
            <a:r>
              <a:rPr lang="ru-RU" sz="2400" b="1" i="1" dirty="0" smtClean="0">
                <a:solidFill>
                  <a:srgbClr val="00000A"/>
                </a:solidFill>
                <a:latin typeface="Calibri" panose="020F0502020204030204" pitchFamily="34" charset="0"/>
                <a:ea typeface="Times New Roman"/>
                <a:cs typeface="Times New Roman" panose="02020603050405020304" pitchFamily="18" charset="0"/>
              </a:rPr>
              <a:t>).</a:t>
            </a:r>
            <a:endParaRPr lang="ru-RU" altLang="ru-RU" dirty="0" smtClean="0">
              <a:solidFill>
                <a:prstClr val="black"/>
              </a:solidFill>
            </a:endParaRPr>
          </a:p>
        </p:txBody>
      </p:sp>
      <p:graphicFrame>
        <p:nvGraphicFramePr>
          <p:cNvPr id="6" name="Таблица 5"/>
          <p:cNvGraphicFramePr>
            <a:graphicFrameLocks noGrp="1"/>
          </p:cNvGraphicFramePr>
          <p:nvPr>
            <p:extLst/>
          </p:nvPr>
        </p:nvGraphicFramePr>
        <p:xfrm>
          <a:off x="539552" y="3068960"/>
          <a:ext cx="8208911" cy="2763734"/>
        </p:xfrm>
        <a:graphic>
          <a:graphicData uri="http://schemas.openxmlformats.org/drawingml/2006/table">
            <a:tbl>
              <a:tblPr>
                <a:tableStyleId>{5C22544A-7EE6-4342-B048-85BDC9FD1C3A}</a:tableStyleId>
              </a:tblPr>
              <a:tblGrid>
                <a:gridCol w="2304256"/>
                <a:gridCol w="2376264"/>
                <a:gridCol w="2088232"/>
                <a:gridCol w="1440159"/>
              </a:tblGrid>
              <a:tr h="1666454">
                <a:tc>
                  <a:txBody>
                    <a:bodyPr/>
                    <a:lstStyle/>
                    <a:p>
                      <a:pPr algn="ctr">
                        <a:spcAft>
                          <a:spcPts val="0"/>
                        </a:spcAft>
                        <a:tabLst>
                          <a:tab pos="2637155" algn="ctr"/>
                          <a:tab pos="5274310" algn="r"/>
                          <a:tab pos="449580" algn="l"/>
                          <a:tab pos="2637155" algn="ctr"/>
                          <a:tab pos="5274310" algn="r"/>
                        </a:tabLst>
                      </a:pPr>
                      <a:r>
                        <a:rPr lang="ru-RU" sz="1600" kern="150" dirty="0">
                          <a:effectLst/>
                        </a:rPr>
                        <a:t>Форма представленного опыта работы </a:t>
                      </a:r>
                      <a:endParaRPr lang="ru-RU" sz="1600" kern="15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600" kern="150" dirty="0">
                          <a:effectLst/>
                        </a:rPr>
                        <a:t>Документ, подтверждающий уровень </a:t>
                      </a:r>
                      <a:r>
                        <a:rPr lang="ru-RU" sz="1600" kern="150" dirty="0" smtClean="0">
                          <a:effectLst/>
                        </a:rPr>
                        <a:t>участия </a:t>
                      </a:r>
                      <a:r>
                        <a:rPr lang="ru-RU" sz="1600" kern="150" dirty="0">
                          <a:effectLst/>
                        </a:rPr>
                        <a:t>с указанием названия мероприятия, организатора</a:t>
                      </a:r>
                      <a:r>
                        <a:rPr lang="ru-RU" sz="1600" kern="150" dirty="0" smtClean="0">
                          <a:effectLst/>
                        </a:rPr>
                        <a:t>.</a:t>
                      </a:r>
                      <a:endParaRPr lang="ru-RU" sz="1600" kern="150" dirty="0">
                        <a:effectLst/>
                      </a:endParaRPr>
                    </a:p>
                  </a:txBody>
                  <a:tcPr marL="68580" marR="68580" marT="0" marB="0" anchor="ctr"/>
                </a:tc>
                <a:tc>
                  <a:txBody>
                    <a:bodyPr/>
                    <a:lstStyle/>
                    <a:p>
                      <a:pPr algn="ctr">
                        <a:spcAft>
                          <a:spcPts val="0"/>
                        </a:spcAft>
                        <a:tabLst>
                          <a:tab pos="2637155" algn="ctr"/>
                          <a:tab pos="5274310" algn="r"/>
                          <a:tab pos="449580" algn="l"/>
                          <a:tab pos="2637155" algn="ctr"/>
                          <a:tab pos="5274310" algn="r"/>
                        </a:tabLst>
                      </a:pPr>
                      <a:r>
                        <a:rPr lang="ru-RU" sz="1600" kern="150" dirty="0">
                          <a:effectLst/>
                        </a:rPr>
                        <a:t> </a:t>
                      </a:r>
                    </a:p>
                    <a:p>
                      <a:pPr algn="ctr">
                        <a:spcAft>
                          <a:spcPts val="0"/>
                        </a:spcAft>
                        <a:tabLst>
                          <a:tab pos="2637155" algn="ctr"/>
                          <a:tab pos="5274310" algn="r"/>
                          <a:tab pos="449580" algn="l"/>
                          <a:tab pos="2637155" algn="ctr"/>
                          <a:tab pos="5274310" algn="r"/>
                        </a:tabLst>
                      </a:pPr>
                      <a:r>
                        <a:rPr lang="ru-RU" sz="1600" kern="150" dirty="0">
                          <a:effectLst/>
                        </a:rPr>
                        <a:t>Тема представленного опыта работы, инновации*, эксперимента*</a:t>
                      </a:r>
                      <a:endParaRPr lang="ru-RU" sz="1600" kern="150" dirty="0">
                        <a:effectLst/>
                        <a:latin typeface="Times New Roman"/>
                        <a:ea typeface="Times New Roman"/>
                      </a:endParaRPr>
                    </a:p>
                  </a:txBody>
                  <a:tcPr marL="68580" marR="68580" marT="0" marB="0" anchor="ctr">
                    <a:solidFill>
                      <a:schemeClr val="accent1">
                        <a:lumMod val="20000"/>
                        <a:lumOff val="80000"/>
                      </a:schemeClr>
                    </a:solidFill>
                  </a:tcPr>
                </a:tc>
                <a:tc>
                  <a:txBody>
                    <a:bodyPr/>
                    <a:lstStyle/>
                    <a:p>
                      <a:pPr algn="ctr">
                        <a:spcAft>
                          <a:spcPts val="0"/>
                        </a:spcAft>
                        <a:tabLst>
                          <a:tab pos="2637155" algn="ctr"/>
                          <a:tab pos="5274310" algn="r"/>
                          <a:tab pos="449580" algn="l"/>
                          <a:tab pos="2637155" algn="ctr"/>
                          <a:tab pos="5274310" algn="r"/>
                        </a:tabLst>
                      </a:pPr>
                      <a:r>
                        <a:rPr lang="ru-RU" sz="1600" kern="150" dirty="0">
                          <a:effectLst/>
                        </a:rPr>
                        <a:t> </a:t>
                      </a:r>
                    </a:p>
                    <a:p>
                      <a:pPr algn="ctr">
                        <a:spcAft>
                          <a:spcPts val="0"/>
                        </a:spcAft>
                        <a:tabLst>
                          <a:tab pos="2637155" algn="ctr"/>
                          <a:tab pos="5274310" algn="r"/>
                          <a:tab pos="449580" algn="l"/>
                          <a:tab pos="2637155" algn="ctr"/>
                          <a:tab pos="5274310" algn="r"/>
                        </a:tabLst>
                      </a:pPr>
                      <a:r>
                        <a:rPr lang="ru-RU" sz="1600" kern="150" dirty="0">
                          <a:effectLst/>
                        </a:rPr>
                        <a:t>Дата представления</a:t>
                      </a:r>
                      <a:endParaRPr lang="ru-RU" sz="1600" kern="150" dirty="0">
                        <a:effectLst/>
                        <a:latin typeface="Times New Roman"/>
                        <a:ea typeface="Times New Roman"/>
                      </a:endParaRPr>
                    </a:p>
                  </a:txBody>
                  <a:tcPr marL="68580" marR="68580" marT="0" marB="0" anchor="ctr"/>
                </a:tc>
              </a:tr>
              <a:tr h="570929">
                <a:tc>
                  <a:txBody>
                    <a:bodyPr/>
                    <a:lstStyle/>
                    <a:p>
                      <a:pPr>
                        <a:spcAft>
                          <a:spcPts val="0"/>
                        </a:spcAft>
                        <a:tabLst>
                          <a:tab pos="2637155" algn="ctr"/>
                          <a:tab pos="5274310" algn="r"/>
                          <a:tab pos="449580" algn="l"/>
                          <a:tab pos="2637155" algn="ctr"/>
                          <a:tab pos="5274310" algn="r"/>
                        </a:tabLst>
                      </a:pPr>
                      <a:r>
                        <a:rPr lang="ru-RU" sz="1800" kern="150" dirty="0" smtClean="0">
                          <a:effectLst/>
                          <a:latin typeface="Times New Roman"/>
                          <a:ea typeface="Times New Roman"/>
                        </a:rPr>
                        <a:t>Участие в семинаре</a:t>
                      </a:r>
                      <a:endParaRPr lang="ru-RU" sz="1800" kern="150" dirty="0">
                        <a:effectLst/>
                        <a:latin typeface="Times New Roman"/>
                        <a:ea typeface="Times New Roman"/>
                      </a:endParaRPr>
                    </a:p>
                  </a:txBody>
                  <a:tcPr marL="68580" marR="68580" marT="0" marB="0">
                    <a:solidFill>
                      <a:srgbClr val="FFFF00"/>
                    </a:solidFill>
                  </a:tcPr>
                </a:tc>
                <a:tc>
                  <a:txBody>
                    <a:bodyPr/>
                    <a:lstStyle/>
                    <a:p>
                      <a:pPr>
                        <a:spcAft>
                          <a:spcPts val="0"/>
                        </a:spcAft>
                      </a:pPr>
                      <a:r>
                        <a:rPr lang="ru-RU" sz="1800" kern="150" dirty="0" smtClean="0">
                          <a:effectLst/>
                          <a:latin typeface="Times New Roman"/>
                          <a:ea typeface="Times New Roman"/>
                        </a:rPr>
                        <a:t>Муниципальный, в рамках августовской конференции, УО</a:t>
                      </a:r>
                      <a:r>
                        <a:rPr lang="ru-RU" sz="1800" kern="150" baseline="0" dirty="0" smtClean="0">
                          <a:effectLst/>
                          <a:latin typeface="Times New Roman"/>
                          <a:ea typeface="Times New Roman"/>
                        </a:rPr>
                        <a:t> </a:t>
                      </a:r>
                      <a:endParaRPr lang="ru-RU" sz="1800" kern="150" dirty="0">
                        <a:effectLst/>
                        <a:latin typeface="Times New Roman"/>
                        <a:ea typeface="Times New Roman"/>
                      </a:endParaRPr>
                    </a:p>
                  </a:txBody>
                  <a:tcPr marL="68580" marR="68580" marT="0" marB="0"/>
                </a:tc>
                <a:tc>
                  <a:txBody>
                    <a:bodyPr/>
                    <a:lstStyle/>
                    <a:p>
                      <a:pPr>
                        <a:spcAft>
                          <a:spcPts val="0"/>
                        </a:spcAft>
                      </a:pPr>
                      <a:r>
                        <a:rPr lang="ru-RU" sz="1800" kern="150" dirty="0" smtClean="0">
                          <a:effectLst/>
                          <a:latin typeface="Times New Roman"/>
                          <a:ea typeface="Times New Roman"/>
                        </a:rPr>
                        <a:t>«Метод проектов как один из интерактивных методов обучения» </a:t>
                      </a:r>
                      <a:endParaRPr lang="ru-RU" sz="1800" kern="150" dirty="0">
                        <a:effectLst/>
                        <a:latin typeface="Times New Roman"/>
                        <a:ea typeface="Times New Roman"/>
                      </a:endParaRPr>
                    </a:p>
                  </a:txBody>
                  <a:tcPr marL="68580" marR="68580" marT="0" marB="0">
                    <a:solidFill>
                      <a:srgbClr val="FFFF00"/>
                    </a:solidFill>
                  </a:tcPr>
                </a:tc>
                <a:tc>
                  <a:txBody>
                    <a:bodyPr/>
                    <a:lstStyle/>
                    <a:p>
                      <a:pPr>
                        <a:spcAft>
                          <a:spcPts val="0"/>
                        </a:spcAft>
                      </a:pPr>
                      <a:r>
                        <a:rPr lang="ru-RU" sz="1800" kern="150" dirty="0" smtClean="0">
                          <a:effectLst/>
                          <a:latin typeface="Times New Roman"/>
                          <a:ea typeface="Times New Roman"/>
                        </a:rPr>
                        <a:t>Август 2015 </a:t>
                      </a:r>
                      <a:endParaRPr lang="ru-RU" sz="1800" kern="150" dirty="0">
                        <a:effectLst/>
                        <a:latin typeface="Times New Roman"/>
                        <a:ea typeface="Times New Roman"/>
                      </a:endParaRPr>
                    </a:p>
                  </a:txBody>
                  <a:tcPr marL="68580" marR="68580" marT="0" marB="0"/>
                </a:tc>
              </a:tr>
            </a:tbl>
          </a:graphicData>
        </a:graphic>
      </p:graphicFrame>
    </p:spTree>
    <p:extLst>
      <p:ext uri="{BB962C8B-B14F-4D97-AF65-F5344CB8AC3E}">
        <p14:creationId xmlns:p14="http://schemas.microsoft.com/office/powerpoint/2010/main" val="38137350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solidFill>
                  <a:srgbClr val="FF0000"/>
                </a:solidFill>
              </a:rPr>
              <a:t>Типичные ошибки</a:t>
            </a:r>
            <a:endParaRPr lang="ru-RU" dirty="0">
              <a:solidFill>
                <a:srgbClr val="FF0000"/>
              </a:solidFill>
            </a:endParaRP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92</a:t>
            </a:fld>
            <a:endParaRPr lang="ru-RU" sz="1800" dirty="0">
              <a:solidFill>
                <a:srgbClr val="4BACC6">
                  <a:lumMod val="75000"/>
                </a:srgbClr>
              </a:solidFill>
            </a:endParaRPr>
          </a:p>
        </p:txBody>
      </p:sp>
      <p:sp>
        <p:nvSpPr>
          <p:cNvPr id="3" name="Rectangle 1"/>
          <p:cNvSpPr>
            <a:spLocks noChangeArrowheads="1"/>
          </p:cNvSpPr>
          <p:nvPr/>
        </p:nvSpPr>
        <p:spPr bwMode="auto">
          <a:xfrm>
            <a:off x="395536" y="1268759"/>
            <a:ext cx="820891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1pPr>
            <a:lvl2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2pPr>
            <a:lvl3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3pPr>
            <a:lvl4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4pPr>
            <a:lvl5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5pPr>
            <a:lvl6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6pPr>
            <a:lvl7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7pPr>
            <a:lvl8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8pPr>
            <a:lvl9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9pPr>
          </a:lstStyle>
          <a:p>
            <a:pPr marL="179705" indent="457200" algn="just" fontAlgn="auto">
              <a:spcBef>
                <a:spcPts val="0"/>
              </a:spcBef>
              <a:spcAft>
                <a:spcPts val="0"/>
              </a:spcAft>
              <a:tabLst>
                <a:tab pos="449580" algn="l"/>
              </a:tabLst>
            </a:pPr>
            <a:r>
              <a:rPr lang="ru-RU" altLang="ru-RU" sz="2400" b="1" i="1" dirty="0" smtClean="0">
                <a:solidFill>
                  <a:srgbClr val="00000A"/>
                </a:solidFill>
                <a:latin typeface="Calibri" panose="020F0502020204030204" pitchFamily="34" charset="0"/>
                <a:cs typeface="Times New Roman" panose="02020603050405020304" pitchFamily="18" charset="0"/>
              </a:rPr>
              <a:t>3. Отсутствует </a:t>
            </a:r>
            <a:r>
              <a:rPr lang="ru-RU" altLang="ru-RU" sz="2400" b="1" i="1" dirty="0">
                <a:solidFill>
                  <a:srgbClr val="00000A"/>
                </a:solidFill>
                <a:latin typeface="Calibri" panose="020F0502020204030204" pitchFamily="34" charset="0"/>
                <a:cs typeface="Times New Roman" panose="02020603050405020304" pitchFamily="18" charset="0"/>
              </a:rPr>
              <a:t>информация об уровне мероприятия, и/или об организаторе, и/или его название </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963" y="2440009"/>
            <a:ext cx="8218487"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221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solidFill>
                  <a:srgbClr val="FF0000"/>
                </a:solidFill>
              </a:rPr>
              <a:t>Типичные ошибки</a:t>
            </a:r>
            <a:endParaRPr lang="ru-RU" dirty="0">
              <a:solidFill>
                <a:srgbClr val="FF0000"/>
              </a:solidFill>
            </a:endParaRPr>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93</a:t>
            </a:fld>
            <a:endParaRPr lang="ru-RU" sz="1800" dirty="0">
              <a:solidFill>
                <a:srgbClr val="4BACC6">
                  <a:lumMod val="75000"/>
                </a:srgbClr>
              </a:solidFill>
            </a:endParaRPr>
          </a:p>
        </p:txBody>
      </p:sp>
      <p:sp>
        <p:nvSpPr>
          <p:cNvPr id="3" name="Rectangle 1"/>
          <p:cNvSpPr>
            <a:spLocks noChangeArrowheads="1"/>
          </p:cNvSpPr>
          <p:nvPr/>
        </p:nvSpPr>
        <p:spPr bwMode="auto">
          <a:xfrm>
            <a:off x="395536" y="1453425"/>
            <a:ext cx="82089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1pPr>
            <a:lvl2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2pPr>
            <a:lvl3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3pPr>
            <a:lvl4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4pPr>
            <a:lvl5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5pPr>
            <a:lvl6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6pPr>
            <a:lvl7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7pPr>
            <a:lvl8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8pPr>
            <a:lvl9pPr fontAlgn="base">
              <a:spcBef>
                <a:spcPct val="0"/>
              </a:spcBef>
              <a:spcAft>
                <a:spcPct val="0"/>
              </a:spcAft>
              <a:tabLst>
                <a:tab pos="449263" algn="l"/>
                <a:tab pos="2636838" algn="ctr"/>
                <a:tab pos="5273675" algn="r"/>
              </a:tabLst>
              <a:defRPr>
                <a:solidFill>
                  <a:schemeClr val="tx1"/>
                </a:solidFill>
                <a:latin typeface="Arial" pitchFamily="34" charset="0"/>
                <a:cs typeface="Arial" pitchFamily="34" charset="0"/>
              </a:defRPr>
            </a:lvl9pPr>
          </a:lstStyle>
          <a:p>
            <a:pPr marL="179705" indent="457200" algn="just" fontAlgn="auto">
              <a:spcBef>
                <a:spcPts val="0"/>
              </a:spcBef>
              <a:spcAft>
                <a:spcPts val="0"/>
              </a:spcAft>
              <a:tabLst>
                <a:tab pos="449580" algn="l"/>
              </a:tabLst>
            </a:pPr>
            <a:r>
              <a:rPr lang="ru-RU" altLang="ru-RU" sz="2400" b="1" i="1" dirty="0">
                <a:solidFill>
                  <a:srgbClr val="00000A"/>
                </a:solidFill>
                <a:latin typeface="Calibri" panose="020F0502020204030204" pitchFamily="34" charset="0"/>
                <a:cs typeface="Times New Roman" panose="02020603050405020304" pitchFamily="18" charset="0"/>
              </a:rPr>
              <a:t>4. Размещена информация об участии педагога в профессиональных конкурсах </a:t>
            </a:r>
          </a:p>
        </p:txBody>
      </p:sp>
      <p:graphicFrame>
        <p:nvGraphicFramePr>
          <p:cNvPr id="7" name="Таблица 6"/>
          <p:cNvGraphicFramePr>
            <a:graphicFrameLocks noGrp="1"/>
          </p:cNvGraphicFramePr>
          <p:nvPr>
            <p:extLst/>
          </p:nvPr>
        </p:nvGraphicFramePr>
        <p:xfrm>
          <a:off x="539552" y="3717032"/>
          <a:ext cx="8208912" cy="1722363"/>
        </p:xfrm>
        <a:graphic>
          <a:graphicData uri="http://schemas.openxmlformats.org/drawingml/2006/table">
            <a:tbl>
              <a:tblPr>
                <a:tableStyleId>{5C22544A-7EE6-4342-B048-85BDC9FD1C3A}</a:tableStyleId>
              </a:tblPr>
              <a:tblGrid>
                <a:gridCol w="1656184"/>
                <a:gridCol w="2871569"/>
                <a:gridCol w="2313007"/>
                <a:gridCol w="1368152"/>
              </a:tblGrid>
              <a:tr h="1722363">
                <a:tc>
                  <a:txBody>
                    <a:bodyPr/>
                    <a:lstStyle/>
                    <a:p>
                      <a:pPr>
                        <a:spcAft>
                          <a:spcPts val="0"/>
                        </a:spcAft>
                        <a:tabLst>
                          <a:tab pos="2637155" algn="ctr"/>
                          <a:tab pos="5274310" algn="r"/>
                          <a:tab pos="449580" algn="l"/>
                          <a:tab pos="2637155" algn="ctr"/>
                          <a:tab pos="5274310" algn="r"/>
                        </a:tabLst>
                      </a:pPr>
                      <a:r>
                        <a:rPr lang="ru-RU" sz="1800" kern="150" dirty="0" smtClean="0">
                          <a:effectLst/>
                          <a:latin typeface="Times New Roman"/>
                          <a:ea typeface="Times New Roman"/>
                        </a:rPr>
                        <a:t>Методические материалы</a:t>
                      </a:r>
                    </a:p>
                  </a:txBody>
                  <a:tcPr marL="68580" marR="68580" marT="0" marB="0"/>
                </a:tc>
                <a:tc>
                  <a:txBody>
                    <a:bodyPr/>
                    <a:lstStyle/>
                    <a:p>
                      <a:pPr>
                        <a:spcAft>
                          <a:spcPts val="0"/>
                        </a:spcAft>
                      </a:pPr>
                      <a:r>
                        <a:rPr lang="en-US" sz="1800" kern="150" dirty="0" smtClean="0">
                          <a:effectLst/>
                          <a:latin typeface="Times New Roman"/>
                          <a:ea typeface="Times New Roman"/>
                        </a:rPr>
                        <a:t>IX</a:t>
                      </a:r>
                      <a:r>
                        <a:rPr lang="ru-RU" sz="1800" kern="150" dirty="0" smtClean="0">
                          <a:effectLst/>
                          <a:latin typeface="Times New Roman"/>
                          <a:ea typeface="Times New Roman"/>
                        </a:rPr>
                        <a:t> областной конкурс методических материалов и разработок </a:t>
                      </a:r>
                      <a:r>
                        <a:rPr lang="ru-RU" sz="1800" b="0" kern="150" dirty="0" smtClean="0">
                          <a:solidFill>
                            <a:schemeClr val="tx1"/>
                          </a:solidFill>
                          <a:effectLst/>
                          <a:latin typeface="Times New Roman"/>
                          <a:ea typeface="Times New Roman"/>
                        </a:rPr>
                        <a:t>учреждений дополнительного образования</a:t>
                      </a:r>
                      <a:endParaRPr lang="ru-RU" sz="1800" b="0" kern="150" dirty="0">
                        <a:solidFill>
                          <a:schemeClr val="tx1"/>
                        </a:solidFill>
                        <a:effectLst/>
                        <a:latin typeface="Times New Roman"/>
                        <a:ea typeface="Times New Roman"/>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kern="150" dirty="0" smtClean="0">
                          <a:effectLst/>
                          <a:latin typeface="Times New Roman"/>
                          <a:ea typeface="Times New Roman"/>
                        </a:rPr>
                        <a:t>«Текущий и итоговый контроль знаний учащихся 6 класса при изучении темы: «Строение живых организмов»</a:t>
                      </a:r>
                    </a:p>
                  </a:txBody>
                  <a:tcPr marL="68580" marR="68580" marT="0" marB="0"/>
                </a:tc>
                <a:tc>
                  <a:txBody>
                    <a:bodyPr/>
                    <a:lstStyle/>
                    <a:p>
                      <a:pPr>
                        <a:spcAft>
                          <a:spcPts val="0"/>
                        </a:spcAft>
                      </a:pPr>
                      <a:r>
                        <a:rPr lang="ru-RU" sz="1800" kern="150" dirty="0" smtClean="0">
                          <a:solidFill>
                            <a:schemeClr val="tx1"/>
                          </a:solidFill>
                          <a:effectLst/>
                          <a:latin typeface="Times New Roman"/>
                          <a:ea typeface="Times New Roman"/>
                        </a:rPr>
                        <a:t>Август 2014 г.</a:t>
                      </a:r>
                      <a:endParaRPr lang="ru-RU" sz="1800" kern="150" dirty="0">
                        <a:solidFill>
                          <a:schemeClr val="tx1"/>
                        </a:solidFill>
                        <a:effectLst/>
                        <a:latin typeface="Times New Roman"/>
                        <a:ea typeface="Times New Roman"/>
                      </a:endParaRPr>
                    </a:p>
                  </a:txBody>
                  <a:tcPr marL="68580" marR="68580" marT="0" marB="0"/>
                </a:tc>
              </a:tr>
            </a:tbl>
          </a:graphicData>
        </a:graphic>
      </p:graphicFrame>
      <p:graphicFrame>
        <p:nvGraphicFramePr>
          <p:cNvPr id="8" name="Таблица 7"/>
          <p:cNvGraphicFramePr>
            <a:graphicFrameLocks noGrp="1"/>
          </p:cNvGraphicFramePr>
          <p:nvPr>
            <p:extLst/>
          </p:nvPr>
        </p:nvGraphicFramePr>
        <p:xfrm>
          <a:off x="539552" y="2204864"/>
          <a:ext cx="8208912" cy="1526290"/>
        </p:xfrm>
        <a:graphic>
          <a:graphicData uri="http://schemas.openxmlformats.org/drawingml/2006/table">
            <a:tbl>
              <a:tblPr>
                <a:tableStyleId>{5C22544A-7EE6-4342-B048-85BDC9FD1C3A}</a:tableStyleId>
              </a:tblPr>
              <a:tblGrid>
                <a:gridCol w="1656184"/>
                <a:gridCol w="2871569"/>
                <a:gridCol w="2313007"/>
                <a:gridCol w="1368152"/>
              </a:tblGrid>
              <a:tr h="1526290">
                <a:tc>
                  <a:txBody>
                    <a:bodyPr/>
                    <a:lstStyle/>
                    <a:p>
                      <a:pPr algn="ctr">
                        <a:spcAft>
                          <a:spcPts val="0"/>
                        </a:spcAft>
                        <a:tabLst>
                          <a:tab pos="2637155" algn="ctr"/>
                          <a:tab pos="5274310" algn="r"/>
                          <a:tab pos="449580" algn="l"/>
                          <a:tab pos="2637155" algn="ctr"/>
                          <a:tab pos="5274310" algn="r"/>
                        </a:tabLst>
                      </a:pPr>
                      <a:r>
                        <a:rPr lang="ru-RU" sz="1600" kern="150" dirty="0">
                          <a:effectLst/>
                        </a:rPr>
                        <a:t>Форма представленного опыта </a:t>
                      </a:r>
                      <a:r>
                        <a:rPr lang="ru-RU" sz="1600" kern="150" dirty="0" smtClean="0">
                          <a:effectLst/>
                        </a:rPr>
                        <a:t>работы</a:t>
                      </a:r>
                      <a:endParaRPr lang="ru-RU" sz="1600" kern="150" dirty="0">
                        <a:effectLst/>
                        <a:latin typeface="Times New Roman"/>
                        <a:ea typeface="Times New Roman"/>
                      </a:endParaRPr>
                    </a:p>
                  </a:txBody>
                  <a:tcPr marL="68580" marR="68580" marT="0" marB="0" anchor="ctr"/>
                </a:tc>
                <a:tc>
                  <a:txBody>
                    <a:bodyPr/>
                    <a:lstStyle/>
                    <a:p>
                      <a:pPr algn="ctr">
                        <a:spcAft>
                          <a:spcPts val="0"/>
                        </a:spcAft>
                        <a:tabLst>
                          <a:tab pos="2637155" algn="ctr"/>
                          <a:tab pos="5274310" algn="r"/>
                          <a:tab pos="449580" algn="l"/>
                          <a:tab pos="2637155" algn="ctr"/>
                          <a:tab pos="5274310" algn="r"/>
                        </a:tabLst>
                      </a:pPr>
                      <a:r>
                        <a:rPr lang="ru-RU" sz="1600" kern="150" dirty="0">
                          <a:solidFill>
                            <a:schemeClr val="tx1"/>
                          </a:solidFill>
                          <a:effectLst/>
                        </a:rPr>
                        <a:t>Документ, подтверждающий уровень (муниципальный, региональный, Всероссийский) участия с указанием названия мероприятия, организатора</a:t>
                      </a:r>
                      <a:r>
                        <a:rPr lang="ru-RU" sz="1600" kern="150" dirty="0" smtClean="0">
                          <a:solidFill>
                            <a:schemeClr val="tx1"/>
                          </a:solidFill>
                          <a:effectLst/>
                        </a:rPr>
                        <a:t>.</a:t>
                      </a:r>
                      <a:endParaRPr lang="ru-RU" sz="1600" kern="150" dirty="0">
                        <a:solidFill>
                          <a:schemeClr val="tx1"/>
                        </a:solidFill>
                        <a:effectLst/>
                      </a:endParaRPr>
                    </a:p>
                  </a:txBody>
                  <a:tcPr marL="68580" marR="68580" marT="0" marB="0" anchor="ctr"/>
                </a:tc>
                <a:tc>
                  <a:txBody>
                    <a:bodyPr/>
                    <a:lstStyle/>
                    <a:p>
                      <a:pPr algn="ctr">
                        <a:spcAft>
                          <a:spcPts val="0"/>
                        </a:spcAft>
                        <a:tabLst>
                          <a:tab pos="2637155" algn="ctr"/>
                          <a:tab pos="5274310" algn="r"/>
                          <a:tab pos="449580" algn="l"/>
                          <a:tab pos="2637155" algn="ctr"/>
                          <a:tab pos="5274310" algn="r"/>
                        </a:tabLst>
                      </a:pPr>
                      <a:r>
                        <a:rPr lang="ru-RU" sz="1600" kern="150" dirty="0">
                          <a:effectLst/>
                        </a:rPr>
                        <a:t> </a:t>
                      </a:r>
                    </a:p>
                    <a:p>
                      <a:pPr algn="ctr">
                        <a:spcAft>
                          <a:spcPts val="0"/>
                        </a:spcAft>
                        <a:tabLst>
                          <a:tab pos="2637155" algn="ctr"/>
                          <a:tab pos="5274310" algn="r"/>
                          <a:tab pos="449580" algn="l"/>
                          <a:tab pos="2637155" algn="ctr"/>
                          <a:tab pos="5274310" algn="r"/>
                        </a:tabLst>
                      </a:pPr>
                      <a:r>
                        <a:rPr lang="ru-RU" sz="1600" kern="150" dirty="0">
                          <a:effectLst/>
                        </a:rPr>
                        <a:t>Тема представленного опыта работы, инновации*, эксперимента*</a:t>
                      </a:r>
                      <a:endParaRPr lang="ru-RU" sz="1600" kern="150" dirty="0">
                        <a:effectLst/>
                        <a:latin typeface="Times New Roman"/>
                        <a:ea typeface="Times New Roman"/>
                      </a:endParaRPr>
                    </a:p>
                  </a:txBody>
                  <a:tcPr marL="68580" marR="68580" marT="0" marB="0" anchor="ctr"/>
                </a:tc>
                <a:tc>
                  <a:txBody>
                    <a:bodyPr/>
                    <a:lstStyle/>
                    <a:p>
                      <a:pPr algn="ctr">
                        <a:spcAft>
                          <a:spcPts val="0"/>
                        </a:spcAft>
                        <a:tabLst>
                          <a:tab pos="2637155" algn="ctr"/>
                          <a:tab pos="5274310" algn="r"/>
                          <a:tab pos="449580" algn="l"/>
                          <a:tab pos="2637155" algn="ctr"/>
                          <a:tab pos="5274310" algn="r"/>
                        </a:tabLst>
                      </a:pPr>
                      <a:r>
                        <a:rPr lang="ru-RU" sz="1600" kern="150" dirty="0">
                          <a:effectLst/>
                        </a:rPr>
                        <a:t> </a:t>
                      </a:r>
                    </a:p>
                    <a:p>
                      <a:pPr algn="ctr">
                        <a:spcAft>
                          <a:spcPts val="0"/>
                        </a:spcAft>
                        <a:tabLst>
                          <a:tab pos="2637155" algn="ctr"/>
                          <a:tab pos="5274310" algn="r"/>
                          <a:tab pos="449580" algn="l"/>
                          <a:tab pos="2637155" algn="ctr"/>
                          <a:tab pos="5274310" algn="r"/>
                        </a:tabLst>
                      </a:pPr>
                      <a:r>
                        <a:rPr lang="ru-RU" sz="1600" kern="150" dirty="0">
                          <a:effectLst/>
                        </a:rPr>
                        <a:t>Дата </a:t>
                      </a:r>
                      <a:r>
                        <a:rPr lang="ru-RU" sz="1600" kern="150" dirty="0" err="1" smtClean="0">
                          <a:effectLst/>
                        </a:rPr>
                        <a:t>представле-ния</a:t>
                      </a:r>
                      <a:endParaRPr lang="ru-RU" sz="1600" kern="150" dirty="0">
                        <a:effectLst/>
                        <a:latin typeface="Times New Roman"/>
                        <a:ea typeface="Times New Roman"/>
                      </a:endParaRPr>
                    </a:p>
                  </a:txBody>
                  <a:tcPr marL="68580" marR="68580" marT="0" marB="0" anchor="ctr"/>
                </a:tc>
              </a:tr>
            </a:tbl>
          </a:graphicData>
        </a:graphic>
      </p:graphicFrame>
    </p:spTree>
    <p:extLst>
      <p:ext uri="{BB962C8B-B14F-4D97-AF65-F5344CB8AC3E}">
        <p14:creationId xmlns:p14="http://schemas.microsoft.com/office/powerpoint/2010/main" val="29891473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94</a:t>
            </a:fld>
            <a:endParaRPr lang="ru-RU" sz="1800" dirty="0">
              <a:solidFill>
                <a:srgbClr val="4BACC6">
                  <a:lumMod val="75000"/>
                </a:srgbClr>
              </a:solidFill>
            </a:endParaRPr>
          </a:p>
        </p:txBody>
      </p:sp>
      <p:sp>
        <p:nvSpPr>
          <p:cNvPr id="2" name="Прямоугольник 1"/>
          <p:cNvSpPr/>
          <p:nvPr/>
        </p:nvSpPr>
        <p:spPr>
          <a:xfrm>
            <a:off x="1763688" y="332656"/>
            <a:ext cx="6984776" cy="830997"/>
          </a:xfrm>
          <a:prstGeom prst="rect">
            <a:avLst/>
          </a:prstGeom>
        </p:spPr>
        <p:txBody>
          <a:bodyPr wrap="square">
            <a:spAutoFit/>
          </a:bodyPr>
          <a:lstStyle/>
          <a:p>
            <a:r>
              <a:rPr lang="ru-RU" sz="2400" b="1" dirty="0" smtClean="0">
                <a:solidFill>
                  <a:srgbClr val="C00000"/>
                </a:solidFill>
              </a:rPr>
              <a:t>Федеральный закон от 29.12.2012 г. № 273-ФЗ «Об образовании в РФ»</a:t>
            </a:r>
            <a:endParaRPr lang="ru-RU" sz="2400" dirty="0">
              <a:solidFill>
                <a:srgbClr val="C00000"/>
              </a:solidFill>
            </a:endParaRPr>
          </a:p>
        </p:txBody>
      </p:sp>
      <p:sp>
        <p:nvSpPr>
          <p:cNvPr id="3" name="Прямоугольник 2"/>
          <p:cNvSpPr/>
          <p:nvPr/>
        </p:nvSpPr>
        <p:spPr>
          <a:xfrm>
            <a:off x="179512" y="1412776"/>
            <a:ext cx="8784976" cy="5232202"/>
          </a:xfrm>
          <a:prstGeom prst="rect">
            <a:avLst/>
          </a:prstGeom>
        </p:spPr>
        <p:txBody>
          <a:bodyPr wrap="square">
            <a:spAutoFit/>
          </a:bodyPr>
          <a:lstStyle/>
          <a:p>
            <a:r>
              <a:rPr lang="ru-RU" sz="2400" b="1" dirty="0" smtClean="0">
                <a:solidFill>
                  <a:prstClr val="black"/>
                </a:solidFill>
              </a:rPr>
              <a:t>Статья 20. Экспериментальная и инновационная деятельность в сфере образования</a:t>
            </a:r>
          </a:p>
          <a:p>
            <a:r>
              <a:rPr lang="ru-RU" sz="2200" b="1" i="1" dirty="0" smtClean="0">
                <a:solidFill>
                  <a:prstClr val="black"/>
                </a:solidFill>
              </a:rPr>
              <a:t>2. Экспериментальная </a:t>
            </a:r>
            <a:r>
              <a:rPr lang="ru-RU" sz="2200" b="1" i="1" dirty="0">
                <a:solidFill>
                  <a:prstClr val="black"/>
                </a:solidFill>
              </a:rPr>
              <a:t>деятельность </a:t>
            </a:r>
            <a:r>
              <a:rPr lang="ru-RU" sz="2200" dirty="0">
                <a:solidFill>
                  <a:prstClr val="black"/>
                </a:solidFill>
              </a:rPr>
              <a:t>направлена на разработку, апробацию и внедрение новых образовательных технологий, образовательных ресурсов и осуществляется в форме экспериментов, </a:t>
            </a:r>
            <a:r>
              <a:rPr lang="ru-RU" sz="2200" b="1" i="1" dirty="0">
                <a:solidFill>
                  <a:prstClr val="black"/>
                </a:solidFill>
              </a:rPr>
              <a:t>порядок и условия, проведения которых определяются Правительством Российской Федерации </a:t>
            </a:r>
            <a:r>
              <a:rPr lang="ru-RU" sz="2200" b="1" i="1" dirty="0" smtClean="0">
                <a:solidFill>
                  <a:prstClr val="black"/>
                </a:solidFill>
              </a:rPr>
              <a:t>.</a:t>
            </a:r>
          </a:p>
          <a:p>
            <a:r>
              <a:rPr lang="ru-RU" sz="2200" b="1" i="1" dirty="0" smtClean="0">
                <a:solidFill>
                  <a:prstClr val="black"/>
                </a:solidFill>
              </a:rPr>
              <a:t>3. </a:t>
            </a:r>
            <a:r>
              <a:rPr lang="ru-RU" sz="2200" b="1" dirty="0">
                <a:solidFill>
                  <a:prstClr val="black"/>
                </a:solidFill>
              </a:rPr>
              <a:t>Инновационная деятельность</a:t>
            </a:r>
            <a:r>
              <a:rPr lang="ru-RU" sz="2200" dirty="0">
                <a:solidFill>
                  <a:prstClr val="black"/>
                </a:solidFill>
              </a:rPr>
              <a:t> ориентирована на совершенствование научно-педагогического, учебно-методического, организационного, правового, финансово-экономического, кадрового, материально-технического обеспечения системы образования и осуществляется в форме реализации инновационных проектов и программ организациями, осуществляющими образовательную деятельность, и иными действующими в сфере образования организациями, а также их объединениями</a:t>
            </a:r>
            <a:r>
              <a:rPr lang="ru-RU" sz="2200" dirty="0" smtClean="0">
                <a:solidFill>
                  <a:prstClr val="black"/>
                </a:solidFill>
              </a:rPr>
              <a:t>.</a:t>
            </a:r>
          </a:p>
        </p:txBody>
      </p:sp>
    </p:spTree>
    <p:extLst>
      <p:ext uri="{BB962C8B-B14F-4D97-AF65-F5344CB8AC3E}">
        <p14:creationId xmlns:p14="http://schemas.microsoft.com/office/powerpoint/2010/main" val="23376849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95</a:t>
            </a:fld>
            <a:endParaRPr lang="ru-RU" sz="1800" dirty="0">
              <a:solidFill>
                <a:srgbClr val="4BACC6">
                  <a:lumMod val="75000"/>
                </a:srgbClr>
              </a:solidFill>
            </a:endParaRPr>
          </a:p>
        </p:txBody>
      </p:sp>
      <p:sp>
        <p:nvSpPr>
          <p:cNvPr id="2" name="Прямоугольник 1"/>
          <p:cNvSpPr/>
          <p:nvPr/>
        </p:nvSpPr>
        <p:spPr>
          <a:xfrm>
            <a:off x="1763688" y="332656"/>
            <a:ext cx="6984776" cy="830997"/>
          </a:xfrm>
          <a:prstGeom prst="rect">
            <a:avLst/>
          </a:prstGeom>
        </p:spPr>
        <p:txBody>
          <a:bodyPr wrap="square">
            <a:spAutoFit/>
          </a:bodyPr>
          <a:lstStyle/>
          <a:p>
            <a:r>
              <a:rPr lang="ru-RU" sz="2400" b="1" dirty="0" smtClean="0">
                <a:solidFill>
                  <a:srgbClr val="C00000"/>
                </a:solidFill>
              </a:rPr>
              <a:t>Федеральный закон от 29.12.2012 г. № 273-ФЗ «Об образовании в РФ»</a:t>
            </a:r>
            <a:endParaRPr lang="ru-RU" sz="2400" dirty="0">
              <a:solidFill>
                <a:srgbClr val="C00000"/>
              </a:solidFill>
            </a:endParaRPr>
          </a:p>
        </p:txBody>
      </p:sp>
      <p:sp>
        <p:nvSpPr>
          <p:cNvPr id="3" name="Прямоугольник 2"/>
          <p:cNvSpPr/>
          <p:nvPr/>
        </p:nvSpPr>
        <p:spPr>
          <a:xfrm>
            <a:off x="179512" y="1412776"/>
            <a:ext cx="8784976" cy="4832092"/>
          </a:xfrm>
          <a:prstGeom prst="rect">
            <a:avLst/>
          </a:prstGeom>
        </p:spPr>
        <p:txBody>
          <a:bodyPr wrap="square">
            <a:spAutoFit/>
          </a:bodyPr>
          <a:lstStyle/>
          <a:p>
            <a:r>
              <a:rPr lang="ru-RU" sz="2400" b="1" dirty="0" smtClean="0">
                <a:solidFill>
                  <a:prstClr val="black"/>
                </a:solidFill>
              </a:rPr>
              <a:t>Статья 20. Экспериментальная и инновационная деятельность в сфере образования</a:t>
            </a:r>
          </a:p>
          <a:p>
            <a:r>
              <a:rPr lang="ru-RU" sz="2000" dirty="0" smtClean="0">
                <a:solidFill>
                  <a:prstClr val="black"/>
                </a:solidFill>
              </a:rPr>
              <a:t>4. </a:t>
            </a:r>
            <a:r>
              <a:rPr lang="ru-RU" sz="2000" b="1" i="1" dirty="0" smtClean="0">
                <a:solidFill>
                  <a:prstClr val="black"/>
                </a:solidFill>
              </a:rPr>
              <a:t>В целях создания условия для реализации инновационных проектов и программ</a:t>
            </a:r>
            <a:r>
              <a:rPr lang="ru-RU" sz="2000" dirty="0" smtClean="0">
                <a:solidFill>
                  <a:prstClr val="black"/>
                </a:solidFill>
              </a:rPr>
              <a:t>, имеющих существенное значение для обеспечения развития системы образования, </a:t>
            </a:r>
            <a:r>
              <a:rPr lang="ru-RU" sz="2000" b="1" i="1" dirty="0" smtClean="0">
                <a:solidFill>
                  <a:prstClr val="black"/>
                </a:solidFill>
              </a:rPr>
              <a:t>организации,</a:t>
            </a:r>
            <a:r>
              <a:rPr lang="ru-RU" sz="2000" dirty="0" smtClean="0">
                <a:solidFill>
                  <a:prstClr val="black"/>
                </a:solidFill>
              </a:rPr>
              <a:t> указанные в части 3 настоящей статьи и </a:t>
            </a:r>
            <a:r>
              <a:rPr lang="ru-RU" sz="2000" b="1" i="1" dirty="0" smtClean="0">
                <a:solidFill>
                  <a:prstClr val="black"/>
                </a:solidFill>
              </a:rPr>
              <a:t>реализующие указанные инновационные проекты и программы, признаются федеральными или региональными инновационными площадками </a:t>
            </a:r>
            <a:r>
              <a:rPr lang="ru-RU" sz="2000" dirty="0" smtClean="0">
                <a:solidFill>
                  <a:prstClr val="black"/>
                </a:solidFill>
              </a:rPr>
              <a:t>и составляют инновационную инфраструктуру в системе образования. </a:t>
            </a:r>
            <a:r>
              <a:rPr lang="ru-RU" sz="2000" b="1" i="1" dirty="0" smtClean="0">
                <a:solidFill>
                  <a:prstClr val="black"/>
                </a:solidFill>
              </a:rPr>
              <a:t>Порядок формирования и функционирования инновационной инфраструктуры в системе образования </a:t>
            </a:r>
            <a:r>
              <a:rPr lang="ru-RU" sz="2000" dirty="0" smtClean="0">
                <a:solidFill>
                  <a:prstClr val="black"/>
                </a:solidFill>
              </a:rPr>
              <a:t>(в том числе порядок признания организации федеральной инновационной площадкой), </a:t>
            </a:r>
            <a:r>
              <a:rPr lang="ru-RU" sz="2000" b="1" i="1" dirty="0" smtClean="0">
                <a:solidFill>
                  <a:prstClr val="black"/>
                </a:solidFill>
              </a:rPr>
              <a:t>перечень федеральных инновационных площадок устанавливаются федеральным органом исполнительной власти в сфере образования. Порядок признания организаций региональными инновационными площадками устанавливается органами государственной власти субъекта РФ.</a:t>
            </a:r>
            <a:endParaRPr lang="ru-RU" sz="2000" b="1" i="1" dirty="0">
              <a:solidFill>
                <a:prstClr val="black"/>
              </a:solidFill>
            </a:endParaRPr>
          </a:p>
        </p:txBody>
      </p:sp>
    </p:spTree>
    <p:extLst>
      <p:ext uri="{BB962C8B-B14F-4D97-AF65-F5344CB8AC3E}">
        <p14:creationId xmlns:p14="http://schemas.microsoft.com/office/powerpoint/2010/main" val="11311131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96</a:t>
            </a:fld>
            <a:endParaRPr lang="ru-RU" sz="1800" dirty="0">
              <a:solidFill>
                <a:srgbClr val="4BACC6">
                  <a:lumMod val="75000"/>
                </a:srgbClr>
              </a:solidFill>
            </a:endParaRPr>
          </a:p>
        </p:txBody>
      </p:sp>
      <p:sp>
        <p:nvSpPr>
          <p:cNvPr id="7" name="Заголовок 6"/>
          <p:cNvSpPr>
            <a:spLocks noGrp="1"/>
          </p:cNvSpPr>
          <p:nvPr>
            <p:ph type="title"/>
          </p:nvPr>
        </p:nvSpPr>
        <p:spPr>
          <a:xfrm>
            <a:off x="1115616" y="188640"/>
            <a:ext cx="8229600" cy="1143000"/>
          </a:xfrm>
        </p:spPr>
        <p:txBody>
          <a:bodyPr>
            <a:normAutofit/>
          </a:bodyPr>
          <a:lstStyle/>
          <a:p>
            <a:r>
              <a:rPr lang="ru-RU" sz="2800" b="1" dirty="0">
                <a:solidFill>
                  <a:srgbClr val="C00000"/>
                </a:solidFill>
              </a:rPr>
              <a:t>Раздел </a:t>
            </a:r>
            <a:r>
              <a:rPr lang="ru-RU" sz="2800" b="1" dirty="0" smtClean="0">
                <a:solidFill>
                  <a:srgbClr val="C00000"/>
                </a:solidFill>
              </a:rPr>
              <a:t>5. «Результативность деятельности в профессиональном сообществе»</a:t>
            </a:r>
            <a:endParaRPr lang="ru-RU" sz="2800" dirty="0">
              <a:solidFill>
                <a:srgbClr val="C00000"/>
              </a:solidFill>
            </a:endParaRPr>
          </a:p>
        </p:txBody>
      </p:sp>
      <p:sp>
        <p:nvSpPr>
          <p:cNvPr id="2" name="Прямоугольник 1"/>
          <p:cNvSpPr/>
          <p:nvPr/>
        </p:nvSpPr>
        <p:spPr>
          <a:xfrm>
            <a:off x="539552" y="1628800"/>
            <a:ext cx="8208912" cy="4493538"/>
          </a:xfrm>
          <a:prstGeom prst="rect">
            <a:avLst/>
          </a:prstGeom>
        </p:spPr>
        <p:txBody>
          <a:bodyPr wrap="square">
            <a:spAutoFit/>
          </a:bodyPr>
          <a:lstStyle/>
          <a:p>
            <a:r>
              <a:rPr lang="ru-RU" sz="2200" dirty="0" smtClean="0">
                <a:solidFill>
                  <a:prstClr val="black"/>
                </a:solidFill>
              </a:rPr>
              <a:t>	В этом разделе ведется фиксирование результатов деятельности в профессиональном сообществе, предоставляются документы, подтверждающие:  </a:t>
            </a:r>
          </a:p>
          <a:p>
            <a:r>
              <a:rPr lang="ru-RU" sz="2200" dirty="0">
                <a:solidFill>
                  <a:prstClr val="black"/>
                </a:solidFill>
              </a:rPr>
              <a:t>-</a:t>
            </a:r>
            <a:r>
              <a:rPr lang="ru-RU" sz="2200" dirty="0" smtClean="0">
                <a:solidFill>
                  <a:prstClr val="black"/>
                </a:solidFill>
              </a:rPr>
              <a:t> </a:t>
            </a:r>
            <a:r>
              <a:rPr lang="ru-RU" sz="2200" dirty="0" smtClean="0">
                <a:solidFill>
                  <a:srgbClr val="FF0000"/>
                </a:solidFill>
              </a:rPr>
              <a:t>результаты участия педагога в профессиональных конкурсах </a:t>
            </a:r>
            <a:r>
              <a:rPr lang="ru-RU" sz="2200" dirty="0" smtClean="0">
                <a:solidFill>
                  <a:prstClr val="black"/>
                </a:solidFill>
              </a:rPr>
              <a:t>(сертификаты, грамоты, дипломы, сами конкурсные материалы); </a:t>
            </a:r>
          </a:p>
          <a:p>
            <a:r>
              <a:rPr lang="ru-RU" sz="2200" dirty="0" smtClean="0">
                <a:solidFill>
                  <a:prstClr val="black"/>
                </a:solidFill>
              </a:rPr>
              <a:t>- </a:t>
            </a:r>
            <a:r>
              <a:rPr lang="ru-RU" sz="2200" dirty="0" smtClean="0">
                <a:solidFill>
                  <a:srgbClr val="FF0000"/>
                </a:solidFill>
              </a:rPr>
              <a:t>наличие опыта в разработке программно-методического сопровождения образовательного процесса </a:t>
            </a:r>
            <a:r>
              <a:rPr lang="ru-RU" sz="2200" dirty="0" smtClean="0">
                <a:solidFill>
                  <a:prstClr val="black"/>
                </a:solidFill>
              </a:rPr>
              <a:t>(утвержденные программы, учебно-методические пособия, методические рекомендации, контрольно-измерительные материалы, справочники, задачники);</a:t>
            </a:r>
          </a:p>
          <a:p>
            <a:r>
              <a:rPr lang="ru-RU" sz="2200" dirty="0" smtClean="0">
                <a:solidFill>
                  <a:prstClr val="black"/>
                </a:solidFill>
              </a:rPr>
              <a:t>- </a:t>
            </a:r>
            <a:r>
              <a:rPr lang="ru-RU" sz="2200" dirty="0" smtClean="0">
                <a:solidFill>
                  <a:srgbClr val="FF0000"/>
                </a:solidFill>
              </a:rPr>
              <a:t>востребованность</a:t>
            </a:r>
            <a:r>
              <a:rPr lang="ru-RU" sz="2200" dirty="0" smtClean="0">
                <a:solidFill>
                  <a:prstClr val="black"/>
                </a:solidFill>
              </a:rPr>
              <a:t> данных программно-методических материалов (справки, отзывы, рецензии, ссылки на официальные </a:t>
            </a:r>
            <a:r>
              <a:rPr lang="ru-RU" sz="2200" dirty="0" err="1" smtClean="0">
                <a:solidFill>
                  <a:prstClr val="black"/>
                </a:solidFill>
              </a:rPr>
              <a:t>интернет-ресурсы</a:t>
            </a:r>
            <a:r>
              <a:rPr lang="ru-RU" sz="2200" dirty="0" smtClean="0">
                <a:solidFill>
                  <a:prstClr val="black"/>
                </a:solidFill>
              </a:rPr>
              <a:t> и т.д.).</a:t>
            </a:r>
          </a:p>
        </p:txBody>
      </p:sp>
    </p:spTree>
    <p:extLst>
      <p:ext uri="{BB962C8B-B14F-4D97-AF65-F5344CB8AC3E}">
        <p14:creationId xmlns:p14="http://schemas.microsoft.com/office/powerpoint/2010/main" val="39426366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97</a:t>
            </a:fld>
            <a:endParaRPr lang="ru-RU" sz="1800" dirty="0">
              <a:solidFill>
                <a:srgbClr val="4BACC6">
                  <a:lumMod val="75000"/>
                </a:srgbClr>
              </a:solidFill>
            </a:endParaRPr>
          </a:p>
        </p:txBody>
      </p:sp>
      <p:graphicFrame>
        <p:nvGraphicFramePr>
          <p:cNvPr id="4" name="Таблица 3"/>
          <p:cNvGraphicFramePr>
            <a:graphicFrameLocks noGrp="1"/>
          </p:cNvGraphicFramePr>
          <p:nvPr>
            <p:extLst/>
          </p:nvPr>
        </p:nvGraphicFramePr>
        <p:xfrm>
          <a:off x="198038" y="2132856"/>
          <a:ext cx="8766449" cy="1463040"/>
        </p:xfrm>
        <a:graphic>
          <a:graphicData uri="http://schemas.openxmlformats.org/drawingml/2006/table">
            <a:tbl>
              <a:tblPr firstRow="1" firstCol="1" lastRow="1" lastCol="1" bandRow="1" bandCol="1">
                <a:tableStyleId>{5C22544A-7EE6-4342-B048-85BDC9FD1C3A}</a:tableStyleId>
              </a:tblPr>
              <a:tblGrid>
                <a:gridCol w="3578465"/>
                <a:gridCol w="2379673"/>
                <a:gridCol w="1377626"/>
                <a:gridCol w="1430685"/>
              </a:tblGrid>
              <a:tr h="0">
                <a:tc>
                  <a:txBody>
                    <a:bodyPr/>
                    <a:lstStyle/>
                    <a:p>
                      <a:pPr algn="ctr">
                        <a:spcAft>
                          <a:spcPts val="0"/>
                        </a:spcAft>
                      </a:pPr>
                      <a:r>
                        <a:rPr lang="ru-RU" sz="2400" dirty="0">
                          <a:effectLst/>
                        </a:rPr>
                        <a:t>Уровень, название профессионального конкурса</a:t>
                      </a:r>
                      <a:endParaRPr lang="ru-RU" sz="2400" dirty="0">
                        <a:effectLst/>
                        <a:latin typeface="Times New Roman"/>
                        <a:ea typeface="Times New Roman"/>
                      </a:endParaRPr>
                    </a:p>
                  </a:txBody>
                  <a:tcPr marL="68580" marR="68580" marT="0" marB="0" anchor="ctr"/>
                </a:tc>
                <a:tc>
                  <a:txBody>
                    <a:bodyPr/>
                    <a:lstStyle/>
                    <a:p>
                      <a:pPr algn="ctr">
                        <a:spcAft>
                          <a:spcPts val="0"/>
                        </a:spcAft>
                      </a:pPr>
                      <a:r>
                        <a:rPr lang="ru-RU" sz="2400" dirty="0">
                          <a:effectLst/>
                        </a:rPr>
                        <a:t>Название конкурсной работы</a:t>
                      </a:r>
                      <a:endParaRPr lang="ru-RU" sz="2400" dirty="0">
                        <a:effectLst/>
                        <a:latin typeface="Times New Roman"/>
                        <a:ea typeface="Times New Roman"/>
                      </a:endParaRPr>
                    </a:p>
                  </a:txBody>
                  <a:tcPr marL="68580" marR="68580" marT="0" marB="0" anchor="ctr"/>
                </a:tc>
                <a:tc>
                  <a:txBody>
                    <a:bodyPr/>
                    <a:lstStyle/>
                    <a:p>
                      <a:pPr algn="ctr">
                        <a:spcAft>
                          <a:spcPts val="0"/>
                        </a:spcAft>
                      </a:pPr>
                      <a:r>
                        <a:rPr lang="ru-RU" sz="2400">
                          <a:effectLst/>
                        </a:rPr>
                        <a:t>Учебный год</a:t>
                      </a:r>
                      <a:endParaRPr lang="ru-RU" sz="2400">
                        <a:effectLst/>
                        <a:latin typeface="Times New Roman"/>
                        <a:ea typeface="Times New Roman"/>
                      </a:endParaRPr>
                    </a:p>
                  </a:txBody>
                  <a:tcPr marL="68580" marR="68580" marT="0" marB="0" anchor="ctr"/>
                </a:tc>
                <a:tc>
                  <a:txBody>
                    <a:bodyPr/>
                    <a:lstStyle/>
                    <a:p>
                      <a:pPr algn="ctr">
                        <a:spcAft>
                          <a:spcPts val="0"/>
                        </a:spcAft>
                      </a:pPr>
                      <a:r>
                        <a:rPr lang="ru-RU" sz="2400">
                          <a:effectLst/>
                        </a:rPr>
                        <a:t>Результат</a:t>
                      </a:r>
                      <a:endParaRPr lang="ru-RU" sz="2400">
                        <a:effectLst/>
                        <a:latin typeface="Times New Roman"/>
                        <a:ea typeface="Times New Roman"/>
                      </a:endParaRPr>
                    </a:p>
                  </a:txBody>
                  <a:tcPr marL="68580" marR="68580" marT="0" marB="0" anchor="ctr"/>
                </a:tc>
              </a:tr>
              <a:tr h="0">
                <a:tc>
                  <a:txBody>
                    <a:bodyPr/>
                    <a:lstStyle/>
                    <a:p>
                      <a:pPr>
                        <a:spcAft>
                          <a:spcPts val="0"/>
                        </a:spcAft>
                      </a:pPr>
                      <a:r>
                        <a:rPr lang="ru-RU" sz="2400" dirty="0">
                          <a:effectLst/>
                        </a:rPr>
                        <a:t> </a:t>
                      </a:r>
                      <a:endParaRPr lang="ru-RU" sz="2400" dirty="0">
                        <a:effectLst/>
                        <a:latin typeface="Times New Roman"/>
                        <a:ea typeface="Times New Roman"/>
                      </a:endParaRPr>
                    </a:p>
                  </a:txBody>
                  <a:tcPr marL="68580" marR="68580" marT="0" marB="0">
                    <a:solidFill>
                      <a:schemeClr val="accent1">
                        <a:lumMod val="20000"/>
                        <a:lumOff val="80000"/>
                      </a:schemeClr>
                    </a:solidFill>
                  </a:tcPr>
                </a:tc>
                <a:tc>
                  <a:txBody>
                    <a:bodyPr/>
                    <a:lstStyle/>
                    <a:p>
                      <a:pPr>
                        <a:spcAft>
                          <a:spcPts val="0"/>
                        </a:spcAft>
                      </a:pPr>
                      <a:r>
                        <a:rPr lang="ru-RU" sz="2400" dirty="0">
                          <a:effectLst/>
                        </a:rPr>
                        <a:t> </a:t>
                      </a:r>
                      <a:endParaRPr lang="ru-RU" sz="2400" dirty="0">
                        <a:effectLst/>
                        <a:latin typeface="Times New Roman"/>
                        <a:ea typeface="Times New Roman"/>
                      </a:endParaRPr>
                    </a:p>
                  </a:txBody>
                  <a:tcPr marL="68580" marR="68580" marT="0" marB="0">
                    <a:solidFill>
                      <a:schemeClr val="accent1">
                        <a:lumMod val="20000"/>
                        <a:lumOff val="80000"/>
                      </a:schemeClr>
                    </a:solidFill>
                  </a:tcPr>
                </a:tc>
                <a:tc>
                  <a:txBody>
                    <a:bodyPr/>
                    <a:lstStyle/>
                    <a:p>
                      <a:pPr>
                        <a:spcAft>
                          <a:spcPts val="0"/>
                        </a:spcAft>
                      </a:pPr>
                      <a:r>
                        <a:rPr lang="ru-RU" sz="2400" dirty="0">
                          <a:effectLst/>
                        </a:rPr>
                        <a:t> </a:t>
                      </a:r>
                      <a:endParaRPr lang="ru-RU" sz="2400" dirty="0">
                        <a:effectLst/>
                        <a:latin typeface="Times New Roman"/>
                        <a:ea typeface="Times New Roman"/>
                      </a:endParaRPr>
                    </a:p>
                  </a:txBody>
                  <a:tcPr marL="68580" marR="68580" marT="0" marB="0">
                    <a:solidFill>
                      <a:schemeClr val="accent1">
                        <a:lumMod val="20000"/>
                        <a:lumOff val="80000"/>
                      </a:schemeClr>
                    </a:solidFill>
                  </a:tcPr>
                </a:tc>
                <a:tc>
                  <a:txBody>
                    <a:bodyPr/>
                    <a:lstStyle/>
                    <a:p>
                      <a:pPr>
                        <a:spcAft>
                          <a:spcPts val="0"/>
                        </a:spcAft>
                      </a:pPr>
                      <a:r>
                        <a:rPr lang="ru-RU" sz="2400" dirty="0">
                          <a:effectLst/>
                        </a:rPr>
                        <a:t> </a:t>
                      </a:r>
                      <a:endParaRPr lang="ru-RU" sz="2400" dirty="0">
                        <a:effectLst/>
                        <a:latin typeface="Times New Roman"/>
                        <a:ea typeface="Times New Roman"/>
                      </a:endParaRPr>
                    </a:p>
                  </a:txBody>
                  <a:tcPr marL="68580" marR="68580" marT="0" marB="0">
                    <a:solidFill>
                      <a:schemeClr val="accent1">
                        <a:lumMod val="20000"/>
                        <a:lumOff val="80000"/>
                      </a:schemeClr>
                    </a:solidFill>
                  </a:tcPr>
                </a:tc>
              </a:tr>
            </a:tbl>
          </a:graphicData>
        </a:graphic>
      </p:graphicFrame>
      <p:sp>
        <p:nvSpPr>
          <p:cNvPr id="6" name="Rectangle 1"/>
          <p:cNvSpPr>
            <a:spLocks noChangeArrowheads="1"/>
          </p:cNvSpPr>
          <p:nvPr/>
        </p:nvSpPr>
        <p:spPr bwMode="auto">
          <a:xfrm>
            <a:off x="204574" y="1196752"/>
            <a:ext cx="864096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altLang="ru-RU" b="1" dirty="0" smtClean="0">
                <a:solidFill>
                  <a:prstClr val="black"/>
                </a:solidFill>
                <a:latin typeface="Arial" pitchFamily="34" charset="0"/>
                <a:ea typeface="Times New Roman" pitchFamily="18" charset="0"/>
                <a:cs typeface="Arial" pitchFamily="34" charset="0"/>
              </a:rPr>
              <a:t>Результативность участия в профессиональных конкурсах в межаттестационный (доаттестационный) период </a:t>
            </a:r>
            <a:endParaRPr lang="ru-RU" altLang="ru-RU" dirty="0" smtClean="0">
              <a:solidFill>
                <a:prstClr val="black"/>
              </a:solidFill>
              <a:latin typeface="Arial" pitchFamily="34" charset="0"/>
              <a:cs typeface="Arial" pitchFamily="34" charset="0"/>
            </a:endParaRPr>
          </a:p>
          <a:p>
            <a:pPr algn="ctr" eaLnBrk="0" fontAlgn="base" hangingPunct="0">
              <a:spcBef>
                <a:spcPct val="0"/>
              </a:spcBef>
              <a:spcAft>
                <a:spcPct val="0"/>
              </a:spcAft>
            </a:pPr>
            <a:r>
              <a:rPr lang="ru-RU" altLang="ru-RU" b="1" i="1" dirty="0" smtClean="0">
                <a:solidFill>
                  <a:prstClr val="black"/>
                </a:solidFill>
                <a:latin typeface="Arial" pitchFamily="34" charset="0"/>
                <a:ea typeface="Times New Roman" pitchFamily="18" charset="0"/>
                <a:cs typeface="Arial" pitchFamily="34" charset="0"/>
              </a:rPr>
              <a:t>(для всех педагогических работников)</a:t>
            </a:r>
            <a:endParaRPr lang="ru-RU" altLang="ru-RU" dirty="0" smtClean="0">
              <a:solidFill>
                <a:prstClr val="black"/>
              </a:solidFill>
              <a:latin typeface="Arial" pitchFamily="34" charset="0"/>
              <a:cs typeface="Arial" pitchFamily="34" charset="0"/>
            </a:endParaRPr>
          </a:p>
        </p:txBody>
      </p:sp>
      <p:graphicFrame>
        <p:nvGraphicFramePr>
          <p:cNvPr id="7" name="Таблица 6"/>
          <p:cNvGraphicFramePr>
            <a:graphicFrameLocks noGrp="1"/>
          </p:cNvGraphicFramePr>
          <p:nvPr>
            <p:extLst/>
          </p:nvPr>
        </p:nvGraphicFramePr>
        <p:xfrm>
          <a:off x="204575" y="4653136"/>
          <a:ext cx="8759914" cy="1971508"/>
        </p:xfrm>
        <a:graphic>
          <a:graphicData uri="http://schemas.openxmlformats.org/drawingml/2006/table">
            <a:tbl>
              <a:tblPr firstRow="1" firstCol="1" bandRow="1">
                <a:tableStyleId>{5C22544A-7EE6-4342-B048-85BDC9FD1C3A}</a:tableStyleId>
              </a:tblPr>
              <a:tblGrid>
                <a:gridCol w="2190307"/>
                <a:gridCol w="2190307"/>
                <a:gridCol w="2190307"/>
                <a:gridCol w="2188993"/>
              </a:tblGrid>
              <a:tr h="752308">
                <a:tc>
                  <a:txBody>
                    <a:bodyPr/>
                    <a:lstStyle/>
                    <a:p>
                      <a:pPr algn="ctr">
                        <a:spcAft>
                          <a:spcPts val="0"/>
                        </a:spcAft>
                      </a:pPr>
                      <a:r>
                        <a:rPr lang="ru-RU" sz="2000" dirty="0">
                          <a:effectLst/>
                        </a:rPr>
                        <a:t>Название продукта</a:t>
                      </a:r>
                      <a:endParaRPr lang="ru-RU" sz="2000" dirty="0">
                        <a:effectLst/>
                        <a:latin typeface="Times New Roman"/>
                        <a:ea typeface="Times New Roman"/>
                      </a:endParaRPr>
                    </a:p>
                  </a:txBody>
                  <a:tcPr marL="68580" marR="68580" marT="0" marB="0" anchor="ctr"/>
                </a:tc>
                <a:tc>
                  <a:txBody>
                    <a:bodyPr/>
                    <a:lstStyle/>
                    <a:p>
                      <a:pPr algn="ctr">
                        <a:spcAft>
                          <a:spcPts val="0"/>
                        </a:spcAft>
                      </a:pPr>
                      <a:r>
                        <a:rPr lang="ru-RU" sz="2000" dirty="0" smtClean="0">
                          <a:effectLst/>
                        </a:rPr>
                        <a:t>Цель, задачи</a:t>
                      </a:r>
                      <a:endParaRPr lang="ru-RU" sz="2000" dirty="0">
                        <a:effectLst/>
                        <a:latin typeface="Times New Roman"/>
                        <a:ea typeface="Times New Roman"/>
                      </a:endParaRPr>
                    </a:p>
                  </a:txBody>
                  <a:tcPr marL="68580" marR="68580" marT="0" marB="0" anchor="ctr"/>
                </a:tc>
                <a:tc>
                  <a:txBody>
                    <a:bodyPr/>
                    <a:lstStyle/>
                    <a:p>
                      <a:pPr algn="ctr">
                        <a:spcAft>
                          <a:spcPts val="0"/>
                        </a:spcAft>
                      </a:pPr>
                      <a:r>
                        <a:rPr lang="ru-RU" sz="2000" dirty="0" smtClean="0">
                          <a:effectLst/>
                          <a:latin typeface="Times New Roman"/>
                          <a:ea typeface="Times New Roman"/>
                        </a:rPr>
                        <a:t>Степень</a:t>
                      </a:r>
                      <a:r>
                        <a:rPr lang="ru-RU" sz="2000" baseline="0" dirty="0" smtClean="0">
                          <a:effectLst/>
                          <a:latin typeface="Times New Roman"/>
                          <a:ea typeface="Times New Roman"/>
                        </a:rPr>
                        <a:t> участия в разработке</a:t>
                      </a:r>
                      <a:endParaRPr lang="ru-RU" sz="2000" dirty="0">
                        <a:effectLst/>
                        <a:latin typeface="Times New Roman"/>
                        <a:ea typeface="Times New Roman"/>
                      </a:endParaRPr>
                    </a:p>
                  </a:txBody>
                  <a:tcPr marL="68580" marR="68580" marT="0" marB="0" anchor="ctr"/>
                </a:tc>
                <a:tc>
                  <a:txBody>
                    <a:bodyPr/>
                    <a:lstStyle/>
                    <a:p>
                      <a:pPr algn="ctr">
                        <a:spcAft>
                          <a:spcPts val="0"/>
                        </a:spcAft>
                      </a:pPr>
                      <a:r>
                        <a:rPr lang="ru-RU" sz="2000" dirty="0" smtClean="0">
                          <a:effectLst/>
                        </a:rPr>
                        <a:t>Уровень</a:t>
                      </a:r>
                      <a:r>
                        <a:rPr lang="ru-RU" sz="2000" baseline="0" dirty="0" smtClean="0">
                          <a:effectLst/>
                        </a:rPr>
                        <a:t> утверждения (согласования, рецензии)</a:t>
                      </a:r>
                      <a:endParaRPr lang="ru-RU" sz="2000" dirty="0">
                        <a:effectLst/>
                        <a:latin typeface="Times New Roman"/>
                        <a:ea typeface="Times New Roman"/>
                      </a:endParaRPr>
                    </a:p>
                  </a:txBody>
                  <a:tcPr marL="68580" marR="68580" marT="0" marB="0" anchor="ctr"/>
                </a:tc>
              </a:tr>
              <a:tr h="752308">
                <a:tc>
                  <a:txBody>
                    <a:bodyPr/>
                    <a:lstStyle/>
                    <a:p>
                      <a:pPr>
                        <a:spcAft>
                          <a:spcPts val="0"/>
                        </a:spcAft>
                      </a:pPr>
                      <a:r>
                        <a:rPr lang="ru-RU" sz="2000" dirty="0">
                          <a:effectLst/>
                        </a:rPr>
                        <a:t> </a:t>
                      </a:r>
                      <a:endParaRPr lang="ru-RU" sz="2000" dirty="0">
                        <a:effectLst/>
                        <a:latin typeface="Times New Roman"/>
                        <a:ea typeface="Times New Roman"/>
                      </a:endParaRPr>
                    </a:p>
                  </a:txBody>
                  <a:tcPr marL="68580" marR="68580" marT="0" marB="0">
                    <a:solidFill>
                      <a:schemeClr val="tx2">
                        <a:lumMod val="20000"/>
                        <a:lumOff val="80000"/>
                      </a:schemeClr>
                    </a:solidFill>
                  </a:tcPr>
                </a:tc>
                <a:tc>
                  <a:txBody>
                    <a:bodyPr/>
                    <a:lstStyle/>
                    <a:p>
                      <a:pPr>
                        <a:spcAft>
                          <a:spcPts val="0"/>
                        </a:spcAft>
                      </a:pPr>
                      <a:r>
                        <a:rPr lang="ru-RU" sz="2000">
                          <a:effectLst/>
                        </a:rPr>
                        <a:t> </a:t>
                      </a:r>
                      <a:endParaRPr lang="ru-RU" sz="2000">
                        <a:effectLst/>
                        <a:latin typeface="Times New Roman"/>
                        <a:ea typeface="Times New Roman"/>
                      </a:endParaRPr>
                    </a:p>
                  </a:txBody>
                  <a:tcPr marL="68580" marR="68580" marT="0" marB="0"/>
                </a:tc>
                <a:tc>
                  <a:txBody>
                    <a:bodyPr/>
                    <a:lstStyle/>
                    <a:p>
                      <a:pPr>
                        <a:spcAft>
                          <a:spcPts val="0"/>
                        </a:spcAft>
                      </a:pPr>
                      <a:endParaRPr lang="ru-RU" sz="2000" dirty="0">
                        <a:effectLst/>
                        <a:latin typeface="Times New Roman"/>
                        <a:ea typeface="Times New Roman"/>
                      </a:endParaRPr>
                    </a:p>
                  </a:txBody>
                  <a:tcPr marL="68580" marR="68580" marT="0" marB="0"/>
                </a:tc>
                <a:tc>
                  <a:txBody>
                    <a:bodyPr/>
                    <a:lstStyle/>
                    <a:p>
                      <a:pPr>
                        <a:spcAft>
                          <a:spcPts val="0"/>
                        </a:spcAft>
                      </a:pPr>
                      <a:r>
                        <a:rPr lang="ru-RU" sz="2000" dirty="0">
                          <a:effectLst/>
                        </a:rPr>
                        <a:t> </a:t>
                      </a:r>
                      <a:endParaRPr lang="ru-RU" sz="2000" dirty="0">
                        <a:effectLst/>
                        <a:latin typeface="Times New Roman"/>
                        <a:ea typeface="Times New Roman"/>
                      </a:endParaRPr>
                    </a:p>
                  </a:txBody>
                  <a:tcPr marL="68580" marR="68580" marT="0" marB="0"/>
                </a:tc>
              </a:tr>
            </a:tbl>
          </a:graphicData>
        </a:graphic>
      </p:graphicFrame>
      <p:sp>
        <p:nvSpPr>
          <p:cNvPr id="8" name="Rectangle 2"/>
          <p:cNvSpPr>
            <a:spLocks noChangeArrowheads="1"/>
          </p:cNvSpPr>
          <p:nvPr/>
        </p:nvSpPr>
        <p:spPr bwMode="auto">
          <a:xfrm>
            <a:off x="323529" y="3645024"/>
            <a:ext cx="86409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ru-RU" altLang="ru-RU" sz="2000" b="1" dirty="0" smtClean="0">
                <a:solidFill>
                  <a:prstClr val="black"/>
                </a:solidFill>
                <a:latin typeface="Arial" pitchFamily="34" charset="0"/>
                <a:ea typeface="Times New Roman" pitchFamily="18" charset="0"/>
                <a:cs typeface="Arial" pitchFamily="34" charset="0"/>
              </a:rPr>
              <a:t>Разработка программно-методических продуктов в межаттестационный (доаттестационный) период </a:t>
            </a:r>
            <a:r>
              <a:rPr lang="ru-RU" altLang="ru-RU" sz="2000" b="1" i="1" dirty="0" smtClean="0">
                <a:solidFill>
                  <a:prstClr val="black"/>
                </a:solidFill>
                <a:latin typeface="Arial" pitchFamily="34" charset="0"/>
                <a:ea typeface="Times New Roman" pitchFamily="18" charset="0"/>
                <a:cs typeface="Arial" pitchFamily="34" charset="0"/>
              </a:rPr>
              <a:t>(для всех педагогических работников)</a:t>
            </a:r>
            <a:endParaRPr lang="ru-RU" altLang="ru-RU" sz="2000" dirty="0" smtClean="0">
              <a:solidFill>
                <a:prstClr val="black"/>
              </a:solidFill>
              <a:latin typeface="Arial" pitchFamily="34" charset="0"/>
              <a:cs typeface="Arial" pitchFamily="34" charset="0"/>
            </a:endParaRPr>
          </a:p>
        </p:txBody>
      </p:sp>
      <p:sp>
        <p:nvSpPr>
          <p:cNvPr id="9" name="Заголовок 6"/>
          <p:cNvSpPr>
            <a:spLocks noGrp="1"/>
          </p:cNvSpPr>
          <p:nvPr>
            <p:ph type="title"/>
          </p:nvPr>
        </p:nvSpPr>
        <p:spPr>
          <a:xfrm>
            <a:off x="1115616" y="188640"/>
            <a:ext cx="7632848" cy="864096"/>
          </a:xfrm>
        </p:spPr>
        <p:txBody>
          <a:bodyPr>
            <a:normAutofit fontScale="90000"/>
          </a:bodyPr>
          <a:lstStyle/>
          <a:p>
            <a:r>
              <a:rPr lang="ru-RU" sz="2800" b="1" dirty="0">
                <a:solidFill>
                  <a:srgbClr val="C00000"/>
                </a:solidFill>
              </a:rPr>
              <a:t>Раздел </a:t>
            </a:r>
            <a:r>
              <a:rPr lang="ru-RU" sz="2800" b="1" dirty="0" smtClean="0">
                <a:solidFill>
                  <a:srgbClr val="C00000"/>
                </a:solidFill>
              </a:rPr>
              <a:t>5. «Результативность деятельности в профессиональном сообществе»</a:t>
            </a:r>
            <a:endParaRPr lang="ru-RU" sz="2800" dirty="0">
              <a:solidFill>
                <a:srgbClr val="C00000"/>
              </a:solidFill>
            </a:endParaRPr>
          </a:p>
        </p:txBody>
      </p:sp>
    </p:spTree>
    <p:extLst>
      <p:ext uri="{BB962C8B-B14F-4D97-AF65-F5344CB8AC3E}">
        <p14:creationId xmlns:p14="http://schemas.microsoft.com/office/powerpoint/2010/main" val="16300447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Номер слайда 4"/>
          <p:cNvSpPr>
            <a:spLocks noGrp="1"/>
          </p:cNvSpPr>
          <p:nvPr>
            <p:ph type="sldNum" sz="quarter" idx="12"/>
          </p:nvPr>
        </p:nvSpPr>
        <p:spPr>
          <a:xfrm>
            <a:off x="6830888" y="6309320"/>
            <a:ext cx="2133600" cy="365125"/>
          </a:xfrm>
        </p:spPr>
        <p:txBody>
          <a:bodyPr/>
          <a:lstStyle/>
          <a:p>
            <a:fld id="{B46B9D09-C74D-4F7A-A3BD-940A6A18E41D}" type="slidenum">
              <a:rPr lang="ru-RU" sz="1800" smtClean="0">
                <a:solidFill>
                  <a:srgbClr val="4BACC6">
                    <a:lumMod val="75000"/>
                  </a:srgbClr>
                </a:solidFill>
              </a:rPr>
              <a:pPr/>
              <a:t>98</a:t>
            </a:fld>
            <a:endParaRPr lang="ru-RU" sz="1800" dirty="0">
              <a:solidFill>
                <a:srgbClr val="4BACC6">
                  <a:lumMod val="75000"/>
                </a:srgbClr>
              </a:solidFill>
            </a:endParaRPr>
          </a:p>
        </p:txBody>
      </p:sp>
      <p:sp>
        <p:nvSpPr>
          <p:cNvPr id="9" name="Заголовок 6"/>
          <p:cNvSpPr>
            <a:spLocks noGrp="1"/>
          </p:cNvSpPr>
          <p:nvPr>
            <p:ph type="title"/>
          </p:nvPr>
        </p:nvSpPr>
        <p:spPr>
          <a:xfrm>
            <a:off x="1115616" y="188640"/>
            <a:ext cx="7632848" cy="864096"/>
          </a:xfrm>
        </p:spPr>
        <p:txBody>
          <a:bodyPr>
            <a:normAutofit fontScale="90000"/>
          </a:bodyPr>
          <a:lstStyle/>
          <a:p>
            <a:r>
              <a:rPr lang="ru-RU" sz="2800" b="1" dirty="0">
                <a:solidFill>
                  <a:srgbClr val="C00000"/>
                </a:solidFill>
              </a:rPr>
              <a:t>Раздел </a:t>
            </a:r>
            <a:r>
              <a:rPr lang="ru-RU" sz="2800" b="1" dirty="0" smtClean="0">
                <a:solidFill>
                  <a:srgbClr val="C00000"/>
                </a:solidFill>
              </a:rPr>
              <a:t>5. «Результативность деятельности в профессиональном сообществе»</a:t>
            </a:r>
            <a:endParaRPr lang="ru-RU" sz="2800" dirty="0">
              <a:solidFill>
                <a:srgbClr val="C00000"/>
              </a:solidFill>
            </a:endParaRPr>
          </a:p>
        </p:txBody>
      </p:sp>
      <p:sp>
        <p:nvSpPr>
          <p:cNvPr id="2" name="Прямоугольник 1"/>
          <p:cNvSpPr/>
          <p:nvPr/>
        </p:nvSpPr>
        <p:spPr>
          <a:xfrm>
            <a:off x="323528" y="1498133"/>
            <a:ext cx="8568952" cy="4955203"/>
          </a:xfrm>
          <a:prstGeom prst="rect">
            <a:avLst/>
          </a:prstGeom>
        </p:spPr>
        <p:txBody>
          <a:bodyPr wrap="square">
            <a:spAutoFit/>
          </a:bodyPr>
          <a:lstStyle/>
          <a:p>
            <a:pPr indent="450215" algn="just"/>
            <a:r>
              <a:rPr lang="ru-RU"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Показатели соответствия высшей квалификационной категории: </a:t>
            </a:r>
          </a:p>
          <a:p>
            <a:pPr marL="342900" indent="-342900" algn="just">
              <a:buFont typeface="Symbol" panose="05050102010706020507" pitchFamily="18" charset="2"/>
              <a:buChar char=""/>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является автором/соавтором программно-методических материалов сопровождения образовательного процесса, утвержденных и рекомендованных для использования выше уровня образовательной организации, данные программно-методические материалы публично представлены в открытых информационных системах на уровне выше образовательной организации (сайты учебно-научных, учебно-методических организаций городского, областного, всероссийского, международного уровней); </a:t>
            </a:r>
            <a:endPar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buFont typeface="Symbol" panose="05050102010706020507" pitchFamily="18" charset="2"/>
              <a:buChar char=""/>
            </a:pP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неоднократное участие в профессиональных конкурсах и наличие побед </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конкурсах</a:t>
            </a:r>
            <a:r>
              <a:rPr lang="ru-RU" sz="2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муниципального уровня или участие в конкурсах областного уровня и выше.</a:t>
            </a:r>
            <a:endPar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indent="450215" algn="just"/>
            <a:r>
              <a:rPr lang="ru-RU" sz="20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Показатели несоответствия квалификационной категории:</a:t>
            </a:r>
          </a:p>
          <a:p>
            <a:pPr algn="just"/>
            <a:r>
              <a:rPr lang="ru-RU"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не принимал участие в разработке программно-методических материалов; отсутствие опыта участия в профессиональных конкурсах.</a:t>
            </a:r>
            <a:endParaRPr lang="ru-RU" sz="20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ru-RU" sz="1600" b="1" dirty="0">
                <a:solidFill>
                  <a:prstClr val="black"/>
                </a:solidFill>
                <a:latin typeface="Times New Roman" panose="02020603050405020304" pitchFamily="18" charset="0"/>
                <a:ea typeface="Times New Roman" panose="02020603050405020304" pitchFamily="18" charset="0"/>
              </a:rPr>
              <a:t> </a:t>
            </a:r>
            <a:endParaRPr lang="ru-RU"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95911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0"/>
            <a:ext cx="7776864" cy="1268760"/>
          </a:xfrm>
        </p:spPr>
        <p:txBody>
          <a:bodyPr>
            <a:noAutofit/>
          </a:bodyPr>
          <a:lstStyle/>
          <a:p>
            <a:pPr algn="l"/>
            <a:r>
              <a:rPr lang="ru-RU" sz="2600" b="1" i="1" dirty="0"/>
              <a:t>5. Результативность деятельности педагогического работника в профессиональном сообществе</a:t>
            </a:r>
            <a:r>
              <a:rPr lang="ru-RU" sz="2600" b="1" i="1" dirty="0" smtClean="0"/>
              <a:t>.</a:t>
            </a:r>
            <a:endParaRPr lang="ru-RU" sz="2600" b="1" i="1" dirty="0">
              <a:solidFill>
                <a:schemeClr val="tx1">
                  <a:lumMod val="50000"/>
                  <a:lumOff val="50000"/>
                </a:schemeClr>
              </a:solidFill>
            </a:endParaRPr>
          </a:p>
        </p:txBody>
      </p:sp>
      <p:sp>
        <p:nvSpPr>
          <p:cNvPr id="8" name="Объект 7"/>
          <p:cNvSpPr>
            <a:spLocks noGrp="1"/>
          </p:cNvSpPr>
          <p:nvPr>
            <p:ph idx="1"/>
          </p:nvPr>
        </p:nvSpPr>
        <p:spPr>
          <a:xfrm>
            <a:off x="457200" y="1340768"/>
            <a:ext cx="8435280" cy="5015582"/>
          </a:xfrm>
        </p:spPr>
        <p:txBody>
          <a:bodyPr>
            <a:noAutofit/>
          </a:bodyPr>
          <a:lstStyle/>
          <a:p>
            <a:pPr marL="0" indent="0">
              <a:buNone/>
            </a:pPr>
            <a:r>
              <a:rPr lang="ru-RU" sz="2400" u="sng" dirty="0" smtClean="0"/>
              <a:t>В </a:t>
            </a:r>
            <a:r>
              <a:rPr lang="ru-RU" sz="2400" u="sng" dirty="0"/>
              <a:t>анализе </a:t>
            </a:r>
            <a:r>
              <a:rPr lang="ru-RU" sz="2400" u="sng" dirty="0" smtClean="0"/>
              <a:t>участия педагога в программно-методическом сопровождении образовательного процесса можно </a:t>
            </a:r>
            <a:r>
              <a:rPr lang="ru-RU" sz="2400" u="sng" dirty="0"/>
              <a:t>отразить следующее</a:t>
            </a:r>
            <a:r>
              <a:rPr lang="ru-RU" sz="2400" u="sng" dirty="0" smtClean="0"/>
              <a:t>:</a:t>
            </a:r>
          </a:p>
          <a:p>
            <a:r>
              <a:rPr lang="ru-RU" sz="2400" dirty="0" smtClean="0"/>
              <a:t>Актуальность программно-методического продукта в системе образования муниципалитета, региона, РФ.</a:t>
            </a:r>
          </a:p>
          <a:p>
            <a:r>
              <a:rPr lang="ru-RU" sz="2400" dirty="0" smtClean="0"/>
              <a:t>Новизна (авторская составляющая, отличие от других).</a:t>
            </a:r>
          </a:p>
          <a:p>
            <a:r>
              <a:rPr lang="ru-RU" sz="2400" dirty="0" smtClean="0"/>
              <a:t>Наличие положительных рецензий, данных специалистами методических организаций, рекомендаций для использования др. педагогами.</a:t>
            </a:r>
          </a:p>
          <a:p>
            <a:r>
              <a:rPr lang="ru-RU" sz="2400" dirty="0" smtClean="0"/>
              <a:t> </a:t>
            </a:r>
            <a:r>
              <a:rPr lang="ru-RU" sz="2400" dirty="0"/>
              <a:t>В</a:t>
            </a:r>
            <a:r>
              <a:rPr lang="ru-RU" sz="2400" dirty="0" smtClean="0"/>
              <a:t>остребованность педагогическим сообществом.</a:t>
            </a:r>
          </a:p>
          <a:p>
            <a:endParaRPr lang="ru-RU" sz="2100" dirty="0"/>
          </a:p>
        </p:txBody>
      </p:sp>
      <p:sp>
        <p:nvSpPr>
          <p:cNvPr id="5" name="Номер слайда 4"/>
          <p:cNvSpPr>
            <a:spLocks noGrp="1"/>
          </p:cNvSpPr>
          <p:nvPr>
            <p:ph type="sldNum" sz="quarter" idx="12"/>
          </p:nvPr>
        </p:nvSpPr>
        <p:spPr/>
        <p:txBody>
          <a:bodyPr/>
          <a:lstStyle/>
          <a:p>
            <a:fld id="{B46B9D09-C74D-4F7A-A3BD-940A6A18E41D}" type="slidenum">
              <a:rPr lang="ru-RU" sz="1800" smtClean="0">
                <a:solidFill>
                  <a:srgbClr val="4BACC6">
                    <a:lumMod val="75000"/>
                  </a:srgbClr>
                </a:solidFill>
              </a:rPr>
              <a:pPr/>
              <a:t>99</a:t>
            </a:fld>
            <a:endParaRPr lang="ru-RU" sz="1800" dirty="0">
              <a:solidFill>
                <a:srgbClr val="4BACC6">
                  <a:lumMod val="75000"/>
                </a:srgbClr>
              </a:solidFill>
            </a:endParaRPr>
          </a:p>
        </p:txBody>
      </p:sp>
      <p:sp>
        <p:nvSpPr>
          <p:cNvPr id="4" name="Прямоугольник 3"/>
          <p:cNvSpPr/>
          <p:nvPr/>
        </p:nvSpPr>
        <p:spPr>
          <a:xfrm>
            <a:off x="755576" y="1412776"/>
            <a:ext cx="7920880" cy="2677656"/>
          </a:xfrm>
          <a:prstGeom prst="rect">
            <a:avLst/>
          </a:prstGeom>
        </p:spPr>
        <p:txBody>
          <a:bodyPr wrap="square">
            <a:spAutoFit/>
          </a:bodyPr>
          <a:lstStyle/>
          <a:p>
            <a:endParaRPr lang="ru-RU" sz="2400" dirty="0" smtClean="0">
              <a:solidFill>
                <a:prstClr val="black"/>
              </a:solidFill>
            </a:endParaRPr>
          </a:p>
          <a:p>
            <a:endParaRPr lang="ru-RU" sz="2400" dirty="0">
              <a:solidFill>
                <a:prstClr val="black"/>
              </a:solidFill>
            </a:endParaRPr>
          </a:p>
          <a:p>
            <a:endParaRPr lang="ru-RU" sz="2400" dirty="0" smtClean="0">
              <a:solidFill>
                <a:prstClr val="black"/>
              </a:solidFill>
            </a:endParaRPr>
          </a:p>
          <a:p>
            <a:endParaRPr lang="ru-RU" sz="2400" dirty="0">
              <a:solidFill>
                <a:prstClr val="black"/>
              </a:solidFill>
            </a:endParaRPr>
          </a:p>
          <a:p>
            <a:endParaRPr lang="ru-RU" sz="2400" dirty="0" smtClean="0">
              <a:solidFill>
                <a:prstClr val="black"/>
              </a:solidFill>
            </a:endParaRPr>
          </a:p>
          <a:p>
            <a:endParaRPr lang="ru-RU" sz="2400" dirty="0">
              <a:solidFill>
                <a:prstClr val="black"/>
              </a:solidFill>
            </a:endParaRPr>
          </a:p>
          <a:p>
            <a:endParaRPr lang="ru-RU" sz="2400" dirty="0">
              <a:solidFill>
                <a:prstClr val="black"/>
              </a:solidFill>
            </a:endParaRPr>
          </a:p>
        </p:txBody>
      </p:sp>
    </p:spTree>
    <p:extLst>
      <p:ext uri="{BB962C8B-B14F-4D97-AF65-F5344CB8AC3E}">
        <p14:creationId xmlns:p14="http://schemas.microsoft.com/office/powerpoint/2010/main" val="2917013352"/>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1069</TotalTime>
  <Words>8436</Words>
  <Application>Microsoft Office PowerPoint</Application>
  <PresentationFormat>Экран (4:3)</PresentationFormat>
  <Paragraphs>1525</Paragraphs>
  <Slides>143</Slides>
  <Notes>102</Notes>
  <HiddenSlides>2</HiddenSlides>
  <MMClips>0</MMClips>
  <ScaleCrop>false</ScaleCrop>
  <HeadingPairs>
    <vt:vector size="4" baseType="variant">
      <vt:variant>
        <vt:lpstr>Тема</vt:lpstr>
      </vt:variant>
      <vt:variant>
        <vt:i4>1</vt:i4>
      </vt:variant>
      <vt:variant>
        <vt:lpstr>Заголовки слайдов</vt:lpstr>
      </vt:variant>
      <vt:variant>
        <vt:i4>143</vt:i4>
      </vt:variant>
    </vt:vector>
  </HeadingPairs>
  <TitlesOfParts>
    <vt:vector size="144" baseType="lpstr">
      <vt:lpstr>Тема Office</vt:lpstr>
      <vt:lpstr>«Школа координаторов» октябрь 2018</vt:lpstr>
      <vt:lpstr>Рассматриваемые вопросы</vt:lpstr>
      <vt:lpstr>Презентация PowerPoint</vt:lpstr>
      <vt:lpstr>Основными задачами проведения аттестации являются:</vt:lpstr>
      <vt:lpstr> Порядок проведения аттестации педагогических работников организаций, осуществляющих образовательную деятельность</vt:lpstr>
      <vt:lpstr>Аттестация педагогических работников в целях подтверждения соответствия занимаемой должности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Взаимодействие</vt:lpstr>
      <vt:lpstr>Презентация PowerPoint</vt:lpstr>
      <vt:lpstr>Процедурные вопросы аттестации в целях установления квалификационной категории (первой или высшей) педагогическим работникам</vt:lpstr>
      <vt:lpstr>Презентация PowerPoint</vt:lpstr>
      <vt:lpstr>Процедурные вопросы аттестации в целях установления квалификационной категории (первой или высшей) педагогическим работникам</vt:lpstr>
      <vt:lpstr>Презентация PowerPoint</vt:lpstr>
      <vt:lpstr>Презентация PowerPoint</vt:lpstr>
      <vt:lpstr>Презентация PowerPoint</vt:lpstr>
      <vt:lpstr>Презентация PowerPoint</vt:lpstr>
      <vt:lpstr>Презентация PowerPoint</vt:lpstr>
      <vt:lpstr>П.9.3.2</vt:lpstr>
      <vt:lpstr>П.9.3.2</vt:lpstr>
      <vt:lpstr>П.9.3.3</vt:lpstr>
      <vt:lpstr>Порядок сохранения оплаты труда</vt:lpstr>
      <vt:lpstr>П.9.3.4</vt:lpstr>
      <vt:lpstr>П.9.3.5</vt:lpstr>
      <vt:lpstr>Приложение № 2</vt:lpstr>
      <vt:lpstr>Приложение № 2</vt:lpstr>
      <vt:lpstr>П.9.3.5</vt:lpstr>
      <vt:lpstr>П.9.3.5</vt:lpstr>
      <vt:lpstr>Информационное письмо ДОО ТО от 06.04.2018 г. №57-1339 «Об оформлении представления (характеристики) на педагогического работника».</vt:lpstr>
      <vt:lpstr>Первая квалификационная категория</vt:lpstr>
      <vt:lpstr>Высшая квалификационная категория</vt:lpstr>
      <vt:lpstr>Презентация PowerPoint</vt:lpstr>
      <vt:lpstr>П.9.3.6</vt:lpstr>
      <vt:lpstr>Приложение № 4</vt:lpstr>
      <vt:lpstr>Приложение № 4</vt:lpstr>
      <vt:lpstr>Приложение № 4</vt:lpstr>
      <vt:lpstr>Презентация PowerPoint</vt:lpstr>
      <vt:lpstr>Рекомендации по подготовке к аттестации</vt:lpstr>
      <vt:lpstr>Портфолио педагогического работника – это </vt:lpstr>
      <vt:lpstr>Структура педагогического портфолио</vt:lpstr>
      <vt:lpstr>Раздел 1. Общие сведения</vt:lpstr>
      <vt:lpstr>Самоанализ</vt:lpstr>
      <vt:lpstr>Самоанализ</vt:lpstr>
      <vt:lpstr>Самоанализ</vt:lpstr>
      <vt:lpstr>Раздел 2. «Результативность освоения детьми образовательных программ» </vt:lpstr>
      <vt:lpstr>Презентация PowerPoint</vt:lpstr>
      <vt:lpstr>Презентация PowerPoint</vt:lpstr>
      <vt:lpstr>Презентация PowerPoint</vt:lpstr>
      <vt:lpstr>Презентация PowerPoint</vt:lpstr>
      <vt:lpstr>Презентация PowerPoint</vt:lpstr>
      <vt:lpstr>1. Результативность освоения образовательных программ (по итогам внутренних  мониторинговых исследований)</vt:lpstr>
      <vt:lpstr>Презентация PowerPoint</vt:lpstr>
      <vt:lpstr>Презентация PowerPoint</vt:lpstr>
      <vt:lpstr>Презентация PowerPoint</vt:lpstr>
      <vt:lpstr>Презентация PowerPoint</vt:lpstr>
      <vt:lpstr>2.2. Результаты освоения детьми образовательных программ по итогам внешнего мониторинга системы образования </vt:lpstr>
      <vt:lpstr>2.2. Результаты освоения детьми образовательных программ по итогам внешнего мониторинга системы образования </vt:lpstr>
      <vt:lpstr>2.2. Результаты освоения детьми образовательных программ по итогам внешнего мониторинга системы образования </vt:lpstr>
      <vt:lpstr> Раздел 3. «Результативность профессиональной деятельности по выявлению и развитию у обучающихся способностей». </vt:lpstr>
      <vt:lpstr>Презентация PowerPoint</vt:lpstr>
      <vt:lpstr>Презентация PowerPoint</vt:lpstr>
      <vt:lpstr>3. Результативность профессиональной деятельности по выявлению и развитию у обучающихся способностей.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Раздел 4. «Результативность личного вклада в повышение качества образования и транслирование опыта практических результатов своей профессиональной деятельности». </vt:lpstr>
      <vt:lpstr>Презентация PowerPoint</vt:lpstr>
      <vt:lpstr>Презентация PowerPoint</vt:lpstr>
      <vt:lpstr>Транслирование опыта практических результатов своей профессиональной деятельности</vt:lpstr>
      <vt:lpstr>Типичные ошибки</vt:lpstr>
      <vt:lpstr>Типичные ошибки</vt:lpstr>
      <vt:lpstr>Типичные ошибки</vt:lpstr>
      <vt:lpstr>Типичные ошибки</vt:lpstr>
      <vt:lpstr>Презентация PowerPoint</vt:lpstr>
      <vt:lpstr>Презентация PowerPoint</vt:lpstr>
      <vt:lpstr>Раздел 5. «Результативность деятельности в профессиональном сообществе»</vt:lpstr>
      <vt:lpstr>Раздел 5. «Результативность деятельности в профессиональном сообществе»</vt:lpstr>
      <vt:lpstr>Раздел 5. «Результативность деятельности в профессиональном сообществе»</vt:lpstr>
      <vt:lpstr>5. Результативность деятельности педагогического работника в профессиональном сообществе.</vt:lpstr>
      <vt:lpstr>5. Результативность деятельности педагогического работника в профессиональном сообществе.</vt:lpstr>
      <vt:lpstr>Типичные ошибки</vt:lpstr>
      <vt:lpstr>Типичные ошибки</vt:lpstr>
      <vt:lpstr>Вывод:</vt:lpstr>
      <vt:lpstr>координатора по аттестации на уровне ОО</vt:lpstr>
      <vt:lpstr>Регистрация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Национальная система учительского роста (НСУР): апробация новой модели аттестации  педагогических  работников</vt:lpstr>
      <vt:lpstr>Задачи   формирования НСУР</vt:lpstr>
      <vt:lpstr>   </vt:lpstr>
      <vt:lpstr>   </vt:lpstr>
      <vt:lpstr>   </vt:lpstr>
      <vt:lpstr>Презентация PowerPoint</vt:lpstr>
      <vt:lpstr>Презентация PowerPoint</vt:lpstr>
      <vt:lpstr>Презентация PowerPoint</vt:lpstr>
      <vt:lpstr>   </vt:lpstr>
      <vt:lpstr>Презентация PowerPoint</vt:lpstr>
      <vt:lpstr>Общее выполнение диагностических работ  по русскому языку</vt:lpstr>
      <vt:lpstr>Итоговые данные в сравнении  со средним по РФ (в баллах)</vt:lpstr>
      <vt:lpstr>Апробация модели уровневой оценки  компетенции учителей математики</vt:lpstr>
      <vt:lpstr>Итоговые данные в сравнении  со средним в РФ (в баллах)</vt:lpstr>
      <vt:lpstr>Презентация PowerPoint</vt:lpstr>
      <vt:lpstr>Апробация разработанной  модели аттестации (май-июнь 2018 г.)  </vt:lpstr>
      <vt:lpstr>Презентация PowerPoint</vt:lpstr>
      <vt:lpstr>Презентация PowerPoint</vt:lpstr>
      <vt:lpstr>Презентация PowerPoint</vt:lpstr>
      <vt:lpstr>Презентация PowerPoint</vt:lpstr>
      <vt:lpstr>Презентация PowerPoint</vt:lpstr>
      <vt:lpstr>file:///C:/Users/nikulshin/Desktop/апробация/Материалы%20для%20учителя%20_%20Апробация%20модели%20уровневой%20оценки%20компетенций%20учителей.html </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Переход на ФГОС  основной образовательной школы в штатном режиме</dc:title>
  <dc:creator>Елена</dc:creator>
  <cp:lastModifiedBy>Сергей М. Никульшин</cp:lastModifiedBy>
  <cp:revision>149</cp:revision>
  <cp:lastPrinted>2018-10-02T02:27:42Z</cp:lastPrinted>
  <dcterms:created xsi:type="dcterms:W3CDTF">2015-08-07T17:34:38Z</dcterms:created>
  <dcterms:modified xsi:type="dcterms:W3CDTF">2018-10-02T03:19:40Z</dcterms:modified>
</cp:coreProperties>
</file>