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58" r:id="rId4"/>
    <p:sldId id="278" r:id="rId5"/>
    <p:sldId id="285" r:id="rId6"/>
    <p:sldId id="286" r:id="rId7"/>
    <p:sldId id="287" r:id="rId8"/>
    <p:sldId id="266" r:id="rId9"/>
    <p:sldId id="272" r:id="rId10"/>
    <p:sldId id="271" r:id="rId11"/>
    <p:sldId id="267" r:id="rId12"/>
    <p:sldId id="288" r:id="rId13"/>
    <p:sldId id="294" r:id="rId14"/>
    <p:sldId id="257" r:id="rId15"/>
    <p:sldId id="297" r:id="rId16"/>
    <p:sldId id="295" r:id="rId17"/>
    <p:sldId id="296" r:id="rId18"/>
    <p:sldId id="298" r:id="rId19"/>
    <p:sldId id="299" r:id="rId20"/>
    <p:sldId id="300" r:id="rId21"/>
    <p:sldId id="301" r:id="rId22"/>
    <p:sldId id="302" r:id="rId23"/>
    <p:sldId id="303" r:id="rId24"/>
    <p:sldId id="326" r:id="rId25"/>
    <p:sldId id="304" r:id="rId26"/>
    <p:sldId id="321" r:id="rId27"/>
    <p:sldId id="322" r:id="rId28"/>
    <p:sldId id="323" r:id="rId29"/>
    <p:sldId id="324" r:id="rId30"/>
    <p:sldId id="325" r:id="rId31"/>
    <p:sldId id="265" r:id="rId32"/>
    <p:sldId id="268" r:id="rId33"/>
    <p:sldId id="269" r:id="rId34"/>
    <p:sldId id="305" r:id="rId35"/>
    <p:sldId id="306" r:id="rId36"/>
    <p:sldId id="315" r:id="rId37"/>
    <p:sldId id="316" r:id="rId38"/>
    <p:sldId id="307" r:id="rId39"/>
    <p:sldId id="309" r:id="rId40"/>
    <p:sldId id="310" r:id="rId41"/>
    <p:sldId id="311" r:id="rId42"/>
    <p:sldId id="312" r:id="rId43"/>
    <p:sldId id="319" r:id="rId44"/>
    <p:sldId id="314" r:id="rId45"/>
    <p:sldId id="313" r:id="rId46"/>
    <p:sldId id="308" r:id="rId47"/>
    <p:sldId id="317" r:id="rId48"/>
    <p:sldId id="318" r:id="rId49"/>
    <p:sldId id="320" r:id="rId50"/>
    <p:sldId id="276" r:id="rId51"/>
    <p:sldId id="277" r:id="rId52"/>
    <p:sldId id="28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44;&#1077;&#1085;&#1100;%20&#1092;&#1080;&#1085;&#1072;&#1085;&#1089;&#1086;&#1074;&#1086;&#1081;%20&#1075;&#1088;&#1072;&#1084;&#1086;&#1090;&#1085;&#1086;&#1089;&#1090;&#1080;\muzyka_dlya_konkursov_-_v_nachale_prazdnika_kvn_(iPlayer.fm).mp3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картинка смайл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85794"/>
            <a:ext cx="5644792" cy="4714908"/>
          </a:xfrm>
          <a:prstGeom prst="ellipse">
            <a:avLst/>
          </a:prstGeom>
          <a:noFill/>
        </p:spPr>
      </p:pic>
      <p:pic>
        <p:nvPicPr>
          <p:cNvPr id="1030" name="Picture 6" descr="Картинки по запросу картинка монетка показывает ок"/>
          <p:cNvPicPr>
            <a:picLocks noChangeAspect="1" noChangeArrowheads="1"/>
          </p:cNvPicPr>
          <p:nvPr/>
        </p:nvPicPr>
        <p:blipFill>
          <a:blip r:embed="rId3"/>
          <a:srcRect l="1824" t="2619" r="51666" b="3895"/>
          <a:stretch>
            <a:fillRect/>
          </a:stretch>
        </p:blipFill>
        <p:spPr bwMode="auto">
          <a:xfrm>
            <a:off x="2714612" y="928670"/>
            <a:ext cx="3214710" cy="3154054"/>
          </a:xfrm>
          <a:prstGeom prst="ellipse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285728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МАОУ 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Кожевниковская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СОШ №2»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4" y="5318301"/>
            <a:ext cx="914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«Формы организации внеурочной деятельности по формированию финансово-правовой грамотности обучающихся»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сп\Desktop\DSC_0040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сп\Desktop\DSC_6491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xmlns="" id="{5B09E082-3E6C-4F2E-9168-DE5BFE33D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332656"/>
            <a:ext cx="8482013" cy="32635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острове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Тао-Рао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деньгами служили акульи зубы, раковины и перья редких птиц.    </a:t>
            </a:r>
          </a:p>
          <a:p>
            <a:pPr marL="0" indent="0"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1 акулий зуб давали 3 раковины. 1 раковина равнялась 2 перьям.  </a:t>
            </a:r>
          </a:p>
          <a:p>
            <a:pPr marL="0" indent="0" algn="ctr">
              <a:buNone/>
              <a:defRPr/>
            </a:pP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рисунок. </a:t>
            </a:r>
          </a:p>
          <a:p>
            <a:pPr marL="0" indent="0" algn="ctr">
              <a:buNone/>
              <a:defRPr/>
            </a:pP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кто из этих воинов самый богатый?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altLang="ru-RU" dirty="0">
              <a:latin typeface="Georgia" pitchFamily="18" charset="0"/>
            </a:endParaRPr>
          </a:p>
        </p:txBody>
      </p:sp>
      <p:pic>
        <p:nvPicPr>
          <p:cNvPr id="12291" name="Picture 5" descr="Рисунок4">
            <a:extLst>
              <a:ext uri="{FF2B5EF4-FFF2-40B4-BE49-F238E27FC236}">
                <a16:creationId xmlns:a16="http://schemas.microsoft.com/office/drawing/2014/main" xmlns="" id="{F4E6E1A0-DB8F-433D-857F-54B09552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5742" y="3852283"/>
            <a:ext cx="6792515" cy="268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8" descr="Полотно">
            <a:extLst>
              <a:ext uri="{FF2B5EF4-FFF2-40B4-BE49-F238E27FC236}">
                <a16:creationId xmlns:a16="http://schemas.microsoft.com/office/drawing/2014/main" xmlns="" id="{C75BCFA2-8B19-453C-90C3-A0B692364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35" y="2608660"/>
            <a:ext cx="7955756" cy="2726531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35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7AA0E84E-FF50-4560-B68E-48C86556D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591" y="684609"/>
            <a:ext cx="7886700" cy="3994547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Этому высказыванию римского поэта и философа Горацио более 2000 лет, и оно поистине бесценно.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Расшифруйте его и запишите в свою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«Копилку мудростей».</a:t>
            </a:r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xmlns="" id="{AD088B43-A224-45A9-BBF8-BEA625E0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66" y="2919413"/>
            <a:ext cx="7684294" cy="133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перо">
            <a:extLst>
              <a:ext uri="{FF2B5EF4-FFF2-40B4-BE49-F238E27FC236}">
                <a16:creationId xmlns:a16="http://schemas.microsoft.com/office/drawing/2014/main" xmlns="" id="{7744B33F-BBDE-446F-BBB8-6FC45CCA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1223" y="5031582"/>
            <a:ext cx="764381" cy="65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02635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u="sng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u="sng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887289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Один топор можно обменять на два лука, а один лук – на четыре глиняных горшка. За два глиняных горшка надо отдать пять пучков лечебной травы. Сколько пучков травы надо собрать, чтобы получить топор?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3429000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Двух щенков и попугая можно обменять на четырёх котят, одного котёнка на 50 рыбок, а одного щенка – на двух попугаев. Сколько рыбок надо отдать, чтобы получить щенка?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5726" y="2451847"/>
            <a:ext cx="1044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20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6630" y="4644717"/>
            <a:ext cx="877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xmlns="" val="5668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26594" t="20893" r="12079" b="1799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71670" y="428604"/>
            <a:ext cx="557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</a:rPr>
              <a:t>Страхование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g6">
            <a:extLst>
              <a:ext uri="{FF2B5EF4-FFF2-40B4-BE49-F238E27FC236}">
                <a16:creationId xmlns:a16="http://schemas.microsoft.com/office/drawing/2014/main" xmlns="" id="{7599FB64-380A-481D-AF07-0924CE6F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643050"/>
            <a:ext cx="6560852" cy="3883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9C4C1E96-2315-4104-97B4-6BBD1A605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981075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chemeClr val="tx1"/>
                </a:solidFill>
              </a:rPr>
              <a:t>Задание </a:t>
            </a:r>
            <a:r>
              <a:rPr lang="en-US" altLang="ru-RU">
                <a:solidFill>
                  <a:schemeClr val="tx1"/>
                </a:solidFill>
              </a:rPr>
              <a:t>4</a:t>
            </a:r>
            <a:r>
              <a:rPr lang="ru-RU" altLang="ru-RU">
                <a:solidFill>
                  <a:schemeClr val="tx1"/>
                </a:solidFill>
              </a:rPr>
              <a:t>: Разгадайте ребус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8F5DFE-965B-4B8D-9BAC-FF5B4CAEB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715000"/>
            <a:ext cx="6286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5400" b="1">
                <a:latin typeface="Georgia" panose="02040502050405020303" pitchFamily="18" charset="0"/>
              </a:rPr>
              <a:t>Кредит</a:t>
            </a:r>
          </a:p>
        </p:txBody>
      </p:sp>
      <p:pic>
        <p:nvPicPr>
          <p:cNvPr id="7" name="muzyka_dlya_konkursov_-_v_nachale_prazdnika_kvn_(iPlayer.fm).mp3">
            <a:hlinkClick r:id="" action="ppaction://media"/>
            <a:extLst>
              <a:ext uri="{FF2B5EF4-FFF2-40B4-BE49-F238E27FC236}">
                <a16:creationId xmlns:a16="http://schemas.microsoft.com/office/drawing/2014/main" xmlns="" id="{F87F273A-8A62-45EB-999B-4026194C9D5D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000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xmlns="" id="{B8CFF928-03CC-48B1-9EFA-8C76BCF0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Объедини общими терминами: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xmlns="" id="{75D9E5A8-D6B1-403D-940D-622AD6DF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72488" cy="4186238"/>
          </a:xfrm>
        </p:spPr>
        <p:txBody>
          <a:bodyPr/>
          <a:lstStyle/>
          <a:p>
            <a:pPr marL="514350" indent="-514350">
              <a:buFontTx/>
              <a:buNone/>
            </a:pPr>
            <a:r>
              <a:rPr lang="ru-RU" altLang="ru-RU" sz="2800" dirty="0"/>
              <a:t>1.Товар, страна, вывоз – </a:t>
            </a:r>
          </a:p>
          <a:p>
            <a:pPr marL="514350" indent="-514350" algn="r">
              <a:buFontTx/>
              <a:buNone/>
            </a:pPr>
            <a:r>
              <a:rPr lang="ru-RU" altLang="ru-RU" sz="2800" b="1" i="1" dirty="0"/>
              <a:t>экспорт</a:t>
            </a:r>
          </a:p>
          <a:p>
            <a:pPr marL="514350" indent="-514350">
              <a:buFontTx/>
              <a:buNone/>
            </a:pPr>
            <a:r>
              <a:rPr lang="ru-RU" altLang="ru-RU" sz="2800" dirty="0"/>
              <a:t>2.Товар, информация, покупатель – </a:t>
            </a:r>
          </a:p>
          <a:p>
            <a:pPr marL="514350" indent="-514350" algn="r">
              <a:buFontTx/>
              <a:buNone/>
            </a:pPr>
            <a:r>
              <a:rPr lang="ru-RU" altLang="ru-RU" sz="2800" b="1" i="1" dirty="0"/>
              <a:t>реклама</a:t>
            </a:r>
          </a:p>
          <a:p>
            <a:pPr marL="514350" indent="-514350">
              <a:buFontTx/>
              <a:buNone/>
            </a:pPr>
            <a:r>
              <a:rPr lang="ru-RU" altLang="ru-RU" sz="2800" dirty="0"/>
              <a:t>3.Учреждение, кредиты, ссуды, клиенты - </a:t>
            </a:r>
          </a:p>
          <a:p>
            <a:pPr marL="514350" indent="-514350" algn="r">
              <a:buFontTx/>
              <a:buNone/>
            </a:pPr>
            <a:r>
              <a:rPr lang="ru-RU" altLang="ru-RU" sz="2800" b="1" i="1" dirty="0"/>
              <a:t>банк</a:t>
            </a:r>
          </a:p>
          <a:p>
            <a:pPr marL="514350" indent="-514350">
              <a:buFontTx/>
              <a:buNone/>
            </a:pPr>
            <a:r>
              <a:rPr lang="ru-RU" altLang="ru-RU" sz="2800" dirty="0"/>
              <a:t>4.Деньги, большое количество, обесценивание – </a:t>
            </a:r>
          </a:p>
          <a:p>
            <a:pPr marL="514350" indent="-514350">
              <a:buFontTx/>
              <a:buNone/>
            </a:pPr>
            <a:r>
              <a:rPr lang="ru-RU" altLang="ru-RU" sz="2800" dirty="0"/>
              <a:t>					</a:t>
            </a:r>
            <a:r>
              <a:rPr lang="ru-RU" altLang="ru-RU" sz="2800" b="1" i="1" dirty="0"/>
              <a:t>инфляция</a:t>
            </a:r>
          </a:p>
          <a:p>
            <a:pPr marL="514350" indent="-514350">
              <a:buFontTx/>
              <a:buAutoNum type="arabicPeriod"/>
            </a:pPr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22CC7E-09E6-4522-8333-F108A7A45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F86B153-3852-4E5C-A293-77018A346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74638"/>
            <a:ext cx="4667309" cy="311305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B94F1EE-3DF1-4507-9AAD-27E0F2ABD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573235"/>
            <a:ext cx="4456614" cy="29725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58431B0-DBD2-4133-982D-A5C202E3B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948" y="3573235"/>
            <a:ext cx="4140164" cy="27614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CE8B914-78A4-4E93-BA65-F65C0E763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246" y="652174"/>
            <a:ext cx="4240368" cy="28282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1AF900F-A5F0-4C0E-8CAB-0AC04B215940}"/>
              </a:ext>
            </a:extLst>
          </p:cNvPr>
          <p:cNvSpPr txBox="1"/>
          <p:nvPr/>
        </p:nvSpPr>
        <p:spPr>
          <a:xfrm>
            <a:off x="1714480" y="142852"/>
            <a:ext cx="588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Финансовая игра «Юный финансист»</a:t>
            </a:r>
          </a:p>
        </p:txBody>
      </p:sp>
    </p:spTree>
    <p:extLst>
      <p:ext uri="{BB962C8B-B14F-4D97-AF65-F5344CB8AC3E}">
        <p14:creationId xmlns:p14="http://schemas.microsoft.com/office/powerpoint/2010/main" xmlns="" val="421266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071CA7-30AD-477F-976D-41E6A6C9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C1932CF-063F-45D0-90B0-10A3D0F6C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0042"/>
            <a:ext cx="4572000" cy="304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FBFDBDD-8E95-4506-B70E-8AAF32B2D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00042"/>
            <a:ext cx="457200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22CF6CB-0D5D-4D33-BD5D-30C7BAA80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00438"/>
            <a:ext cx="4731545" cy="3154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44F6355-210D-4AD4-AE3A-DD17B6FA1C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336" y="3535362"/>
            <a:ext cx="4595664" cy="3063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047401-B103-4EE9-85F2-2CEA9901CE66}"/>
              </a:ext>
            </a:extLst>
          </p:cNvPr>
          <p:cNvSpPr txBox="1"/>
          <p:nvPr/>
        </p:nvSpPr>
        <p:spPr>
          <a:xfrm>
            <a:off x="2071670" y="0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Финансовый </a:t>
            </a:r>
            <a:r>
              <a:rPr lang="ru-RU" sz="3200" dirty="0" err="1">
                <a:solidFill>
                  <a:srgbClr val="FF0000"/>
                </a:solidFill>
              </a:rPr>
              <a:t>брейн</a:t>
            </a:r>
            <a:r>
              <a:rPr lang="ru-RU" sz="3200" dirty="0">
                <a:solidFill>
                  <a:srgbClr val="FF0000"/>
                </a:solidFill>
              </a:rPr>
              <a:t>-ринг</a:t>
            </a:r>
          </a:p>
        </p:txBody>
      </p:sp>
    </p:spTree>
    <p:extLst>
      <p:ext uri="{BB962C8B-B14F-4D97-AF65-F5344CB8AC3E}">
        <p14:creationId xmlns:p14="http://schemas.microsoft.com/office/powerpoint/2010/main" xmlns="" val="300708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сп\Desktop\DSC_0012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683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FC6228-3053-4F51-8EB1-5F732AFA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225AD64-D0F0-4D23-95C4-42E9FEA01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70998"/>
            <a:ext cx="4571997" cy="3047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EDDECB-FD72-4656-8E61-AC7D9D59E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81000"/>
            <a:ext cx="457200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85948B1-1F17-480A-91B0-7120545041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6" y="3429000"/>
            <a:ext cx="4572000" cy="304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E1FE03F-2778-4B17-A945-77BE61C2AF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8" y="3368499"/>
            <a:ext cx="4571999" cy="304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7B8B93-089F-4C14-BBF7-547DF5CFD5F8}"/>
              </a:ext>
            </a:extLst>
          </p:cNvPr>
          <p:cNvSpPr txBox="1"/>
          <p:nvPr/>
        </p:nvSpPr>
        <p:spPr>
          <a:xfrm>
            <a:off x="2428860" y="357166"/>
            <a:ext cx="522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Экономическая игра «ЭКОНО»</a:t>
            </a:r>
          </a:p>
        </p:txBody>
      </p:sp>
    </p:spTree>
    <p:extLst>
      <p:ext uri="{BB962C8B-B14F-4D97-AF65-F5344CB8AC3E}">
        <p14:creationId xmlns:p14="http://schemas.microsoft.com/office/powerpoint/2010/main" xmlns="" val="1753381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DF52BF-25B9-464D-BF87-63815FCC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BDC790E-79FD-4DF2-B848-7F0DD7757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26" y="476672"/>
            <a:ext cx="4588034" cy="305869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F9DF5E-DA5A-4872-A978-4AEEDE5A3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843" y="381000"/>
            <a:ext cx="4679157" cy="31194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8C8EBB9-1EBD-4CA1-B8EC-FD9184A21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0" y="3524672"/>
            <a:ext cx="4572000" cy="304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4D1DAD4-A1F1-4B6F-A7E1-0363688C8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3500438"/>
            <a:ext cx="4607751" cy="3071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17D350-052F-4F98-9C0D-8DDBB817E259}"/>
              </a:ext>
            </a:extLst>
          </p:cNvPr>
          <p:cNvSpPr txBox="1"/>
          <p:nvPr/>
        </p:nvSpPr>
        <p:spPr>
          <a:xfrm>
            <a:off x="4572000" y="357166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Игра «МЭМОРИ»</a:t>
            </a:r>
          </a:p>
        </p:txBody>
      </p:sp>
    </p:spTree>
    <p:extLst>
      <p:ext uri="{BB962C8B-B14F-4D97-AF65-F5344CB8AC3E}">
        <p14:creationId xmlns:p14="http://schemas.microsoft.com/office/powerpoint/2010/main" xmlns="" val="4236754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74F4AB-8CB4-463E-A211-AE0AFFCD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3E18AFE-4ADB-457F-A1DA-0AFF802AA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90" y="349424"/>
            <a:ext cx="4255368" cy="28369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BE86A6-1650-40E6-B39E-5E5E67075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1358" y="777987"/>
            <a:ext cx="457200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8962CE6-CBAA-41AE-947D-69C9BC54F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90" y="3293406"/>
            <a:ext cx="4255368" cy="2836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77D52D-4BB4-480C-B920-9F61B090A834}"/>
              </a:ext>
            </a:extLst>
          </p:cNvPr>
          <p:cNvSpPr txBox="1"/>
          <p:nvPr/>
        </p:nvSpPr>
        <p:spPr>
          <a:xfrm>
            <a:off x="4786314" y="4143380"/>
            <a:ext cx="3998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Рассматриваем исторические монеты</a:t>
            </a:r>
          </a:p>
        </p:txBody>
      </p:sp>
    </p:spTree>
    <p:extLst>
      <p:ext uri="{BB962C8B-B14F-4D97-AF65-F5344CB8AC3E}">
        <p14:creationId xmlns:p14="http://schemas.microsoft.com/office/powerpoint/2010/main" xmlns="" val="397687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A4D8228-67C4-485D-971A-C1CB69574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714620"/>
            <a:ext cx="4546600" cy="303106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B2A1553-F72B-421E-AAC6-27517A21D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1357298"/>
            <a:ext cx="4572000" cy="30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B7B9C2-FA3A-4C28-BB45-48469B3DFB32}"/>
              </a:ext>
            </a:extLst>
          </p:cNvPr>
          <p:cNvSpPr txBox="1"/>
          <p:nvPr/>
        </p:nvSpPr>
        <p:spPr>
          <a:xfrm>
            <a:off x="428596" y="500042"/>
            <a:ext cx="817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Рабочие тетради по финансовой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57788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869E98-0AFB-4543-8BF3-14488E014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A34CDC-A92F-47B6-A4B5-BD871DF38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122" y="326792"/>
            <a:ext cx="3955499" cy="5440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BEF956-118B-4F24-BB05-38D2E4D0C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621" y="189473"/>
            <a:ext cx="415517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6733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7715AA1-5694-4826-8BD7-65F117E69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84138"/>
            <a:ext cx="4114800" cy="565946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38B319-0F6A-4091-83D3-9662DBC23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572000" y="284138"/>
            <a:ext cx="4309734" cy="5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1204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9ADAB-286E-4050-8F62-1B67DEE3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90E48BE-10C7-4864-BD36-17B726D64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29" y="274638"/>
            <a:ext cx="4112074" cy="565571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BD8EFC-DD1F-49E4-AB3F-7EEF94B3D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8148" y="274638"/>
            <a:ext cx="4112073" cy="565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738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A21782-254B-4A90-B4CB-6BDD2C8C9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DDDB9E4-752A-4A53-8B77-346CF0689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4638"/>
            <a:ext cx="4178190" cy="57466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17FDEB3-CA4E-4FE1-B50D-1C273814F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74638"/>
            <a:ext cx="4178191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397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7F915F-79EF-4890-8EB4-3AD3E77A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97799E-C8B2-46AF-A5FB-7DE55EA74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836" y="274638"/>
            <a:ext cx="4071490" cy="55998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C2DEA21-FE1F-421D-9837-938B0B8B2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264" y="277378"/>
            <a:ext cx="4071490" cy="559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2858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4BD560-16D8-49FA-8871-F84049C70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522F30-4DFC-40EF-B74C-D2237EE52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017" y="317339"/>
            <a:ext cx="4063743" cy="55892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CDEB6A-3298-4FAA-8479-35F824CDA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7942" y="317339"/>
            <a:ext cx="4147144" cy="5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83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Рабочий стол\фг\e877c171dd6591dd8e86151baebe3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5543"/>
            <a:ext cx="824384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7544" y="-1755576"/>
            <a:ext cx="2736304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9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14022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F50FC-DD60-4D08-89D7-B313A58E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C69B2C-84FA-42A8-8EDC-8829D2EC8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8640" y="303706"/>
            <a:ext cx="4209409" cy="5789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DC727E-B870-4882-B0DE-46D9A85FC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874" y="303706"/>
            <a:ext cx="4209410" cy="57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0478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сп\Desktop\DSC_6454.JPG"/>
          <p:cNvPicPr>
            <a:picLocks noChangeAspect="1" noChangeArrowheads="1"/>
          </p:cNvPicPr>
          <p:nvPr/>
        </p:nvPicPr>
        <p:blipFill>
          <a:blip r:embed="rId2"/>
          <a:srcRect r="10428"/>
          <a:stretch>
            <a:fillRect/>
          </a:stretch>
        </p:blipFill>
        <p:spPr bwMode="auto">
          <a:xfrm>
            <a:off x="-1" y="0"/>
            <a:ext cx="92098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сп\Desktop\DSC_6445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сп\Desktop\DSC_6450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0C4FA0-56DD-4B22-8D59-52365D7CF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239" y="594848"/>
            <a:ext cx="4248472" cy="28336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60B287-9DB8-4660-8E0E-33C5A0E9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475" y="594848"/>
            <a:ext cx="4248472" cy="28336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BF1B33-210E-4185-BCF5-89E4BB461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475" y="3429000"/>
            <a:ext cx="4572000" cy="25672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4323C2-8BEC-4B2C-BE5B-D46648160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3429000"/>
            <a:ext cx="4579984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823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2CB74-0E4A-4D84-AF15-BD854B9244B5}"/>
              </a:ext>
            </a:extLst>
          </p:cNvPr>
          <p:cNvSpPr txBox="1"/>
          <p:nvPr/>
        </p:nvSpPr>
        <p:spPr>
          <a:xfrm>
            <a:off x="1000100" y="428604"/>
            <a:ext cx="738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Летний оздоровительный лагерь «</a:t>
            </a:r>
            <a:r>
              <a:rPr lang="ru-RU" sz="2800" dirty="0" err="1">
                <a:solidFill>
                  <a:srgbClr val="FF0000"/>
                </a:solidFill>
              </a:rPr>
              <a:t>ВЛФиник</a:t>
            </a:r>
            <a:r>
              <a:rPr lang="ru-RU" sz="2800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B31BF6-2D85-4A92-B925-930BEB0D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4" t="18500" r="10626" b="7160"/>
          <a:stretch/>
        </p:blipFill>
        <p:spPr>
          <a:xfrm>
            <a:off x="683567" y="1304764"/>
            <a:ext cx="3994835" cy="49103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C85239-7BFD-4BB3-9928-DB1BB3633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3" t="18500" r="54725" b="7160"/>
          <a:stretch/>
        </p:blipFill>
        <p:spPr>
          <a:xfrm>
            <a:off x="4788024" y="1326304"/>
            <a:ext cx="3510942" cy="481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178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64ED28-1289-4386-967E-73861560B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21020" r="54725" b="9681"/>
          <a:stretch/>
        </p:blipFill>
        <p:spPr>
          <a:xfrm>
            <a:off x="539552" y="1124744"/>
            <a:ext cx="3697228" cy="45188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C412ED-3876-4EE3-8626-84DB42436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240" r="12988" b="5900"/>
          <a:stretch/>
        </p:blipFill>
        <p:spPr>
          <a:xfrm>
            <a:off x="4319359" y="836712"/>
            <a:ext cx="4255037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107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D8FAAD2-9321-40E4-8889-59164227D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10" t="17614" r="15931" b="6437"/>
          <a:stretch/>
        </p:blipFill>
        <p:spPr>
          <a:xfrm>
            <a:off x="1259632" y="908720"/>
            <a:ext cx="3026616" cy="51020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CFA74A-154B-4252-9FA2-CD24736F5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6" t="17240" r="54725" b="5900"/>
          <a:stretch/>
        </p:blipFill>
        <p:spPr>
          <a:xfrm>
            <a:off x="5004047" y="822974"/>
            <a:ext cx="3442119" cy="524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870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75F62F-9282-4596-BF82-C1F29FD37356}"/>
              </a:ext>
            </a:extLst>
          </p:cNvPr>
          <p:cNvSpPr txBox="1"/>
          <p:nvPr/>
        </p:nvSpPr>
        <p:spPr>
          <a:xfrm>
            <a:off x="1907704" y="18864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Игра «Юный финансист»</a:t>
            </a:r>
          </a:p>
        </p:txBody>
      </p:sp>
      <p:pic>
        <p:nvPicPr>
          <p:cNvPr id="3" name="Рисунок 2" descr="C:\Users\teacher1-pc\Desktop\ФОТО ЛАГЕРЬ 2018\04.07\Юный финансист\IMG_8559.JPG">
            <a:extLst>
              <a:ext uri="{FF2B5EF4-FFF2-40B4-BE49-F238E27FC236}">
                <a16:creationId xmlns:a16="http://schemas.microsoft.com/office/drawing/2014/main" xmlns="" id="{7688870F-F19E-4807-8E7A-06460857AF0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069699" cy="266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eacher1-pc\Desktop\ФОТО ЛАГЕРЬ 2018\04.07\Юный финансист\IMG_8580.JPG">
            <a:extLst>
              <a:ext uri="{FF2B5EF4-FFF2-40B4-BE49-F238E27FC236}">
                <a16:creationId xmlns:a16="http://schemas.microsoft.com/office/drawing/2014/main" xmlns="" id="{7F87C857-FFC6-4B89-9AB4-83C1BBEB0C4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3972919" cy="25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eacher1-pc\Desktop\ФОТО ЛАГЕРЬ 2018\04.07\Юный финансист\IMG_8576.JPG">
            <a:extLst>
              <a:ext uri="{FF2B5EF4-FFF2-40B4-BE49-F238E27FC236}">
                <a16:creationId xmlns:a16="http://schemas.microsoft.com/office/drawing/2014/main" xmlns="" id="{492AB614-A4E1-4692-9833-5CB8C478674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357562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eacher1-pc\Desktop\ФОТО ЛАГЕРЬ 2018\04.07\Юный финансист\IMG_8558.JPG">
            <a:extLst>
              <a:ext uri="{FF2B5EF4-FFF2-40B4-BE49-F238E27FC236}">
                <a16:creationId xmlns:a16="http://schemas.microsoft.com/office/drawing/2014/main" xmlns="" id="{B370AF56-B6DA-45A6-96EA-61623ED4F863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10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EBE3F9-69D2-49A0-9A6D-2B42CB19A2D7}"/>
              </a:ext>
            </a:extLst>
          </p:cNvPr>
          <p:cNvSpPr txBox="1"/>
          <p:nvPr/>
        </p:nvSpPr>
        <p:spPr>
          <a:xfrm>
            <a:off x="357158" y="214290"/>
            <a:ext cx="878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Интеллектуально-познавательная игра «Юный эрудит»</a:t>
            </a:r>
          </a:p>
        </p:txBody>
      </p:sp>
      <p:pic>
        <p:nvPicPr>
          <p:cNvPr id="3" name="Рисунок 2" descr="C:\Users\teacher1-pc\Desktop\ФОТО ЛАГЕРЬ 2018\09.07\IMG_8908.JPG">
            <a:extLst>
              <a:ext uri="{FF2B5EF4-FFF2-40B4-BE49-F238E27FC236}">
                <a16:creationId xmlns:a16="http://schemas.microsoft.com/office/drawing/2014/main" xmlns="" id="{50D0562F-F0DA-48F9-A66E-ED350EED311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876"/>
            <a:ext cx="407196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eacher1-pc\Desktop\ФОТО ЛАГЕРЬ 2018\09.07\IMG_8913.JPG">
            <a:extLst>
              <a:ext uri="{FF2B5EF4-FFF2-40B4-BE49-F238E27FC236}">
                <a16:creationId xmlns:a16="http://schemas.microsoft.com/office/drawing/2014/main" xmlns="" id="{1E2B6C43-B7A3-4319-8F3A-A00CEFDD7C6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14356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eacher1-pc\Desktop\ФОТО ЛАГЕРЬ 2018\09.07\IMG_8902.JPG">
            <a:extLst>
              <a:ext uri="{FF2B5EF4-FFF2-40B4-BE49-F238E27FC236}">
                <a16:creationId xmlns:a16="http://schemas.microsoft.com/office/drawing/2014/main" xmlns="" id="{4B17AED6-A931-4D58-8F05-61AAEE1B955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14356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eacher1-pc\Desktop\ФОТО ЛАГЕРЬ 2018\09.07\IMG_8915.JPG">
            <a:extLst>
              <a:ext uri="{FF2B5EF4-FFF2-40B4-BE49-F238E27FC236}">
                <a16:creationId xmlns:a16="http://schemas.microsoft.com/office/drawing/2014/main" xmlns="" id="{DAA4ACE7-9471-4BAF-8201-96CAAFBD3592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71876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759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асп\Desktop\DSC_0013.JPG"/>
          <p:cNvPicPr>
            <a:picLocks noChangeAspect="1" noChangeArrowheads="1"/>
          </p:cNvPicPr>
          <p:nvPr/>
        </p:nvPicPr>
        <p:blipFill>
          <a:blip r:embed="rId2"/>
          <a:srcRect l="12646" t="9370"/>
          <a:stretch>
            <a:fillRect/>
          </a:stretch>
        </p:blipFill>
        <p:spPr bwMode="auto">
          <a:xfrm>
            <a:off x="285720" y="428604"/>
            <a:ext cx="8592325" cy="594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B9171F-81B8-441F-8651-1D9576055C04}"/>
              </a:ext>
            </a:extLst>
          </p:cNvPr>
          <p:cNvSpPr txBox="1"/>
          <p:nvPr/>
        </p:nvSpPr>
        <p:spPr>
          <a:xfrm>
            <a:off x="500034" y="142852"/>
            <a:ext cx="914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Лекция-беседа «Что такое деньги. Откуда они взялись»</a:t>
            </a:r>
          </a:p>
        </p:txBody>
      </p:sp>
      <p:pic>
        <p:nvPicPr>
          <p:cNvPr id="3" name="Рисунок 2" descr="Z:\Акулич С.П\ФОТО ЛАГЕРЬ 2018\06.07\IMG_8715.JPG">
            <a:extLst>
              <a:ext uri="{FF2B5EF4-FFF2-40B4-BE49-F238E27FC236}">
                <a16:creationId xmlns:a16="http://schemas.microsoft.com/office/drawing/2014/main" xmlns="" id="{578779EF-F97C-4DAD-8417-1D6489965D0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Z:\Акулич С.П\ФОТО ЛАГЕРЬ 2018\06.07\IMG_8720.JPG">
            <a:extLst>
              <a:ext uri="{FF2B5EF4-FFF2-40B4-BE49-F238E27FC236}">
                <a16:creationId xmlns:a16="http://schemas.microsoft.com/office/drawing/2014/main" xmlns="" id="{4F665342-DFD1-43C6-9B07-E9F730F787B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714356"/>
            <a:ext cx="41434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:\Акулич С.П\ФОТО ЛАГЕРЬ 2018\06.07\IMG_8729.JPG">
            <a:extLst>
              <a:ext uri="{FF2B5EF4-FFF2-40B4-BE49-F238E27FC236}">
                <a16:creationId xmlns:a16="http://schemas.microsoft.com/office/drawing/2014/main" xmlns="" id="{68D1DD18-3937-4153-980D-7D5F25C77265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Акулич С.П\ФОТО ЛАГЕРЬ 2018\06.07\IMG_8718.JPG">
            <a:extLst>
              <a:ext uri="{FF2B5EF4-FFF2-40B4-BE49-F238E27FC236}">
                <a16:creationId xmlns:a16="http://schemas.microsoft.com/office/drawing/2014/main" xmlns="" id="{BA600728-79F4-42D1-9605-66B51A4FB4E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500438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21999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FBF23E-F7B7-475D-94F3-8E12B3F9BAF0}"/>
              </a:ext>
            </a:extLst>
          </p:cNvPr>
          <p:cNvSpPr txBox="1"/>
          <p:nvPr/>
        </p:nvSpPr>
        <p:spPr>
          <a:xfrm>
            <a:off x="467544" y="33265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Лекция-беседа «Становление бумажных денег»</a:t>
            </a:r>
          </a:p>
        </p:txBody>
      </p:sp>
      <p:pic>
        <p:nvPicPr>
          <p:cNvPr id="3" name="Рисунок 2" descr="C:\Users\teacher1-pc\Desktop\13.07\IMG_9028.JPG">
            <a:extLst>
              <a:ext uri="{FF2B5EF4-FFF2-40B4-BE49-F238E27FC236}">
                <a16:creationId xmlns:a16="http://schemas.microsoft.com/office/drawing/2014/main" xmlns="" id="{82B31149-5FDA-4B87-B2BB-F828BE6FDD5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57232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eacher1-pc\Desktop\IMG_9037.JPG">
            <a:extLst>
              <a:ext uri="{FF2B5EF4-FFF2-40B4-BE49-F238E27FC236}">
                <a16:creationId xmlns:a16="http://schemas.microsoft.com/office/drawing/2014/main" xmlns="" id="{578A3503-2FF0-4144-8460-B5B35CDE34C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eacher1-pc\Desktop\13.07\JJ-zRFLaGKo.jpg">
            <a:extLst>
              <a:ext uri="{FF2B5EF4-FFF2-40B4-BE49-F238E27FC236}">
                <a16:creationId xmlns:a16="http://schemas.microsoft.com/office/drawing/2014/main" xmlns="" id="{E31D8EDF-10CC-4E01-98F6-E394160E422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643314"/>
            <a:ext cx="223837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eacher1-pc\Desktop\13.07\zhp55ACNnm4.jpg">
            <a:extLst>
              <a:ext uri="{FF2B5EF4-FFF2-40B4-BE49-F238E27FC236}">
                <a16:creationId xmlns:a16="http://schemas.microsoft.com/office/drawing/2014/main" xmlns="" id="{FCE499FE-FBB2-4CA4-A603-A3A35061F950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223837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8756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956C5E-ADD5-4DCD-B913-B08F601A6643}"/>
              </a:ext>
            </a:extLst>
          </p:cNvPr>
          <p:cNvSpPr txBox="1"/>
          <p:nvPr/>
        </p:nvSpPr>
        <p:spPr>
          <a:xfrm>
            <a:off x="611560" y="476672"/>
            <a:ext cx="774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Лекция –беседа «Признаки подлинности купюр»</a:t>
            </a:r>
          </a:p>
        </p:txBody>
      </p:sp>
      <p:pic>
        <p:nvPicPr>
          <p:cNvPr id="3" name="Рисунок 2" descr="C:\Users\teacher1-pc\Desktop\13.07\IMG_9118.JPG">
            <a:extLst>
              <a:ext uri="{FF2B5EF4-FFF2-40B4-BE49-F238E27FC236}">
                <a16:creationId xmlns:a16="http://schemas.microsoft.com/office/drawing/2014/main" xmlns="" id="{763B914D-DD75-48B2-9B84-62947AF6841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eacher1-pc\Desktop\13.07\IMG_9062.JPG">
            <a:extLst>
              <a:ext uri="{FF2B5EF4-FFF2-40B4-BE49-F238E27FC236}">
                <a16:creationId xmlns:a16="http://schemas.microsoft.com/office/drawing/2014/main" xmlns="" id="{0A3E1818-BF7F-4D95-B084-B216D3844C9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392909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eacher1-pc\Desktop\13.07\IMG_9078.JPG">
            <a:extLst>
              <a:ext uri="{FF2B5EF4-FFF2-40B4-BE49-F238E27FC236}">
                <a16:creationId xmlns:a16="http://schemas.microsoft.com/office/drawing/2014/main" xmlns="" id="{69C58F89-F78E-48B2-9142-993896F92912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86190"/>
            <a:ext cx="41434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eacher1-pc\Desktop\13.07\IMG_9101.JPG">
            <a:extLst>
              <a:ext uri="{FF2B5EF4-FFF2-40B4-BE49-F238E27FC236}">
                <a16:creationId xmlns:a16="http://schemas.microsoft.com/office/drawing/2014/main" xmlns="" id="{88634FEB-F07F-4AA7-A8C3-209B1F3D9B2F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86190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3681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79B61A8-8321-4997-BFB5-0742C2B14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9760" r="52362" b="12201"/>
          <a:stretch/>
        </p:blipFill>
        <p:spPr>
          <a:xfrm>
            <a:off x="467544" y="727965"/>
            <a:ext cx="3888432" cy="42852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FEC874-3AA9-4DB6-A197-24EFB9759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39" t="27320" r="10107" b="7160"/>
          <a:stretch/>
        </p:blipFill>
        <p:spPr>
          <a:xfrm>
            <a:off x="4563652" y="828364"/>
            <a:ext cx="4112804" cy="41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825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C750CD-A226-4568-9F4C-8310C95D4D3E}"/>
              </a:ext>
            </a:extLst>
          </p:cNvPr>
          <p:cNvSpPr txBox="1"/>
          <p:nvPr/>
        </p:nvSpPr>
        <p:spPr>
          <a:xfrm>
            <a:off x="1643042" y="28572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Час журнала «</a:t>
            </a:r>
            <a:r>
              <a:rPr lang="ru-RU" sz="2800" dirty="0" err="1">
                <a:solidFill>
                  <a:srgbClr val="FF0000"/>
                </a:solidFill>
              </a:rPr>
              <a:t>ВЛФиник</a:t>
            </a:r>
            <a:r>
              <a:rPr lang="ru-RU" sz="2800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3" name="Рисунок 2" descr="Z:\Акулич С.П\ФОТО ЛАГЕРЬ 2018\19.07\DSC_0381.JPG">
            <a:extLst>
              <a:ext uri="{FF2B5EF4-FFF2-40B4-BE49-F238E27FC236}">
                <a16:creationId xmlns:a16="http://schemas.microsoft.com/office/drawing/2014/main" xmlns="" id="{2E81E409-580E-42F6-9849-44516732246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Z:\Акулич С.П\ФОТО ЛАГЕРЬ 2018\19.07\DSC_0380.JPG">
            <a:extLst>
              <a:ext uri="{FF2B5EF4-FFF2-40B4-BE49-F238E27FC236}">
                <a16:creationId xmlns:a16="http://schemas.microsoft.com/office/drawing/2014/main" xmlns="" id="{C7DA0BE2-96EF-4659-A264-41E245BC88E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857232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:\Акулич С.П\ФОТО ЛАГЕРЬ 2018\19.07\DSC_0382.JPG">
            <a:extLst>
              <a:ext uri="{FF2B5EF4-FFF2-40B4-BE49-F238E27FC236}">
                <a16:creationId xmlns:a16="http://schemas.microsoft.com/office/drawing/2014/main" xmlns="" id="{8795B6D2-A0CD-47E6-B932-E3124BAC0FD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378621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Акулич С.П\ФОТО ЛАГЕРЬ 2018\19.07\DSC_0379.JPG">
            <a:extLst>
              <a:ext uri="{FF2B5EF4-FFF2-40B4-BE49-F238E27FC236}">
                <a16:creationId xmlns:a16="http://schemas.microsoft.com/office/drawing/2014/main" xmlns="" id="{DBE9FE77-5699-4F45-9494-6D4821B39DCE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714752"/>
            <a:ext cx="407196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16223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6F374C-E7F3-49AB-9A2D-D63D9502631F}"/>
              </a:ext>
            </a:extLst>
          </p:cNvPr>
          <p:cNvSpPr txBox="1"/>
          <p:nvPr/>
        </p:nvSpPr>
        <p:spPr>
          <a:xfrm>
            <a:off x="1214414" y="14285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Финансовая лотерея</a:t>
            </a:r>
          </a:p>
        </p:txBody>
      </p:sp>
      <p:pic>
        <p:nvPicPr>
          <p:cNvPr id="3" name="Рисунок 2" descr="Z:\Акулич С.П\ФОТО ЛАГЕРЬ 2018\19.07\DSC_0333.JPG">
            <a:extLst>
              <a:ext uri="{FF2B5EF4-FFF2-40B4-BE49-F238E27FC236}">
                <a16:creationId xmlns:a16="http://schemas.microsoft.com/office/drawing/2014/main" xmlns="" id="{0245D314-AFE1-4AD7-9090-56CAB29873F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Z:\Акулич С.П\ФОТО ЛАГЕРЬ 2018\19.07\DSC_0334.JPG">
            <a:extLst>
              <a:ext uri="{FF2B5EF4-FFF2-40B4-BE49-F238E27FC236}">
                <a16:creationId xmlns:a16="http://schemas.microsoft.com/office/drawing/2014/main" xmlns="" id="{D876F511-5248-49C2-A32D-CE242406D17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857232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:\Акулич С.П\ФОТО ЛАГЕРЬ 2018\19.07\DSC_0357.JPG">
            <a:extLst>
              <a:ext uri="{FF2B5EF4-FFF2-40B4-BE49-F238E27FC236}">
                <a16:creationId xmlns:a16="http://schemas.microsoft.com/office/drawing/2014/main" xmlns="" id="{0D3FB93B-7478-4AF9-AAD4-E06A61D372A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Акулич С.П\ФОТО ЛАГЕРЬ 2018\19.07\GOKH0iBJk6A.jpg">
            <a:extLst>
              <a:ext uri="{FF2B5EF4-FFF2-40B4-BE49-F238E27FC236}">
                <a16:creationId xmlns:a16="http://schemas.microsoft.com/office/drawing/2014/main" xmlns="" id="{E7B59F03-F725-4FF8-B23B-C3E014E1E695}"/>
              </a:ext>
            </a:extLst>
          </p:cNvPr>
          <p:cNvPicPr/>
          <p:nvPr/>
        </p:nvPicPr>
        <p:blipFill>
          <a:blip r:embed="rId5" cstate="print"/>
          <a:srcRect b="5106"/>
          <a:stretch>
            <a:fillRect/>
          </a:stretch>
        </p:blipFill>
        <p:spPr bwMode="auto">
          <a:xfrm>
            <a:off x="4214810" y="3500438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1761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F48844-9FD5-4B9C-B4AE-436BA0499FD0}"/>
              </a:ext>
            </a:extLst>
          </p:cNvPr>
          <p:cNvSpPr txBox="1"/>
          <p:nvPr/>
        </p:nvSpPr>
        <p:spPr>
          <a:xfrm>
            <a:off x="1571604" y="1428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Оригами – кошелёк</a:t>
            </a:r>
          </a:p>
        </p:txBody>
      </p:sp>
      <p:pic>
        <p:nvPicPr>
          <p:cNvPr id="3" name="Рисунок 2" descr="C:\Users\teacher1-pc\Desktop\ФОТО ЛАГЕРЬ 2018\05.07\XriTi7a2TTo.jpg">
            <a:extLst>
              <a:ext uri="{FF2B5EF4-FFF2-40B4-BE49-F238E27FC236}">
                <a16:creationId xmlns:a16="http://schemas.microsoft.com/office/drawing/2014/main" xmlns="" id="{D4315F94-6DAD-40D4-BD54-FCBE89F234B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25003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eacher1-pc\Desktop\ФОТО ЛАГЕРЬ 2018\05.07\IMG_8669.JPG">
            <a:extLst>
              <a:ext uri="{FF2B5EF4-FFF2-40B4-BE49-F238E27FC236}">
                <a16:creationId xmlns:a16="http://schemas.microsoft.com/office/drawing/2014/main" xmlns="" id="{98E54CD6-9BB4-4DCD-B46C-C6F80771971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642918"/>
            <a:ext cx="44291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eacher1-pc\Desktop\ФОТО ЛАГЕРЬ 2018\05.07\IMG_8680.JPG">
            <a:extLst>
              <a:ext uri="{FF2B5EF4-FFF2-40B4-BE49-F238E27FC236}">
                <a16:creationId xmlns:a16="http://schemas.microsoft.com/office/drawing/2014/main" xmlns="" id="{3B2A59A7-43BB-45A6-BFC0-33578D3B4BDA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500570"/>
            <a:ext cx="335534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eacher1-pc\Desktop\ФОТО ЛАГЕРЬ 2018\05.07\IMG_8674.JPG">
            <a:extLst>
              <a:ext uri="{FF2B5EF4-FFF2-40B4-BE49-F238E27FC236}">
                <a16:creationId xmlns:a16="http://schemas.microsoft.com/office/drawing/2014/main" xmlns="" id="{E28B44D3-EEF9-4855-9D63-AF01FAD38588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43380"/>
            <a:ext cx="3786214" cy="23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teacher1-pc\Desktop\ФОТО ЛАГЕРЬ 2018\05.07\IMG_8689.JPG">
            <a:extLst>
              <a:ext uri="{FF2B5EF4-FFF2-40B4-BE49-F238E27FC236}">
                <a16:creationId xmlns:a16="http://schemas.microsoft.com/office/drawing/2014/main" xmlns="" id="{D7D5595B-F3EF-45EF-8DE5-92EB83ACBD8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643182"/>
            <a:ext cx="335534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95917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19C59A-1EC8-4631-97EE-2A8320B86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21020" r="52362" b="17789"/>
          <a:stretch/>
        </p:blipFill>
        <p:spPr>
          <a:xfrm>
            <a:off x="1763688" y="188641"/>
            <a:ext cx="612068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135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DA10E7-6EF6-4A0E-9D0A-9D9429A8B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62" t="17240" r="11413" b="5900"/>
          <a:stretch/>
        </p:blipFill>
        <p:spPr>
          <a:xfrm>
            <a:off x="2267744" y="134634"/>
            <a:ext cx="4968552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9876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2F186FC-0322-407B-B035-8D86EE99E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25977" r="33462" b="25238"/>
          <a:stretch/>
        </p:blipFill>
        <p:spPr>
          <a:xfrm>
            <a:off x="1176168" y="440668"/>
            <a:ext cx="679166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42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56A6AC-F22B-4565-B0F7-E84BEBF5C459}"/>
              </a:ext>
            </a:extLst>
          </p:cNvPr>
          <p:cNvSpPr txBox="1"/>
          <p:nvPr/>
        </p:nvSpPr>
        <p:spPr>
          <a:xfrm>
            <a:off x="611560" y="1124744"/>
            <a:ext cx="79208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/>
              <a:t>Цели курса «Финансовая грамотность»: </a:t>
            </a:r>
            <a:r>
              <a:rPr lang="ru-RU" sz="2400" dirty="0"/>
              <a:t>формирование активной жизненной позиции, развитие экономического образа мышления, воспитание ответственности и нравственного поведения в области экономических отношений в семье и обществе, приобретение опыта применения полученных знаний и умений для решения элементарных вопросов в области экономики семьи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4476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сп\Desktop\DSC_0792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сп\Desktop\DSC_0794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картинка смайл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53065"/>
            <a:ext cx="6710352" cy="5604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Картинки по запросу картинка монетка показывает ок"/>
          <p:cNvPicPr>
            <a:picLocks noChangeAspect="1" noChangeArrowheads="1"/>
          </p:cNvPicPr>
          <p:nvPr/>
        </p:nvPicPr>
        <p:blipFill>
          <a:blip r:embed="rId3"/>
          <a:srcRect l="1824" t="2619" r="51666" b="3895"/>
          <a:stretch>
            <a:fillRect/>
          </a:stretch>
        </p:blipFill>
        <p:spPr bwMode="auto">
          <a:xfrm>
            <a:off x="3000364" y="1500174"/>
            <a:ext cx="3786215" cy="3714776"/>
          </a:xfrm>
          <a:prstGeom prst="ellipse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357166"/>
            <a:ext cx="735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651F18-CAD3-4E41-BB27-ECF5159B31E1}"/>
              </a:ext>
            </a:extLst>
          </p:cNvPr>
          <p:cNvSpPr txBox="1"/>
          <p:nvPr/>
        </p:nvSpPr>
        <p:spPr>
          <a:xfrm>
            <a:off x="899592" y="1412776"/>
            <a:ext cx="73448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Основные содержательные линии курса: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Деньги, их история, виды, функции;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Семейный бюджет;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Экономические отношения семьи и государства;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Семья и финансовый бизнес;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Собственный бизнес.</a:t>
            </a:r>
          </a:p>
        </p:txBody>
      </p:sp>
    </p:spTree>
    <p:extLst>
      <p:ext uri="{BB962C8B-B14F-4D97-AF65-F5344CB8AC3E}">
        <p14:creationId xmlns:p14="http://schemas.microsoft.com/office/powerpoint/2010/main" xmlns="" val="261597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картинка смайл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85794"/>
            <a:ext cx="5644792" cy="4714908"/>
          </a:xfrm>
          <a:prstGeom prst="ellipse">
            <a:avLst/>
          </a:prstGeom>
          <a:noFill/>
        </p:spPr>
      </p:pic>
      <p:pic>
        <p:nvPicPr>
          <p:cNvPr id="1030" name="Picture 6" descr="Картинки по запросу картинка монетка показывает ок"/>
          <p:cNvPicPr>
            <a:picLocks noChangeAspect="1" noChangeArrowheads="1"/>
          </p:cNvPicPr>
          <p:nvPr/>
        </p:nvPicPr>
        <p:blipFill>
          <a:blip r:embed="rId3"/>
          <a:srcRect l="1824" t="2619" r="51666" b="3895"/>
          <a:stretch>
            <a:fillRect/>
          </a:stretch>
        </p:blipFill>
        <p:spPr bwMode="auto">
          <a:xfrm>
            <a:off x="2714612" y="928670"/>
            <a:ext cx="3214710" cy="3154054"/>
          </a:xfrm>
          <a:prstGeom prst="ellipse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285728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МАОУ «</a:t>
            </a:r>
            <a:r>
              <a:rPr lang="ru-RU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Кожевниковская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СОШ №2»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4" y="5318301"/>
            <a:ext cx="914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«Формы организации внеурочной деятельности по формированию финансово-правовой грамотности обучающихся»  </a:t>
            </a:r>
          </a:p>
        </p:txBody>
      </p:sp>
    </p:spTree>
    <p:extLst>
      <p:ext uri="{BB962C8B-B14F-4D97-AF65-F5344CB8AC3E}">
        <p14:creationId xmlns:p14="http://schemas.microsoft.com/office/powerpoint/2010/main" xmlns="" val="78610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сп\Desktop\DSC_6468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сп\Desktop\DSC_0027.JPG"/>
          <p:cNvPicPr>
            <a:picLocks noChangeAspect="1" noChangeArrowheads="1"/>
          </p:cNvPicPr>
          <p:nvPr/>
        </p:nvPicPr>
        <p:blipFill>
          <a:blip r:embed="rId2"/>
          <a:srcRect l="3125" r="3125"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8DB3E2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382</Words>
  <Application>Microsoft Office PowerPoint</Application>
  <PresentationFormat>Экран (4:3)</PresentationFormat>
  <Paragraphs>52</Paragraphs>
  <Slides>52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Задание 4: Разгадайте ребус</vt:lpstr>
      <vt:lpstr>Объедини общими терминами: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Акулич</dc:creator>
  <cp:lastModifiedBy>teacher1-pc</cp:lastModifiedBy>
  <cp:revision>47</cp:revision>
  <dcterms:created xsi:type="dcterms:W3CDTF">2017-08-22T12:48:58Z</dcterms:created>
  <dcterms:modified xsi:type="dcterms:W3CDTF">2018-12-20T07:54:58Z</dcterms:modified>
</cp:coreProperties>
</file>