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85" r:id="rId3"/>
    <p:sldId id="257" r:id="rId4"/>
    <p:sldId id="259" r:id="rId5"/>
    <p:sldId id="265" r:id="rId6"/>
    <p:sldId id="264" r:id="rId7"/>
    <p:sldId id="263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81" r:id="rId24"/>
    <p:sldId id="279" r:id="rId25"/>
    <p:sldId id="280" r:id="rId26"/>
    <p:sldId id="278" r:id="rId27"/>
    <p:sldId id="282" r:id="rId28"/>
    <p:sldId id="283" r:id="rId29"/>
    <p:sldId id="284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314"/>
    <a:srgbClr val="16B4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044" y="-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393-FF18-4C55-BB9E-78912FAFA9BA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0208-9E07-43C1-AEAA-A223F4DA67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485223" y="5865379"/>
            <a:ext cx="8173555" cy="572049"/>
            <a:chOff x="527645" y="5865379"/>
            <a:chExt cx="8173555" cy="572049"/>
          </a:xfrm>
        </p:grpSpPr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53" y="5884824"/>
              <a:ext cx="1825347" cy="51568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833" y="5874522"/>
              <a:ext cx="2064927" cy="55905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481" y="5865379"/>
              <a:ext cx="1723259" cy="533968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45" y="5891000"/>
              <a:ext cx="2022743" cy="54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7486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393-FF18-4C55-BB9E-78912FAFA9BA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0208-9E07-43C1-AEAA-A223F4DA67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0" y="6034793"/>
            <a:ext cx="9134472" cy="676684"/>
            <a:chOff x="0" y="6034793"/>
            <a:chExt cx="9134472" cy="676684"/>
          </a:xfrm>
        </p:grpSpPr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0" y="6034793"/>
              <a:ext cx="9134472" cy="0"/>
            </a:xfrm>
            <a:prstGeom prst="line">
              <a:avLst/>
            </a:prstGeom>
            <a:ln w="38100">
              <a:solidFill>
                <a:srgbClr val="F39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Рисунок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329" y="6101495"/>
              <a:ext cx="2258004" cy="609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7518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393-FF18-4C55-BB9E-78912FAFA9BA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0208-9E07-43C1-AEAA-A223F4DA67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0" y="6034793"/>
            <a:ext cx="9134472" cy="676684"/>
            <a:chOff x="0" y="6034793"/>
            <a:chExt cx="9134472" cy="676684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0" y="6034793"/>
              <a:ext cx="9134472" cy="0"/>
            </a:xfrm>
            <a:prstGeom prst="line">
              <a:avLst/>
            </a:prstGeom>
            <a:ln w="38100">
              <a:solidFill>
                <a:srgbClr val="F39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Рисунок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329" y="6101495"/>
              <a:ext cx="2258004" cy="609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9622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393-FF18-4C55-BB9E-78912FAFA9BA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0208-9E07-43C1-AEAA-A223F4DA67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0" y="6034793"/>
            <a:ext cx="9134472" cy="676684"/>
            <a:chOff x="0" y="6034793"/>
            <a:chExt cx="9134472" cy="676684"/>
          </a:xfrm>
        </p:grpSpPr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0" y="6034793"/>
              <a:ext cx="9134472" cy="0"/>
            </a:xfrm>
            <a:prstGeom prst="line">
              <a:avLst/>
            </a:prstGeom>
            <a:ln w="38100">
              <a:solidFill>
                <a:srgbClr val="F39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Рисунок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329" y="6101495"/>
              <a:ext cx="2258004" cy="609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61409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393-FF18-4C55-BB9E-78912FAFA9BA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0208-9E07-43C1-AEAA-A223F4DA67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0" y="6034793"/>
            <a:ext cx="9134472" cy="676684"/>
            <a:chOff x="0" y="6034793"/>
            <a:chExt cx="9134472" cy="676684"/>
          </a:xfrm>
        </p:grpSpPr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0" y="6034793"/>
              <a:ext cx="9134472" cy="0"/>
            </a:xfrm>
            <a:prstGeom prst="line">
              <a:avLst/>
            </a:prstGeom>
            <a:ln w="38100">
              <a:solidFill>
                <a:srgbClr val="F39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Рисунок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329" y="6101495"/>
              <a:ext cx="2258004" cy="609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201131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393-FF18-4C55-BB9E-78912FAFA9BA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0208-9E07-43C1-AEAA-A223F4DA67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0" y="6034793"/>
            <a:ext cx="9134472" cy="676684"/>
            <a:chOff x="0" y="6034793"/>
            <a:chExt cx="9134472" cy="676684"/>
          </a:xfrm>
        </p:grpSpPr>
        <p:cxnSp>
          <p:nvCxnSpPr>
            <p:cNvPr id="17" name="Прямая соединительная линия 16"/>
            <p:cNvCxnSpPr/>
            <p:nvPr userDrawn="1"/>
          </p:nvCxnSpPr>
          <p:spPr>
            <a:xfrm>
              <a:off x="0" y="6034793"/>
              <a:ext cx="9134472" cy="0"/>
            </a:xfrm>
            <a:prstGeom prst="line">
              <a:avLst/>
            </a:prstGeom>
            <a:ln w="38100">
              <a:solidFill>
                <a:srgbClr val="F39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Рисунок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329" y="6101495"/>
              <a:ext cx="2258004" cy="609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43823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728786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7" y="68814"/>
            <a:ext cx="7524003" cy="9704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393-FF18-4C55-BB9E-78912FAFA9BA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0208-9E07-43C1-AEAA-A223F4DA67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0" name="Группа 19"/>
          <p:cNvGrpSpPr/>
          <p:nvPr userDrawn="1"/>
        </p:nvGrpSpPr>
        <p:grpSpPr>
          <a:xfrm>
            <a:off x="0" y="6034793"/>
            <a:ext cx="9134472" cy="676684"/>
            <a:chOff x="0" y="6034793"/>
            <a:chExt cx="9134472" cy="676684"/>
          </a:xfrm>
        </p:grpSpPr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0" y="6034793"/>
              <a:ext cx="9134472" cy="0"/>
            </a:xfrm>
            <a:prstGeom prst="line">
              <a:avLst/>
            </a:prstGeom>
            <a:ln w="38100">
              <a:solidFill>
                <a:srgbClr val="F39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Рисунок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329" y="6101495"/>
              <a:ext cx="2258004" cy="609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77142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393-FF18-4C55-BB9E-78912FAFA9BA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0208-9E07-43C1-AEAA-A223F4DA6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310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393-FF18-4C55-BB9E-78912FAFA9BA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0208-9E07-43C1-AEAA-A223F4DA67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0" y="6034793"/>
            <a:ext cx="9134472" cy="676684"/>
            <a:chOff x="0" y="6034793"/>
            <a:chExt cx="9134472" cy="676684"/>
          </a:xfrm>
        </p:grpSpPr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0" y="6034793"/>
              <a:ext cx="9134472" cy="0"/>
            </a:xfrm>
            <a:prstGeom prst="line">
              <a:avLst/>
            </a:prstGeom>
            <a:ln w="38100">
              <a:solidFill>
                <a:srgbClr val="F39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Рисунок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329" y="6101495"/>
              <a:ext cx="2258004" cy="609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31028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393-FF18-4C55-BB9E-78912FAFA9BA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0208-9E07-43C1-AEAA-A223F4DA67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0" y="6034793"/>
            <a:ext cx="9134472" cy="676684"/>
            <a:chOff x="0" y="6034793"/>
            <a:chExt cx="9134472" cy="676684"/>
          </a:xfrm>
        </p:grpSpPr>
        <p:cxnSp>
          <p:nvCxnSpPr>
            <p:cNvPr id="17" name="Прямая соединительная линия 16"/>
            <p:cNvCxnSpPr/>
            <p:nvPr userDrawn="1"/>
          </p:nvCxnSpPr>
          <p:spPr>
            <a:xfrm>
              <a:off x="0" y="6034793"/>
              <a:ext cx="9134472" cy="0"/>
            </a:xfrm>
            <a:prstGeom prst="line">
              <a:avLst/>
            </a:prstGeom>
            <a:ln w="38100">
              <a:solidFill>
                <a:srgbClr val="F39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Рисунок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329" y="6101495"/>
              <a:ext cx="2258004" cy="609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42724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393-FF18-4C55-BB9E-78912FAFA9BA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0208-9E07-43C1-AEAA-A223F4DA67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0" y="6034793"/>
            <a:ext cx="9134472" cy="676684"/>
            <a:chOff x="0" y="6034793"/>
            <a:chExt cx="9134472" cy="676684"/>
          </a:xfrm>
        </p:grpSpPr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0" y="6034793"/>
              <a:ext cx="9134472" cy="0"/>
            </a:xfrm>
            <a:prstGeom prst="line">
              <a:avLst/>
            </a:prstGeom>
            <a:ln w="38100">
              <a:solidFill>
                <a:srgbClr val="F39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329" y="6101495"/>
              <a:ext cx="2258004" cy="609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65557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393-FF18-4C55-BB9E-78912FAFA9BA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0208-9E07-43C1-AEAA-A223F4DA67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6034793"/>
            <a:ext cx="9134472" cy="676684"/>
            <a:chOff x="0" y="6034793"/>
            <a:chExt cx="9134472" cy="676684"/>
          </a:xfrm>
        </p:grpSpPr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6034793"/>
              <a:ext cx="9134472" cy="0"/>
            </a:xfrm>
            <a:prstGeom prst="line">
              <a:avLst/>
            </a:prstGeom>
            <a:ln w="38100">
              <a:solidFill>
                <a:srgbClr val="F39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329" y="6101495"/>
              <a:ext cx="2258004" cy="609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3651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393-FF18-4C55-BB9E-78912FAFA9BA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0208-9E07-43C1-AEAA-A223F4DA67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0" y="6034793"/>
            <a:ext cx="9134472" cy="676684"/>
            <a:chOff x="0" y="6034793"/>
            <a:chExt cx="9134472" cy="676684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0" y="6034793"/>
              <a:ext cx="9134472" cy="0"/>
            </a:xfrm>
            <a:prstGeom prst="line">
              <a:avLst/>
            </a:prstGeom>
            <a:ln w="38100">
              <a:solidFill>
                <a:srgbClr val="F39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Рисунок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329" y="6101495"/>
              <a:ext cx="2258004" cy="609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7298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7F2BA393-FF18-4C55-BB9E-78912FAFA9BA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06430208-9E07-43C1-AEAA-A223F4DA67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0" y="6034793"/>
            <a:ext cx="9134472" cy="676684"/>
            <a:chOff x="0" y="6034793"/>
            <a:chExt cx="9134472" cy="676684"/>
          </a:xfrm>
        </p:grpSpPr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0" y="6034793"/>
              <a:ext cx="9134472" cy="0"/>
            </a:xfrm>
            <a:prstGeom prst="line">
              <a:avLst/>
            </a:prstGeom>
            <a:ln w="38100">
              <a:solidFill>
                <a:srgbClr val="F39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Рисунок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329" y="6101495"/>
              <a:ext cx="2258004" cy="609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96827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F2BA393-FF18-4C55-BB9E-78912FAFA9BA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6430208-9E07-43C1-AEAA-A223F4DA6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529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1025985"/>
            <a:ext cx="8943976" cy="2228288"/>
          </a:xfrm>
          <a:ln>
            <a:noFill/>
          </a:ln>
        </p:spPr>
        <p:txBody>
          <a:bodyPr/>
          <a:lstStyle/>
          <a:p>
            <a:r>
              <a:rPr lang="ru-RU" sz="4000" dirty="0" smtClean="0"/>
              <a:t>Повышение финграмотности: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000" dirty="0" smtClean="0"/>
              <a:t>региональные перспективы </a:t>
            </a:r>
            <a:br>
              <a:rPr lang="ru-RU" sz="4000" dirty="0" smtClean="0"/>
            </a:br>
            <a:r>
              <a:rPr lang="ru-RU" sz="4000" dirty="0" smtClean="0"/>
              <a:t>и лучшие практики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err="1" smtClean="0"/>
              <a:t>Крайсман</a:t>
            </a:r>
            <a:r>
              <a:rPr lang="ru-RU" dirty="0" smtClean="0"/>
              <a:t> Надежда Анатольевна, директор МАОУ КСОШ №2, руководитель представительства РЦФГ в </a:t>
            </a:r>
            <a:r>
              <a:rPr lang="ru-RU" dirty="0" err="1" smtClean="0"/>
              <a:t>Кожевниковском</a:t>
            </a:r>
            <a:r>
              <a:rPr lang="ru-RU" dirty="0" smtClean="0"/>
              <a:t> районе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35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Комплекты учебников</a:t>
            </a:r>
            <a:endParaRPr lang="ru-RU" dirty="0"/>
          </a:p>
        </p:txBody>
      </p:sp>
      <p:pic>
        <p:nvPicPr>
          <p:cNvPr id="5" name="Picture 2" descr="C:\Users\асп\Desktop\DSC_0792.JPG"/>
          <p:cNvPicPr>
            <a:picLocks noChangeAspect="1" noChangeArrowheads="1"/>
          </p:cNvPicPr>
          <p:nvPr/>
        </p:nvPicPr>
        <p:blipFill>
          <a:blip r:embed="rId2"/>
          <a:srcRect l="3125" r="3125"/>
          <a:stretch>
            <a:fillRect/>
          </a:stretch>
        </p:blipFill>
        <p:spPr bwMode="auto">
          <a:xfrm>
            <a:off x="607007" y="1711326"/>
            <a:ext cx="6112448" cy="434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385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Методическая литература</a:t>
            </a:r>
            <a:endParaRPr lang="ru-RU" dirty="0"/>
          </a:p>
        </p:txBody>
      </p:sp>
      <p:pic>
        <p:nvPicPr>
          <p:cNvPr id="4" name="Picture 2" descr="C:\Users\асп\Desktop\DSC_0794.JPG"/>
          <p:cNvPicPr>
            <a:picLocks noChangeAspect="1" noChangeArrowheads="1"/>
          </p:cNvPicPr>
          <p:nvPr/>
        </p:nvPicPr>
        <p:blipFill>
          <a:blip r:embed="rId2"/>
          <a:srcRect l="3125" r="3125"/>
          <a:stretch>
            <a:fillRect/>
          </a:stretch>
        </p:blipFill>
        <p:spPr bwMode="auto">
          <a:xfrm>
            <a:off x="665296" y="1783339"/>
            <a:ext cx="6040304" cy="429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143" y="318196"/>
            <a:ext cx="7973784" cy="970450"/>
          </a:xfrm>
        </p:spPr>
        <p:txBody>
          <a:bodyPr/>
          <a:lstStyle/>
          <a:p>
            <a:pPr algn="ctr"/>
            <a:r>
              <a:rPr lang="ru-RU" sz="3600" dirty="0" smtClean="0"/>
              <a:t>Стенд представительства РЦ ФГ в </a:t>
            </a:r>
            <a:r>
              <a:rPr lang="ru-RU" sz="3600" dirty="0" err="1" smtClean="0"/>
              <a:t>Кожевниковском</a:t>
            </a:r>
            <a:r>
              <a:rPr lang="ru-RU" sz="3600" dirty="0" smtClean="0"/>
              <a:t> районе</a:t>
            </a:r>
            <a:endParaRPr lang="ru-RU" sz="3600" dirty="0"/>
          </a:p>
        </p:txBody>
      </p:sp>
      <p:pic>
        <p:nvPicPr>
          <p:cNvPr id="4" name="Picture 2" descr="C:\Users\асп\Desktop\DSC_0796.JPG"/>
          <p:cNvPicPr>
            <a:picLocks noChangeAspect="1" noChangeArrowheads="1"/>
          </p:cNvPicPr>
          <p:nvPr/>
        </p:nvPicPr>
        <p:blipFill>
          <a:blip r:embed="rId2"/>
          <a:srcRect l="3125" r="3125"/>
          <a:stretch>
            <a:fillRect/>
          </a:stretch>
        </p:blipFill>
        <p:spPr bwMode="auto">
          <a:xfrm>
            <a:off x="588811" y="1648691"/>
            <a:ext cx="6164500" cy="438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партнёры</a:t>
            </a:r>
            <a:endParaRPr lang="ru-RU" dirty="0"/>
          </a:p>
        </p:txBody>
      </p:sp>
      <p:pic>
        <p:nvPicPr>
          <p:cNvPr id="4" name="Picture 6" descr="http://kog-kgschool.edu.tomsk.ru/wp-content/uploads/2016/10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8439"/>
            <a:ext cx="3924300" cy="914401"/>
          </a:xfrm>
          <a:prstGeom prst="rect">
            <a:avLst/>
          </a:prstGeom>
          <a:noFill/>
        </p:spPr>
      </p:pic>
      <p:pic>
        <p:nvPicPr>
          <p:cNvPr id="5" name="Picture 2" descr="http://kog-kgschool.edu.tomsk.ru/wp-content/uploads/2016/10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830" y="3074399"/>
            <a:ext cx="2552700" cy="723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http://kog-kgschool.edu.tomsk.ru/wp-content/uploads/2016/10/1276289_549x2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0759"/>
            <a:ext cx="3124200" cy="647700"/>
          </a:xfrm>
          <a:prstGeom prst="rect">
            <a:avLst/>
          </a:prstGeom>
          <a:noFill/>
        </p:spPr>
      </p:pic>
      <p:pic>
        <p:nvPicPr>
          <p:cNvPr id="7" name="Picture 8" descr="http://kog-kgschool.edu.tomsk.ru/wp-content/uploads/2016/10/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8125" y="1657343"/>
            <a:ext cx="1885950" cy="714375"/>
          </a:xfrm>
          <a:prstGeom prst="rect">
            <a:avLst/>
          </a:prstGeom>
          <a:noFill/>
        </p:spPr>
      </p:pic>
      <p:pic>
        <p:nvPicPr>
          <p:cNvPr id="8" name="Picture 10" descr="http://kog-kgschool.edu.tomsk.ru/wp-content/uploads/2016/10/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00700" y="2421949"/>
            <a:ext cx="3543300" cy="1162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11091" y="4946082"/>
            <a:ext cx="3289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ОГКУ «Центр занятости населения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 descr="Кожевниковский райо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68536" y="4888497"/>
            <a:ext cx="1028700" cy="12763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57918" y="3605218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Администрация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2" descr="Кожевниковский райо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2209" y="3600025"/>
            <a:ext cx="1028700" cy="12763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902065" y="1703695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Открытый молодежный университет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43689" y="3636834"/>
            <a:ext cx="2367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Образовательные учреждения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Кож.района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684" y="1930706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Региональный центр Финансовой грамотности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8"/>
          <a:srcRect l="13754" t="7692" r="77502" b="78918"/>
          <a:stretch>
            <a:fillRect/>
          </a:stretch>
        </p:blipFill>
        <p:spPr bwMode="auto">
          <a:xfrm>
            <a:off x="4059382" y="2327563"/>
            <a:ext cx="942109" cy="84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команда</a:t>
            </a:r>
            <a:endParaRPr lang="ru-RU" dirty="0"/>
          </a:p>
        </p:txBody>
      </p:sp>
      <p:pic>
        <p:nvPicPr>
          <p:cNvPr id="6146" name="Picture 2" descr="C:\Users\teacher1-pc\Desktop\АКУЛИЧ\ФИНГРАМОТНОСТЬ\ФГФОТО район\13фев 18\IMG_9314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8429" y="1733586"/>
            <a:ext cx="6367517" cy="4247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45" y="390090"/>
            <a:ext cx="7524003" cy="970450"/>
          </a:xfrm>
        </p:spPr>
        <p:txBody>
          <a:bodyPr/>
          <a:lstStyle/>
          <a:p>
            <a:pPr algn="ctr"/>
            <a:r>
              <a:rPr lang="ru-RU" dirty="0" smtClean="0"/>
              <a:t>19 октября 2017</a:t>
            </a:r>
            <a:br>
              <a:rPr lang="ru-RU" dirty="0" smtClean="0"/>
            </a:br>
            <a:r>
              <a:rPr lang="ru-RU" dirty="0" smtClean="0"/>
              <a:t>с.Базой</a:t>
            </a:r>
            <a:endParaRPr lang="ru-RU" dirty="0"/>
          </a:p>
        </p:txBody>
      </p:sp>
      <p:pic>
        <p:nvPicPr>
          <p:cNvPr id="1027" name="Picture 3" descr="C:\Users\teacher1-pc\Desktop\АКУЛИЧ\ФИНГРАМОТНОСТЬ\ФГФОТО район\ФГ19окт17\базой\DSC_0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9762"/>
            <a:ext cx="4511127" cy="3008184"/>
          </a:xfrm>
          <a:prstGeom prst="rect">
            <a:avLst/>
          </a:prstGeom>
          <a:noFill/>
        </p:spPr>
      </p:pic>
      <p:pic>
        <p:nvPicPr>
          <p:cNvPr id="1028" name="Picture 4" descr="C:\Users\teacher1-pc\Desktop\АКУЛИЧ\ФИНГРАМОТНОСТЬ\ФГФОТО район\ФГ19окт17\базой\DSC_0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858" y="2478217"/>
            <a:ext cx="4560541" cy="3041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97" y="348900"/>
            <a:ext cx="7524003" cy="970450"/>
          </a:xfrm>
        </p:spPr>
        <p:txBody>
          <a:bodyPr/>
          <a:lstStyle/>
          <a:p>
            <a:pPr algn="ctr"/>
            <a:r>
              <a:rPr lang="ru-RU" dirty="0" smtClean="0"/>
              <a:t>19 октября 2017</a:t>
            </a:r>
            <a:br>
              <a:rPr lang="ru-RU" dirty="0" smtClean="0"/>
            </a:br>
            <a:r>
              <a:rPr lang="ru-RU" dirty="0" smtClean="0"/>
              <a:t>с.Осиновка</a:t>
            </a:r>
            <a:endParaRPr lang="ru-RU" dirty="0"/>
          </a:p>
        </p:txBody>
      </p:sp>
      <p:pic>
        <p:nvPicPr>
          <p:cNvPr id="2050" name="Picture 2" descr="C:\Users\teacher1-pc\Desktop\АКУЛИЧ\ФИНГРАМОТНОСТЬ\ФГФОТО район\ФГ19окт17\осиновка\DSC_0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8749" y="2404074"/>
            <a:ext cx="4585251" cy="3057612"/>
          </a:xfrm>
          <a:prstGeom prst="rect">
            <a:avLst/>
          </a:prstGeom>
          <a:noFill/>
        </p:spPr>
      </p:pic>
      <p:pic>
        <p:nvPicPr>
          <p:cNvPr id="2051" name="Picture 3" descr="C:\Users\teacher1-pc\Desktop\АКУЛИЧ\ФИНГРАМОТНОСТЬ\ФГФОТО район\ФГ19окт17\осиновка\DSC_0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6059"/>
            <a:ext cx="4555524" cy="303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186" y="439517"/>
            <a:ext cx="7524003" cy="970450"/>
          </a:xfrm>
        </p:spPr>
        <p:txBody>
          <a:bodyPr/>
          <a:lstStyle/>
          <a:p>
            <a:pPr algn="ctr"/>
            <a:r>
              <a:rPr lang="ru-RU" dirty="0" smtClean="0"/>
              <a:t>8 ноября 2017</a:t>
            </a:r>
            <a:br>
              <a:rPr lang="ru-RU" dirty="0" smtClean="0"/>
            </a:br>
            <a:r>
              <a:rPr lang="ru-RU" dirty="0" smtClean="0"/>
              <a:t>с.Малиновка</a:t>
            </a:r>
            <a:endParaRPr lang="ru-RU" dirty="0"/>
          </a:p>
        </p:txBody>
      </p:sp>
      <p:pic>
        <p:nvPicPr>
          <p:cNvPr id="3074" name="Picture 2" descr="C:\Users\teacher1-pc\Desktop\АКУЛИЧ\ФИНГРАМОТНОСТЬ\ФГФОТО район\ФГ8ноября17\малиновка\IMG_53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1621" y="1798069"/>
            <a:ext cx="6172034" cy="4116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97" y="324187"/>
            <a:ext cx="7524003" cy="970450"/>
          </a:xfrm>
        </p:spPr>
        <p:txBody>
          <a:bodyPr/>
          <a:lstStyle/>
          <a:p>
            <a:pPr algn="ctr"/>
            <a:r>
              <a:rPr lang="ru-RU" dirty="0" smtClean="0"/>
              <a:t>8 ноября 2017</a:t>
            </a:r>
            <a:br>
              <a:rPr lang="ru-RU" dirty="0" smtClean="0"/>
            </a:br>
            <a:r>
              <a:rPr lang="ru-RU" dirty="0" smtClean="0"/>
              <a:t>с.Новосергеевка</a:t>
            </a:r>
            <a:endParaRPr lang="ru-RU" dirty="0"/>
          </a:p>
        </p:txBody>
      </p:sp>
      <p:pic>
        <p:nvPicPr>
          <p:cNvPr id="4098" name="Picture 2" descr="C:\Users\teacher1-pc\Desktop\АКУЛИЧ\ФИНГРАМОТНОСТЬ\ФГФОТО район\ФГ8ноября17\новосергеевка\IMG_5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13" y="1804086"/>
            <a:ext cx="4878536" cy="3253946"/>
          </a:xfrm>
          <a:prstGeom prst="rect">
            <a:avLst/>
          </a:prstGeom>
          <a:noFill/>
        </p:spPr>
      </p:pic>
      <p:pic>
        <p:nvPicPr>
          <p:cNvPr id="4099" name="Picture 3" descr="C:\Users\teacher1-pc\Desktop\АКУЛИЧ\ФИНГРАМОТНОСТЬ\ФГФОТО район\ФГ8ноября17\новосергеевка\IMG_53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8684" y="2979219"/>
            <a:ext cx="4265316" cy="2844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570" y="315949"/>
            <a:ext cx="7524003" cy="970450"/>
          </a:xfrm>
        </p:spPr>
        <p:txBody>
          <a:bodyPr/>
          <a:lstStyle/>
          <a:p>
            <a:pPr algn="ctr"/>
            <a:r>
              <a:rPr lang="ru-RU" dirty="0" smtClean="0"/>
              <a:t>8 ноября 2017</a:t>
            </a:r>
            <a:br>
              <a:rPr lang="ru-RU" dirty="0" smtClean="0"/>
            </a:br>
            <a:r>
              <a:rPr lang="ru-RU" dirty="0" err="1" smtClean="0"/>
              <a:t>с.Уртам</a:t>
            </a:r>
            <a:endParaRPr lang="ru-RU" dirty="0"/>
          </a:p>
        </p:txBody>
      </p:sp>
      <p:pic>
        <p:nvPicPr>
          <p:cNvPr id="5122" name="Picture 2" descr="C:\Users\teacher1-pc\Desktop\АКУЛИЧ\ФИНГРАМОТНОСТЬ\ФГФОТО район\ФГ8ноября17\уртам\IMG_5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9881"/>
            <a:ext cx="4234249" cy="2824211"/>
          </a:xfrm>
          <a:prstGeom prst="rect">
            <a:avLst/>
          </a:prstGeom>
          <a:noFill/>
        </p:spPr>
      </p:pic>
      <p:pic>
        <p:nvPicPr>
          <p:cNvPr id="5123" name="Picture 3" descr="C:\Users\teacher1-pc\Desktop\АКУЛИЧ\ФИНГРАМОТНОСТЬ\ФГФОТО район\ФГ8ноября17\уртам\IMG_55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6060" y="2594919"/>
            <a:ext cx="4927940" cy="3286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Финансовая просветительская работа среди населения </a:t>
            </a:r>
            <a:r>
              <a:rPr lang="ru-RU" dirty="0" err="1" smtClean="0"/>
              <a:t>Кожевниковского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4473" y="5403273"/>
            <a:ext cx="556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практики работы представительства РЦ ФГ в </a:t>
            </a:r>
            <a:r>
              <a:rPr lang="ru-RU" dirty="0" err="1" smtClean="0"/>
              <a:t>Кожевниковском</a:t>
            </a:r>
            <a:r>
              <a:rPr lang="ru-RU" dirty="0" smtClean="0"/>
              <a:t>  районе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38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97" y="340663"/>
            <a:ext cx="7524003" cy="970450"/>
          </a:xfrm>
        </p:spPr>
        <p:txBody>
          <a:bodyPr/>
          <a:lstStyle/>
          <a:p>
            <a:pPr algn="ctr"/>
            <a:r>
              <a:rPr lang="ru-RU" dirty="0" smtClean="0"/>
              <a:t>13 февраля 2018</a:t>
            </a:r>
            <a:br>
              <a:rPr lang="ru-RU" dirty="0" smtClean="0"/>
            </a:br>
            <a:r>
              <a:rPr lang="ru-RU" dirty="0" smtClean="0"/>
              <a:t>с.Вороново</a:t>
            </a:r>
            <a:endParaRPr lang="ru-RU" dirty="0"/>
          </a:p>
        </p:txBody>
      </p:sp>
      <p:pic>
        <p:nvPicPr>
          <p:cNvPr id="7170" name="Picture 2" descr="C:\Users\teacher1-pc\Desktop\АКУЛИЧ\ФИНГРАМОТНОСТЬ\ФГФОТО район\13фев 18\IMG_9306.JPG"/>
          <p:cNvPicPr>
            <a:picLocks noChangeAspect="1" noChangeArrowheads="1"/>
          </p:cNvPicPr>
          <p:nvPr/>
        </p:nvPicPr>
        <p:blipFill>
          <a:blip r:embed="rId2"/>
          <a:srcRect r="18468" b="9752"/>
          <a:stretch>
            <a:fillRect/>
          </a:stretch>
        </p:blipFill>
        <p:spPr bwMode="auto">
          <a:xfrm>
            <a:off x="5272214" y="2978887"/>
            <a:ext cx="3853865" cy="2845263"/>
          </a:xfrm>
          <a:prstGeom prst="rect">
            <a:avLst/>
          </a:prstGeom>
          <a:noFill/>
        </p:spPr>
      </p:pic>
      <p:pic>
        <p:nvPicPr>
          <p:cNvPr id="7171" name="Picture 3" descr="C:\Users\teacher1-pc\Desktop\АКУЛИЧ\ФИНГРАМОТНОСТЬ\ФГФОТО район\13фев 18\IMG_92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96711"/>
            <a:ext cx="5231027" cy="2937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235" y="340663"/>
            <a:ext cx="7524003" cy="970450"/>
          </a:xfrm>
        </p:spPr>
        <p:txBody>
          <a:bodyPr/>
          <a:lstStyle/>
          <a:p>
            <a:pPr algn="ctr"/>
            <a:r>
              <a:rPr lang="ru-RU" dirty="0" smtClean="0"/>
              <a:t>20 февраля 2018</a:t>
            </a:r>
            <a:br>
              <a:rPr lang="ru-RU" dirty="0" smtClean="0"/>
            </a:br>
            <a:r>
              <a:rPr lang="ru-RU" dirty="0" smtClean="0"/>
              <a:t>с.Старая </a:t>
            </a:r>
            <a:r>
              <a:rPr lang="ru-RU" dirty="0" err="1" smtClean="0"/>
              <a:t>ювала</a:t>
            </a:r>
            <a:endParaRPr lang="ru-RU" dirty="0"/>
          </a:p>
        </p:txBody>
      </p:sp>
      <p:pic>
        <p:nvPicPr>
          <p:cNvPr id="8194" name="Picture 2" descr="C:\Users\teacher1-pc\Desktop\АКУЛИЧ\ФИНГРАМОТНОСТЬ\ФГФОТО район\20.02 Староюв сп\IMG_0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773299"/>
            <a:ext cx="4603577" cy="3070550"/>
          </a:xfrm>
          <a:prstGeom prst="rect">
            <a:avLst/>
          </a:prstGeom>
          <a:noFill/>
        </p:spPr>
      </p:pic>
      <p:pic>
        <p:nvPicPr>
          <p:cNvPr id="8195" name="Picture 3" descr="C:\Users\teacher1-pc\Desktop\АКУЛИЧ\ФИНГРАМОТНОСТЬ\ФГФОТО район\20.02 Староюв сп\IMG_0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3187" y="3041933"/>
            <a:ext cx="4530813" cy="3022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97" y="398328"/>
            <a:ext cx="7524003" cy="970450"/>
          </a:xfrm>
        </p:spPr>
        <p:txBody>
          <a:bodyPr/>
          <a:lstStyle/>
          <a:p>
            <a:pPr algn="ctr"/>
            <a:r>
              <a:rPr lang="ru-RU" dirty="0" smtClean="0"/>
              <a:t>20 февраля 2018</a:t>
            </a:r>
            <a:br>
              <a:rPr lang="ru-RU" dirty="0" smtClean="0"/>
            </a:br>
            <a:r>
              <a:rPr lang="ru-RU" dirty="0" smtClean="0"/>
              <a:t>с.Зайцево</a:t>
            </a:r>
            <a:endParaRPr lang="ru-RU" dirty="0"/>
          </a:p>
        </p:txBody>
      </p:sp>
      <p:pic>
        <p:nvPicPr>
          <p:cNvPr id="9218" name="Picture 2" descr="C:\Users\teacher1-pc\Desktop\АКУЛИЧ\ФИНГРАМОТНОСТЬ\ФГФОТО район\20.02 Староюв сп\IMG_04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9092" y="2895518"/>
            <a:ext cx="4464908" cy="2978059"/>
          </a:xfrm>
          <a:prstGeom prst="rect">
            <a:avLst/>
          </a:prstGeom>
          <a:noFill/>
        </p:spPr>
      </p:pic>
      <p:pic>
        <p:nvPicPr>
          <p:cNvPr id="9219" name="Picture 3" descr="C:\Users\teacher1-pc\Desktop\АКУЛИЧ\ФИНГРАМОТНОСТЬ\ФГФОТО район\20.02 Староюв сп\IMG_04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808961"/>
            <a:ext cx="4685967" cy="3125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760" y="365376"/>
            <a:ext cx="7524003" cy="970450"/>
          </a:xfrm>
        </p:spPr>
        <p:txBody>
          <a:bodyPr/>
          <a:lstStyle/>
          <a:p>
            <a:pPr algn="ctr"/>
            <a:r>
              <a:rPr lang="ru-RU" dirty="0" smtClean="0"/>
              <a:t>13 апреля 2018</a:t>
            </a:r>
            <a:br>
              <a:rPr lang="ru-RU" dirty="0" smtClean="0"/>
            </a:br>
            <a:r>
              <a:rPr lang="ru-RU" dirty="0" smtClean="0"/>
              <a:t>КТАБ</a:t>
            </a:r>
            <a:endParaRPr lang="ru-RU" dirty="0"/>
          </a:p>
        </p:txBody>
      </p:sp>
      <p:pic>
        <p:nvPicPr>
          <p:cNvPr id="13314" name="Picture 2" descr="C:\Users\teacher1-pc\Desktop\АКУЛИЧ\ФИНГРАМОТНОСТЬ\ФОТО2018\13.04 Неделя ФГ ТЕХНИКУМ\IMG_2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2897"/>
            <a:ext cx="4779730" cy="3188043"/>
          </a:xfrm>
          <a:prstGeom prst="rect">
            <a:avLst/>
          </a:prstGeom>
          <a:noFill/>
        </p:spPr>
      </p:pic>
      <p:pic>
        <p:nvPicPr>
          <p:cNvPr id="13315" name="Picture 3" descr="C:\Users\teacher1-pc\Desktop\АКУЛИЧ\ФИНГРАМОТНОСТЬ\ФОТО2018\13.04 Неделя ФГ ТЕХНИКУМ\IMG_2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8142" y="3064475"/>
            <a:ext cx="4385858" cy="2925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97" y="299473"/>
            <a:ext cx="7524003" cy="970450"/>
          </a:xfrm>
        </p:spPr>
        <p:txBody>
          <a:bodyPr/>
          <a:lstStyle/>
          <a:p>
            <a:pPr algn="ctr"/>
            <a:r>
              <a:rPr lang="ru-RU" dirty="0" smtClean="0"/>
              <a:t>20 апреля 2018</a:t>
            </a:r>
            <a:br>
              <a:rPr lang="ru-RU" dirty="0" smtClean="0"/>
            </a:br>
            <a:r>
              <a:rPr lang="ru-RU" dirty="0" smtClean="0"/>
              <a:t>с.Новопокровка</a:t>
            </a:r>
            <a:endParaRPr lang="ru-RU" dirty="0"/>
          </a:p>
        </p:txBody>
      </p:sp>
      <p:pic>
        <p:nvPicPr>
          <p:cNvPr id="10242" name="Picture 2" descr="C:\Users\teacher1-pc\Desktop\АКУЛИЧ\ФИНГРАМОТНОСТЬ\ФГФОТО район\20.04.18 Покров, десят, дубров\IMG_2627.JPG"/>
          <p:cNvPicPr>
            <a:picLocks noChangeAspect="1" noChangeArrowheads="1"/>
          </p:cNvPicPr>
          <p:nvPr/>
        </p:nvPicPr>
        <p:blipFill>
          <a:blip r:embed="rId2"/>
          <a:srcRect l="17230" t="27682"/>
          <a:stretch>
            <a:fillRect/>
          </a:stretch>
        </p:blipFill>
        <p:spPr bwMode="auto">
          <a:xfrm>
            <a:off x="3262183" y="2166004"/>
            <a:ext cx="5725934" cy="3336872"/>
          </a:xfrm>
          <a:prstGeom prst="rect">
            <a:avLst/>
          </a:prstGeom>
          <a:noFill/>
        </p:spPr>
      </p:pic>
      <p:pic>
        <p:nvPicPr>
          <p:cNvPr id="10243" name="Picture 3" descr="C:\Users\teacher1-pc\Desktop\АКУЛИЧ\ФИНГРАМОТНОСТЬ\ФГФОТО район\20.04.18 Покров, десят, дубров\IMG_2605.JPG"/>
          <p:cNvPicPr>
            <a:picLocks noChangeAspect="1" noChangeArrowheads="1"/>
          </p:cNvPicPr>
          <p:nvPr/>
        </p:nvPicPr>
        <p:blipFill>
          <a:blip r:embed="rId3"/>
          <a:srcRect t="20312" b="11804"/>
          <a:stretch>
            <a:fillRect/>
          </a:stretch>
        </p:blipFill>
        <p:spPr bwMode="auto">
          <a:xfrm>
            <a:off x="136007" y="1787611"/>
            <a:ext cx="3083829" cy="3138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234" y="381852"/>
            <a:ext cx="7524003" cy="970450"/>
          </a:xfrm>
        </p:spPr>
        <p:txBody>
          <a:bodyPr/>
          <a:lstStyle/>
          <a:p>
            <a:pPr algn="ctr"/>
            <a:r>
              <a:rPr lang="ru-RU" dirty="0" smtClean="0"/>
              <a:t>20 апреля 2018</a:t>
            </a:r>
            <a:br>
              <a:rPr lang="ru-RU" dirty="0" smtClean="0"/>
            </a:br>
            <a:r>
              <a:rPr lang="ru-RU" dirty="0" err="1" smtClean="0"/>
              <a:t>с.Песочнодубровка</a:t>
            </a:r>
            <a:endParaRPr lang="ru-RU" dirty="0"/>
          </a:p>
        </p:txBody>
      </p:sp>
      <p:pic>
        <p:nvPicPr>
          <p:cNvPr id="11267" name="Picture 3" descr="C:\Users\teacher1-pc\Desktop\АКУЛИЧ\ФИНГРАМОТНОСТЬ\ФГФОТО район\20.04.18 Покров, десят, дубров\IMG_2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894" y="3138614"/>
            <a:ext cx="4324106" cy="2884145"/>
          </a:xfrm>
          <a:prstGeom prst="rect">
            <a:avLst/>
          </a:prstGeom>
          <a:noFill/>
        </p:spPr>
      </p:pic>
      <p:pic>
        <p:nvPicPr>
          <p:cNvPr id="11266" name="Picture 2" descr="C:\Users\teacher1-pc\Desktop\АКУЛИЧ\ФИНГРАМОТНОСТЬ\ФГФОТО район\20.04.18 Покров, десят, дубров\IMG_276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2211" r="16914"/>
          <a:stretch>
            <a:fillRect/>
          </a:stretch>
        </p:blipFill>
        <p:spPr bwMode="auto">
          <a:xfrm>
            <a:off x="0" y="1787611"/>
            <a:ext cx="5438730" cy="2959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Кожевниковская СОШ №2</a:t>
            </a:r>
            <a:endParaRPr lang="ru-RU" dirty="0"/>
          </a:p>
        </p:txBody>
      </p:sp>
      <p:pic>
        <p:nvPicPr>
          <p:cNvPr id="12290" name="Picture 2" descr="C:\Users\teacher1-pc\Desktop\АКУЛИЧ\ФИНГРАМОТНОСТЬ\ФОТО2018\23.04 педсовет\IMG_29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791387"/>
            <a:ext cx="4514703" cy="3011272"/>
          </a:xfrm>
          <a:prstGeom prst="rect">
            <a:avLst/>
          </a:prstGeom>
          <a:noFill/>
        </p:spPr>
      </p:pic>
      <p:pic>
        <p:nvPicPr>
          <p:cNvPr id="12291" name="Picture 3" descr="C:\Users\teacher1-pc\Desktop\АКУЛИЧ\ФИНГРАМОТНОСТЬ\ФОТО2018\23.04 педсовет\IMG_2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0114" y="2929526"/>
            <a:ext cx="4623886" cy="308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900" y="711366"/>
            <a:ext cx="7524003" cy="97045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http://kog-kgschool.edu.tomsk.ru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3932" y="1777656"/>
            <a:ext cx="6041052" cy="453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376" y="299473"/>
            <a:ext cx="7524003" cy="970450"/>
          </a:xfrm>
        </p:spPr>
        <p:txBody>
          <a:bodyPr/>
          <a:lstStyle/>
          <a:p>
            <a:pPr algn="ctr"/>
            <a:r>
              <a:rPr lang="ru-RU" sz="2400" dirty="0" smtClean="0"/>
              <a:t>Дистанционный конкурс « Лучшая методическая разработка мероприятия по финансовой грамотности».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41271"/>
            <a:ext cx="7524003" cy="345358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 место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Винникова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Светлана Борисовна, учитель технологии и обществознания, МКОУ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Среднетымская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СОШ»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Каргасокский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район . Разработка игры: «Экономика семьи и домашнего хозяйства», для обучающихся 7 класса.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 место – Ромашова Любовь Федоровна, учитель истории и обществознания, МКОУ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Базойская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ООШ»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Кожевниковский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район. Разработка исследовательского проекта «Потребительская корзина глазами детей». Обучающиеся 5-6 классов.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 место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Акулич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Светлана Павловна, учитель технологии, МАОУ «Кожевниковская СОШ №2»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Кожевниковский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район. Урок на тему: «Страхование», для обучающихся 7-9 классов.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 место – Булыгина Наталья Алексеевна, учитель истории и обществознания, МАОУ гимназия №2 г.Асино,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Асиновский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район. Урок на тему: «Финансовое мошенничество в информационной среде», для обучающихся 6-7 классов.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 место – Кузьмина Вера Михайловна, МБОУ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Леботерская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ООШ»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Чаинский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район. Разработка урока «Как с умом управлять своими деньгами», для обучающихся 3 класса.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 место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Анненко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Елена Васильевна, учитель истории, МКОУ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Тымская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ООШ»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Каргасокский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район. Методическая разработка игры «Семейный бюджет» для обучающихся 6-7 классов.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1794" y="1573426"/>
            <a:ext cx="7142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данном конкурсе приняло участие  15 педагогов из четырех районов Томской </a:t>
            </a:r>
            <a:r>
              <a:rPr lang="ru-RU" dirty="0" err="1" smtClean="0"/>
              <a:t>области:Кожевниковский</a:t>
            </a:r>
            <a:r>
              <a:rPr lang="ru-RU" dirty="0" smtClean="0"/>
              <a:t> район, </a:t>
            </a:r>
            <a:r>
              <a:rPr lang="ru-RU" dirty="0" err="1" smtClean="0"/>
              <a:t>Каргасокский</a:t>
            </a:r>
            <a:r>
              <a:rPr lang="ru-RU" dirty="0" smtClean="0"/>
              <a:t> район, </a:t>
            </a:r>
            <a:r>
              <a:rPr lang="ru-RU" dirty="0" err="1" smtClean="0"/>
              <a:t>Чаинский</a:t>
            </a:r>
            <a:r>
              <a:rPr lang="ru-RU" dirty="0" smtClean="0"/>
              <a:t> район, </a:t>
            </a:r>
            <a:r>
              <a:rPr lang="ru-RU" dirty="0" err="1" smtClean="0"/>
              <a:t>Асиновский</a:t>
            </a:r>
            <a:r>
              <a:rPr lang="ru-RU" dirty="0" smtClean="0"/>
              <a:t> район.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7180" y="2201216"/>
            <a:ext cx="47788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651" y="276631"/>
            <a:ext cx="7524003" cy="970450"/>
          </a:xfrm>
        </p:spPr>
        <p:txBody>
          <a:bodyPr/>
          <a:lstStyle/>
          <a:p>
            <a:r>
              <a:rPr lang="ru-RU" sz="3200" dirty="0" smtClean="0"/>
              <a:t>Мы все находимся в непрерывном финансовом движении …</a:t>
            </a:r>
            <a:endParaRPr lang="ru-RU" sz="3200" dirty="0"/>
          </a:p>
        </p:txBody>
      </p:sp>
      <p:pic>
        <p:nvPicPr>
          <p:cNvPr id="1026" name="Picture 2" descr="F:\kak-sobirat-dengi-v-internete-internet-fandrajzing_1.jpg"/>
          <p:cNvPicPr>
            <a:picLocks noChangeAspect="1" noChangeArrowheads="1"/>
          </p:cNvPicPr>
          <p:nvPr/>
        </p:nvPicPr>
        <p:blipFill>
          <a:blip r:embed="rId2" cstate="print"/>
          <a:srcRect l="8900" r="7061"/>
          <a:stretch>
            <a:fillRect/>
          </a:stretch>
        </p:blipFill>
        <p:spPr bwMode="auto">
          <a:xfrm>
            <a:off x="0" y="2465388"/>
            <a:ext cx="9144000" cy="298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85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Рабочий стол\фг\Piramida vs M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2" y="1497559"/>
            <a:ext cx="4868562" cy="4521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85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Рабочий стол\фг\e877c171dd6591dd8e86151baebe3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5" y="1493241"/>
            <a:ext cx="5994743" cy="4503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0703" y="928688"/>
            <a:ext cx="282329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400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ru-RU" sz="3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5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Лёгкий заработок</a:t>
            </a:r>
            <a:endParaRPr lang="ru-RU" dirty="0"/>
          </a:p>
        </p:txBody>
      </p:sp>
      <p:pic>
        <p:nvPicPr>
          <p:cNvPr id="5" name="Picture 3" descr="C:\Рабочий стол\фг\web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2070466"/>
            <a:ext cx="4210812" cy="3734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Рабочий стол\фг\maxresdefault-1703-640x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81" y="2405928"/>
            <a:ext cx="4698019" cy="2642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Рабочий стол\фг\Kak-legko-zarabotat-dengi-v-internet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52"/>
          <a:stretch>
            <a:fillRect/>
          </a:stretch>
        </p:blipFill>
        <p:spPr bwMode="auto">
          <a:xfrm>
            <a:off x="6179127" y="0"/>
            <a:ext cx="2137064" cy="153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85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сп\Desktop\DSC_0012.JPG"/>
          <p:cNvPicPr>
            <a:picLocks noChangeAspect="1" noChangeArrowheads="1"/>
          </p:cNvPicPr>
          <p:nvPr/>
        </p:nvPicPr>
        <p:blipFill>
          <a:blip r:embed="rId2"/>
          <a:srcRect l="3125" r="3125"/>
          <a:stretch>
            <a:fillRect/>
          </a:stretch>
        </p:blipFill>
        <p:spPr bwMode="auto">
          <a:xfrm>
            <a:off x="355114" y="1483088"/>
            <a:ext cx="6358724" cy="4523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85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124" y="415177"/>
            <a:ext cx="7524003" cy="970450"/>
          </a:xfrm>
        </p:spPr>
        <p:txBody>
          <a:bodyPr/>
          <a:lstStyle/>
          <a:p>
            <a:pPr algn="ctr"/>
            <a:r>
              <a:rPr lang="ru-RU" sz="2800" dirty="0" smtClean="0"/>
              <a:t>Открытие представительства Регионального центра финансовой грамотности в </a:t>
            </a:r>
            <a:r>
              <a:rPr lang="ru-RU" sz="2800" dirty="0" err="1" smtClean="0"/>
              <a:t>Кожевниковском</a:t>
            </a:r>
            <a:r>
              <a:rPr lang="ru-RU" sz="2800" dirty="0" smtClean="0"/>
              <a:t> районе</a:t>
            </a:r>
            <a:endParaRPr lang="ru-RU" sz="2800" dirty="0"/>
          </a:p>
        </p:txBody>
      </p:sp>
      <p:pic>
        <p:nvPicPr>
          <p:cNvPr id="5" name="Picture 2" descr="C:\Users\асп\Desktop\DSC_0007.JPG"/>
          <p:cNvPicPr>
            <a:picLocks noChangeAspect="1" noChangeArrowheads="1"/>
          </p:cNvPicPr>
          <p:nvPr/>
        </p:nvPicPr>
        <p:blipFill>
          <a:blip r:embed="rId2"/>
          <a:srcRect l="3125" t="3975" r="3125" b="2929"/>
          <a:stretch>
            <a:fillRect/>
          </a:stretch>
        </p:blipFill>
        <p:spPr bwMode="auto">
          <a:xfrm>
            <a:off x="1353173" y="1690255"/>
            <a:ext cx="6252972" cy="43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385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142" y="359760"/>
            <a:ext cx="7524003" cy="970450"/>
          </a:xfrm>
        </p:spPr>
        <p:txBody>
          <a:bodyPr/>
          <a:lstStyle/>
          <a:p>
            <a:pPr algn="ctr"/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pic>
        <p:nvPicPr>
          <p:cNvPr id="5" name="Picture 2" descr="C:\Users\асп\Desktop\RTXI2MElfpE.jpg"/>
          <p:cNvPicPr>
            <a:picLocks noChangeAspect="1" noChangeArrowheads="1"/>
          </p:cNvPicPr>
          <p:nvPr/>
        </p:nvPicPr>
        <p:blipFill>
          <a:blip r:embed="rId2"/>
          <a:srcRect l="3125" t="5882" r="3125" b="13235"/>
          <a:stretch>
            <a:fillRect/>
          </a:stretch>
        </p:blipFill>
        <p:spPr bwMode="auto">
          <a:xfrm>
            <a:off x="246884" y="1686141"/>
            <a:ext cx="8523043" cy="439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385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328</TotalTime>
  <Words>369</Words>
  <Application>Microsoft Office PowerPoint</Application>
  <PresentationFormat>Экран (4:3)</PresentationFormat>
  <Paragraphs>43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Цитаты</vt:lpstr>
      <vt:lpstr>Повышение финграмотности: региональные перспективы  и лучшие практики</vt:lpstr>
      <vt:lpstr>Финансовая просветительская работа среди населения Кожевниковского района</vt:lpstr>
      <vt:lpstr>Мы все находимся в непрерывном финансовом движении …</vt:lpstr>
      <vt:lpstr>Слайд 4</vt:lpstr>
      <vt:lpstr>Слайд 5</vt:lpstr>
      <vt:lpstr>Лёгкий заработок</vt:lpstr>
      <vt:lpstr>Слайд 7</vt:lpstr>
      <vt:lpstr>Открытие представительства Регионального центра финансовой грамотности в Кожевниковском районе</vt:lpstr>
      <vt:lpstr>Курсы повышения квалификации</vt:lpstr>
      <vt:lpstr>Комплекты учебников</vt:lpstr>
      <vt:lpstr>Методическая литература</vt:lpstr>
      <vt:lpstr>Стенд представительства РЦ ФГ в Кожевниковском районе</vt:lpstr>
      <vt:lpstr>Наши партнёры</vt:lpstr>
      <vt:lpstr>Наша команда</vt:lpstr>
      <vt:lpstr>19 октября 2017 с.Базой</vt:lpstr>
      <vt:lpstr>19 октября 2017 с.Осиновка</vt:lpstr>
      <vt:lpstr>8 ноября 2017 с.Малиновка</vt:lpstr>
      <vt:lpstr>8 ноября 2017 с.Новосергеевка</vt:lpstr>
      <vt:lpstr>8 ноября 2017 с.Уртам</vt:lpstr>
      <vt:lpstr>13 февраля 2018 с.Вороново</vt:lpstr>
      <vt:lpstr>20 февраля 2018 с.Старая ювала</vt:lpstr>
      <vt:lpstr>20 февраля 2018 с.Зайцево</vt:lpstr>
      <vt:lpstr>13 апреля 2018 КТАБ</vt:lpstr>
      <vt:lpstr>20 апреля 2018 с.Новопокровка</vt:lpstr>
      <vt:lpstr>20 апреля 2018 с.Песочнодубровка</vt:lpstr>
      <vt:lpstr>Кожевниковская СОШ №2</vt:lpstr>
      <vt:lpstr>http://kog-kgschool.edu.tomsk.ru </vt:lpstr>
      <vt:lpstr>Дистанционный конкурс « Лучшая методическая разработка мероприятия по финансовой грамотности».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Цой</dc:creator>
  <cp:lastModifiedBy>teacher1-pc</cp:lastModifiedBy>
  <cp:revision>33</cp:revision>
  <cp:lastPrinted>2018-08-15T07:29:47Z</cp:lastPrinted>
  <dcterms:created xsi:type="dcterms:W3CDTF">2018-08-15T03:33:30Z</dcterms:created>
  <dcterms:modified xsi:type="dcterms:W3CDTF">2018-08-21T10:27:49Z</dcterms:modified>
</cp:coreProperties>
</file>