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68" r:id="rId2"/>
  </p:sldMasterIdLst>
  <p:notesMasterIdLst>
    <p:notesMasterId r:id="rId51"/>
  </p:notesMasterIdLst>
  <p:handoutMasterIdLst>
    <p:handoutMasterId r:id="rId52"/>
  </p:handoutMasterIdLst>
  <p:sldIdLst>
    <p:sldId id="256" r:id="rId3"/>
    <p:sldId id="315" r:id="rId4"/>
    <p:sldId id="257" r:id="rId5"/>
    <p:sldId id="278" r:id="rId6"/>
    <p:sldId id="277" r:id="rId7"/>
    <p:sldId id="285" r:id="rId8"/>
    <p:sldId id="335" r:id="rId9"/>
    <p:sldId id="316" r:id="rId10"/>
    <p:sldId id="281" r:id="rId11"/>
    <p:sldId id="286" r:id="rId12"/>
    <p:sldId id="336" r:id="rId13"/>
    <p:sldId id="337" r:id="rId14"/>
    <p:sldId id="299" r:id="rId15"/>
    <p:sldId id="317" r:id="rId16"/>
    <p:sldId id="308" r:id="rId17"/>
    <p:sldId id="338" r:id="rId18"/>
    <p:sldId id="287" r:id="rId19"/>
    <p:sldId id="339" r:id="rId20"/>
    <p:sldId id="340" r:id="rId21"/>
    <p:sldId id="318" r:id="rId22"/>
    <p:sldId id="319" r:id="rId23"/>
    <p:sldId id="341" r:id="rId24"/>
    <p:sldId id="302" r:id="rId25"/>
    <p:sldId id="342" r:id="rId26"/>
    <p:sldId id="343" r:id="rId27"/>
    <p:sldId id="322" r:id="rId28"/>
    <p:sldId id="320" r:id="rId29"/>
    <p:sldId id="324" r:id="rId30"/>
    <p:sldId id="344" r:id="rId31"/>
    <p:sldId id="345" r:id="rId32"/>
    <p:sldId id="323" r:id="rId33"/>
    <p:sldId id="325" r:id="rId34"/>
    <p:sldId id="326" r:id="rId35"/>
    <p:sldId id="328" r:id="rId36"/>
    <p:sldId id="346" r:id="rId37"/>
    <p:sldId id="347" r:id="rId38"/>
    <p:sldId id="327" r:id="rId39"/>
    <p:sldId id="329" r:id="rId40"/>
    <p:sldId id="330" r:id="rId41"/>
    <p:sldId id="332" r:id="rId42"/>
    <p:sldId id="350" r:id="rId43"/>
    <p:sldId id="349" r:id="rId44"/>
    <p:sldId id="331" r:id="rId45"/>
    <p:sldId id="333" r:id="rId46"/>
    <p:sldId id="334" r:id="rId47"/>
    <p:sldId id="351" r:id="rId48"/>
    <p:sldId id="352" r:id="rId49"/>
    <p:sldId id="275" r:id="rId50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9D64EAD-F4C7-43D6-931A-D579DF45E44F}">
          <p14:sldIdLst>
            <p14:sldId id="256"/>
            <p14:sldId id="315"/>
            <p14:sldId id="257"/>
            <p14:sldId id="278"/>
            <p14:sldId id="277"/>
            <p14:sldId id="285"/>
            <p14:sldId id="335"/>
            <p14:sldId id="316"/>
            <p14:sldId id="281"/>
            <p14:sldId id="286"/>
            <p14:sldId id="336"/>
            <p14:sldId id="337"/>
            <p14:sldId id="299"/>
            <p14:sldId id="317"/>
            <p14:sldId id="308"/>
            <p14:sldId id="338"/>
            <p14:sldId id="287"/>
            <p14:sldId id="339"/>
            <p14:sldId id="340"/>
            <p14:sldId id="318"/>
            <p14:sldId id="319"/>
            <p14:sldId id="341"/>
            <p14:sldId id="302"/>
            <p14:sldId id="342"/>
            <p14:sldId id="343"/>
            <p14:sldId id="322"/>
            <p14:sldId id="320"/>
            <p14:sldId id="324"/>
            <p14:sldId id="344"/>
            <p14:sldId id="345"/>
            <p14:sldId id="323"/>
            <p14:sldId id="325"/>
            <p14:sldId id="326"/>
            <p14:sldId id="328"/>
            <p14:sldId id="346"/>
            <p14:sldId id="347"/>
            <p14:sldId id="327"/>
            <p14:sldId id="329"/>
            <p14:sldId id="330"/>
            <p14:sldId id="332"/>
            <p14:sldId id="350"/>
            <p14:sldId id="349"/>
            <p14:sldId id="331"/>
            <p14:sldId id="333"/>
            <p14:sldId id="334"/>
            <p14:sldId id="351"/>
            <p14:sldId id="352"/>
            <p14:sldId id="27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41F1"/>
    <a:srgbClr val="E63FF3"/>
    <a:srgbClr val="003399"/>
    <a:srgbClr val="002F8E"/>
    <a:srgbClr val="0B3E77"/>
    <a:srgbClr val="002A7E"/>
    <a:srgbClr val="000066"/>
    <a:srgbClr val="000099"/>
    <a:srgbClr val="F0AE0A"/>
    <a:srgbClr val="199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6803" autoAdjust="0"/>
  </p:normalViewPr>
  <p:slideViewPr>
    <p:cSldViewPr>
      <p:cViewPr>
        <p:scale>
          <a:sx n="116" d="100"/>
          <a:sy n="116" d="100"/>
        </p:scale>
        <p:origin x="-8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4;&#1073;&#1088;&#1072;&#1079;&#1086;&#1074;&#1072;&#1085;&#1080;&#1077;%20&#1058;&#1086;&#1084;&#1089;&#1082;%2018\&#1040;&#1085;&#1072;&#1083;&#1080;&#1079;%20&#1080;&#1085;&#1092;&#1086;&#1088;&#1084;&#1072;&#1094;&#1080;&#1080;\&#1043;&#1088;&#1072;&#1092;&#1080;&#1082;&#1080;%20&#1080;%20&#1090;&#1072;&#1073;&#1083;&#1080;&#1094;&#1099;%20&#1086;&#1073;&#1088;&#1072;&#1079;&#1086;&#1074;&#1072;&#1085;&#1080;&#1077;%20-%20&#1054;&#1054;%20&#1058;&#105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Лист6!$A$2:$A$21</c:f>
              <c:strCache>
                <c:ptCount val="20"/>
                <c:pt idx="0">
                  <c:v>Кедровый</c:v>
                </c:pt>
                <c:pt idx="1">
                  <c:v>Северск</c:v>
                </c:pt>
                <c:pt idx="2">
                  <c:v>Парабельский район</c:v>
                </c:pt>
                <c:pt idx="3">
                  <c:v>Стрежевой</c:v>
                </c:pt>
                <c:pt idx="4">
                  <c:v>Верхнекетский район</c:v>
                </c:pt>
                <c:pt idx="5">
                  <c:v>Колпашевский район</c:v>
                </c:pt>
                <c:pt idx="6">
                  <c:v>Бакчарский район</c:v>
                </c:pt>
                <c:pt idx="7">
                  <c:v>Первомайский район</c:v>
                </c:pt>
                <c:pt idx="8">
                  <c:v>Асиновский район</c:v>
                </c:pt>
                <c:pt idx="9">
                  <c:v>Кривошеинский район</c:v>
                </c:pt>
                <c:pt idx="10">
                  <c:v>Тегульдетский район</c:v>
                </c:pt>
                <c:pt idx="11">
                  <c:v>Молчановский район</c:v>
                </c:pt>
                <c:pt idx="12">
                  <c:v>Томск</c:v>
                </c:pt>
                <c:pt idx="13">
                  <c:v>Каргасокский район</c:v>
                </c:pt>
                <c:pt idx="14">
                  <c:v>Александровский район</c:v>
                </c:pt>
                <c:pt idx="15">
                  <c:v>Чаинский район</c:v>
                </c:pt>
                <c:pt idx="16">
                  <c:v>Зырянский район</c:v>
                </c:pt>
                <c:pt idx="17">
                  <c:v>Кожевниковский район</c:v>
                </c:pt>
                <c:pt idx="18">
                  <c:v>Томский район</c:v>
                </c:pt>
                <c:pt idx="19">
                  <c:v>Шегарский район</c:v>
                </c:pt>
              </c:strCache>
            </c:strRef>
          </c:cat>
          <c:val>
            <c:numRef>
              <c:f>Лист6!$B$2:$B$21</c:f>
              <c:numCache>
                <c:formatCode>0.00</c:formatCode>
                <c:ptCount val="20"/>
                <c:pt idx="0">
                  <c:v>87.86899547511311</c:v>
                </c:pt>
                <c:pt idx="1">
                  <c:v>86.31</c:v>
                </c:pt>
                <c:pt idx="2">
                  <c:v>85.49633257918552</c:v>
                </c:pt>
                <c:pt idx="3">
                  <c:v>84.633141176470588</c:v>
                </c:pt>
                <c:pt idx="4">
                  <c:v>83.274588235294118</c:v>
                </c:pt>
                <c:pt idx="5">
                  <c:v>82.70635859728506</c:v>
                </c:pt>
                <c:pt idx="6">
                  <c:v>82.689371040723984</c:v>
                </c:pt>
                <c:pt idx="7">
                  <c:v>82.584274509803933</c:v>
                </c:pt>
                <c:pt idx="8">
                  <c:v>82.523985294117637</c:v>
                </c:pt>
                <c:pt idx="9">
                  <c:v>81.409855203619912</c:v>
                </c:pt>
                <c:pt idx="10">
                  <c:v>81.284705882352938</c:v>
                </c:pt>
                <c:pt idx="11">
                  <c:v>80.964027149321254</c:v>
                </c:pt>
                <c:pt idx="12">
                  <c:v>78.91</c:v>
                </c:pt>
                <c:pt idx="13">
                  <c:v>78.870633484162894</c:v>
                </c:pt>
                <c:pt idx="14">
                  <c:v>78.20716591251886</c:v>
                </c:pt>
                <c:pt idx="15">
                  <c:v>77.715058823529404</c:v>
                </c:pt>
                <c:pt idx="16">
                  <c:v>77.540346907993964</c:v>
                </c:pt>
                <c:pt idx="17">
                  <c:v>76.265797285067876</c:v>
                </c:pt>
                <c:pt idx="18">
                  <c:v>75.806794117647073</c:v>
                </c:pt>
                <c:pt idx="19">
                  <c:v>73.934859728506794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767040"/>
        <c:axId val="72511424"/>
        <c:axId val="0"/>
      </c:bar3DChart>
      <c:catAx>
        <c:axId val="71767040"/>
        <c:scaling>
          <c:orientation val="maxMin"/>
        </c:scaling>
        <c:delete val="0"/>
        <c:axPos val="l"/>
        <c:majorTickMark val="out"/>
        <c:minorTickMark val="none"/>
        <c:tickLblPos val="nextTo"/>
        <c:crossAx val="72511424"/>
        <c:crosses val="autoZero"/>
        <c:auto val="1"/>
        <c:lblAlgn val="ctr"/>
        <c:lblOffset val="100"/>
        <c:noMultiLvlLbl val="0"/>
      </c:catAx>
      <c:valAx>
        <c:axId val="72511424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71767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395764770889708"/>
          <c:y val="2.6960784313725492E-2"/>
          <c:w val="0.65805324909254159"/>
          <c:h val="0.94607843137254899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BF41F1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7777777777777779E-3"/>
                  <c:y val="-4.8046156392613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Лист2!$AA$25:$AA$44</c:f>
              <c:strCache>
                <c:ptCount val="20"/>
                <c:pt idx="0">
                  <c:v>Тегульдетский район</c:v>
                </c:pt>
                <c:pt idx="1">
                  <c:v>Парабельский район</c:v>
                </c:pt>
                <c:pt idx="2">
                  <c:v>Кожевниковский район</c:v>
                </c:pt>
                <c:pt idx="3">
                  <c:v>Зырянский район</c:v>
                </c:pt>
                <c:pt idx="4">
                  <c:v>Стрежевой</c:v>
                </c:pt>
                <c:pt idx="5">
                  <c:v>Бакчарский район</c:v>
                </c:pt>
                <c:pt idx="6">
                  <c:v>Первомайский район</c:v>
                </c:pt>
                <c:pt idx="7">
                  <c:v>Кривошеинский район</c:v>
                </c:pt>
                <c:pt idx="8">
                  <c:v>Колпашевский район</c:v>
                </c:pt>
                <c:pt idx="9">
                  <c:v>Асиновский район</c:v>
                </c:pt>
                <c:pt idx="10">
                  <c:v>Молчановский район</c:v>
                </c:pt>
                <c:pt idx="11">
                  <c:v>Северск</c:v>
                </c:pt>
                <c:pt idx="12">
                  <c:v>Томский район</c:v>
                </c:pt>
                <c:pt idx="13">
                  <c:v>Александровский район</c:v>
                </c:pt>
                <c:pt idx="14">
                  <c:v>Верхнекетский район</c:v>
                </c:pt>
                <c:pt idx="15">
                  <c:v>Томск</c:v>
                </c:pt>
                <c:pt idx="16">
                  <c:v>Чаинский район</c:v>
                </c:pt>
                <c:pt idx="17">
                  <c:v>Каргасокский район</c:v>
                </c:pt>
                <c:pt idx="18">
                  <c:v>Кедровый</c:v>
                </c:pt>
                <c:pt idx="19">
                  <c:v>Шегарский район</c:v>
                </c:pt>
              </c:strCache>
            </c:strRef>
          </c:cat>
          <c:val>
            <c:numRef>
              <c:f>Лист2!$AB$25:$AB$44</c:f>
              <c:numCache>
                <c:formatCode>0.00</c:formatCode>
                <c:ptCount val="20"/>
                <c:pt idx="0">
                  <c:v>99.6</c:v>
                </c:pt>
                <c:pt idx="1">
                  <c:v>99.04</c:v>
                </c:pt>
                <c:pt idx="2">
                  <c:v>98.912000000000006</c:v>
                </c:pt>
                <c:pt idx="3">
                  <c:v>98.713333333333324</c:v>
                </c:pt>
                <c:pt idx="4">
                  <c:v>98.00800000000001</c:v>
                </c:pt>
                <c:pt idx="5">
                  <c:v>97.920000000000016</c:v>
                </c:pt>
                <c:pt idx="6">
                  <c:v>97.890000000000029</c:v>
                </c:pt>
                <c:pt idx="7">
                  <c:v>97.64666666666669</c:v>
                </c:pt>
                <c:pt idx="8">
                  <c:v>97.367500000000007</c:v>
                </c:pt>
                <c:pt idx="9">
                  <c:v>97.2</c:v>
                </c:pt>
                <c:pt idx="10">
                  <c:v>97.04</c:v>
                </c:pt>
                <c:pt idx="11">
                  <c:v>96.61272727272727</c:v>
                </c:pt>
                <c:pt idx="12">
                  <c:v>96.057500000000005</c:v>
                </c:pt>
                <c:pt idx="13">
                  <c:v>95.926666666666677</c:v>
                </c:pt>
                <c:pt idx="14">
                  <c:v>93.800000000000011</c:v>
                </c:pt>
                <c:pt idx="15">
                  <c:v>93.716585365853675</c:v>
                </c:pt>
                <c:pt idx="16">
                  <c:v>93.5</c:v>
                </c:pt>
                <c:pt idx="17">
                  <c:v>91.243636363636355</c:v>
                </c:pt>
                <c:pt idx="18">
                  <c:v>89.94</c:v>
                </c:pt>
                <c:pt idx="19">
                  <c:v>88.240000000000009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033664"/>
        <c:axId val="120270208"/>
        <c:axId val="0"/>
      </c:bar3DChart>
      <c:catAx>
        <c:axId val="98033664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crossAx val="120270208"/>
        <c:crosses val="autoZero"/>
        <c:auto val="1"/>
        <c:lblAlgn val="ctr"/>
        <c:lblOffset val="100"/>
        <c:noMultiLvlLbl val="0"/>
      </c:catAx>
      <c:valAx>
        <c:axId val="120270208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980336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298375737434895"/>
          <c:y val="0"/>
          <c:w val="0.4627386646221"/>
          <c:h val="0.923355824379310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Лист7!$C$208:$D$208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Лист7!$Y$207:$AB$207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</c:v>
                </c:pt>
                <c:pt idx="2">
                  <c:v>5.2. Доля получателей услуг, удовлетворенных организационными условиями предоставления услуг 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Лист7!$Y$208:$AB$208</c:f>
              <c:numCache>
                <c:formatCode>0.00</c:formatCode>
                <c:ptCount val="4"/>
                <c:pt idx="0">
                  <c:v>93.750246305418699</c:v>
                </c:pt>
                <c:pt idx="1">
                  <c:v>93.47192118226603</c:v>
                </c:pt>
                <c:pt idx="2">
                  <c:v>93.614778325123126</c:v>
                </c:pt>
                <c:pt idx="3">
                  <c:v>93.971428571428532</c:v>
                </c:pt>
              </c:numCache>
            </c:numRef>
          </c:val>
        </c:ser>
        <c:ser>
          <c:idx val="1"/>
          <c:order val="1"/>
          <c:tx>
            <c:strRef>
              <c:f>Лист7!$C$209:$D$209</c:f>
              <c:strCache>
                <c:ptCount val="1"/>
                <c:pt idx="0">
                  <c:v>Наименьшее значение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Лист7!$Y$207:$AB$207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</c:v>
                </c:pt>
                <c:pt idx="2">
                  <c:v>5.2. Доля получателей услуг, удовлетворенных организационными условиями предоставления услуг 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Лист7!$Y$209:$AB$209</c:f>
              <c:numCache>
                <c:formatCode>0.00</c:formatCode>
                <c:ptCount val="4"/>
                <c:pt idx="0">
                  <c:v>27.6</c:v>
                </c:pt>
                <c:pt idx="1">
                  <c:v>27.6</c:v>
                </c:pt>
                <c:pt idx="2">
                  <c:v>27.6</c:v>
                </c:pt>
                <c:pt idx="3">
                  <c:v>16.7</c:v>
                </c:pt>
              </c:numCache>
            </c:numRef>
          </c:val>
        </c:ser>
        <c:ser>
          <c:idx val="2"/>
          <c:order val="2"/>
          <c:tx>
            <c:strRef>
              <c:f>Лист7!$C$210:$D$210</c:f>
              <c:strCache>
                <c:ptCount val="1"/>
                <c:pt idx="0">
                  <c:v>Наибольшее значение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Лист7!$Y$207:$AB$207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</c:v>
                </c:pt>
                <c:pt idx="2">
                  <c:v>5.2. Доля получателей услуг, удовлетворенных организационными условиями предоставления услуг 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Лист7!$Y$210:$AB$210</c:f>
              <c:numCache>
                <c:formatCode>0.00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106128384"/>
        <c:axId val="83273984"/>
        <c:axId val="0"/>
      </c:bar3DChart>
      <c:catAx>
        <c:axId val="106128384"/>
        <c:scaling>
          <c:orientation val="maxMin"/>
        </c:scaling>
        <c:delete val="0"/>
        <c:axPos val="l"/>
        <c:majorTickMark val="out"/>
        <c:minorTickMark val="none"/>
        <c:tickLblPos val="nextTo"/>
        <c:crossAx val="83273984"/>
        <c:crosses val="autoZero"/>
        <c:auto val="1"/>
        <c:lblAlgn val="ctr"/>
        <c:lblOffset val="100"/>
        <c:noMultiLvlLbl val="0"/>
      </c:catAx>
      <c:valAx>
        <c:axId val="83273984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106128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363773026823659"/>
          <c:y val="1.0771509357748755E-2"/>
          <c:w val="0.72449739380809541"/>
          <c:h val="0.9844504065943892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7777777777777779E-3"/>
                  <c:y val="-4.8046156392613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Лист2!$AI$25:$AI$44</c:f>
              <c:strCache>
                <c:ptCount val="20"/>
                <c:pt idx="0">
                  <c:v>Тегульдетский район</c:v>
                </c:pt>
                <c:pt idx="1">
                  <c:v>Парабельский район</c:v>
                </c:pt>
                <c:pt idx="2">
                  <c:v>Бакчарский район</c:v>
                </c:pt>
                <c:pt idx="3">
                  <c:v>Зырянский район</c:v>
                </c:pt>
                <c:pt idx="4">
                  <c:v>Молчановский район</c:v>
                </c:pt>
                <c:pt idx="5">
                  <c:v>Стрежевой</c:v>
                </c:pt>
                <c:pt idx="6">
                  <c:v>Кожевниковский район</c:v>
                </c:pt>
                <c:pt idx="7">
                  <c:v>Асиновский район</c:v>
                </c:pt>
                <c:pt idx="8">
                  <c:v>Первомайский район</c:v>
                </c:pt>
                <c:pt idx="9">
                  <c:v>Кривошеинский район</c:v>
                </c:pt>
                <c:pt idx="10">
                  <c:v>Северск</c:v>
                </c:pt>
                <c:pt idx="11">
                  <c:v>Томский район</c:v>
                </c:pt>
                <c:pt idx="12">
                  <c:v>Верхнекетский район</c:v>
                </c:pt>
                <c:pt idx="13">
                  <c:v>Александровский район</c:v>
                </c:pt>
                <c:pt idx="14">
                  <c:v>Кедровый</c:v>
                </c:pt>
                <c:pt idx="15">
                  <c:v>Колпашевский район</c:v>
                </c:pt>
                <c:pt idx="16">
                  <c:v>Каргасокский район</c:v>
                </c:pt>
                <c:pt idx="17">
                  <c:v>Томск</c:v>
                </c:pt>
                <c:pt idx="18">
                  <c:v>Чаинский район</c:v>
                </c:pt>
                <c:pt idx="19">
                  <c:v>Шегарский район</c:v>
                </c:pt>
              </c:strCache>
            </c:strRef>
          </c:cat>
          <c:val>
            <c:numRef>
              <c:f>Лист2!$AJ$25:$AJ$44</c:f>
              <c:numCache>
                <c:formatCode>0.00</c:formatCode>
                <c:ptCount val="20"/>
                <c:pt idx="0">
                  <c:v>100</c:v>
                </c:pt>
                <c:pt idx="1">
                  <c:v>99.20750000000001</c:v>
                </c:pt>
                <c:pt idx="2">
                  <c:v>99.18</c:v>
                </c:pt>
                <c:pt idx="3">
                  <c:v>98.96</c:v>
                </c:pt>
                <c:pt idx="4">
                  <c:v>97.890000000000015</c:v>
                </c:pt>
                <c:pt idx="5">
                  <c:v>97.841999999999999</c:v>
                </c:pt>
                <c:pt idx="6">
                  <c:v>97.405999999999992</c:v>
                </c:pt>
                <c:pt idx="7">
                  <c:v>97.253749999999997</c:v>
                </c:pt>
                <c:pt idx="8">
                  <c:v>97.118333333333339</c:v>
                </c:pt>
                <c:pt idx="9">
                  <c:v>96.61333333333333</c:v>
                </c:pt>
                <c:pt idx="10">
                  <c:v>95.812272727272727</c:v>
                </c:pt>
                <c:pt idx="11">
                  <c:v>95.425416666666649</c:v>
                </c:pt>
                <c:pt idx="12">
                  <c:v>95.14</c:v>
                </c:pt>
                <c:pt idx="13">
                  <c:v>93.801666666666662</c:v>
                </c:pt>
                <c:pt idx="14">
                  <c:v>93.31</c:v>
                </c:pt>
                <c:pt idx="15">
                  <c:v>93.076249999999987</c:v>
                </c:pt>
                <c:pt idx="16">
                  <c:v>91.524545454545461</c:v>
                </c:pt>
                <c:pt idx="17">
                  <c:v>91.221829268292709</c:v>
                </c:pt>
                <c:pt idx="18">
                  <c:v>90</c:v>
                </c:pt>
                <c:pt idx="19">
                  <c:v>85.50333333333333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870656"/>
        <c:axId val="83276864"/>
        <c:axId val="0"/>
      </c:bar3DChart>
      <c:catAx>
        <c:axId val="108870656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350" b="0"/>
            </a:pPr>
            <a:endParaRPr lang="ru-RU"/>
          </a:p>
        </c:txPr>
        <c:crossAx val="83276864"/>
        <c:crosses val="autoZero"/>
        <c:auto val="1"/>
        <c:lblAlgn val="ctr"/>
        <c:lblOffset val="100"/>
        <c:noMultiLvlLbl val="0"/>
      </c:catAx>
      <c:valAx>
        <c:axId val="83276864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1088706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298375737434895"/>
          <c:y val="0"/>
          <c:w val="0.45879593721597656"/>
          <c:h val="0.923355824379310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Лист4!$A$2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4"/>
              <c:layout>
                <c:manualLayout>
                  <c:x val="4.2452052857596982E-3"/>
                  <c:y val="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4150684285865662E-3"/>
                  <c:y val="1.6244540080342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Лист4!$B$1:$G$1</c:f>
              <c:strCache>
                <c:ptCount val="6"/>
                <c:pt idx="0">
                  <c:v>Общий показатель оценки качества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услуг, в том числе время ожидания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Лист4!$B$2:$G$2</c:f>
              <c:numCache>
                <c:formatCode>0.00</c:formatCode>
                <c:ptCount val="6"/>
                <c:pt idx="0">
                  <c:v>80.141805184673359</c:v>
                </c:pt>
                <c:pt idx="1">
                  <c:v>90.089764839622859</c:v>
                </c:pt>
                <c:pt idx="2">
                  <c:v>79.797044334975368</c:v>
                </c:pt>
                <c:pt idx="3">
                  <c:v>41.849704433497543</c:v>
                </c:pt>
                <c:pt idx="4">
                  <c:v>95.222167487684686</c:v>
                </c:pt>
                <c:pt idx="5">
                  <c:v>93.750246305418699</c:v>
                </c:pt>
              </c:numCache>
            </c:numRef>
          </c:val>
        </c:ser>
        <c:ser>
          <c:idx val="1"/>
          <c:order val="1"/>
          <c:tx>
            <c:strRef>
              <c:f>Лист4!$A$3</c:f>
              <c:strCache>
                <c:ptCount val="1"/>
                <c:pt idx="0">
                  <c:v>Наибольшее значение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Лист4!$B$1:$G$1</c:f>
              <c:strCache>
                <c:ptCount val="6"/>
                <c:pt idx="0">
                  <c:v>Общий показатель оценки качества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услуг, в том числе время ожидания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Лист4!$B$3:$G$3</c:f>
              <c:numCache>
                <c:formatCode>0.00</c:formatCode>
                <c:ptCount val="6"/>
                <c:pt idx="0">
                  <c:v>94.567764705882354</c:v>
                </c:pt>
                <c:pt idx="1">
                  <c:v>99.84</c:v>
                </c:pt>
                <c:pt idx="2">
                  <c:v>100</c:v>
                </c:pt>
                <c:pt idx="3">
                  <c:v>98.08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Лист4!$A$4</c:f>
              <c:strCache>
                <c:ptCount val="1"/>
                <c:pt idx="0">
                  <c:v>Наименьшее значение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Лист4!$B$1:$G$1</c:f>
              <c:strCache>
                <c:ptCount val="6"/>
                <c:pt idx="0">
                  <c:v>Общий показатель оценки качества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услуг, в том числе время ожидания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Лист4!$B$4:$G$4</c:f>
              <c:numCache>
                <c:formatCode>0.00</c:formatCode>
                <c:ptCount val="6"/>
                <c:pt idx="0">
                  <c:v>30.077647058823526</c:v>
                </c:pt>
                <c:pt idx="1">
                  <c:v>33.339999999999996</c:v>
                </c:pt>
                <c:pt idx="2">
                  <c:v>10.7</c:v>
                </c:pt>
                <c:pt idx="3">
                  <c:v>3.3299999999999996</c:v>
                </c:pt>
                <c:pt idx="4">
                  <c:v>27.6</c:v>
                </c:pt>
                <c:pt idx="5">
                  <c:v>27.6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71768064"/>
        <c:axId val="72513728"/>
        <c:axId val="0"/>
      </c:bar3DChart>
      <c:catAx>
        <c:axId val="71768064"/>
        <c:scaling>
          <c:orientation val="maxMin"/>
        </c:scaling>
        <c:delete val="0"/>
        <c:axPos val="l"/>
        <c:majorTickMark val="out"/>
        <c:minorTickMark val="none"/>
        <c:tickLblPos val="nextTo"/>
        <c:crossAx val="72513728"/>
        <c:crosses val="autoZero"/>
        <c:auto val="1"/>
        <c:lblAlgn val="ctr"/>
        <c:lblOffset val="100"/>
        <c:noMultiLvlLbl val="0"/>
      </c:catAx>
      <c:valAx>
        <c:axId val="72513728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717680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5197678107755251"/>
          <c:y val="2.5418833044482957E-2"/>
          <c:w val="0.49335756934859909"/>
          <c:h val="0.908670169995665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Лист7!$C$208:$D$208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Лист7!$E$207:$L$207</c:f>
              <c:strCache>
                <c:ptCount val="8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</c:v>
                </c:pt>
                <c:pt idx="2">
                  <c:v>1.1.1. Соответствие информации о деятельности образовательной организации, размещенной на информационных стендах</c:v>
                </c:pt>
                <c:pt idx="3">
                  <c:v>1.1.2. Соответствие информации о деятельности образовательной организации, размещенной на официальном сайте</c:v>
                </c:pt>
                <c:pt idx="4">
                  <c:v>1.2. Наличие на офиц. сайте информации о дистанц. способах обратной связи и взаимодействия с получателями услуг и их функционирование</c:v>
                </c:pt>
                <c:pt idx="5">
                  <c:v>1.3. Доля получателей услуг, удовлетворенных открытостью, полнотой и доступностью информации о деятельности образоват. организации</c:v>
                </c:pt>
                <c:pt idx="6">
                  <c:v>1.3.1.Удовлетворенность качеством, полнотой и доступностью информации, размещенной на информационных стендах</c:v>
                </c:pt>
                <c:pt idx="7">
                  <c:v>1.3.2. Удовлетворенность качеством, полнотой и доступностью информации, размещенной на официальном сайте в сети «Интернет»</c:v>
                </c:pt>
              </c:strCache>
            </c:strRef>
          </c:cat>
          <c:val>
            <c:numRef>
              <c:f>Лист7!$E$208:$L$208</c:f>
              <c:numCache>
                <c:formatCode>0.00</c:formatCode>
                <c:ptCount val="8"/>
                <c:pt idx="0">
                  <c:v>90.089764839622873</c:v>
                </c:pt>
                <c:pt idx="1">
                  <c:v>81.545482914651416</c:v>
                </c:pt>
                <c:pt idx="2">
                  <c:v>78.173550587343641</c:v>
                </c:pt>
                <c:pt idx="3">
                  <c:v>84.917415241958992</c:v>
                </c:pt>
                <c:pt idx="4">
                  <c:v>93.596059113300498</c:v>
                </c:pt>
                <c:pt idx="5">
                  <c:v>93.879310344827587</c:v>
                </c:pt>
                <c:pt idx="6">
                  <c:v>96.004433497536937</c:v>
                </c:pt>
                <c:pt idx="7">
                  <c:v>91.732019704433483</c:v>
                </c:pt>
              </c:numCache>
            </c:numRef>
          </c:val>
        </c:ser>
        <c:ser>
          <c:idx val="1"/>
          <c:order val="1"/>
          <c:tx>
            <c:strRef>
              <c:f>Лист7!$C$209:$D$209</c:f>
              <c:strCache>
                <c:ptCount val="1"/>
                <c:pt idx="0">
                  <c:v>Наименьшее значение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Лист7!$E$207:$L$207</c:f>
              <c:strCache>
                <c:ptCount val="8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</c:v>
                </c:pt>
                <c:pt idx="2">
                  <c:v>1.1.1. Соответствие информации о деятельности образовательной организации, размещенной на информационных стендах</c:v>
                </c:pt>
                <c:pt idx="3">
                  <c:v>1.1.2. Соответствие информации о деятельности образовательной организации, размещенной на официальном сайте</c:v>
                </c:pt>
                <c:pt idx="4">
                  <c:v>1.2. Наличие на офиц. сайте информации о дистанц. способах обратной связи и взаимодействия с получателями услуг и их функционирование</c:v>
                </c:pt>
                <c:pt idx="5">
                  <c:v>1.3. Доля получателей услуг, удовлетворенных открытостью, полнотой и доступностью информации о деятельности образоват. организации</c:v>
                </c:pt>
                <c:pt idx="6">
                  <c:v>1.3.1.Удовлетворенность качеством, полнотой и доступностью информации, размещенной на информационных стендах</c:v>
                </c:pt>
                <c:pt idx="7">
                  <c:v>1.3.2. Удовлетворенность качеством, полнотой и доступностью информации, размещенной на официальном сайте в сети «Интернет»</c:v>
                </c:pt>
              </c:strCache>
            </c:strRef>
          </c:cat>
          <c:val>
            <c:numRef>
              <c:f>Лист7!$E$209:$L$209</c:f>
              <c:numCache>
                <c:formatCode>0.00</c:formatCode>
                <c:ptCount val="8"/>
                <c:pt idx="0">
                  <c:v>33.339999999999996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27.6</c:v>
                </c:pt>
                <c:pt idx="6">
                  <c:v>27.6</c:v>
                </c:pt>
                <c:pt idx="7">
                  <c:v>27.6</c:v>
                </c:pt>
              </c:numCache>
            </c:numRef>
          </c:val>
        </c:ser>
        <c:ser>
          <c:idx val="2"/>
          <c:order val="2"/>
          <c:tx>
            <c:strRef>
              <c:f>Лист7!$C$210:$D$210</c:f>
              <c:strCache>
                <c:ptCount val="1"/>
                <c:pt idx="0">
                  <c:v>Наибольшее значение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Лист7!$E$207:$L$207</c:f>
              <c:strCache>
                <c:ptCount val="8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</c:v>
                </c:pt>
                <c:pt idx="2">
                  <c:v>1.1.1. Соответствие информации о деятельности образовательной организации, размещенной на информационных стендах</c:v>
                </c:pt>
                <c:pt idx="3">
                  <c:v>1.1.2. Соответствие информации о деятельности образовательной организации, размещенной на официальном сайте</c:v>
                </c:pt>
                <c:pt idx="4">
                  <c:v>1.2. Наличие на офиц. сайте информации о дистанц. способах обратной связи и взаимодействия с получателями услуг и их функционирование</c:v>
                </c:pt>
                <c:pt idx="5">
                  <c:v>1.3. Доля получателей услуг, удовлетворенных открытостью, полнотой и доступностью информации о деятельности образоват. организации</c:v>
                </c:pt>
                <c:pt idx="6">
                  <c:v>1.3.1.Удовлетворенность качеством, полнотой и доступностью информации, размещенной на информационных стендах</c:v>
                </c:pt>
                <c:pt idx="7">
                  <c:v>1.3.2. Удовлетворенность качеством, полнотой и доступностью информации, размещенной на официальном сайте в сети «Интернет»</c:v>
                </c:pt>
              </c:strCache>
            </c:strRef>
          </c:cat>
          <c:val>
            <c:numRef>
              <c:f>Лист7!$E$210:$L$210</c:f>
              <c:numCache>
                <c:formatCode>0.00</c:formatCode>
                <c:ptCount val="8"/>
                <c:pt idx="0">
                  <c:v>99.84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73517568"/>
        <c:axId val="85641472"/>
        <c:axId val="0"/>
      </c:bar3DChart>
      <c:catAx>
        <c:axId val="73517568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250"/>
            </a:pPr>
            <a:endParaRPr lang="ru-RU"/>
          </a:p>
        </c:txPr>
        <c:crossAx val="85641472"/>
        <c:crosses val="autoZero"/>
        <c:auto val="1"/>
        <c:lblAlgn val="ctr"/>
        <c:lblOffset val="100"/>
        <c:noMultiLvlLbl val="0"/>
      </c:catAx>
      <c:valAx>
        <c:axId val="85641472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735175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625469986983335"/>
          <c:y val="2.6426426426426425E-2"/>
          <c:w val="0.68737673644452979"/>
          <c:h val="0.94714714714714709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7777777777777779E-3"/>
                  <c:y val="-4.8046156392613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Лист2!$B$25:$B$44</c:f>
              <c:strCache>
                <c:ptCount val="20"/>
                <c:pt idx="0">
                  <c:v>Стрежевой</c:v>
                </c:pt>
                <c:pt idx="1">
                  <c:v>Колпашевский район</c:v>
                </c:pt>
                <c:pt idx="2">
                  <c:v>Молчановский район</c:v>
                </c:pt>
                <c:pt idx="3">
                  <c:v>Парабельский район</c:v>
                </c:pt>
                <c:pt idx="4">
                  <c:v>Северск</c:v>
                </c:pt>
                <c:pt idx="5">
                  <c:v>Асиновский район</c:v>
                </c:pt>
                <c:pt idx="6">
                  <c:v>Александровский район</c:v>
                </c:pt>
                <c:pt idx="7">
                  <c:v>Кривошеинский район</c:v>
                </c:pt>
                <c:pt idx="8">
                  <c:v>Кедровый</c:v>
                </c:pt>
                <c:pt idx="9">
                  <c:v>Бакчарский район</c:v>
                </c:pt>
                <c:pt idx="10">
                  <c:v>Чаинский район</c:v>
                </c:pt>
                <c:pt idx="11">
                  <c:v>Первомайский район</c:v>
                </c:pt>
                <c:pt idx="12">
                  <c:v>Верхнекетский район</c:v>
                </c:pt>
                <c:pt idx="13">
                  <c:v>Шегарский район</c:v>
                </c:pt>
                <c:pt idx="14">
                  <c:v>Тегульдетский район</c:v>
                </c:pt>
                <c:pt idx="15">
                  <c:v>Каргасокский район</c:v>
                </c:pt>
                <c:pt idx="16">
                  <c:v>Томск</c:v>
                </c:pt>
                <c:pt idx="17">
                  <c:v>Зырянский район</c:v>
                </c:pt>
                <c:pt idx="18">
                  <c:v>Кожевниковский район</c:v>
                </c:pt>
                <c:pt idx="19">
                  <c:v>Томский район</c:v>
                </c:pt>
              </c:strCache>
            </c:strRef>
          </c:cat>
          <c:val>
            <c:numRef>
              <c:f>Лист2!$C$25:$C$44</c:f>
              <c:numCache>
                <c:formatCode>0.00</c:formatCode>
                <c:ptCount val="20"/>
                <c:pt idx="0">
                  <c:v>98.116705882352932</c:v>
                </c:pt>
                <c:pt idx="1">
                  <c:v>97.733042986425346</c:v>
                </c:pt>
                <c:pt idx="2">
                  <c:v>97.400135746606338</c:v>
                </c:pt>
                <c:pt idx="3">
                  <c:v>97.004162895927593</c:v>
                </c:pt>
                <c:pt idx="4">
                  <c:v>96.913805018510914</c:v>
                </c:pt>
                <c:pt idx="5">
                  <c:v>96.328676470588249</c:v>
                </c:pt>
                <c:pt idx="6">
                  <c:v>95.934162895927599</c:v>
                </c:pt>
                <c:pt idx="7">
                  <c:v>95.352609351432875</c:v>
                </c:pt>
                <c:pt idx="8">
                  <c:v>95.244977375565611</c:v>
                </c:pt>
                <c:pt idx="9">
                  <c:v>95.141855203619912</c:v>
                </c:pt>
                <c:pt idx="10">
                  <c:v>94.935294117647061</c:v>
                </c:pt>
                <c:pt idx="11">
                  <c:v>94.261372549019612</c:v>
                </c:pt>
                <c:pt idx="12">
                  <c:v>94.132941176470581</c:v>
                </c:pt>
                <c:pt idx="13">
                  <c:v>94.020965309200619</c:v>
                </c:pt>
                <c:pt idx="14">
                  <c:v>93.823529411764696</c:v>
                </c:pt>
                <c:pt idx="15">
                  <c:v>92.754076511723582</c:v>
                </c:pt>
                <c:pt idx="16">
                  <c:v>87.315440900562891</c:v>
                </c:pt>
                <c:pt idx="17">
                  <c:v>86.191734539969843</c:v>
                </c:pt>
                <c:pt idx="18">
                  <c:v>84.810986425339379</c:v>
                </c:pt>
                <c:pt idx="19">
                  <c:v>79.130637254901984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2953216"/>
        <c:axId val="85644352"/>
        <c:axId val="0"/>
      </c:bar3DChart>
      <c:catAx>
        <c:axId val="82953216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crossAx val="85644352"/>
        <c:crosses val="autoZero"/>
        <c:auto val="1"/>
        <c:lblAlgn val="ctr"/>
        <c:lblOffset val="100"/>
        <c:noMultiLvlLbl val="0"/>
      </c:catAx>
      <c:valAx>
        <c:axId val="85644352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829532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298375737434895"/>
          <c:y val="0"/>
          <c:w val="0.49983296526418408"/>
          <c:h val="0.923355824379310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Лист4!$A$31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Лист4!$B$30:$D$30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2.3. Доля получателей услуг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Лист4!$B$31:$D$31</c:f>
              <c:numCache>
                <c:formatCode>0.00</c:formatCode>
                <c:ptCount val="3"/>
                <c:pt idx="0">
                  <c:v>79.797044334975382</c:v>
                </c:pt>
                <c:pt idx="1">
                  <c:v>67.290640394088669</c:v>
                </c:pt>
                <c:pt idx="2">
                  <c:v>92.303448275862038</c:v>
                </c:pt>
              </c:numCache>
            </c:numRef>
          </c:val>
        </c:ser>
        <c:ser>
          <c:idx val="1"/>
          <c:order val="1"/>
          <c:tx>
            <c:strRef>
              <c:f>Лист4!$A$32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Лист4!$B$30:$D$30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2.3. Доля получателей услуг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Лист4!$B$32:$D$32</c:f>
              <c:numCache>
                <c:formatCode>0.00</c:formatCode>
                <c:ptCount val="3"/>
                <c:pt idx="0">
                  <c:v>10.7</c:v>
                </c:pt>
                <c:pt idx="1">
                  <c:v>0</c:v>
                </c:pt>
                <c:pt idx="2">
                  <c:v>21.4</c:v>
                </c:pt>
              </c:numCache>
            </c:numRef>
          </c:val>
        </c:ser>
        <c:ser>
          <c:idx val="2"/>
          <c:order val="2"/>
          <c:tx>
            <c:strRef>
              <c:f>Лист4!$A$33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Лист4!$B$30:$D$30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2.3. Доля получателей услуг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Лист4!$B$33:$D$33</c:f>
              <c:numCache>
                <c:formatCode>0.00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83722240"/>
        <c:axId val="85646656"/>
        <c:axId val="0"/>
      </c:bar3DChart>
      <c:catAx>
        <c:axId val="83722240"/>
        <c:scaling>
          <c:orientation val="maxMin"/>
        </c:scaling>
        <c:delete val="0"/>
        <c:axPos val="l"/>
        <c:majorTickMark val="out"/>
        <c:minorTickMark val="none"/>
        <c:tickLblPos val="nextTo"/>
        <c:crossAx val="85646656"/>
        <c:crosses val="autoZero"/>
        <c:auto val="1"/>
        <c:lblAlgn val="ctr"/>
        <c:lblOffset val="100"/>
        <c:noMultiLvlLbl val="0"/>
      </c:catAx>
      <c:valAx>
        <c:axId val="85646656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837222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395764770889708"/>
          <c:y val="2.6960784313725492E-2"/>
          <c:w val="0.70245127399120522"/>
          <c:h val="0.94607843137254899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7777777777777779E-3"/>
                  <c:y val="-4.8046156392613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Лист2!$L$25:$L$44</c:f>
              <c:strCache>
                <c:ptCount val="20"/>
                <c:pt idx="0">
                  <c:v>Верхнекетский район</c:v>
                </c:pt>
                <c:pt idx="1">
                  <c:v>Кедровый</c:v>
                </c:pt>
                <c:pt idx="2">
                  <c:v>Северск</c:v>
                </c:pt>
                <c:pt idx="3">
                  <c:v>Парабельский район</c:v>
                </c:pt>
                <c:pt idx="4">
                  <c:v>Стрежевой</c:v>
                </c:pt>
                <c:pt idx="5">
                  <c:v>Колпашевский район</c:v>
                </c:pt>
                <c:pt idx="6">
                  <c:v>Бакчарский район</c:v>
                </c:pt>
                <c:pt idx="7">
                  <c:v>Первомайский район</c:v>
                </c:pt>
                <c:pt idx="8">
                  <c:v>Асиновский район</c:v>
                </c:pt>
                <c:pt idx="9">
                  <c:v>Молчановский район</c:v>
                </c:pt>
                <c:pt idx="10">
                  <c:v>Кривошеинский район</c:v>
                </c:pt>
                <c:pt idx="11">
                  <c:v>Каргасокский район</c:v>
                </c:pt>
                <c:pt idx="12">
                  <c:v>Томск</c:v>
                </c:pt>
                <c:pt idx="13">
                  <c:v>Шегарский район</c:v>
                </c:pt>
                <c:pt idx="14">
                  <c:v>Тегульдетский район</c:v>
                </c:pt>
                <c:pt idx="15">
                  <c:v>Томский район</c:v>
                </c:pt>
                <c:pt idx="16">
                  <c:v>Александровский район</c:v>
                </c:pt>
                <c:pt idx="17">
                  <c:v>Чаинский район</c:v>
                </c:pt>
                <c:pt idx="18">
                  <c:v>Зырянский район</c:v>
                </c:pt>
                <c:pt idx="19">
                  <c:v>Кожевниковский район</c:v>
                </c:pt>
              </c:strCache>
            </c:strRef>
          </c:cat>
          <c:val>
            <c:numRef>
              <c:f>Лист2!$M$25:$M$44</c:f>
              <c:numCache>
                <c:formatCode>0.00</c:formatCode>
                <c:ptCount val="20"/>
                <c:pt idx="0">
                  <c:v>96.649999999999991</c:v>
                </c:pt>
                <c:pt idx="1">
                  <c:v>94.85</c:v>
                </c:pt>
                <c:pt idx="2">
                  <c:v>90.51136363636364</c:v>
                </c:pt>
                <c:pt idx="3">
                  <c:v>86.912499999999994</c:v>
                </c:pt>
                <c:pt idx="4">
                  <c:v>86.765000000000001</c:v>
                </c:pt>
                <c:pt idx="5">
                  <c:v>84.706249999999997</c:v>
                </c:pt>
                <c:pt idx="6">
                  <c:v>84.45</c:v>
                </c:pt>
                <c:pt idx="7">
                  <c:v>82.283333333333317</c:v>
                </c:pt>
                <c:pt idx="8">
                  <c:v>81.3</c:v>
                </c:pt>
                <c:pt idx="9">
                  <c:v>80.924999999999997</c:v>
                </c:pt>
                <c:pt idx="10">
                  <c:v>80.266666666666666</c:v>
                </c:pt>
                <c:pt idx="11">
                  <c:v>79.636363636363626</c:v>
                </c:pt>
                <c:pt idx="12">
                  <c:v>77.650609756097552</c:v>
                </c:pt>
                <c:pt idx="13">
                  <c:v>75.666666666666671</c:v>
                </c:pt>
                <c:pt idx="14">
                  <c:v>75</c:v>
                </c:pt>
                <c:pt idx="15">
                  <c:v>74.799999999999983</c:v>
                </c:pt>
                <c:pt idx="16">
                  <c:v>74.783333333333317</c:v>
                </c:pt>
                <c:pt idx="17">
                  <c:v>74.150000000000006</c:v>
                </c:pt>
                <c:pt idx="18">
                  <c:v>69.36666666666666</c:v>
                </c:pt>
                <c:pt idx="19">
                  <c:v>67.19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873280"/>
        <c:axId val="72544192"/>
        <c:axId val="0"/>
      </c:bar3DChart>
      <c:catAx>
        <c:axId val="83873280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crossAx val="72544192"/>
        <c:crosses val="autoZero"/>
        <c:auto val="1"/>
        <c:lblAlgn val="ctr"/>
        <c:lblOffset val="100"/>
        <c:noMultiLvlLbl val="0"/>
      </c:catAx>
      <c:valAx>
        <c:axId val="72544192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838732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298375737434895"/>
          <c:y val="0"/>
          <c:w val="0.46982218058755515"/>
          <c:h val="0.923355824379310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Лист7!$C$208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5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Лист7!$Q$207:$T$207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получателей услуг, удовлетворенных доступностью услуг для инвалидов (в % от общего числа опрошенных получателей услуг – инвалидов).</c:v>
                </c:pt>
              </c:strCache>
            </c:strRef>
          </c:cat>
          <c:val>
            <c:numRef>
              <c:f>Лист7!$Q$208:$T$208</c:f>
              <c:numCache>
                <c:formatCode>0.00</c:formatCode>
                <c:ptCount val="4"/>
                <c:pt idx="0">
                  <c:v>41.849704433497543</c:v>
                </c:pt>
                <c:pt idx="1">
                  <c:v>9.3596059113300498</c:v>
                </c:pt>
                <c:pt idx="2">
                  <c:v>31.03448275862069</c:v>
                </c:pt>
                <c:pt idx="3">
                  <c:v>88.760098522167468</c:v>
                </c:pt>
              </c:numCache>
            </c:numRef>
          </c:val>
        </c:ser>
        <c:ser>
          <c:idx val="1"/>
          <c:order val="1"/>
          <c:tx>
            <c:strRef>
              <c:f>Лист7!$C$209</c:f>
              <c:strCache>
                <c:ptCount val="1"/>
                <c:pt idx="0">
                  <c:v>Наименьшее значение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5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Лист7!$Q$207:$T$207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получателей услуг, удовлетворенных доступностью услуг для инвалидов (в % от общего числа опрошенных получателей услуг – инвалидов).</c:v>
                </c:pt>
              </c:strCache>
            </c:strRef>
          </c:cat>
          <c:val>
            <c:numRef>
              <c:f>Лист7!$Q$209:$T$209</c:f>
              <c:numCache>
                <c:formatCode>0.00</c:formatCode>
                <c:ptCount val="4"/>
                <c:pt idx="0">
                  <c:v>3.3299999999999996</c:v>
                </c:pt>
                <c:pt idx="1">
                  <c:v>0</c:v>
                </c:pt>
                <c:pt idx="2">
                  <c:v>0</c:v>
                </c:pt>
                <c:pt idx="3">
                  <c:v>11.1</c:v>
                </c:pt>
              </c:numCache>
            </c:numRef>
          </c:val>
        </c:ser>
        <c:ser>
          <c:idx val="2"/>
          <c:order val="2"/>
          <c:tx>
            <c:strRef>
              <c:f>Лист7!$C$210</c:f>
              <c:strCache>
                <c:ptCount val="1"/>
                <c:pt idx="0">
                  <c:v>Наибольшее значение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5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Лист7!$Q$207:$T$207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получателей услуг, удовлетворенных доступностью услуг для инвалидов (в % от общего числа опрошенных получателей услуг – инвалидов).</c:v>
                </c:pt>
              </c:strCache>
            </c:strRef>
          </c:cat>
          <c:val>
            <c:numRef>
              <c:f>Лист7!$Q$210:$T$210</c:f>
              <c:numCache>
                <c:formatCode>0.00</c:formatCode>
                <c:ptCount val="4"/>
                <c:pt idx="0">
                  <c:v>98.08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93607424"/>
        <c:axId val="120258560"/>
        <c:axId val="0"/>
      </c:bar3DChart>
      <c:catAx>
        <c:axId val="93607424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crossAx val="120258560"/>
        <c:crosses val="autoZero"/>
        <c:auto val="1"/>
        <c:lblAlgn val="ctr"/>
        <c:lblOffset val="100"/>
        <c:noMultiLvlLbl val="0"/>
      </c:catAx>
      <c:valAx>
        <c:axId val="120258560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936074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7777777777777779E-3"/>
                  <c:y val="-4.8046156392613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Лист2!$S$25:$S$44</c:f>
              <c:strCache>
                <c:ptCount val="20"/>
                <c:pt idx="0">
                  <c:v>Кедровый</c:v>
                </c:pt>
                <c:pt idx="1">
                  <c:v>Северск</c:v>
                </c:pt>
                <c:pt idx="2">
                  <c:v>Парабельский район</c:v>
                </c:pt>
                <c:pt idx="3">
                  <c:v>Томск</c:v>
                </c:pt>
                <c:pt idx="4">
                  <c:v>Стрежевой</c:v>
                </c:pt>
                <c:pt idx="5">
                  <c:v>Первомайский район</c:v>
                </c:pt>
                <c:pt idx="6">
                  <c:v>Колпашевский район</c:v>
                </c:pt>
                <c:pt idx="7">
                  <c:v>Асиновский район</c:v>
                </c:pt>
                <c:pt idx="8">
                  <c:v>Каргасокский район</c:v>
                </c:pt>
                <c:pt idx="9">
                  <c:v>Тегульдетский район</c:v>
                </c:pt>
                <c:pt idx="10">
                  <c:v>Кривошеинский район</c:v>
                </c:pt>
                <c:pt idx="11">
                  <c:v>Бакчарский район</c:v>
                </c:pt>
                <c:pt idx="12">
                  <c:v>Верхнекетский район</c:v>
                </c:pt>
                <c:pt idx="13">
                  <c:v>Чаинский район</c:v>
                </c:pt>
                <c:pt idx="14">
                  <c:v>Зырянский район</c:v>
                </c:pt>
                <c:pt idx="15">
                  <c:v>Томский район</c:v>
                </c:pt>
                <c:pt idx="16">
                  <c:v>Кожевниковский район</c:v>
                </c:pt>
                <c:pt idx="17">
                  <c:v>Молчановский район</c:v>
                </c:pt>
                <c:pt idx="18">
                  <c:v>Александровский район</c:v>
                </c:pt>
                <c:pt idx="19">
                  <c:v>Шегарский район</c:v>
                </c:pt>
              </c:strCache>
            </c:strRef>
          </c:cat>
          <c:val>
            <c:numRef>
              <c:f>Лист2!$T$24:$T$43</c:f>
              <c:numCache>
                <c:formatCode>0.00</c:formatCode>
                <c:ptCount val="19"/>
                <c:pt idx="0">
                  <c:v>66</c:v>
                </c:pt>
                <c:pt idx="1">
                  <c:v>51.69590909090909</c:v>
                </c:pt>
                <c:pt idx="2">
                  <c:v>45.317499999999995</c:v>
                </c:pt>
                <c:pt idx="3">
                  <c:v>44.65024390243903</c:v>
                </c:pt>
                <c:pt idx="4">
                  <c:v>42.433999999999997</c:v>
                </c:pt>
                <c:pt idx="5">
                  <c:v>41.368333333333332</c:v>
                </c:pt>
                <c:pt idx="6">
                  <c:v>40.64875</c:v>
                </c:pt>
                <c:pt idx="7">
                  <c:v>40.537500000000001</c:v>
                </c:pt>
                <c:pt idx="8">
                  <c:v>39.194545454545455</c:v>
                </c:pt>
                <c:pt idx="9">
                  <c:v>38</c:v>
                </c:pt>
                <c:pt idx="10">
                  <c:v>37.17</c:v>
                </c:pt>
                <c:pt idx="11">
                  <c:v>36.755000000000003</c:v>
                </c:pt>
                <c:pt idx="12">
                  <c:v>36.65</c:v>
                </c:pt>
                <c:pt idx="13">
                  <c:v>35.989999999999995</c:v>
                </c:pt>
                <c:pt idx="14">
                  <c:v>34.47</c:v>
                </c:pt>
                <c:pt idx="15">
                  <c:v>33.620416666666671</c:v>
                </c:pt>
                <c:pt idx="16">
                  <c:v>33.010000000000005</c:v>
                </c:pt>
                <c:pt idx="17">
                  <c:v>31.564999999999998</c:v>
                </c:pt>
                <c:pt idx="18">
                  <c:v>30.590000000000003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778944"/>
        <c:axId val="120261440"/>
        <c:axId val="0"/>
      </c:bar3DChart>
      <c:catAx>
        <c:axId val="93778944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b="1"/>
            </a:pPr>
            <a:endParaRPr lang="ru-RU"/>
          </a:p>
        </c:txPr>
        <c:crossAx val="120261440"/>
        <c:crosses val="autoZero"/>
        <c:auto val="1"/>
        <c:lblAlgn val="ctr"/>
        <c:lblOffset val="100"/>
        <c:noMultiLvlLbl val="0"/>
      </c:catAx>
      <c:valAx>
        <c:axId val="120261440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937789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298375737434895"/>
          <c:y val="0"/>
          <c:w val="0.49983296526418408"/>
          <c:h val="0.923355824379310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Лист7!$C$208:$D$208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Лист7!$U$207:$X$207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работников, обеспечивающих первичный контакт и информирование получателя услуги при непосредственном обращении в организацию</c:v>
                </c:pt>
                <c:pt idx="2">
                  <c:v>4.2. Доля получателей услуг, удовлетворенных доброжелательностью, вежливостью работников, обеспечивающих непосредственное оказание услуги при обращении в организацию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</c:v>
                </c:pt>
              </c:strCache>
            </c:strRef>
          </c:cat>
          <c:val>
            <c:numRef>
              <c:f>Лист7!$U$208:$X$208</c:f>
              <c:numCache>
                <c:formatCode>0.00</c:formatCode>
                <c:ptCount val="4"/>
                <c:pt idx="0">
                  <c:v>95.222167487684686</c:v>
                </c:pt>
                <c:pt idx="1">
                  <c:v>95.040394088669956</c:v>
                </c:pt>
                <c:pt idx="2">
                  <c:v>95.469458128078827</c:v>
                </c:pt>
                <c:pt idx="3">
                  <c:v>95.09113300492605</c:v>
                </c:pt>
              </c:numCache>
            </c:numRef>
          </c:val>
        </c:ser>
        <c:ser>
          <c:idx val="1"/>
          <c:order val="1"/>
          <c:tx>
            <c:strRef>
              <c:f>Лист7!$C$209:$D$209</c:f>
              <c:strCache>
                <c:ptCount val="1"/>
                <c:pt idx="0">
                  <c:v>Наименьшее значение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Лист7!$U$207:$X$207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работников, обеспечивающих первичный контакт и информирование получателя услуги при непосредственном обращении в организацию</c:v>
                </c:pt>
                <c:pt idx="2">
                  <c:v>4.2. Доля получателей услуг, удовлетворенных доброжелательностью, вежливостью работников, обеспечивающих непосредственное оказание услуги при обращении в организацию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</c:v>
                </c:pt>
              </c:strCache>
            </c:strRef>
          </c:cat>
          <c:val>
            <c:numRef>
              <c:f>Лист7!$U$209:$X$209</c:f>
              <c:numCache>
                <c:formatCode>0.00</c:formatCode>
                <c:ptCount val="4"/>
                <c:pt idx="0">
                  <c:v>27.6</c:v>
                </c:pt>
                <c:pt idx="1">
                  <c:v>27.6</c:v>
                </c:pt>
                <c:pt idx="2">
                  <c:v>27.6</c:v>
                </c:pt>
                <c:pt idx="3">
                  <c:v>27.6</c:v>
                </c:pt>
              </c:numCache>
            </c:numRef>
          </c:val>
        </c:ser>
        <c:ser>
          <c:idx val="2"/>
          <c:order val="2"/>
          <c:tx>
            <c:strRef>
              <c:f>Лист7!$C$210:$D$210</c:f>
              <c:strCache>
                <c:ptCount val="1"/>
                <c:pt idx="0">
                  <c:v>Наибольшее значение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Лист7!$U$207:$X$207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работников, обеспечивающих первичный контакт и информирование получателя услуги при непосредственном обращении в организацию</c:v>
                </c:pt>
                <c:pt idx="2">
                  <c:v>4.2. Доля получателей услуг, удовлетворенных доброжелательностью, вежливостью работников, обеспечивающих непосредственное оказание услуги при обращении в организацию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</c:v>
                </c:pt>
              </c:strCache>
            </c:strRef>
          </c:cat>
          <c:val>
            <c:numRef>
              <c:f>Лист7!$U$210:$X$210</c:f>
              <c:numCache>
                <c:formatCode>0.00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gapDepth val="228"/>
        <c:shape val="box"/>
        <c:axId val="97607680"/>
        <c:axId val="120266752"/>
        <c:axId val="0"/>
      </c:bar3DChart>
      <c:catAx>
        <c:axId val="97607680"/>
        <c:scaling>
          <c:orientation val="maxMin"/>
        </c:scaling>
        <c:delete val="0"/>
        <c:axPos val="l"/>
        <c:majorTickMark val="out"/>
        <c:minorTickMark val="none"/>
        <c:tickLblPos val="nextTo"/>
        <c:spPr>
          <a:solidFill>
            <a:schemeClr val="bg1"/>
          </a:solidFill>
        </c:spPr>
        <c:crossAx val="120266752"/>
        <c:crosses val="autoZero"/>
        <c:auto val="1"/>
        <c:lblAlgn val="ctr"/>
        <c:lblOffset val="100"/>
        <c:noMultiLvlLbl val="0"/>
      </c:catAx>
      <c:valAx>
        <c:axId val="120266752"/>
        <c:scaling>
          <c:orientation val="minMax"/>
        </c:scaling>
        <c:delete val="1"/>
        <c:axPos val="t"/>
        <c:majorGridlines/>
        <c:numFmt formatCode="0.00" sourceLinked="1"/>
        <c:majorTickMark val="out"/>
        <c:minorTickMark val="none"/>
        <c:tickLblPos val="nextTo"/>
        <c:crossAx val="976076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C96526-C03F-4CEA-AF24-A3241C37163E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F19EF95-3517-4F55-98A3-EA35891E820E}">
      <dgm:prSet phldrT="[Текст]" custT="1"/>
      <dgm:spPr/>
      <dgm:t>
        <a:bodyPr/>
        <a:lstStyle/>
        <a:p>
          <a:r>
            <a:rPr lang="ru-RU" sz="2000" dirty="0" smtClean="0"/>
            <a:t>1. Показатели, характеризующие </a:t>
          </a:r>
          <a:r>
            <a:rPr lang="ru-RU" sz="2000" u="sng" dirty="0" smtClean="0"/>
            <a:t>открытость и доступность информации об образовательной организации</a:t>
          </a:r>
          <a:endParaRPr lang="ru-RU" sz="2000" u="sng" dirty="0"/>
        </a:p>
      </dgm:t>
    </dgm:pt>
    <dgm:pt modelId="{18B96543-517E-459B-8A8B-1A0A80309B37}" type="parTrans" cxnId="{064059EF-39D2-4AF4-B8CD-72B23E6386D0}">
      <dgm:prSet/>
      <dgm:spPr/>
      <dgm:t>
        <a:bodyPr/>
        <a:lstStyle/>
        <a:p>
          <a:endParaRPr lang="ru-RU" sz="2000"/>
        </a:p>
      </dgm:t>
    </dgm:pt>
    <dgm:pt modelId="{83FDEDF6-3A52-4852-8D09-A56A881241E3}" type="sibTrans" cxnId="{064059EF-39D2-4AF4-B8CD-72B23E6386D0}">
      <dgm:prSet/>
      <dgm:spPr/>
      <dgm:t>
        <a:bodyPr/>
        <a:lstStyle/>
        <a:p>
          <a:endParaRPr lang="ru-RU" sz="2000"/>
        </a:p>
      </dgm:t>
    </dgm:pt>
    <dgm:pt modelId="{5C266D8E-89C4-4EFF-A601-EC5738DAE373}">
      <dgm:prSet phldrT="[Текст]" custT="1"/>
      <dgm:spPr/>
      <dgm:t>
        <a:bodyPr/>
        <a:lstStyle/>
        <a:p>
          <a:r>
            <a:rPr lang="ru-RU" sz="2000" dirty="0" smtClean="0"/>
            <a:t>2. Показатели, характеризующие </a:t>
          </a:r>
          <a:r>
            <a:rPr lang="ru-RU" sz="2000" u="sng" dirty="0" smtClean="0"/>
            <a:t>доступность услуг для инвалидов</a:t>
          </a:r>
          <a:endParaRPr lang="ru-RU" sz="2000" u="sng" dirty="0"/>
        </a:p>
      </dgm:t>
    </dgm:pt>
    <dgm:pt modelId="{0EFCC5EB-6B7E-4C66-A4FA-76AB7287ABDD}" type="parTrans" cxnId="{CBDBD7D6-6401-4DDB-B786-D6FD0B07A417}">
      <dgm:prSet/>
      <dgm:spPr/>
      <dgm:t>
        <a:bodyPr/>
        <a:lstStyle/>
        <a:p>
          <a:endParaRPr lang="ru-RU" sz="2000"/>
        </a:p>
      </dgm:t>
    </dgm:pt>
    <dgm:pt modelId="{69AFE14C-FFDE-44B3-A8BD-DAB25B2899BB}" type="sibTrans" cxnId="{CBDBD7D6-6401-4DDB-B786-D6FD0B07A417}">
      <dgm:prSet/>
      <dgm:spPr/>
      <dgm:t>
        <a:bodyPr/>
        <a:lstStyle/>
        <a:p>
          <a:endParaRPr lang="ru-RU" sz="2000"/>
        </a:p>
      </dgm:t>
    </dgm:pt>
    <dgm:pt modelId="{AF7DF0E1-C83D-4EA1-B092-4165F6DAC3F3}">
      <dgm:prSet phldrT="[Текст]" custT="1"/>
      <dgm:spPr/>
      <dgm:t>
        <a:bodyPr/>
        <a:lstStyle/>
        <a:p>
          <a:r>
            <a:rPr lang="ru-RU" sz="2000" dirty="0" smtClean="0"/>
            <a:t>4. Показатели, характеризующие </a:t>
          </a:r>
          <a:r>
            <a:rPr lang="ru-RU" sz="2000" u="sng" dirty="0" smtClean="0"/>
            <a:t>доброжелательность, вежливость </a:t>
          </a:r>
          <a:r>
            <a:rPr lang="ru-RU" sz="2000" dirty="0" smtClean="0"/>
            <a:t>работников образовательных организаций</a:t>
          </a:r>
          <a:endParaRPr lang="ru-RU" sz="2000" dirty="0"/>
        </a:p>
      </dgm:t>
    </dgm:pt>
    <dgm:pt modelId="{5FF13ECC-426F-42A7-8E27-2E4F0BDE3E1A}" type="parTrans" cxnId="{6C25F7B9-38AA-45DC-A20D-A32B1F3F588D}">
      <dgm:prSet/>
      <dgm:spPr/>
      <dgm:t>
        <a:bodyPr/>
        <a:lstStyle/>
        <a:p>
          <a:endParaRPr lang="ru-RU" sz="2000"/>
        </a:p>
      </dgm:t>
    </dgm:pt>
    <dgm:pt modelId="{3C52BC19-DF1C-4CD8-ABF1-17AB4EEDB82C}" type="sibTrans" cxnId="{6C25F7B9-38AA-45DC-A20D-A32B1F3F588D}">
      <dgm:prSet/>
      <dgm:spPr/>
      <dgm:t>
        <a:bodyPr/>
        <a:lstStyle/>
        <a:p>
          <a:endParaRPr lang="ru-RU" sz="2000"/>
        </a:p>
      </dgm:t>
    </dgm:pt>
    <dgm:pt modelId="{BA4EB070-897F-4023-A85C-90FAFCBF6021}">
      <dgm:prSet phldrT="[Текст]" custT="1"/>
      <dgm:spPr/>
      <dgm:t>
        <a:bodyPr/>
        <a:lstStyle/>
        <a:p>
          <a:r>
            <a:rPr lang="ru-RU" sz="2000" dirty="0" smtClean="0"/>
            <a:t> 5. Показатели, характеризующие </a:t>
          </a:r>
          <a:r>
            <a:rPr lang="ru-RU" sz="2000" u="sng" dirty="0" smtClean="0"/>
            <a:t>удовлетворенность условиями оказания услуг</a:t>
          </a:r>
          <a:endParaRPr lang="ru-RU" sz="2000" u="sng" dirty="0"/>
        </a:p>
      </dgm:t>
    </dgm:pt>
    <dgm:pt modelId="{3E37EEE0-8E18-4472-A104-6BECED7B8D34}" type="parTrans" cxnId="{06A23681-4EF2-4C0E-9EB0-269584EA6150}">
      <dgm:prSet/>
      <dgm:spPr/>
      <dgm:t>
        <a:bodyPr/>
        <a:lstStyle/>
        <a:p>
          <a:endParaRPr lang="ru-RU" sz="2000"/>
        </a:p>
      </dgm:t>
    </dgm:pt>
    <dgm:pt modelId="{0835623C-CEA7-4D0C-A254-ADB8148DE2A2}" type="sibTrans" cxnId="{06A23681-4EF2-4C0E-9EB0-269584EA6150}">
      <dgm:prSet/>
      <dgm:spPr/>
      <dgm:t>
        <a:bodyPr/>
        <a:lstStyle/>
        <a:p>
          <a:endParaRPr lang="ru-RU" sz="2000"/>
        </a:p>
      </dgm:t>
    </dgm:pt>
    <dgm:pt modelId="{0DE79ED1-CCFE-425F-890F-F719A17FDF99}">
      <dgm:prSet phldrT="[Текст]" custT="1"/>
      <dgm:spPr/>
      <dgm:t>
        <a:bodyPr/>
        <a:lstStyle/>
        <a:p>
          <a:r>
            <a:rPr lang="ru-RU" sz="2000" dirty="0" smtClean="0"/>
            <a:t>3. Показатели, характеризующие </a:t>
          </a:r>
          <a:r>
            <a:rPr lang="ru-RU" sz="2000" u="sng" dirty="0" smtClean="0"/>
            <a:t>комфортность условий предоставления услуг</a:t>
          </a:r>
          <a:r>
            <a:rPr lang="ru-RU" sz="2000" dirty="0" smtClean="0"/>
            <a:t>, в том числе время ожидания предоставления услуг</a:t>
          </a:r>
          <a:endParaRPr lang="ru-RU" sz="2000" dirty="0"/>
        </a:p>
      </dgm:t>
    </dgm:pt>
    <dgm:pt modelId="{76657EB9-512E-4E1F-9B3D-8FFCA4D675D1}" type="parTrans" cxnId="{6F8EA0F8-7357-4896-86D1-30DF5737A8BD}">
      <dgm:prSet/>
      <dgm:spPr/>
      <dgm:t>
        <a:bodyPr/>
        <a:lstStyle/>
        <a:p>
          <a:endParaRPr lang="ru-RU"/>
        </a:p>
      </dgm:t>
    </dgm:pt>
    <dgm:pt modelId="{06C964B3-601C-4D78-94C7-7956A53954CA}" type="sibTrans" cxnId="{6F8EA0F8-7357-4896-86D1-30DF5737A8BD}">
      <dgm:prSet/>
      <dgm:spPr/>
      <dgm:t>
        <a:bodyPr/>
        <a:lstStyle/>
        <a:p>
          <a:endParaRPr lang="ru-RU"/>
        </a:p>
      </dgm:t>
    </dgm:pt>
    <dgm:pt modelId="{05D25D57-0FEC-41BE-A7CA-BEED08D2BF6E}" type="pres">
      <dgm:prSet presAssocID="{C8C96526-C03F-4CEA-AF24-A3241C37163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250E0-A070-40C2-9AEA-2FCF606CD2BB}" type="pres">
      <dgm:prSet presAssocID="{BF19EF95-3517-4F55-98A3-EA35891E820E}" presName="parentLin" presStyleCnt="0"/>
      <dgm:spPr/>
    </dgm:pt>
    <dgm:pt modelId="{8FA562FA-EF63-448F-88A2-14FCC029627F}" type="pres">
      <dgm:prSet presAssocID="{BF19EF95-3517-4F55-98A3-EA35891E820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BF7E485-EAEF-46A7-BDE0-6CC75B26E570}" type="pres">
      <dgm:prSet presAssocID="{BF19EF95-3517-4F55-98A3-EA35891E820E}" presName="parentText" presStyleLbl="node1" presStyleIdx="0" presStyleCnt="5" custScaleX="142997" custScaleY="2383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AB3E5C-DCB9-4CCC-942C-6B748B589F77}" type="pres">
      <dgm:prSet presAssocID="{BF19EF95-3517-4F55-98A3-EA35891E820E}" presName="negativeSpace" presStyleCnt="0"/>
      <dgm:spPr/>
    </dgm:pt>
    <dgm:pt modelId="{AB76E6CE-BCEC-4DB3-8C2D-A3D18D98F949}" type="pres">
      <dgm:prSet presAssocID="{BF19EF95-3517-4F55-98A3-EA35891E820E}" presName="childText" presStyleLbl="conFgAcc1" presStyleIdx="0" presStyleCnt="5">
        <dgm:presLayoutVars>
          <dgm:bulletEnabled val="1"/>
        </dgm:presLayoutVars>
      </dgm:prSet>
      <dgm:spPr/>
    </dgm:pt>
    <dgm:pt modelId="{6B86C418-3829-463D-AA01-9CA35A447FBC}" type="pres">
      <dgm:prSet presAssocID="{83FDEDF6-3A52-4852-8D09-A56A881241E3}" presName="spaceBetweenRectangles" presStyleCnt="0"/>
      <dgm:spPr/>
    </dgm:pt>
    <dgm:pt modelId="{4095499F-3F5E-48E7-AF17-E36E5D1F9404}" type="pres">
      <dgm:prSet presAssocID="{5C266D8E-89C4-4EFF-A601-EC5738DAE373}" presName="parentLin" presStyleCnt="0"/>
      <dgm:spPr/>
    </dgm:pt>
    <dgm:pt modelId="{76F1C1DB-692D-42A3-A41F-5427C0969C8E}" type="pres">
      <dgm:prSet presAssocID="{5C266D8E-89C4-4EFF-A601-EC5738DAE37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0C9B976C-4A95-41EC-A36C-40D5ED358730}" type="pres">
      <dgm:prSet presAssocID="{5C266D8E-89C4-4EFF-A601-EC5738DAE373}" presName="parentText" presStyleLbl="node1" presStyleIdx="1" presStyleCnt="5" custScaleX="142857" custScaleY="1905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43C1D-A470-4ADC-AEDE-0C25545ECF6C}" type="pres">
      <dgm:prSet presAssocID="{5C266D8E-89C4-4EFF-A601-EC5738DAE373}" presName="negativeSpace" presStyleCnt="0"/>
      <dgm:spPr/>
    </dgm:pt>
    <dgm:pt modelId="{DA8DCE80-7FD4-4467-9CDA-EF391666E436}" type="pres">
      <dgm:prSet presAssocID="{5C266D8E-89C4-4EFF-A601-EC5738DAE373}" presName="childText" presStyleLbl="conFgAcc1" presStyleIdx="1" presStyleCnt="5">
        <dgm:presLayoutVars>
          <dgm:bulletEnabled val="1"/>
        </dgm:presLayoutVars>
      </dgm:prSet>
      <dgm:spPr/>
    </dgm:pt>
    <dgm:pt modelId="{11AC7ACC-F592-4E32-876C-D2614BE9D6A5}" type="pres">
      <dgm:prSet presAssocID="{69AFE14C-FFDE-44B3-A8BD-DAB25B2899BB}" presName="spaceBetweenRectangles" presStyleCnt="0"/>
      <dgm:spPr/>
    </dgm:pt>
    <dgm:pt modelId="{23BFBE3F-B2C6-4C69-AA8F-1AD648F75DAF}" type="pres">
      <dgm:prSet presAssocID="{0DE79ED1-CCFE-425F-890F-F719A17FDF99}" presName="parentLin" presStyleCnt="0"/>
      <dgm:spPr/>
    </dgm:pt>
    <dgm:pt modelId="{8455DD33-F262-4AED-8A15-EA85FA80D9AA}" type="pres">
      <dgm:prSet presAssocID="{0DE79ED1-CCFE-425F-890F-F719A17FDF99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E1A8F8BF-F865-4488-9D49-8E5914682511}" type="pres">
      <dgm:prSet presAssocID="{0DE79ED1-CCFE-425F-890F-F719A17FDF99}" presName="parentText" presStyleLbl="node1" presStyleIdx="2" presStyleCnt="5" custScaleX="137488" custScaleY="2558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1DD48-813E-4E28-871B-7B0CD31A8095}" type="pres">
      <dgm:prSet presAssocID="{0DE79ED1-CCFE-425F-890F-F719A17FDF99}" presName="negativeSpace" presStyleCnt="0"/>
      <dgm:spPr/>
    </dgm:pt>
    <dgm:pt modelId="{B62A625A-E886-47E4-B5CC-DFC3D5F3DB26}" type="pres">
      <dgm:prSet presAssocID="{0DE79ED1-CCFE-425F-890F-F719A17FDF99}" presName="childText" presStyleLbl="conFgAcc1" presStyleIdx="2" presStyleCnt="5">
        <dgm:presLayoutVars>
          <dgm:bulletEnabled val="1"/>
        </dgm:presLayoutVars>
      </dgm:prSet>
      <dgm:spPr/>
    </dgm:pt>
    <dgm:pt modelId="{4E3B6355-B54A-446D-A521-F001112A8E46}" type="pres">
      <dgm:prSet presAssocID="{06C964B3-601C-4D78-94C7-7956A53954CA}" presName="spaceBetweenRectangles" presStyleCnt="0"/>
      <dgm:spPr/>
    </dgm:pt>
    <dgm:pt modelId="{E388C801-D758-4098-9577-B905F9C4AA61}" type="pres">
      <dgm:prSet presAssocID="{AF7DF0E1-C83D-4EA1-B092-4165F6DAC3F3}" presName="parentLin" presStyleCnt="0"/>
      <dgm:spPr/>
    </dgm:pt>
    <dgm:pt modelId="{2860632B-F15D-447E-8100-4D5161871A28}" type="pres">
      <dgm:prSet presAssocID="{AF7DF0E1-C83D-4EA1-B092-4165F6DAC3F3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FC6940CE-8C6B-4B28-9376-C733812D2ABF}" type="pres">
      <dgm:prSet presAssocID="{AF7DF0E1-C83D-4EA1-B092-4165F6DAC3F3}" presName="parentText" presStyleLbl="node1" presStyleIdx="3" presStyleCnt="5" custScaleX="142857" custScaleY="2108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E23D55-2038-4272-99FA-97D933F5B12D}" type="pres">
      <dgm:prSet presAssocID="{AF7DF0E1-C83D-4EA1-B092-4165F6DAC3F3}" presName="negativeSpace" presStyleCnt="0"/>
      <dgm:spPr/>
    </dgm:pt>
    <dgm:pt modelId="{3315E85A-2206-49FC-A1EF-D0C3D0BA4FC3}" type="pres">
      <dgm:prSet presAssocID="{AF7DF0E1-C83D-4EA1-B092-4165F6DAC3F3}" presName="childText" presStyleLbl="conFgAcc1" presStyleIdx="3" presStyleCnt="5">
        <dgm:presLayoutVars>
          <dgm:bulletEnabled val="1"/>
        </dgm:presLayoutVars>
      </dgm:prSet>
      <dgm:spPr/>
    </dgm:pt>
    <dgm:pt modelId="{B389807A-88A7-4EB3-BBD2-E8DE0A052EEA}" type="pres">
      <dgm:prSet presAssocID="{3C52BC19-DF1C-4CD8-ABF1-17AB4EEDB82C}" presName="spaceBetweenRectangles" presStyleCnt="0"/>
      <dgm:spPr/>
    </dgm:pt>
    <dgm:pt modelId="{90E6211F-BA98-43E8-9517-6C20F9C1C45C}" type="pres">
      <dgm:prSet presAssocID="{BA4EB070-897F-4023-A85C-90FAFCBF6021}" presName="parentLin" presStyleCnt="0"/>
      <dgm:spPr/>
    </dgm:pt>
    <dgm:pt modelId="{AE54B4F9-74F6-4558-B435-75CE205C2A47}" type="pres">
      <dgm:prSet presAssocID="{BA4EB070-897F-4023-A85C-90FAFCBF6021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AE1B760-6ECF-4802-8E07-C1573C0665D3}" type="pres">
      <dgm:prSet presAssocID="{BA4EB070-897F-4023-A85C-90FAFCBF6021}" presName="parentText" presStyleLbl="node1" presStyleIdx="4" presStyleCnt="5" custScaleX="142857" custScaleY="2066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DCF72-D4A7-4A31-B911-94DB78DBEC69}" type="pres">
      <dgm:prSet presAssocID="{BA4EB070-897F-4023-A85C-90FAFCBF6021}" presName="negativeSpace" presStyleCnt="0"/>
      <dgm:spPr/>
    </dgm:pt>
    <dgm:pt modelId="{B2E38052-C386-4C18-ACE1-4705DBB92526}" type="pres">
      <dgm:prSet presAssocID="{BA4EB070-897F-4023-A85C-90FAFCBF602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A9F38E2-33BE-46BF-8F1F-B2DDD4AC70BA}" type="presOf" srcId="{BA4EB070-897F-4023-A85C-90FAFCBF6021}" destId="{0AE1B760-6ECF-4802-8E07-C1573C0665D3}" srcOrd="1" destOrd="0" presId="urn:microsoft.com/office/officeart/2005/8/layout/list1"/>
    <dgm:cxn modelId="{065B3249-6FB8-4EBD-BDE7-DBC708722385}" type="presOf" srcId="{0DE79ED1-CCFE-425F-890F-F719A17FDF99}" destId="{E1A8F8BF-F865-4488-9D49-8E5914682511}" srcOrd="1" destOrd="0" presId="urn:microsoft.com/office/officeart/2005/8/layout/list1"/>
    <dgm:cxn modelId="{6F8EA0F8-7357-4896-86D1-30DF5737A8BD}" srcId="{C8C96526-C03F-4CEA-AF24-A3241C37163E}" destId="{0DE79ED1-CCFE-425F-890F-F719A17FDF99}" srcOrd="2" destOrd="0" parTransId="{76657EB9-512E-4E1F-9B3D-8FFCA4D675D1}" sibTransId="{06C964B3-601C-4D78-94C7-7956A53954CA}"/>
    <dgm:cxn modelId="{F1893636-2C57-4E76-82F3-CD0943386775}" type="presOf" srcId="{AF7DF0E1-C83D-4EA1-B092-4165F6DAC3F3}" destId="{FC6940CE-8C6B-4B28-9376-C733812D2ABF}" srcOrd="1" destOrd="0" presId="urn:microsoft.com/office/officeart/2005/8/layout/list1"/>
    <dgm:cxn modelId="{92CC0C8F-7E4A-4DF3-9B57-98D7A6BB0F57}" type="presOf" srcId="{0DE79ED1-CCFE-425F-890F-F719A17FDF99}" destId="{8455DD33-F262-4AED-8A15-EA85FA80D9AA}" srcOrd="0" destOrd="0" presId="urn:microsoft.com/office/officeart/2005/8/layout/list1"/>
    <dgm:cxn modelId="{0179BD39-2E13-4A82-BB8E-E9DDC444D9CC}" type="presOf" srcId="{5C266D8E-89C4-4EFF-A601-EC5738DAE373}" destId="{0C9B976C-4A95-41EC-A36C-40D5ED358730}" srcOrd="1" destOrd="0" presId="urn:microsoft.com/office/officeart/2005/8/layout/list1"/>
    <dgm:cxn modelId="{E981E537-6849-4238-A3A5-70C5BC05CF32}" type="presOf" srcId="{BF19EF95-3517-4F55-98A3-EA35891E820E}" destId="{BBF7E485-EAEF-46A7-BDE0-6CC75B26E570}" srcOrd="1" destOrd="0" presId="urn:microsoft.com/office/officeart/2005/8/layout/list1"/>
    <dgm:cxn modelId="{D9FF7C50-3EFB-4893-8C94-C1C018481286}" type="presOf" srcId="{C8C96526-C03F-4CEA-AF24-A3241C37163E}" destId="{05D25D57-0FEC-41BE-A7CA-BEED08D2BF6E}" srcOrd="0" destOrd="0" presId="urn:microsoft.com/office/officeart/2005/8/layout/list1"/>
    <dgm:cxn modelId="{06A23681-4EF2-4C0E-9EB0-269584EA6150}" srcId="{C8C96526-C03F-4CEA-AF24-A3241C37163E}" destId="{BA4EB070-897F-4023-A85C-90FAFCBF6021}" srcOrd="4" destOrd="0" parTransId="{3E37EEE0-8E18-4472-A104-6BECED7B8D34}" sibTransId="{0835623C-CEA7-4D0C-A254-ADB8148DE2A2}"/>
    <dgm:cxn modelId="{CBDBD7D6-6401-4DDB-B786-D6FD0B07A417}" srcId="{C8C96526-C03F-4CEA-AF24-A3241C37163E}" destId="{5C266D8E-89C4-4EFF-A601-EC5738DAE373}" srcOrd="1" destOrd="0" parTransId="{0EFCC5EB-6B7E-4C66-A4FA-76AB7287ABDD}" sibTransId="{69AFE14C-FFDE-44B3-A8BD-DAB25B2899BB}"/>
    <dgm:cxn modelId="{A0B50AD1-3DB4-4300-BFE4-5F9DE8BB4A9B}" type="presOf" srcId="{AF7DF0E1-C83D-4EA1-B092-4165F6DAC3F3}" destId="{2860632B-F15D-447E-8100-4D5161871A28}" srcOrd="0" destOrd="0" presId="urn:microsoft.com/office/officeart/2005/8/layout/list1"/>
    <dgm:cxn modelId="{5531BA6F-8F30-4F87-90E3-43CD83D7E301}" type="presOf" srcId="{BA4EB070-897F-4023-A85C-90FAFCBF6021}" destId="{AE54B4F9-74F6-4558-B435-75CE205C2A47}" srcOrd="0" destOrd="0" presId="urn:microsoft.com/office/officeart/2005/8/layout/list1"/>
    <dgm:cxn modelId="{F33051E8-B7A2-4C28-83FC-DEC5B93A6850}" type="presOf" srcId="{BF19EF95-3517-4F55-98A3-EA35891E820E}" destId="{8FA562FA-EF63-448F-88A2-14FCC029627F}" srcOrd="0" destOrd="0" presId="urn:microsoft.com/office/officeart/2005/8/layout/list1"/>
    <dgm:cxn modelId="{064059EF-39D2-4AF4-B8CD-72B23E6386D0}" srcId="{C8C96526-C03F-4CEA-AF24-A3241C37163E}" destId="{BF19EF95-3517-4F55-98A3-EA35891E820E}" srcOrd="0" destOrd="0" parTransId="{18B96543-517E-459B-8A8B-1A0A80309B37}" sibTransId="{83FDEDF6-3A52-4852-8D09-A56A881241E3}"/>
    <dgm:cxn modelId="{587AE59B-760F-4542-A200-C0161D422180}" type="presOf" srcId="{5C266D8E-89C4-4EFF-A601-EC5738DAE373}" destId="{76F1C1DB-692D-42A3-A41F-5427C0969C8E}" srcOrd="0" destOrd="0" presId="urn:microsoft.com/office/officeart/2005/8/layout/list1"/>
    <dgm:cxn modelId="{6C25F7B9-38AA-45DC-A20D-A32B1F3F588D}" srcId="{C8C96526-C03F-4CEA-AF24-A3241C37163E}" destId="{AF7DF0E1-C83D-4EA1-B092-4165F6DAC3F3}" srcOrd="3" destOrd="0" parTransId="{5FF13ECC-426F-42A7-8E27-2E4F0BDE3E1A}" sibTransId="{3C52BC19-DF1C-4CD8-ABF1-17AB4EEDB82C}"/>
    <dgm:cxn modelId="{B1538EBF-090C-49C0-95EA-59C368CFE246}" type="presParOf" srcId="{05D25D57-0FEC-41BE-A7CA-BEED08D2BF6E}" destId="{314250E0-A070-40C2-9AEA-2FCF606CD2BB}" srcOrd="0" destOrd="0" presId="urn:microsoft.com/office/officeart/2005/8/layout/list1"/>
    <dgm:cxn modelId="{493A9101-6F13-4DA1-AC46-21ED27E1979D}" type="presParOf" srcId="{314250E0-A070-40C2-9AEA-2FCF606CD2BB}" destId="{8FA562FA-EF63-448F-88A2-14FCC029627F}" srcOrd="0" destOrd="0" presId="urn:microsoft.com/office/officeart/2005/8/layout/list1"/>
    <dgm:cxn modelId="{C48C322A-213D-42C4-8C9D-6AF256D482BC}" type="presParOf" srcId="{314250E0-A070-40C2-9AEA-2FCF606CD2BB}" destId="{BBF7E485-EAEF-46A7-BDE0-6CC75B26E570}" srcOrd="1" destOrd="0" presId="urn:microsoft.com/office/officeart/2005/8/layout/list1"/>
    <dgm:cxn modelId="{9279868F-BAC4-4929-9CB4-9479FF7D2CD4}" type="presParOf" srcId="{05D25D57-0FEC-41BE-A7CA-BEED08D2BF6E}" destId="{17AB3E5C-DCB9-4CCC-942C-6B748B589F77}" srcOrd="1" destOrd="0" presId="urn:microsoft.com/office/officeart/2005/8/layout/list1"/>
    <dgm:cxn modelId="{5E8661BA-D1FF-4872-B5AC-DA949563F250}" type="presParOf" srcId="{05D25D57-0FEC-41BE-A7CA-BEED08D2BF6E}" destId="{AB76E6CE-BCEC-4DB3-8C2D-A3D18D98F949}" srcOrd="2" destOrd="0" presId="urn:microsoft.com/office/officeart/2005/8/layout/list1"/>
    <dgm:cxn modelId="{BC76CA9A-A5D9-4710-9F2A-528782CFCDCF}" type="presParOf" srcId="{05D25D57-0FEC-41BE-A7CA-BEED08D2BF6E}" destId="{6B86C418-3829-463D-AA01-9CA35A447FBC}" srcOrd="3" destOrd="0" presId="urn:microsoft.com/office/officeart/2005/8/layout/list1"/>
    <dgm:cxn modelId="{A8A24BF8-C365-41D1-A2DE-50EB6F9FCED4}" type="presParOf" srcId="{05D25D57-0FEC-41BE-A7CA-BEED08D2BF6E}" destId="{4095499F-3F5E-48E7-AF17-E36E5D1F9404}" srcOrd="4" destOrd="0" presId="urn:microsoft.com/office/officeart/2005/8/layout/list1"/>
    <dgm:cxn modelId="{E5BDE54A-97AD-4942-B1AE-BE4026629C15}" type="presParOf" srcId="{4095499F-3F5E-48E7-AF17-E36E5D1F9404}" destId="{76F1C1DB-692D-42A3-A41F-5427C0969C8E}" srcOrd="0" destOrd="0" presId="urn:microsoft.com/office/officeart/2005/8/layout/list1"/>
    <dgm:cxn modelId="{1D485C43-3B1A-404F-B1E2-4975D02C06F7}" type="presParOf" srcId="{4095499F-3F5E-48E7-AF17-E36E5D1F9404}" destId="{0C9B976C-4A95-41EC-A36C-40D5ED358730}" srcOrd="1" destOrd="0" presId="urn:microsoft.com/office/officeart/2005/8/layout/list1"/>
    <dgm:cxn modelId="{5605B9D4-813F-4206-9D30-1915AFB14A95}" type="presParOf" srcId="{05D25D57-0FEC-41BE-A7CA-BEED08D2BF6E}" destId="{CF343C1D-A470-4ADC-AEDE-0C25545ECF6C}" srcOrd="5" destOrd="0" presId="urn:microsoft.com/office/officeart/2005/8/layout/list1"/>
    <dgm:cxn modelId="{A2C6162D-9280-4322-9790-EE6AB7AB0147}" type="presParOf" srcId="{05D25D57-0FEC-41BE-A7CA-BEED08D2BF6E}" destId="{DA8DCE80-7FD4-4467-9CDA-EF391666E436}" srcOrd="6" destOrd="0" presId="urn:microsoft.com/office/officeart/2005/8/layout/list1"/>
    <dgm:cxn modelId="{02394352-B84A-47D2-B085-7E189E86A884}" type="presParOf" srcId="{05D25D57-0FEC-41BE-A7CA-BEED08D2BF6E}" destId="{11AC7ACC-F592-4E32-876C-D2614BE9D6A5}" srcOrd="7" destOrd="0" presId="urn:microsoft.com/office/officeart/2005/8/layout/list1"/>
    <dgm:cxn modelId="{FCDA72A8-BCDF-4187-9609-C872D70E18F8}" type="presParOf" srcId="{05D25D57-0FEC-41BE-A7CA-BEED08D2BF6E}" destId="{23BFBE3F-B2C6-4C69-AA8F-1AD648F75DAF}" srcOrd="8" destOrd="0" presId="urn:microsoft.com/office/officeart/2005/8/layout/list1"/>
    <dgm:cxn modelId="{834BCA22-E724-45B1-BEA6-90A5D9B6EC85}" type="presParOf" srcId="{23BFBE3F-B2C6-4C69-AA8F-1AD648F75DAF}" destId="{8455DD33-F262-4AED-8A15-EA85FA80D9AA}" srcOrd="0" destOrd="0" presId="urn:microsoft.com/office/officeart/2005/8/layout/list1"/>
    <dgm:cxn modelId="{BC623E71-3B71-4C06-9ECC-DE5FE3A7701B}" type="presParOf" srcId="{23BFBE3F-B2C6-4C69-AA8F-1AD648F75DAF}" destId="{E1A8F8BF-F865-4488-9D49-8E5914682511}" srcOrd="1" destOrd="0" presId="urn:microsoft.com/office/officeart/2005/8/layout/list1"/>
    <dgm:cxn modelId="{85012203-E792-4AA8-8B49-64A020DBB435}" type="presParOf" srcId="{05D25D57-0FEC-41BE-A7CA-BEED08D2BF6E}" destId="{2521DD48-813E-4E28-871B-7B0CD31A8095}" srcOrd="9" destOrd="0" presId="urn:microsoft.com/office/officeart/2005/8/layout/list1"/>
    <dgm:cxn modelId="{A2D638A9-26CD-43D5-8020-DC9455094D46}" type="presParOf" srcId="{05D25D57-0FEC-41BE-A7CA-BEED08D2BF6E}" destId="{B62A625A-E886-47E4-B5CC-DFC3D5F3DB26}" srcOrd="10" destOrd="0" presId="urn:microsoft.com/office/officeart/2005/8/layout/list1"/>
    <dgm:cxn modelId="{E7F67115-0982-4582-BE88-246D42B416E7}" type="presParOf" srcId="{05D25D57-0FEC-41BE-A7CA-BEED08D2BF6E}" destId="{4E3B6355-B54A-446D-A521-F001112A8E46}" srcOrd="11" destOrd="0" presId="urn:microsoft.com/office/officeart/2005/8/layout/list1"/>
    <dgm:cxn modelId="{046AE50E-89EA-437C-A79F-D17EB367309A}" type="presParOf" srcId="{05D25D57-0FEC-41BE-A7CA-BEED08D2BF6E}" destId="{E388C801-D758-4098-9577-B905F9C4AA61}" srcOrd="12" destOrd="0" presId="urn:microsoft.com/office/officeart/2005/8/layout/list1"/>
    <dgm:cxn modelId="{7BEAA5DC-89B2-4404-8189-064E770FF0E4}" type="presParOf" srcId="{E388C801-D758-4098-9577-B905F9C4AA61}" destId="{2860632B-F15D-447E-8100-4D5161871A28}" srcOrd="0" destOrd="0" presId="urn:microsoft.com/office/officeart/2005/8/layout/list1"/>
    <dgm:cxn modelId="{5498E49E-A0CB-4EFD-8ABA-BDB1105DBE3D}" type="presParOf" srcId="{E388C801-D758-4098-9577-B905F9C4AA61}" destId="{FC6940CE-8C6B-4B28-9376-C733812D2ABF}" srcOrd="1" destOrd="0" presId="urn:microsoft.com/office/officeart/2005/8/layout/list1"/>
    <dgm:cxn modelId="{473C48CB-324E-49A0-8DD0-720D3B42280D}" type="presParOf" srcId="{05D25D57-0FEC-41BE-A7CA-BEED08D2BF6E}" destId="{4AE23D55-2038-4272-99FA-97D933F5B12D}" srcOrd="13" destOrd="0" presId="urn:microsoft.com/office/officeart/2005/8/layout/list1"/>
    <dgm:cxn modelId="{C9D320DB-7BA2-4763-BA58-59643C7F3006}" type="presParOf" srcId="{05D25D57-0FEC-41BE-A7CA-BEED08D2BF6E}" destId="{3315E85A-2206-49FC-A1EF-D0C3D0BA4FC3}" srcOrd="14" destOrd="0" presId="urn:microsoft.com/office/officeart/2005/8/layout/list1"/>
    <dgm:cxn modelId="{E475E117-158C-4096-B8EC-CAD8A09F0F0A}" type="presParOf" srcId="{05D25D57-0FEC-41BE-A7CA-BEED08D2BF6E}" destId="{B389807A-88A7-4EB3-BBD2-E8DE0A052EEA}" srcOrd="15" destOrd="0" presId="urn:microsoft.com/office/officeart/2005/8/layout/list1"/>
    <dgm:cxn modelId="{AF4C6150-41AE-4668-BCA2-C3C7B178E417}" type="presParOf" srcId="{05D25D57-0FEC-41BE-A7CA-BEED08D2BF6E}" destId="{90E6211F-BA98-43E8-9517-6C20F9C1C45C}" srcOrd="16" destOrd="0" presId="urn:microsoft.com/office/officeart/2005/8/layout/list1"/>
    <dgm:cxn modelId="{1F8EFBE7-FDB8-4A88-A485-F494C0F91B41}" type="presParOf" srcId="{90E6211F-BA98-43E8-9517-6C20F9C1C45C}" destId="{AE54B4F9-74F6-4558-B435-75CE205C2A47}" srcOrd="0" destOrd="0" presId="urn:microsoft.com/office/officeart/2005/8/layout/list1"/>
    <dgm:cxn modelId="{6B9E5EB3-7C3C-4A29-9317-0CE8DC63C674}" type="presParOf" srcId="{90E6211F-BA98-43E8-9517-6C20F9C1C45C}" destId="{0AE1B760-6ECF-4802-8E07-C1573C0665D3}" srcOrd="1" destOrd="0" presId="urn:microsoft.com/office/officeart/2005/8/layout/list1"/>
    <dgm:cxn modelId="{4AA0F6A9-9EAB-4413-8296-82A22A5BF5A0}" type="presParOf" srcId="{05D25D57-0FEC-41BE-A7CA-BEED08D2BF6E}" destId="{F4CDCF72-D4A7-4A31-B911-94DB78DBEC69}" srcOrd="17" destOrd="0" presId="urn:microsoft.com/office/officeart/2005/8/layout/list1"/>
    <dgm:cxn modelId="{DDB55743-2478-4F42-9A02-DD4DA2FAA905}" type="presParOf" srcId="{05D25D57-0FEC-41BE-A7CA-BEED08D2BF6E}" destId="{B2E38052-C386-4C18-ACE1-4705DBB9252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ts val="600"/>
            </a:spcBef>
          </a:pPr>
          <a:r>
            <a:rPr lang="ru-RU" sz="1500" b="1" dirty="0" smtClean="0">
              <a:solidFill>
                <a:schemeClr val="tx1"/>
              </a:solidFill>
            </a:rPr>
            <a:t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нормативными правовыми актами, в том числе:</a:t>
          </a:r>
        </a:p>
        <a:p>
          <a:pPr algn="l" rtl="0">
            <a:spcBef>
              <a:spcPct val="0"/>
            </a:spcBef>
          </a:pPr>
          <a:r>
            <a:rPr lang="ru-RU" sz="1400" dirty="0" smtClean="0">
              <a:solidFill>
                <a:schemeClr val="tx1"/>
              </a:solidFill>
            </a:rPr>
            <a:t>- соответствие информации о деятельности образовательной организации, размещенной на информационных стендах в помещении образовательной организации; </a:t>
          </a:r>
        </a:p>
        <a:p>
          <a:pPr algn="l" rtl="0">
            <a:spcBef>
              <a:spcPct val="0"/>
            </a:spcBef>
          </a:pPr>
          <a:r>
            <a:rPr lang="ru-RU" sz="1400" dirty="0" smtClean="0">
              <a:solidFill>
                <a:schemeClr val="tx1"/>
              </a:solidFill>
            </a:rPr>
            <a:t>- соответствие информации о деятельности образовательной организации, размещенной на официальном сайте образовательной организации</a:t>
          </a: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r>
            <a:rPr lang="ru-RU" sz="1500" b="1" dirty="0" smtClean="0">
              <a:solidFill>
                <a:schemeClr val="tx1"/>
              </a:solidFill>
            </a:rPr>
            <a:t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a:t>
          </a: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  <a:p>
          <a:pPr rtl="0"/>
          <a:endParaRPr lang="ru-RU" sz="1400" b="1" dirty="0" smtClean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r>
            <a:rPr lang="ru-RU" sz="1500" b="1" dirty="0" smtClean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образовательной организации, размещенной на информационных стендах в помещении образовательной организации, на официальном сайте образовательной организации в сети «Интернет»</a:t>
          </a:r>
        </a:p>
        <a:p>
          <a:pPr algn="l" rtl="0"/>
          <a:r>
            <a:rPr lang="ru-RU" sz="1500" dirty="0" smtClean="0">
              <a:solidFill>
                <a:schemeClr val="tx1"/>
              </a:solidFill>
            </a:rPr>
            <a:t>- удовлетворенность информацией, размещенной на информационных стендах;</a:t>
          </a:r>
        </a:p>
        <a:p>
          <a:pPr algn="l" rtl="0"/>
          <a:r>
            <a:rPr lang="ru-RU" sz="1500" dirty="0" smtClean="0">
              <a:solidFill>
                <a:schemeClr val="tx1"/>
              </a:solidFill>
            </a:rPr>
            <a:t>- удовлетворенность информацией, размещенной на официальном сайте образовательной организации в сети «Интернет»</a:t>
          </a:r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500" b="1" dirty="0" smtClean="0">
            <a:solidFill>
              <a:schemeClr val="tx1"/>
            </a:solidFill>
          </a:endParaRPr>
        </a:p>
        <a:p>
          <a:pPr algn="ctr" rtl="0"/>
          <a:endParaRPr lang="ru-RU" sz="1400" b="1" dirty="0" smtClean="0">
            <a:solidFill>
              <a:schemeClr val="tx1"/>
            </a:solidFill>
          </a:endParaRPr>
        </a:p>
        <a:p>
          <a:pPr algn="ctr" rtl="0"/>
          <a:endParaRPr lang="ru-RU" sz="1400" b="1" dirty="0" smtClean="0">
            <a:solidFill>
              <a:schemeClr val="tx1"/>
            </a:solidFill>
          </a:endParaRPr>
        </a:p>
        <a:p>
          <a:pPr algn="ctr" rtl="0"/>
          <a:endParaRPr lang="ru-RU" sz="1400" b="1" dirty="0" smtClean="0">
            <a:solidFill>
              <a:schemeClr val="tx1"/>
            </a:solidFill>
          </a:endParaRPr>
        </a:p>
        <a:p>
          <a:pPr algn="ctr" rtl="0"/>
          <a:endParaRPr lang="ru-RU" sz="1400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67D7-649E-4788-A66E-7BE7F45AAB80}" type="pres">
      <dgm:prSet presAssocID="{87459BAD-E67B-4C46-A572-E7B88B03063F}" presName="fgShape" presStyleLbl="fgShp" presStyleIdx="0" presStyleCnt="1" custLinFactNeighborX="1385" custLinFactNeighborY="51282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LinFactNeighborX="3286" custLinFactNeighborY="-1538"/>
      <dgm:spPr/>
      <dgm:t>
        <a:bodyPr/>
        <a:lstStyle/>
        <a:p>
          <a:endParaRPr lang="ru-RU"/>
        </a:p>
      </dgm:t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22306" custLinFactNeighborY="108056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62546" custLinFactNeighborX="2612"/>
      <dgm:spPr/>
      <dgm:t>
        <a:bodyPr/>
        <a:lstStyle/>
        <a:p>
          <a:endParaRPr lang="ru-RU"/>
        </a:p>
      </dgm:t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15916" custLinFactY="100000" custLinFactNeighborX="-13393" custLinFactNeighborY="107900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93419" custLinFactNeighborX="1910"/>
      <dgm:spPr/>
      <dgm:t>
        <a:bodyPr/>
        <a:lstStyle/>
        <a:p>
          <a:endParaRPr lang="ru-RU"/>
        </a:p>
      </dgm:t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15916" custLinFactY="100000" custLinFactNeighborX="-3999" custLinFactNeighborY="107900"/>
      <dgm:spPr/>
    </dgm:pt>
  </dgm:ptLst>
  <dgm:cxnLst>
    <dgm:cxn modelId="{CAAD37DE-77C3-40D3-8E0A-1A15F499C736}" type="presOf" srcId="{8A39B6F4-AA10-4AC8-8947-1EC8343D43CE}" destId="{9D93CFCF-0C53-42E2-9E2B-3ABC88BEE2EF}" srcOrd="1" destOrd="0" presId="urn:microsoft.com/office/officeart/2005/8/layout/hList7"/>
    <dgm:cxn modelId="{F7D5CA9E-AC29-4A58-8CA6-0B3180E44CE7}" type="presOf" srcId="{91B85B1C-BDCA-429B-88B0-974F0C9DA199}" destId="{9839EDC6-532D-4308-85A8-EA50195FBF6B}" srcOrd="1" destOrd="0" presId="urn:microsoft.com/office/officeart/2005/8/layout/hList7"/>
    <dgm:cxn modelId="{676CA986-9732-4BB6-A0B3-7EA774BCB9D1}" type="presOf" srcId="{0560FE01-E61D-419A-86E6-3B48F2274978}" destId="{B2416D54-6A51-4761-A3EF-EACB4A756C7E}" srcOrd="1" destOrd="0" presId="urn:microsoft.com/office/officeart/2005/8/layout/hList7"/>
    <dgm:cxn modelId="{CDEE68D7-9E9A-46F2-9638-96407141CF52}" type="presOf" srcId="{91B85B1C-BDCA-429B-88B0-974F0C9DA199}" destId="{7AD5EE42-5CB6-4DAF-AEAE-92088C9C5883}" srcOrd="0" destOrd="0" presId="urn:microsoft.com/office/officeart/2005/8/layout/hList7"/>
    <dgm:cxn modelId="{55F9FFA2-EAD2-4377-A46F-AC06F977A3A3}" type="presOf" srcId="{87459BAD-E67B-4C46-A572-E7B88B03063F}" destId="{16BC5287-4063-4A7D-BD83-64C86727D22A}" srcOrd="0" destOrd="0" presId="urn:microsoft.com/office/officeart/2005/8/layout/hList7"/>
    <dgm:cxn modelId="{B6A50D67-98C1-4849-A08A-68C403437E23}" type="presOf" srcId="{50A30282-5CAA-4340-9916-69D5D3BCAC66}" destId="{04427EE9-C451-4C53-A4EF-F9BD555347FC}" srcOrd="0" destOrd="0" presId="urn:microsoft.com/office/officeart/2005/8/layout/hList7"/>
    <dgm:cxn modelId="{CFA74CFA-E4B9-442A-93DC-752C9C1F53B4}" type="presOf" srcId="{8A39B6F4-AA10-4AC8-8947-1EC8343D43CE}" destId="{097CB35E-4D1D-456A-98A9-4A1A1B569A59}" srcOrd="0" destOrd="0" presId="urn:microsoft.com/office/officeart/2005/8/layout/hList7"/>
    <dgm:cxn modelId="{E8588092-5696-4E3B-9072-C9B4A013F4C3}" type="presOf" srcId="{67D7CBD6-7C00-4AC8-AAB5-E5B49519A1A1}" destId="{79AEB3DA-537A-45DE-8D9A-BA9ACAD9B127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EDF62BA3-1B46-4605-A984-630255BB6065}" type="presOf" srcId="{0560FE01-E61D-419A-86E6-3B48F2274978}" destId="{D14AEF2E-0E21-4C8D-A27B-F95CCC2EF78E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E56419E9-86F3-497A-8920-6B8784EC7F6D}" type="presParOf" srcId="{16BC5287-4063-4A7D-BD83-64C86727D22A}" destId="{5E9867D7-649E-4788-A66E-7BE7F45AAB80}" srcOrd="0" destOrd="0" presId="urn:microsoft.com/office/officeart/2005/8/layout/hList7"/>
    <dgm:cxn modelId="{68F438D2-68F7-4F8A-A8C6-3F592DEFE9FE}" type="presParOf" srcId="{16BC5287-4063-4A7D-BD83-64C86727D22A}" destId="{734CB4BF-A739-4906-A917-F5B0EE00868E}" srcOrd="1" destOrd="0" presId="urn:microsoft.com/office/officeart/2005/8/layout/hList7"/>
    <dgm:cxn modelId="{923E5804-2776-4A1E-8883-ADAB48AC30CE}" type="presParOf" srcId="{734CB4BF-A739-4906-A917-F5B0EE00868E}" destId="{5F063131-C9B7-4373-AD24-01D8CD7A4CD3}" srcOrd="0" destOrd="0" presId="urn:microsoft.com/office/officeart/2005/8/layout/hList7"/>
    <dgm:cxn modelId="{4782957C-D381-4246-8011-46A8D6440217}" type="presParOf" srcId="{5F063131-C9B7-4373-AD24-01D8CD7A4CD3}" destId="{7AD5EE42-5CB6-4DAF-AEAE-92088C9C5883}" srcOrd="0" destOrd="0" presId="urn:microsoft.com/office/officeart/2005/8/layout/hList7"/>
    <dgm:cxn modelId="{96DD72BD-F8C5-4E42-BFD1-A9F720E84F1A}" type="presParOf" srcId="{5F063131-C9B7-4373-AD24-01D8CD7A4CD3}" destId="{9839EDC6-532D-4308-85A8-EA50195FBF6B}" srcOrd="1" destOrd="0" presId="urn:microsoft.com/office/officeart/2005/8/layout/hList7"/>
    <dgm:cxn modelId="{C950E4B4-6150-4BDF-B4A5-9F0D33DDBF56}" type="presParOf" srcId="{5F063131-C9B7-4373-AD24-01D8CD7A4CD3}" destId="{19480E4F-8F34-44A8-8595-80435038BC01}" srcOrd="2" destOrd="0" presId="urn:microsoft.com/office/officeart/2005/8/layout/hList7"/>
    <dgm:cxn modelId="{7D6DF49D-6E07-4CDB-8DFA-EABFB3908B32}" type="presParOf" srcId="{5F063131-C9B7-4373-AD24-01D8CD7A4CD3}" destId="{12C466C6-7BF0-4221-9512-5381D07664B0}" srcOrd="3" destOrd="0" presId="urn:microsoft.com/office/officeart/2005/8/layout/hList7"/>
    <dgm:cxn modelId="{BC00ED1A-44BF-4572-96FF-38DAD59DE144}" type="presParOf" srcId="{734CB4BF-A739-4906-A917-F5B0EE00868E}" destId="{79AEB3DA-537A-45DE-8D9A-BA9ACAD9B127}" srcOrd="1" destOrd="0" presId="urn:microsoft.com/office/officeart/2005/8/layout/hList7"/>
    <dgm:cxn modelId="{C34F9122-F19D-4416-83FD-A3F281D591D4}" type="presParOf" srcId="{734CB4BF-A739-4906-A917-F5B0EE00868E}" destId="{7F2C630A-D4ED-4C6C-9F5B-E21CD4F5DBD3}" srcOrd="2" destOrd="0" presId="urn:microsoft.com/office/officeart/2005/8/layout/hList7"/>
    <dgm:cxn modelId="{64EDFE62-CB4C-49BB-A077-1F843C629F3B}" type="presParOf" srcId="{7F2C630A-D4ED-4C6C-9F5B-E21CD4F5DBD3}" destId="{097CB35E-4D1D-456A-98A9-4A1A1B569A59}" srcOrd="0" destOrd="0" presId="urn:microsoft.com/office/officeart/2005/8/layout/hList7"/>
    <dgm:cxn modelId="{BC23DF47-87F5-47C0-A8DE-2F9571B9CF69}" type="presParOf" srcId="{7F2C630A-D4ED-4C6C-9F5B-E21CD4F5DBD3}" destId="{9D93CFCF-0C53-42E2-9E2B-3ABC88BEE2EF}" srcOrd="1" destOrd="0" presId="urn:microsoft.com/office/officeart/2005/8/layout/hList7"/>
    <dgm:cxn modelId="{9C98F28B-81E0-4B09-ABE1-23DC6DB07A83}" type="presParOf" srcId="{7F2C630A-D4ED-4C6C-9F5B-E21CD4F5DBD3}" destId="{78D9C6D7-5049-4B9B-B40A-05372B22D666}" srcOrd="2" destOrd="0" presId="urn:microsoft.com/office/officeart/2005/8/layout/hList7"/>
    <dgm:cxn modelId="{FA04D882-FECB-4A68-B3FA-85B09168B533}" type="presParOf" srcId="{7F2C630A-D4ED-4C6C-9F5B-E21CD4F5DBD3}" destId="{B95BA888-A802-416A-9302-4EACACBFEAFE}" srcOrd="3" destOrd="0" presId="urn:microsoft.com/office/officeart/2005/8/layout/hList7"/>
    <dgm:cxn modelId="{68F5C22B-68F6-47E2-9AEF-EDB4615D48E2}" type="presParOf" srcId="{734CB4BF-A739-4906-A917-F5B0EE00868E}" destId="{04427EE9-C451-4C53-A4EF-F9BD555347FC}" srcOrd="3" destOrd="0" presId="urn:microsoft.com/office/officeart/2005/8/layout/hList7"/>
    <dgm:cxn modelId="{6512C6C7-CE91-4922-9DD4-C628008D91F7}" type="presParOf" srcId="{734CB4BF-A739-4906-A917-F5B0EE00868E}" destId="{334304D8-EF0C-473E-85B4-42D712F7061A}" srcOrd="4" destOrd="0" presId="urn:microsoft.com/office/officeart/2005/8/layout/hList7"/>
    <dgm:cxn modelId="{B783FAE5-E194-4AE9-BD25-038D4FE6A91E}" type="presParOf" srcId="{334304D8-EF0C-473E-85B4-42D712F7061A}" destId="{D14AEF2E-0E21-4C8D-A27B-F95CCC2EF78E}" srcOrd="0" destOrd="0" presId="urn:microsoft.com/office/officeart/2005/8/layout/hList7"/>
    <dgm:cxn modelId="{086776C1-ECCB-4ED3-8EE3-2024CDE5A4C7}" type="presParOf" srcId="{334304D8-EF0C-473E-85B4-42D712F7061A}" destId="{B2416D54-6A51-4761-A3EF-EACB4A756C7E}" srcOrd="1" destOrd="0" presId="urn:microsoft.com/office/officeart/2005/8/layout/hList7"/>
    <dgm:cxn modelId="{ED502BF0-54D8-42A7-A3CB-8C9D50EDBE72}" type="presParOf" srcId="{334304D8-EF0C-473E-85B4-42D712F7061A}" destId="{5080CC2D-4AD0-467C-942D-171AE8291F8C}" srcOrd="2" destOrd="0" presId="urn:microsoft.com/office/officeart/2005/8/layout/hList7"/>
    <dgm:cxn modelId="{218D59B7-F457-47FD-AC2F-FA5DF429A74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ts val="1200"/>
            </a:spcBef>
            <a:spcAft>
              <a:spcPts val="600"/>
            </a:spcAft>
          </a:pPr>
          <a:r>
            <a:rPr lang="ru-RU" sz="1800" b="1" dirty="0" smtClean="0">
              <a:solidFill>
                <a:schemeClr val="tx1"/>
              </a:solidFill>
            </a:rPr>
            <a:t>2.1. Обеспечение в образовательной организации комфортных условий для предоставления услуг, в том числе:</a:t>
          </a:r>
        </a:p>
        <a:p>
          <a:pPr algn="l" rtl="0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1) Обеспеченность учащихся компьютерами; 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2) Наличие дополнительных образовательных программ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3) Наличие психолого-педагогическое консультирования обучающихся, в том числе детей с ОВЗ и детей-инвалидов, их родителей (законных представителей) и педагогических работников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4) Проведение комплекса реабилитационных и других медицинских мероприятий.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5) Наличие зоны (центра) отдыха (релаксации) для учащихся и педагогов в образовательной организации;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6) Наличие лабораторий и/или мастерских (объекты для проведения практических занятий)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7) Наличие условий для физического развития обучающихся (спортзал, оборудованная спортивная площадка, стадион);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8) Наличие современной библиотеки-</a:t>
          </a:r>
          <a:r>
            <a:rPr lang="ru-RU" sz="1400" dirty="0" err="1" smtClean="0">
              <a:solidFill>
                <a:schemeClr val="tx1"/>
              </a:solidFill>
            </a:rPr>
            <a:t>медиатеки</a:t>
          </a:r>
          <a:r>
            <a:rPr lang="ru-RU" sz="1400" dirty="0" smtClean="0">
              <a:solidFill>
                <a:schemeClr val="tx1"/>
              </a:solidFill>
            </a:rPr>
            <a:t> с наличием стационарных или переносных компьютеров с выходом в Интернет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9) Наличие столовой на территории организации (организовано горячее питание)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10) Обеспеченность лабораторным и демонстрационным оборудованием (интерактивные доски, приставки, мультимедийные проекторы)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</a:rPr>
            <a:t>11) Наличие медицинского кабинета и медицинских услуг в образовательном учреждении</a:t>
          </a:r>
          <a:r>
            <a:rPr lang="ru-RU" sz="1400" b="1" dirty="0" smtClean="0">
              <a:solidFill>
                <a:schemeClr val="tx1"/>
              </a:solidFill>
            </a:rPr>
            <a:t> 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r>
            <a:rPr lang="ru-RU" sz="1800" b="1" dirty="0" smtClean="0">
              <a:solidFill>
                <a:schemeClr val="tx1"/>
              </a:solidFill>
            </a:rPr>
            <a:t>2.2. Доля получателей услуг удовлетворенных комфортностью предоставления услуг  образовательной организацией</a:t>
          </a:r>
        </a:p>
        <a:p>
          <a:pPr marL="36000" rtl="0"/>
          <a:endParaRPr lang="ru-RU" sz="1800" b="1" dirty="0" smtClean="0">
            <a:solidFill>
              <a:schemeClr val="tx1"/>
            </a:solidFill>
          </a:endParaRPr>
        </a:p>
        <a:p>
          <a:pPr marL="36000" rtl="0"/>
          <a:endParaRPr lang="ru-RU" sz="1800" b="1" dirty="0" smtClean="0">
            <a:solidFill>
              <a:schemeClr val="tx1"/>
            </a:solidFill>
          </a:endParaRPr>
        </a:p>
        <a:p>
          <a:pPr marL="36000" rtl="0"/>
          <a:endParaRPr lang="ru-RU" sz="1800" b="1" dirty="0" smtClean="0">
            <a:solidFill>
              <a:schemeClr val="tx1"/>
            </a:solidFill>
          </a:endParaRPr>
        </a:p>
        <a:p>
          <a:pPr marL="36000" rtl="0"/>
          <a:endParaRPr lang="ru-RU" sz="1800" b="1" dirty="0" smtClean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67D7-649E-4788-A66E-7BE7F45AAB80}" type="pres">
      <dgm:prSet presAssocID="{87459BAD-E67B-4C46-A572-E7B88B03063F}" presName="fgShape" presStyleLbl="fgShp" presStyleIdx="0" presStyleCnt="1" custScaleX="74592" custScaleY="47136" custLinFactNeighborX="14131" custLinFactNeighborY="59765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2" custScaleX="376087" custScaleY="100000" custLinFactNeighborX="-58244"/>
      <dgm:spPr/>
      <dgm:t>
        <a:bodyPr/>
        <a:lstStyle/>
        <a:p>
          <a:endParaRPr lang="ru-RU"/>
        </a:p>
      </dgm:t>
    </dgm:pt>
    <dgm:pt modelId="{9839EDC6-532D-4308-85A8-EA50195FBF6B}" type="pres">
      <dgm:prSet presAssocID="{91B85B1C-BDCA-429B-88B0-974F0C9DA199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80E4F-8F34-44A8-8595-80435038BC01}" type="pres">
      <dgm:prSet presAssocID="{91B85B1C-BDCA-429B-88B0-974F0C9DA199}" presName="invisiNode" presStyleLbl="node1" presStyleIdx="0" presStyleCnt="2"/>
      <dgm:spPr/>
    </dgm:pt>
    <dgm:pt modelId="{12C466C6-7BF0-4221-9512-5381D07664B0}" type="pres">
      <dgm:prSet presAssocID="{91B85B1C-BDCA-429B-88B0-974F0C9DA199}" presName="imagNode" presStyleLbl="fgImgPlace1" presStyleIdx="0" presStyleCnt="2" custFlipVert="1" custFlipHor="1" custScaleX="31063" custScaleY="6988" custLinFactY="100000" custLinFactNeighborX="55224" custLinFactNeighborY="119760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2" custScaleX="139706" custScaleY="100000" custLinFactNeighborX="1623" custLinFactNeighborY="-1076"/>
      <dgm:spPr/>
      <dgm:t>
        <a:bodyPr/>
        <a:lstStyle/>
        <a:p>
          <a:endParaRPr lang="ru-RU"/>
        </a:p>
      </dgm:t>
    </dgm:pt>
    <dgm:pt modelId="{9D93CFCF-0C53-42E2-9E2B-3ABC88BEE2EF}" type="pres">
      <dgm:prSet presAssocID="{8A39B6F4-AA10-4AC8-8947-1EC8343D43CE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9C6D7-5049-4B9B-B40A-05372B22D666}" type="pres">
      <dgm:prSet presAssocID="{8A39B6F4-AA10-4AC8-8947-1EC8343D43CE}" presName="invisiNode" presStyleLbl="node1" presStyleIdx="1" presStyleCnt="2"/>
      <dgm:spPr/>
    </dgm:pt>
    <dgm:pt modelId="{B95BA888-A802-416A-9302-4EACACBFEAFE}" type="pres">
      <dgm:prSet presAssocID="{8A39B6F4-AA10-4AC8-8947-1EC8343D43CE}" presName="imagNode" presStyleLbl="fgImgPlace1" presStyleIdx="1" presStyleCnt="2" custAng="0" custFlipVert="1" custScaleX="29229" custScaleY="2577" custLinFactY="100000" custLinFactNeighborX="-37642" custLinFactNeighborY="121559"/>
      <dgm:spPr/>
    </dgm:pt>
  </dgm:ptLst>
  <dgm:cxnLst>
    <dgm:cxn modelId="{E9B8BC56-1981-4CE3-8A98-0E5CA03BCC2D}" type="presOf" srcId="{91B85B1C-BDCA-429B-88B0-974F0C9DA199}" destId="{7AD5EE42-5CB6-4DAF-AEAE-92088C9C5883}" srcOrd="0" destOrd="0" presId="urn:microsoft.com/office/officeart/2005/8/layout/hList7"/>
    <dgm:cxn modelId="{C73AFC43-6853-456C-8C74-2394BEA02F4A}" type="presOf" srcId="{67D7CBD6-7C00-4AC8-AAB5-E5B49519A1A1}" destId="{79AEB3DA-537A-45DE-8D9A-BA9ACAD9B127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CB1F15EC-3897-4F18-A0B0-6DCAB52A81EF}" type="presOf" srcId="{87459BAD-E67B-4C46-A572-E7B88B03063F}" destId="{16BC5287-4063-4A7D-BD83-64C86727D22A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DD5726F2-9CBD-457F-8770-C6C5B0648236}" type="presOf" srcId="{8A39B6F4-AA10-4AC8-8947-1EC8343D43CE}" destId="{097CB35E-4D1D-456A-98A9-4A1A1B569A59}" srcOrd="0" destOrd="0" presId="urn:microsoft.com/office/officeart/2005/8/layout/hList7"/>
    <dgm:cxn modelId="{45BC0B4B-7A18-40CA-88E2-0901EDC63445}" type="presOf" srcId="{8A39B6F4-AA10-4AC8-8947-1EC8343D43CE}" destId="{9D93CFCF-0C53-42E2-9E2B-3ABC88BEE2EF}" srcOrd="1" destOrd="0" presId="urn:microsoft.com/office/officeart/2005/8/layout/hList7"/>
    <dgm:cxn modelId="{70312F66-D134-4958-BB49-B1217CB43ED9}" type="presOf" srcId="{91B85B1C-BDCA-429B-88B0-974F0C9DA199}" destId="{9839EDC6-532D-4308-85A8-EA50195FBF6B}" srcOrd="1" destOrd="0" presId="urn:microsoft.com/office/officeart/2005/8/layout/hList7"/>
    <dgm:cxn modelId="{2F7E86F7-D142-4F02-9BE9-666B4A09328B}" type="presParOf" srcId="{16BC5287-4063-4A7D-BD83-64C86727D22A}" destId="{5E9867D7-649E-4788-A66E-7BE7F45AAB80}" srcOrd="0" destOrd="0" presId="urn:microsoft.com/office/officeart/2005/8/layout/hList7"/>
    <dgm:cxn modelId="{16A41950-1A3A-4895-AD25-FFC5F58F5E98}" type="presParOf" srcId="{16BC5287-4063-4A7D-BD83-64C86727D22A}" destId="{734CB4BF-A739-4906-A917-F5B0EE00868E}" srcOrd="1" destOrd="0" presId="urn:microsoft.com/office/officeart/2005/8/layout/hList7"/>
    <dgm:cxn modelId="{538B0453-D09F-427F-A4C1-85FB014B72D7}" type="presParOf" srcId="{734CB4BF-A739-4906-A917-F5B0EE00868E}" destId="{5F063131-C9B7-4373-AD24-01D8CD7A4CD3}" srcOrd="0" destOrd="0" presId="urn:microsoft.com/office/officeart/2005/8/layout/hList7"/>
    <dgm:cxn modelId="{38D40CDB-DD4C-4BD8-A9F1-635466D6CDDA}" type="presParOf" srcId="{5F063131-C9B7-4373-AD24-01D8CD7A4CD3}" destId="{7AD5EE42-5CB6-4DAF-AEAE-92088C9C5883}" srcOrd="0" destOrd="0" presId="urn:microsoft.com/office/officeart/2005/8/layout/hList7"/>
    <dgm:cxn modelId="{A10939B8-4C81-45A2-851C-FC9C2A701D18}" type="presParOf" srcId="{5F063131-C9B7-4373-AD24-01D8CD7A4CD3}" destId="{9839EDC6-532D-4308-85A8-EA50195FBF6B}" srcOrd="1" destOrd="0" presId="urn:microsoft.com/office/officeart/2005/8/layout/hList7"/>
    <dgm:cxn modelId="{EB220778-9A22-4B0E-8E13-11B310750697}" type="presParOf" srcId="{5F063131-C9B7-4373-AD24-01D8CD7A4CD3}" destId="{19480E4F-8F34-44A8-8595-80435038BC01}" srcOrd="2" destOrd="0" presId="urn:microsoft.com/office/officeart/2005/8/layout/hList7"/>
    <dgm:cxn modelId="{6EC7C517-EE95-4974-B247-7FBCA820C50B}" type="presParOf" srcId="{5F063131-C9B7-4373-AD24-01D8CD7A4CD3}" destId="{12C466C6-7BF0-4221-9512-5381D07664B0}" srcOrd="3" destOrd="0" presId="urn:microsoft.com/office/officeart/2005/8/layout/hList7"/>
    <dgm:cxn modelId="{00C68196-6531-435F-ACE4-C81FE9CDB68C}" type="presParOf" srcId="{734CB4BF-A739-4906-A917-F5B0EE00868E}" destId="{79AEB3DA-537A-45DE-8D9A-BA9ACAD9B127}" srcOrd="1" destOrd="0" presId="urn:microsoft.com/office/officeart/2005/8/layout/hList7"/>
    <dgm:cxn modelId="{32E6C442-8044-4F4A-B51D-559B84632BD0}" type="presParOf" srcId="{734CB4BF-A739-4906-A917-F5B0EE00868E}" destId="{7F2C630A-D4ED-4C6C-9F5B-E21CD4F5DBD3}" srcOrd="2" destOrd="0" presId="urn:microsoft.com/office/officeart/2005/8/layout/hList7"/>
    <dgm:cxn modelId="{B97CFEC3-BFBE-48F0-A105-1212259082D9}" type="presParOf" srcId="{7F2C630A-D4ED-4C6C-9F5B-E21CD4F5DBD3}" destId="{097CB35E-4D1D-456A-98A9-4A1A1B569A59}" srcOrd="0" destOrd="0" presId="urn:microsoft.com/office/officeart/2005/8/layout/hList7"/>
    <dgm:cxn modelId="{EE1E38A7-EB38-4E13-A244-E7D94727C887}" type="presParOf" srcId="{7F2C630A-D4ED-4C6C-9F5B-E21CD4F5DBD3}" destId="{9D93CFCF-0C53-42E2-9E2B-3ABC88BEE2EF}" srcOrd="1" destOrd="0" presId="urn:microsoft.com/office/officeart/2005/8/layout/hList7"/>
    <dgm:cxn modelId="{48EA9E64-9824-4C24-A242-BCF54C04B71A}" type="presParOf" srcId="{7F2C630A-D4ED-4C6C-9F5B-E21CD4F5DBD3}" destId="{78D9C6D7-5049-4B9B-B40A-05372B22D666}" srcOrd="2" destOrd="0" presId="urn:microsoft.com/office/officeart/2005/8/layout/hList7"/>
    <dgm:cxn modelId="{7580DD1D-7F1F-4240-B3DD-DB5AD66C5C68}" type="presParOf" srcId="{7F2C630A-D4ED-4C6C-9F5B-E21CD4F5DBD3}" destId="{B95BA888-A802-416A-9302-4EACACBFEAF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 smtClean="0">
              <a:solidFill>
                <a:schemeClr val="tx1"/>
              </a:solidFill>
            </a:rPr>
            <a:t>3.1. Оборудование помещений образовательной организации и прилегающей к ней территории с учетом </a:t>
          </a:r>
          <a:r>
            <a:rPr lang="ru-RU" sz="1400" b="1" dirty="0" smtClean="0">
              <a:solidFill>
                <a:schemeClr val="tx1"/>
              </a:solidFill>
            </a:rPr>
            <a:t>доступности для инвалидов</a:t>
          </a:r>
        </a:p>
        <a:p>
          <a:pPr algn="l" rtl="0">
            <a:spcBef>
              <a:spcPts val="600"/>
            </a:spcBef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4) сменных кресел-колясок;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5) специально оборудованных санитарно-гигиенических помещений в организации социальной сферы.  </a:t>
          </a: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ts val="300"/>
            </a:spcAft>
          </a:pPr>
          <a:r>
            <a:rPr lang="ru-RU" sz="1800" b="1" dirty="0" smtClean="0">
              <a:solidFill>
                <a:schemeClr val="tx1"/>
              </a:solidFill>
            </a:rPr>
            <a:t>3.2. Обеспечение в образовательной организации условий доступности, позволяющих инвалидам получать услуги наравне с другими</a:t>
          </a:r>
        </a:p>
        <a:p>
          <a:pPr marL="36000" algn="l" rtl="0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algn="l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2) дублирование надписей, знаков и иной текстовой и </a:t>
          </a:r>
          <a:r>
            <a:rPr lang="ru-RU" sz="1400" dirty="0" err="1" smtClean="0">
              <a:solidFill>
                <a:schemeClr val="tx1"/>
              </a:solidFill>
            </a:rPr>
            <a:t>графич</a:t>
          </a:r>
          <a:r>
            <a:rPr lang="ru-RU" sz="1400" dirty="0" smtClean="0">
              <a:solidFill>
                <a:schemeClr val="tx1"/>
              </a:solidFill>
            </a:rPr>
            <a:t>. информации знаками, выполненными рельефно-точечным шрифтом Брайля; </a:t>
          </a:r>
        </a:p>
        <a:p>
          <a:pPr marL="36000" algn="l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3) возможность предоставления инвалидам по слуху (слуху и зрению) услуг </a:t>
          </a:r>
          <a:r>
            <a:rPr lang="ru-RU" sz="1400" dirty="0" err="1" smtClean="0">
              <a:solidFill>
                <a:schemeClr val="tx1"/>
              </a:solidFill>
            </a:rPr>
            <a:t>сурдопереводчика</a:t>
          </a:r>
          <a:r>
            <a:rPr lang="ru-RU" sz="1400" dirty="0" smtClean="0">
              <a:solidFill>
                <a:schemeClr val="tx1"/>
              </a:solidFill>
            </a:rPr>
            <a:t> (</a:t>
          </a:r>
          <a:r>
            <a:rPr lang="ru-RU" sz="1400" dirty="0" err="1" smtClean="0">
              <a:solidFill>
                <a:schemeClr val="tx1"/>
              </a:solidFill>
            </a:rPr>
            <a:t>тифлосурдопереводчика</a:t>
          </a:r>
          <a:r>
            <a:rPr lang="ru-RU" sz="1400" dirty="0" smtClean="0">
              <a:solidFill>
                <a:schemeClr val="tx1"/>
              </a:solidFill>
            </a:rPr>
            <a:t>); </a:t>
          </a:r>
        </a:p>
        <a:p>
          <a:pPr marL="36000" algn="l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4) наличие альтернативной версии официального сайта </a:t>
          </a:r>
          <a:r>
            <a:rPr lang="ru-RU" sz="1400" dirty="0" err="1" smtClean="0">
              <a:solidFill>
                <a:schemeClr val="tx1"/>
              </a:solidFill>
            </a:rPr>
            <a:t>образоват</a:t>
          </a:r>
          <a:r>
            <a:rPr lang="ru-RU" sz="1400" dirty="0" smtClean="0">
              <a:solidFill>
                <a:schemeClr val="tx1"/>
              </a:solidFill>
            </a:rPr>
            <a:t>. организации в сети "Интернет" для инвалидов по зрению; </a:t>
          </a:r>
        </a:p>
        <a:p>
          <a:pPr marL="36000" algn="l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5) помощь, оказываемая работниками образовательной организации, прошедшими необходимое обучение по сопровождению инвалидов в помещениях образовательной организации и на прилегающей территории;</a:t>
          </a:r>
        </a:p>
        <a:p>
          <a:pPr marL="36000" algn="l">
            <a:spcAft>
              <a:spcPts val="300"/>
            </a:spcAft>
          </a:pPr>
          <a:r>
            <a:rPr lang="ru-RU" sz="1400" dirty="0" smtClean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r>
            <a:rPr lang="ru-RU" sz="1800" b="1" dirty="0" smtClean="0">
              <a:solidFill>
                <a:schemeClr val="tx1"/>
              </a:solidFill>
            </a:rPr>
            <a:t>3.3. Доля получателей услуг, удовлетворенных доступностью услуг для инвалидов (в % от общего числа опрошенных получателей услуг – инвалидов).</a:t>
          </a: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67D7-649E-4788-A66E-7BE7F45AAB80}" type="pres">
      <dgm:prSet presAssocID="{87459BAD-E67B-4C46-A572-E7B88B03063F}" presName="fgShape" presStyleLbl="fgShp" presStyleIdx="0" presStyleCnt="1" custScaleX="80756" custScaleY="46118" custLinFactNeighborX="5239" custLinFactNeighborY="60730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217976" custLinFactNeighborX="-16503"/>
      <dgm:spPr/>
      <dgm:t>
        <a:bodyPr/>
        <a:lstStyle/>
        <a:p>
          <a:endParaRPr lang="ru-RU"/>
        </a:p>
      </dgm:t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53503" custLinFactNeighborY="123435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22004" custLinFactNeighborX="-4365"/>
      <dgm:spPr/>
      <dgm:t>
        <a:bodyPr/>
        <a:lstStyle/>
        <a:p>
          <a:endParaRPr lang="ru-RU"/>
        </a:p>
      </dgm:t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712" custLinFactNeighborY="121247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121738" custLinFactNeighborX="-8063"/>
      <dgm:spPr/>
      <dgm:t>
        <a:bodyPr/>
        <a:lstStyle/>
        <a:p>
          <a:endParaRPr lang="ru-RU"/>
        </a:p>
      </dgm:t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37672" custLinFactNeighborY="121247"/>
      <dgm:spPr/>
    </dgm:pt>
  </dgm:ptLst>
  <dgm:cxnLst>
    <dgm:cxn modelId="{33EEC1BA-3D6B-4F92-8709-B7279EFCDEBC}" type="presOf" srcId="{50A30282-5CAA-4340-9916-69D5D3BCAC66}" destId="{04427EE9-C451-4C53-A4EF-F9BD555347FC}" srcOrd="0" destOrd="0" presId="urn:microsoft.com/office/officeart/2005/8/layout/hList7"/>
    <dgm:cxn modelId="{3D725BDA-CD25-40CF-98BE-D44AB45259A0}" type="presOf" srcId="{87459BAD-E67B-4C46-A572-E7B88B03063F}" destId="{16BC5287-4063-4A7D-BD83-64C86727D22A}" srcOrd="0" destOrd="0" presId="urn:microsoft.com/office/officeart/2005/8/layout/hList7"/>
    <dgm:cxn modelId="{21918120-1ACF-4D8E-B2D9-8613FBE7F23F}" type="presOf" srcId="{8A39B6F4-AA10-4AC8-8947-1EC8343D43CE}" destId="{097CB35E-4D1D-456A-98A9-4A1A1B569A59}" srcOrd="0" destOrd="0" presId="urn:microsoft.com/office/officeart/2005/8/layout/hList7"/>
    <dgm:cxn modelId="{CA43B67E-471B-46C5-AB54-1E97667BA181}" type="presOf" srcId="{91B85B1C-BDCA-429B-88B0-974F0C9DA199}" destId="{9839EDC6-532D-4308-85A8-EA50195FBF6B}" srcOrd="1" destOrd="0" presId="urn:microsoft.com/office/officeart/2005/8/layout/hList7"/>
    <dgm:cxn modelId="{21BF77E2-3AD6-495C-8E28-D6344CDD781B}" type="presOf" srcId="{0560FE01-E61D-419A-86E6-3B48F2274978}" destId="{D14AEF2E-0E21-4C8D-A27B-F95CCC2EF78E}" srcOrd="0" destOrd="0" presId="urn:microsoft.com/office/officeart/2005/8/layout/hList7"/>
    <dgm:cxn modelId="{01EF6582-6DAF-4F4F-88AA-E1EE135D0B2D}" type="presOf" srcId="{67D7CBD6-7C00-4AC8-AAB5-E5B49519A1A1}" destId="{79AEB3DA-537A-45DE-8D9A-BA9ACAD9B127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2E936F9E-8298-4229-88BD-06CC11212588}" type="presOf" srcId="{0560FE01-E61D-419A-86E6-3B48F2274978}" destId="{B2416D54-6A51-4761-A3EF-EACB4A756C7E}" srcOrd="1" destOrd="0" presId="urn:microsoft.com/office/officeart/2005/8/layout/hList7"/>
    <dgm:cxn modelId="{2A0AB1F8-00A8-474A-84DD-EC564C6DADA7}" type="presOf" srcId="{8A39B6F4-AA10-4AC8-8947-1EC8343D43CE}" destId="{9D93CFCF-0C53-42E2-9E2B-3ABC88BEE2EF}" srcOrd="1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4099645B-1161-4868-8FCB-DD00D3843033}" type="presOf" srcId="{91B85B1C-BDCA-429B-88B0-974F0C9DA199}" destId="{7AD5EE42-5CB6-4DAF-AEAE-92088C9C5883}" srcOrd="0" destOrd="0" presId="urn:microsoft.com/office/officeart/2005/8/layout/hList7"/>
    <dgm:cxn modelId="{9B9C7673-68F7-4E96-8B01-53D1F217E039}" type="presParOf" srcId="{16BC5287-4063-4A7D-BD83-64C86727D22A}" destId="{5E9867D7-649E-4788-A66E-7BE7F45AAB80}" srcOrd="0" destOrd="0" presId="urn:microsoft.com/office/officeart/2005/8/layout/hList7"/>
    <dgm:cxn modelId="{82D5C1DA-2081-493B-9C24-1716CABA3DA8}" type="presParOf" srcId="{16BC5287-4063-4A7D-BD83-64C86727D22A}" destId="{734CB4BF-A739-4906-A917-F5B0EE00868E}" srcOrd="1" destOrd="0" presId="urn:microsoft.com/office/officeart/2005/8/layout/hList7"/>
    <dgm:cxn modelId="{672DF41A-4CBC-4B41-8236-DB48A2A99E91}" type="presParOf" srcId="{734CB4BF-A739-4906-A917-F5B0EE00868E}" destId="{5F063131-C9B7-4373-AD24-01D8CD7A4CD3}" srcOrd="0" destOrd="0" presId="urn:microsoft.com/office/officeart/2005/8/layout/hList7"/>
    <dgm:cxn modelId="{000D3038-A014-47C3-87A2-87AB6DE49A10}" type="presParOf" srcId="{5F063131-C9B7-4373-AD24-01D8CD7A4CD3}" destId="{7AD5EE42-5CB6-4DAF-AEAE-92088C9C5883}" srcOrd="0" destOrd="0" presId="urn:microsoft.com/office/officeart/2005/8/layout/hList7"/>
    <dgm:cxn modelId="{57475862-6235-40F4-98D2-9F856C66F3AE}" type="presParOf" srcId="{5F063131-C9B7-4373-AD24-01D8CD7A4CD3}" destId="{9839EDC6-532D-4308-85A8-EA50195FBF6B}" srcOrd="1" destOrd="0" presId="urn:microsoft.com/office/officeart/2005/8/layout/hList7"/>
    <dgm:cxn modelId="{9B46DD8F-0FF8-4320-9F1F-C1F06FD961E0}" type="presParOf" srcId="{5F063131-C9B7-4373-AD24-01D8CD7A4CD3}" destId="{19480E4F-8F34-44A8-8595-80435038BC01}" srcOrd="2" destOrd="0" presId="urn:microsoft.com/office/officeart/2005/8/layout/hList7"/>
    <dgm:cxn modelId="{B741F64E-B424-4ED7-9E82-6867E44632BD}" type="presParOf" srcId="{5F063131-C9B7-4373-AD24-01D8CD7A4CD3}" destId="{12C466C6-7BF0-4221-9512-5381D07664B0}" srcOrd="3" destOrd="0" presId="urn:microsoft.com/office/officeart/2005/8/layout/hList7"/>
    <dgm:cxn modelId="{1EDA3630-83FD-4189-9899-D496FAC90566}" type="presParOf" srcId="{734CB4BF-A739-4906-A917-F5B0EE00868E}" destId="{79AEB3DA-537A-45DE-8D9A-BA9ACAD9B127}" srcOrd="1" destOrd="0" presId="urn:microsoft.com/office/officeart/2005/8/layout/hList7"/>
    <dgm:cxn modelId="{85CB64B9-6DDC-423D-9790-7D29EF44FBB5}" type="presParOf" srcId="{734CB4BF-A739-4906-A917-F5B0EE00868E}" destId="{7F2C630A-D4ED-4C6C-9F5B-E21CD4F5DBD3}" srcOrd="2" destOrd="0" presId="urn:microsoft.com/office/officeart/2005/8/layout/hList7"/>
    <dgm:cxn modelId="{13C1E007-1572-4EB5-A959-28F41D90079B}" type="presParOf" srcId="{7F2C630A-D4ED-4C6C-9F5B-E21CD4F5DBD3}" destId="{097CB35E-4D1D-456A-98A9-4A1A1B569A59}" srcOrd="0" destOrd="0" presId="urn:microsoft.com/office/officeart/2005/8/layout/hList7"/>
    <dgm:cxn modelId="{1E10158D-BA42-4420-9021-537664ECA308}" type="presParOf" srcId="{7F2C630A-D4ED-4C6C-9F5B-E21CD4F5DBD3}" destId="{9D93CFCF-0C53-42E2-9E2B-3ABC88BEE2EF}" srcOrd="1" destOrd="0" presId="urn:microsoft.com/office/officeart/2005/8/layout/hList7"/>
    <dgm:cxn modelId="{282E07DD-FFCE-462F-A40A-4CC20964021B}" type="presParOf" srcId="{7F2C630A-D4ED-4C6C-9F5B-E21CD4F5DBD3}" destId="{78D9C6D7-5049-4B9B-B40A-05372B22D666}" srcOrd="2" destOrd="0" presId="urn:microsoft.com/office/officeart/2005/8/layout/hList7"/>
    <dgm:cxn modelId="{77E48556-89A2-4E60-90F3-40DBA559499D}" type="presParOf" srcId="{7F2C630A-D4ED-4C6C-9F5B-E21CD4F5DBD3}" destId="{B95BA888-A802-416A-9302-4EACACBFEAFE}" srcOrd="3" destOrd="0" presId="urn:microsoft.com/office/officeart/2005/8/layout/hList7"/>
    <dgm:cxn modelId="{93A8A330-89A1-4AD6-AE18-18866A528288}" type="presParOf" srcId="{734CB4BF-A739-4906-A917-F5B0EE00868E}" destId="{04427EE9-C451-4C53-A4EF-F9BD555347FC}" srcOrd="3" destOrd="0" presId="urn:microsoft.com/office/officeart/2005/8/layout/hList7"/>
    <dgm:cxn modelId="{52E8AB22-4761-4B64-B353-14BD0C50FA47}" type="presParOf" srcId="{734CB4BF-A739-4906-A917-F5B0EE00868E}" destId="{334304D8-EF0C-473E-85B4-42D712F7061A}" srcOrd="4" destOrd="0" presId="urn:microsoft.com/office/officeart/2005/8/layout/hList7"/>
    <dgm:cxn modelId="{985F3886-0D49-4FC8-BD30-ACCF9445E316}" type="presParOf" srcId="{334304D8-EF0C-473E-85B4-42D712F7061A}" destId="{D14AEF2E-0E21-4C8D-A27B-F95CCC2EF78E}" srcOrd="0" destOrd="0" presId="urn:microsoft.com/office/officeart/2005/8/layout/hList7"/>
    <dgm:cxn modelId="{196EA1A8-487D-4F1A-A158-3AB3D277D457}" type="presParOf" srcId="{334304D8-EF0C-473E-85B4-42D712F7061A}" destId="{B2416D54-6A51-4761-A3EF-EACB4A756C7E}" srcOrd="1" destOrd="0" presId="urn:microsoft.com/office/officeart/2005/8/layout/hList7"/>
    <dgm:cxn modelId="{A0FC513B-2ED0-4B77-BCA8-73FCB2FC13EA}" type="presParOf" srcId="{334304D8-EF0C-473E-85B4-42D712F7061A}" destId="{5080CC2D-4AD0-467C-942D-171AE8291F8C}" srcOrd="2" destOrd="0" presId="urn:microsoft.com/office/officeart/2005/8/layout/hList7"/>
    <dgm:cxn modelId="{89A7F8A3-B95F-4E90-B31A-FAFF4A4BFB0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 smtClean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 smtClean="0">
              <a:solidFill>
                <a:schemeClr val="tx1"/>
              </a:solidFill>
            </a:rPr>
            <a:t>4.2.  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r>
            <a:rPr lang="ru-RU" sz="1800" b="1" dirty="0" smtClean="0">
              <a:solidFill>
                <a:schemeClr val="tx1"/>
              </a:solidFill>
            </a:rPr>
            <a:t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5239" custLinFactNeighborY="15068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  <dgm:t>
        <a:bodyPr/>
        <a:lstStyle/>
        <a:p>
          <a:endParaRPr lang="ru-RU"/>
        </a:p>
      </dgm:t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  <dgm:t>
        <a:bodyPr/>
        <a:lstStyle/>
        <a:p>
          <a:endParaRPr lang="ru-RU"/>
        </a:p>
      </dgm:t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  <dgm:t>
        <a:bodyPr/>
        <a:lstStyle/>
        <a:p>
          <a:endParaRPr lang="ru-RU"/>
        </a:p>
      </dgm:t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75A0514A-F1AD-4C74-B761-0D4718AF79CC}" type="presOf" srcId="{91B85B1C-BDCA-429B-88B0-974F0C9DA199}" destId="{7AD5EE42-5CB6-4DAF-AEAE-92088C9C5883}" srcOrd="0" destOrd="0" presId="urn:microsoft.com/office/officeart/2005/8/layout/hList7"/>
    <dgm:cxn modelId="{F997563C-24B8-4EF5-8938-9ACEB67D625C}" type="presOf" srcId="{87459BAD-E67B-4C46-A572-E7B88B03063F}" destId="{16BC5287-4063-4A7D-BD83-64C86727D22A}" srcOrd="0" destOrd="0" presId="urn:microsoft.com/office/officeart/2005/8/layout/hList7"/>
    <dgm:cxn modelId="{23FD06BF-A8F1-43D4-941C-F95C7C842511}" type="presOf" srcId="{67D7CBD6-7C00-4AC8-AAB5-E5B49519A1A1}" destId="{79AEB3DA-537A-45DE-8D9A-BA9ACAD9B127}" srcOrd="0" destOrd="0" presId="urn:microsoft.com/office/officeart/2005/8/layout/hList7"/>
    <dgm:cxn modelId="{EC237D1E-FC69-4C81-9B64-92A05CBFA83D}" type="presOf" srcId="{50A30282-5CAA-4340-9916-69D5D3BCAC66}" destId="{04427EE9-C451-4C53-A4EF-F9BD555347FC}" srcOrd="0" destOrd="0" presId="urn:microsoft.com/office/officeart/2005/8/layout/hList7"/>
    <dgm:cxn modelId="{78EA4C40-5F56-4233-B002-8BD4D06A0C82}" type="presOf" srcId="{8A39B6F4-AA10-4AC8-8947-1EC8343D43CE}" destId="{9D93CFCF-0C53-42E2-9E2B-3ABC88BEE2EF}" srcOrd="1" destOrd="0" presId="urn:microsoft.com/office/officeart/2005/8/layout/hList7"/>
    <dgm:cxn modelId="{30DF4D33-9AA7-47D7-A494-2CE5A0EF1163}" type="presOf" srcId="{0560FE01-E61D-419A-86E6-3B48F2274978}" destId="{D14AEF2E-0E21-4C8D-A27B-F95CCC2EF78E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F42CF02D-1FD3-47D8-82B7-2DB6D248561D}" type="presOf" srcId="{8A39B6F4-AA10-4AC8-8947-1EC8343D43CE}" destId="{097CB35E-4D1D-456A-98A9-4A1A1B569A59}" srcOrd="0" destOrd="0" presId="urn:microsoft.com/office/officeart/2005/8/layout/hList7"/>
    <dgm:cxn modelId="{6AC2F41D-88A3-48AC-AF84-12FF08938C30}" type="presOf" srcId="{0560FE01-E61D-419A-86E6-3B48F2274978}" destId="{B2416D54-6A51-4761-A3EF-EACB4A756C7E}" srcOrd="1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550C2000-7BB1-4D16-83EF-2E5CB3D302E0}" type="presOf" srcId="{91B85B1C-BDCA-429B-88B0-974F0C9DA199}" destId="{9839EDC6-532D-4308-85A8-EA50195FBF6B}" srcOrd="1" destOrd="0" presId="urn:microsoft.com/office/officeart/2005/8/layout/hList7"/>
    <dgm:cxn modelId="{734A07B4-44AC-46D9-9323-C86CCF02D6C7}" type="presParOf" srcId="{16BC5287-4063-4A7D-BD83-64C86727D22A}" destId="{5E9867D7-649E-4788-A66E-7BE7F45AAB80}" srcOrd="0" destOrd="0" presId="urn:microsoft.com/office/officeart/2005/8/layout/hList7"/>
    <dgm:cxn modelId="{2E0DA524-8746-471E-8BD4-198A5219B92E}" type="presParOf" srcId="{16BC5287-4063-4A7D-BD83-64C86727D22A}" destId="{734CB4BF-A739-4906-A917-F5B0EE00868E}" srcOrd="1" destOrd="0" presId="urn:microsoft.com/office/officeart/2005/8/layout/hList7"/>
    <dgm:cxn modelId="{7B7AE248-4123-4104-97F3-F50B34E6ED8D}" type="presParOf" srcId="{734CB4BF-A739-4906-A917-F5B0EE00868E}" destId="{5F063131-C9B7-4373-AD24-01D8CD7A4CD3}" srcOrd="0" destOrd="0" presId="urn:microsoft.com/office/officeart/2005/8/layout/hList7"/>
    <dgm:cxn modelId="{BB7CD3A4-256E-4DCF-87E5-1D94A341E9CD}" type="presParOf" srcId="{5F063131-C9B7-4373-AD24-01D8CD7A4CD3}" destId="{7AD5EE42-5CB6-4DAF-AEAE-92088C9C5883}" srcOrd="0" destOrd="0" presId="urn:microsoft.com/office/officeart/2005/8/layout/hList7"/>
    <dgm:cxn modelId="{063571DB-C7FE-4642-8326-DDCC1032F345}" type="presParOf" srcId="{5F063131-C9B7-4373-AD24-01D8CD7A4CD3}" destId="{9839EDC6-532D-4308-85A8-EA50195FBF6B}" srcOrd="1" destOrd="0" presId="urn:microsoft.com/office/officeart/2005/8/layout/hList7"/>
    <dgm:cxn modelId="{5CACA352-4E72-4151-B800-AB8E13189C05}" type="presParOf" srcId="{5F063131-C9B7-4373-AD24-01D8CD7A4CD3}" destId="{19480E4F-8F34-44A8-8595-80435038BC01}" srcOrd="2" destOrd="0" presId="urn:microsoft.com/office/officeart/2005/8/layout/hList7"/>
    <dgm:cxn modelId="{700D184D-FF6A-4696-938E-14D409A31ED2}" type="presParOf" srcId="{5F063131-C9B7-4373-AD24-01D8CD7A4CD3}" destId="{12C466C6-7BF0-4221-9512-5381D07664B0}" srcOrd="3" destOrd="0" presId="urn:microsoft.com/office/officeart/2005/8/layout/hList7"/>
    <dgm:cxn modelId="{699F9E6A-4DCF-4B66-B8A6-01A3242283AC}" type="presParOf" srcId="{734CB4BF-A739-4906-A917-F5B0EE00868E}" destId="{79AEB3DA-537A-45DE-8D9A-BA9ACAD9B127}" srcOrd="1" destOrd="0" presId="urn:microsoft.com/office/officeart/2005/8/layout/hList7"/>
    <dgm:cxn modelId="{AEA06AD6-F729-4DAE-BF99-C32DFCF59B8E}" type="presParOf" srcId="{734CB4BF-A739-4906-A917-F5B0EE00868E}" destId="{7F2C630A-D4ED-4C6C-9F5B-E21CD4F5DBD3}" srcOrd="2" destOrd="0" presId="urn:microsoft.com/office/officeart/2005/8/layout/hList7"/>
    <dgm:cxn modelId="{64124DA0-0681-4D13-989A-F149C7987C75}" type="presParOf" srcId="{7F2C630A-D4ED-4C6C-9F5B-E21CD4F5DBD3}" destId="{097CB35E-4D1D-456A-98A9-4A1A1B569A59}" srcOrd="0" destOrd="0" presId="urn:microsoft.com/office/officeart/2005/8/layout/hList7"/>
    <dgm:cxn modelId="{D55ADB10-B153-4838-8250-C9A9D47B4EFB}" type="presParOf" srcId="{7F2C630A-D4ED-4C6C-9F5B-E21CD4F5DBD3}" destId="{9D93CFCF-0C53-42E2-9E2B-3ABC88BEE2EF}" srcOrd="1" destOrd="0" presId="urn:microsoft.com/office/officeart/2005/8/layout/hList7"/>
    <dgm:cxn modelId="{AFCFA386-5A74-432D-AC19-F03F95821389}" type="presParOf" srcId="{7F2C630A-D4ED-4C6C-9F5B-E21CD4F5DBD3}" destId="{78D9C6D7-5049-4B9B-B40A-05372B22D666}" srcOrd="2" destOrd="0" presId="urn:microsoft.com/office/officeart/2005/8/layout/hList7"/>
    <dgm:cxn modelId="{055E8ECE-8CF0-46AC-8BFE-697AF9EEB33D}" type="presParOf" srcId="{7F2C630A-D4ED-4C6C-9F5B-E21CD4F5DBD3}" destId="{B95BA888-A802-416A-9302-4EACACBFEAFE}" srcOrd="3" destOrd="0" presId="urn:microsoft.com/office/officeart/2005/8/layout/hList7"/>
    <dgm:cxn modelId="{6ECC9A9D-1DF0-4B6A-AE42-967BE2BFA540}" type="presParOf" srcId="{734CB4BF-A739-4906-A917-F5B0EE00868E}" destId="{04427EE9-C451-4C53-A4EF-F9BD555347FC}" srcOrd="3" destOrd="0" presId="urn:microsoft.com/office/officeart/2005/8/layout/hList7"/>
    <dgm:cxn modelId="{A71817EA-12A5-41DC-9F11-12037297D711}" type="presParOf" srcId="{734CB4BF-A739-4906-A917-F5B0EE00868E}" destId="{334304D8-EF0C-473E-85B4-42D712F7061A}" srcOrd="4" destOrd="0" presId="urn:microsoft.com/office/officeart/2005/8/layout/hList7"/>
    <dgm:cxn modelId="{F401571A-B570-4C06-829B-4F271C7CB889}" type="presParOf" srcId="{334304D8-EF0C-473E-85B4-42D712F7061A}" destId="{D14AEF2E-0E21-4C8D-A27B-F95CCC2EF78E}" srcOrd="0" destOrd="0" presId="urn:microsoft.com/office/officeart/2005/8/layout/hList7"/>
    <dgm:cxn modelId="{0D2B407D-D9A3-4468-AB58-8E23EA7BD027}" type="presParOf" srcId="{334304D8-EF0C-473E-85B4-42D712F7061A}" destId="{B2416D54-6A51-4761-A3EF-EACB4A756C7E}" srcOrd="1" destOrd="0" presId="urn:microsoft.com/office/officeart/2005/8/layout/hList7"/>
    <dgm:cxn modelId="{A745E832-1534-4B92-A6BC-A0DFD555BAB6}" type="presParOf" srcId="{334304D8-EF0C-473E-85B4-42D712F7061A}" destId="{5080CC2D-4AD0-467C-942D-171AE8291F8C}" srcOrd="2" destOrd="0" presId="urn:microsoft.com/office/officeart/2005/8/layout/hList7"/>
    <dgm:cxn modelId="{8F5133CD-8999-4A1A-9410-1CAC86F1E271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 smtClean="0">
              <a:solidFill>
                <a:schemeClr val="tx1"/>
              </a:solidFill>
            </a:rPr>
            <a:t>5.1. Доля получателей услуг, которые готовы рекомендовать образовательную организацию родственникам и знакомым (могли бы ее рекомендовать, если бы была возможность выбора образовательной организации) (в % от общего числа опрошенных получателей услуг)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 smtClean="0">
              <a:solidFill>
                <a:schemeClr val="tx1"/>
              </a:solidFill>
            </a:rPr>
            <a:t>5.2.  Доля получателей услуг, удовлетворенных организационными условиями предоставления услуг (в % от общего числа опрошенных получателей услуг)</a:t>
          </a:r>
        </a:p>
        <a:p>
          <a:pPr marL="36000" algn="ctr" rtl="0">
            <a:spcAft>
              <a:spcPts val="3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r>
            <a:rPr lang="ru-RU" sz="1800" b="1" dirty="0" smtClean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образовательной организации (в % от общего числа опрошенных получателей услуг)</a:t>
          </a: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 smtClean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5239" custLinFactNeighborY="15068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  <dgm:t>
        <a:bodyPr/>
        <a:lstStyle/>
        <a:p>
          <a:endParaRPr lang="ru-RU"/>
        </a:p>
      </dgm:t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  <dgm:t>
        <a:bodyPr/>
        <a:lstStyle/>
        <a:p>
          <a:endParaRPr lang="ru-RU"/>
        </a:p>
      </dgm:t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  <dgm:t>
        <a:bodyPr/>
        <a:lstStyle/>
        <a:p>
          <a:endParaRPr lang="ru-RU"/>
        </a:p>
      </dgm:t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5C70CF40-3FEC-472E-A2A1-485BCF2A1DE6}" type="presOf" srcId="{87459BAD-E67B-4C46-A572-E7B88B03063F}" destId="{16BC5287-4063-4A7D-BD83-64C86727D22A}" srcOrd="0" destOrd="0" presId="urn:microsoft.com/office/officeart/2005/8/layout/hList7"/>
    <dgm:cxn modelId="{A0DBF932-8A5B-4BF8-AD52-B464533A40C2}" type="presOf" srcId="{0560FE01-E61D-419A-86E6-3B48F2274978}" destId="{B2416D54-6A51-4761-A3EF-EACB4A756C7E}" srcOrd="1" destOrd="0" presId="urn:microsoft.com/office/officeart/2005/8/layout/hList7"/>
    <dgm:cxn modelId="{6C58756E-F01E-46EF-8081-A90831DE6B5A}" type="presOf" srcId="{91B85B1C-BDCA-429B-88B0-974F0C9DA199}" destId="{9839EDC6-532D-4308-85A8-EA50195FBF6B}" srcOrd="1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687CE354-4D31-46EC-B247-B81C28DA41BC}" type="presOf" srcId="{67D7CBD6-7C00-4AC8-AAB5-E5B49519A1A1}" destId="{79AEB3DA-537A-45DE-8D9A-BA9ACAD9B127}" srcOrd="0" destOrd="0" presId="urn:microsoft.com/office/officeart/2005/8/layout/hList7"/>
    <dgm:cxn modelId="{90844B9E-14BC-4F7E-B51B-110C87D4046A}" type="presOf" srcId="{50A30282-5CAA-4340-9916-69D5D3BCAC66}" destId="{04427EE9-C451-4C53-A4EF-F9BD555347FC}" srcOrd="0" destOrd="0" presId="urn:microsoft.com/office/officeart/2005/8/layout/hList7"/>
    <dgm:cxn modelId="{63AA2CBC-979D-4530-B6FF-16DE81DB12D2}" type="presOf" srcId="{0560FE01-E61D-419A-86E6-3B48F2274978}" destId="{D14AEF2E-0E21-4C8D-A27B-F95CCC2EF78E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C5B3F303-79E1-4998-B94F-E62E5186703A}" type="presOf" srcId="{8A39B6F4-AA10-4AC8-8947-1EC8343D43CE}" destId="{097CB35E-4D1D-456A-98A9-4A1A1B569A59}" srcOrd="0" destOrd="0" presId="urn:microsoft.com/office/officeart/2005/8/layout/hList7"/>
    <dgm:cxn modelId="{1CC5090B-2E3D-41E3-B3DA-E1F4EF7BE72F}" type="presOf" srcId="{8A39B6F4-AA10-4AC8-8947-1EC8343D43CE}" destId="{9D93CFCF-0C53-42E2-9E2B-3ABC88BEE2EF}" srcOrd="1" destOrd="0" presId="urn:microsoft.com/office/officeart/2005/8/layout/hList7"/>
    <dgm:cxn modelId="{A2AAA62C-801C-4AA2-80CB-7DCC6CD03874}" type="presOf" srcId="{91B85B1C-BDCA-429B-88B0-974F0C9DA199}" destId="{7AD5EE42-5CB6-4DAF-AEAE-92088C9C5883}" srcOrd="0" destOrd="0" presId="urn:microsoft.com/office/officeart/2005/8/layout/hList7"/>
    <dgm:cxn modelId="{A03699E3-294D-495C-BA7C-D1F1386CB6BA}" type="presParOf" srcId="{16BC5287-4063-4A7D-BD83-64C86727D22A}" destId="{5E9867D7-649E-4788-A66E-7BE7F45AAB80}" srcOrd="0" destOrd="0" presId="urn:microsoft.com/office/officeart/2005/8/layout/hList7"/>
    <dgm:cxn modelId="{65A8AF9A-FF26-4C5C-9E9A-D8DE0A13A37C}" type="presParOf" srcId="{16BC5287-4063-4A7D-BD83-64C86727D22A}" destId="{734CB4BF-A739-4906-A917-F5B0EE00868E}" srcOrd="1" destOrd="0" presId="urn:microsoft.com/office/officeart/2005/8/layout/hList7"/>
    <dgm:cxn modelId="{1A8DCE91-6D0E-4EE6-8B08-860ECAE609EF}" type="presParOf" srcId="{734CB4BF-A739-4906-A917-F5B0EE00868E}" destId="{5F063131-C9B7-4373-AD24-01D8CD7A4CD3}" srcOrd="0" destOrd="0" presId="urn:microsoft.com/office/officeart/2005/8/layout/hList7"/>
    <dgm:cxn modelId="{37FEBFB5-9BA2-4F2E-899F-2A7D6B434340}" type="presParOf" srcId="{5F063131-C9B7-4373-AD24-01D8CD7A4CD3}" destId="{7AD5EE42-5CB6-4DAF-AEAE-92088C9C5883}" srcOrd="0" destOrd="0" presId="urn:microsoft.com/office/officeart/2005/8/layout/hList7"/>
    <dgm:cxn modelId="{04942E13-101A-45A5-984A-68EE2093DAF2}" type="presParOf" srcId="{5F063131-C9B7-4373-AD24-01D8CD7A4CD3}" destId="{9839EDC6-532D-4308-85A8-EA50195FBF6B}" srcOrd="1" destOrd="0" presId="urn:microsoft.com/office/officeart/2005/8/layout/hList7"/>
    <dgm:cxn modelId="{C0F311B0-CB3C-4377-B587-F8ABCF6291AA}" type="presParOf" srcId="{5F063131-C9B7-4373-AD24-01D8CD7A4CD3}" destId="{19480E4F-8F34-44A8-8595-80435038BC01}" srcOrd="2" destOrd="0" presId="urn:microsoft.com/office/officeart/2005/8/layout/hList7"/>
    <dgm:cxn modelId="{025C0C94-A3AA-41CC-8DAF-80FDFBEEAF1C}" type="presParOf" srcId="{5F063131-C9B7-4373-AD24-01D8CD7A4CD3}" destId="{12C466C6-7BF0-4221-9512-5381D07664B0}" srcOrd="3" destOrd="0" presId="urn:microsoft.com/office/officeart/2005/8/layout/hList7"/>
    <dgm:cxn modelId="{04E16FE4-3588-4F13-A464-F04AB895D51D}" type="presParOf" srcId="{734CB4BF-A739-4906-A917-F5B0EE00868E}" destId="{79AEB3DA-537A-45DE-8D9A-BA9ACAD9B127}" srcOrd="1" destOrd="0" presId="urn:microsoft.com/office/officeart/2005/8/layout/hList7"/>
    <dgm:cxn modelId="{B02F1C02-202D-423A-AFAC-52F992B535BF}" type="presParOf" srcId="{734CB4BF-A739-4906-A917-F5B0EE00868E}" destId="{7F2C630A-D4ED-4C6C-9F5B-E21CD4F5DBD3}" srcOrd="2" destOrd="0" presId="urn:microsoft.com/office/officeart/2005/8/layout/hList7"/>
    <dgm:cxn modelId="{EF9113F7-DC91-47AA-B157-6DF6BFC44812}" type="presParOf" srcId="{7F2C630A-D4ED-4C6C-9F5B-E21CD4F5DBD3}" destId="{097CB35E-4D1D-456A-98A9-4A1A1B569A59}" srcOrd="0" destOrd="0" presId="urn:microsoft.com/office/officeart/2005/8/layout/hList7"/>
    <dgm:cxn modelId="{B79F7D77-086C-43E6-8B3C-E68E77A683CE}" type="presParOf" srcId="{7F2C630A-D4ED-4C6C-9F5B-E21CD4F5DBD3}" destId="{9D93CFCF-0C53-42E2-9E2B-3ABC88BEE2EF}" srcOrd="1" destOrd="0" presId="urn:microsoft.com/office/officeart/2005/8/layout/hList7"/>
    <dgm:cxn modelId="{A24FA57C-7B51-4C25-A04B-41A562FAA520}" type="presParOf" srcId="{7F2C630A-D4ED-4C6C-9F5B-E21CD4F5DBD3}" destId="{78D9C6D7-5049-4B9B-B40A-05372B22D666}" srcOrd="2" destOrd="0" presId="urn:microsoft.com/office/officeart/2005/8/layout/hList7"/>
    <dgm:cxn modelId="{D780F726-D277-4C0E-AAFA-839A6F4A6FDB}" type="presParOf" srcId="{7F2C630A-D4ED-4C6C-9F5B-E21CD4F5DBD3}" destId="{B95BA888-A802-416A-9302-4EACACBFEAFE}" srcOrd="3" destOrd="0" presId="urn:microsoft.com/office/officeart/2005/8/layout/hList7"/>
    <dgm:cxn modelId="{DDB5AD55-7C1E-4E05-B304-F633BA8869E5}" type="presParOf" srcId="{734CB4BF-A739-4906-A917-F5B0EE00868E}" destId="{04427EE9-C451-4C53-A4EF-F9BD555347FC}" srcOrd="3" destOrd="0" presId="urn:microsoft.com/office/officeart/2005/8/layout/hList7"/>
    <dgm:cxn modelId="{4AF01249-6590-4644-A836-DE1C12F45624}" type="presParOf" srcId="{734CB4BF-A739-4906-A917-F5B0EE00868E}" destId="{334304D8-EF0C-473E-85B4-42D712F7061A}" srcOrd="4" destOrd="0" presId="urn:microsoft.com/office/officeart/2005/8/layout/hList7"/>
    <dgm:cxn modelId="{C1BF5599-3FDD-48AA-B3A7-35EB3FA43B05}" type="presParOf" srcId="{334304D8-EF0C-473E-85B4-42D712F7061A}" destId="{D14AEF2E-0E21-4C8D-A27B-F95CCC2EF78E}" srcOrd="0" destOrd="0" presId="urn:microsoft.com/office/officeart/2005/8/layout/hList7"/>
    <dgm:cxn modelId="{6DD91E73-D437-4C4D-A157-AC0EA31188FC}" type="presParOf" srcId="{334304D8-EF0C-473E-85B4-42D712F7061A}" destId="{B2416D54-6A51-4761-A3EF-EACB4A756C7E}" srcOrd="1" destOrd="0" presId="urn:microsoft.com/office/officeart/2005/8/layout/hList7"/>
    <dgm:cxn modelId="{F6FB40C2-5D82-41A9-9048-9F62BD53E450}" type="presParOf" srcId="{334304D8-EF0C-473E-85B4-42D712F7061A}" destId="{5080CC2D-4AD0-467C-942D-171AE8291F8C}" srcOrd="2" destOrd="0" presId="urn:microsoft.com/office/officeart/2005/8/layout/hList7"/>
    <dgm:cxn modelId="{0B3D5C7A-09D1-4955-A17D-CCBC6A5BC46E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6E6CE-BCEC-4DB3-8C2D-A3D18D98F949}">
      <dsp:nvSpPr>
        <dsp:cNvPr id="0" name=""/>
        <dsp:cNvSpPr/>
      </dsp:nvSpPr>
      <dsp:spPr>
        <a:xfrm>
          <a:off x="0" y="628881"/>
          <a:ext cx="7876926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F7E485-EAEF-46A7-BDE0-6CC75B26E570}">
      <dsp:nvSpPr>
        <dsp:cNvPr id="0" name=""/>
        <dsp:cNvSpPr/>
      </dsp:nvSpPr>
      <dsp:spPr>
        <a:xfrm>
          <a:off x="374615" y="17336"/>
          <a:ext cx="7499645" cy="77390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l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0" tIns="0" rIns="20841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1. Показатели, характеризующие </a:t>
          </a:r>
          <a:r>
            <a:rPr lang="ru-RU" sz="2000" u="sng" kern="1200" dirty="0" smtClean="0"/>
            <a:t>открытость и доступность информации об образовательной организации</a:t>
          </a:r>
          <a:endParaRPr lang="ru-RU" sz="2000" u="sng" kern="1200" dirty="0"/>
        </a:p>
      </dsp:txBody>
      <dsp:txXfrm>
        <a:off x="412394" y="55115"/>
        <a:ext cx="7424087" cy="698347"/>
      </dsp:txXfrm>
    </dsp:sp>
    <dsp:sp modelId="{DA8DCE80-7FD4-4467-9CDA-EF391666E436}">
      <dsp:nvSpPr>
        <dsp:cNvPr id="0" name=""/>
        <dsp:cNvSpPr/>
      </dsp:nvSpPr>
      <dsp:spPr>
        <a:xfrm>
          <a:off x="0" y="1421817"/>
          <a:ext cx="7876926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B976C-4A95-41EC-A36C-40D5ED358730}">
      <dsp:nvSpPr>
        <dsp:cNvPr id="0" name=""/>
        <dsp:cNvSpPr/>
      </dsp:nvSpPr>
      <dsp:spPr>
        <a:xfrm>
          <a:off x="375000" y="965481"/>
          <a:ext cx="7499995" cy="6186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l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0" tIns="0" rIns="20841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2. Показатели, характеризующие </a:t>
          </a:r>
          <a:r>
            <a:rPr lang="ru-RU" sz="2000" u="sng" kern="1200" dirty="0" smtClean="0"/>
            <a:t>доступность услуг для инвалидов</a:t>
          </a:r>
          <a:endParaRPr lang="ru-RU" sz="2000" u="sng" kern="1200" dirty="0"/>
        </a:p>
      </dsp:txBody>
      <dsp:txXfrm>
        <a:off x="405202" y="995683"/>
        <a:ext cx="7439591" cy="558291"/>
      </dsp:txXfrm>
    </dsp:sp>
    <dsp:sp modelId="{B62A625A-E886-47E4-B5CC-DFC3D5F3DB26}">
      <dsp:nvSpPr>
        <dsp:cNvPr id="0" name=""/>
        <dsp:cNvSpPr/>
      </dsp:nvSpPr>
      <dsp:spPr>
        <a:xfrm>
          <a:off x="0" y="2426739"/>
          <a:ext cx="7876926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A8F8BF-F865-4488-9D49-8E5914682511}">
      <dsp:nvSpPr>
        <dsp:cNvPr id="0" name=""/>
        <dsp:cNvSpPr/>
      </dsp:nvSpPr>
      <dsp:spPr>
        <a:xfrm>
          <a:off x="388846" y="1758417"/>
          <a:ext cx="7484637" cy="83068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l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0" tIns="0" rIns="20841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3. Показатели, характеризующие </a:t>
          </a:r>
          <a:r>
            <a:rPr lang="ru-RU" sz="2000" u="sng" kern="1200" dirty="0" smtClean="0"/>
            <a:t>комфортность условий предоставления услуг</a:t>
          </a:r>
          <a:r>
            <a:rPr lang="ru-RU" sz="2000" kern="1200" dirty="0" smtClean="0"/>
            <a:t>, в том числе время ожидания предоставления услуг</a:t>
          </a:r>
          <a:endParaRPr lang="ru-RU" sz="2000" kern="1200" dirty="0"/>
        </a:p>
      </dsp:txBody>
      <dsp:txXfrm>
        <a:off x="429397" y="1798968"/>
        <a:ext cx="7403535" cy="749580"/>
      </dsp:txXfrm>
    </dsp:sp>
    <dsp:sp modelId="{3315E85A-2206-49FC-A1EF-D0C3D0BA4FC3}">
      <dsp:nvSpPr>
        <dsp:cNvPr id="0" name=""/>
        <dsp:cNvSpPr/>
      </dsp:nvSpPr>
      <dsp:spPr>
        <a:xfrm>
          <a:off x="0" y="3285642"/>
          <a:ext cx="7876926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6940CE-8C6B-4B28-9376-C733812D2ABF}">
      <dsp:nvSpPr>
        <dsp:cNvPr id="0" name=""/>
        <dsp:cNvSpPr/>
      </dsp:nvSpPr>
      <dsp:spPr>
        <a:xfrm>
          <a:off x="375000" y="2763339"/>
          <a:ext cx="7499995" cy="6846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l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0" tIns="0" rIns="20841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4. Показатели, характеризующие </a:t>
          </a:r>
          <a:r>
            <a:rPr lang="ru-RU" sz="2000" u="sng" kern="1200" dirty="0" smtClean="0"/>
            <a:t>доброжелательность, вежливость </a:t>
          </a:r>
          <a:r>
            <a:rPr lang="ru-RU" sz="2000" kern="1200" dirty="0" smtClean="0"/>
            <a:t>работников образовательных организаций</a:t>
          </a:r>
          <a:endParaRPr lang="ru-RU" sz="2000" kern="1200" dirty="0"/>
        </a:p>
      </dsp:txBody>
      <dsp:txXfrm>
        <a:off x="408422" y="2796761"/>
        <a:ext cx="7433151" cy="617818"/>
      </dsp:txXfrm>
    </dsp:sp>
    <dsp:sp modelId="{B2E38052-C386-4C18-ACE1-4705DBB92526}">
      <dsp:nvSpPr>
        <dsp:cNvPr id="0" name=""/>
        <dsp:cNvSpPr/>
      </dsp:nvSpPr>
      <dsp:spPr>
        <a:xfrm>
          <a:off x="0" y="4130818"/>
          <a:ext cx="7876926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E1B760-6ECF-4802-8E07-C1573C0665D3}">
      <dsp:nvSpPr>
        <dsp:cNvPr id="0" name=""/>
        <dsp:cNvSpPr/>
      </dsp:nvSpPr>
      <dsp:spPr>
        <a:xfrm>
          <a:off x="375000" y="3622242"/>
          <a:ext cx="7499995" cy="6709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l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0" tIns="0" rIns="20841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5. Показатели, характеризующие </a:t>
          </a:r>
          <a:r>
            <a:rPr lang="ru-RU" sz="2000" u="sng" kern="1200" dirty="0" smtClean="0"/>
            <a:t>удовлетворенность условиями оказания услуг</a:t>
          </a:r>
          <a:endParaRPr lang="ru-RU" sz="2000" u="sng" kern="1200" dirty="0"/>
        </a:p>
      </dsp:txBody>
      <dsp:txXfrm>
        <a:off x="407752" y="3654994"/>
        <a:ext cx="7434491" cy="605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159129" y="0"/>
          <a:ext cx="3286977" cy="4680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</a:rPr>
            <a:t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нормативными правовыми актами, в том числе: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соответствие информации о деятельности образовательной организации, размещенной на информационных стендах в помещении образовательной организации; 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соответствие информации о деятельности образовательной организации, размещенной на официальном сайте образовательной организации</a:t>
          </a: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159129" y="1872208"/>
        <a:ext cx="3286977" cy="1872208"/>
      </dsp:txXfrm>
    </dsp:sp>
    <dsp:sp modelId="{12C466C6-7BF0-4221-9512-5381D07664B0}">
      <dsp:nvSpPr>
        <dsp:cNvPr id="0" name=""/>
        <dsp:cNvSpPr/>
      </dsp:nvSpPr>
      <dsp:spPr>
        <a:xfrm flipH="1" flipV="1">
          <a:off x="1800195" y="4248468"/>
          <a:ext cx="484152" cy="108915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522561" y="0"/>
          <a:ext cx="2055872" cy="4680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6000"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</a:rPr>
            <a:t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</dsp:txBody>
      <dsp:txXfrm>
        <a:off x="3522561" y="1872208"/>
        <a:ext cx="2055872" cy="1872208"/>
      </dsp:txXfrm>
    </dsp:sp>
    <dsp:sp modelId="{B95BA888-A802-416A-9302-4EACACBFEAFE}">
      <dsp:nvSpPr>
        <dsp:cNvPr id="0" name=""/>
        <dsp:cNvSpPr/>
      </dsp:nvSpPr>
      <dsp:spPr>
        <a:xfrm flipV="1">
          <a:off x="4032454" y="4176460"/>
          <a:ext cx="446885" cy="248068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5642306" y="0"/>
          <a:ext cx="3070661" cy="4680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образовательной организации, размещенной на информационных стендах в помещении образовательной организации, на официальном сайте образовательной организации в сети «Интернет»</a:t>
          </a:r>
        </a:p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- удовлетворенность информацией, размещенной на информационных стендах;</a:t>
          </a:r>
        </a:p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- удовлетворенность информацией, размещенной на официальном сайте образовательной организации в сети «Интернет»</a:t>
          </a: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5642306" y="1872208"/>
        <a:ext cx="3070661" cy="1872208"/>
      </dsp:txXfrm>
    </dsp:sp>
    <dsp:sp modelId="{6221CBE3-2FB6-4EA5-8F30-D3DCC07EC55E}">
      <dsp:nvSpPr>
        <dsp:cNvPr id="0" name=""/>
        <dsp:cNvSpPr/>
      </dsp:nvSpPr>
      <dsp:spPr>
        <a:xfrm>
          <a:off x="6840754" y="4176460"/>
          <a:ext cx="446869" cy="248068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504018" y="3978442"/>
          <a:ext cx="7924437" cy="702078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6364231" cy="54006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2.1. Обеспечение в образовательной организации комфортных условий для предоставления услуг, в том числе: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1) Обеспеченность учащихся компьютерами;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2) Наличие дополнительных образовательных программ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3) Наличие психолого-педагогическое консультирования обучающихся, в том числе детей с ОВЗ и детей-инвалидов, их родителей (законных представителей) и педагогических работников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4) Проведение комплекса реабилитационных и других медицинских мероприятий.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5) Наличие зоны (центра) отдыха (релаксации) для учащихся и педагогов в образовательной организации;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6) Наличие лабораторий и/или мастерских (объекты для проведения практических занятий)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7) Наличие условий для физического развития обучающихся (спортзал, оборудованная спортивная площадка, стадион);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8) Наличие современной библиотеки-</a:t>
          </a:r>
          <a:r>
            <a:rPr lang="ru-RU" sz="1400" kern="1200" dirty="0" err="1" smtClean="0">
              <a:solidFill>
                <a:schemeClr val="tx1"/>
              </a:solidFill>
            </a:rPr>
            <a:t>медиатеки</a:t>
          </a:r>
          <a:r>
            <a:rPr lang="ru-RU" sz="1400" kern="1200" dirty="0" smtClean="0">
              <a:solidFill>
                <a:schemeClr val="tx1"/>
              </a:solidFill>
            </a:rPr>
            <a:t> с наличием стационарных или переносных компьютеров с выходом в Интернет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9) Наличие столовой на территории организации (организовано горячее питание)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10) Обеспеченность лабораторным и демонстрационным оборудованием (интерактивные доски, приставки, мультимедийные проекторы)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</a:rPr>
            <a:t>11) Наличие медицинского кабинета и медицинских услуг в образовательном учреждении</a:t>
          </a:r>
          <a:r>
            <a:rPr lang="ru-RU" sz="1400" b="1" kern="1200" dirty="0" smtClean="0">
              <a:solidFill>
                <a:schemeClr val="tx1"/>
              </a:solidFill>
            </a:rPr>
            <a:t>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1"/>
            </a:solidFill>
          </a:endParaRPr>
        </a:p>
      </dsp:txBody>
      <dsp:txXfrm>
        <a:off x="0" y="2160240"/>
        <a:ext cx="6364231" cy="2160240"/>
      </dsp:txXfrm>
    </dsp:sp>
    <dsp:sp modelId="{12C466C6-7BF0-4221-9512-5381D07664B0}">
      <dsp:nvSpPr>
        <dsp:cNvPr id="0" name=""/>
        <dsp:cNvSpPr/>
      </dsp:nvSpPr>
      <dsp:spPr>
        <a:xfrm flipH="1" flipV="1">
          <a:off x="3816420" y="5112563"/>
          <a:ext cx="494115" cy="12567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6420838" y="0"/>
          <a:ext cx="2364137" cy="54006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2.2. Доля получателей услуг удовлетворенных комфортностью предоставления услуг  образовательной организацией</a:t>
          </a: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</dsp:txBody>
      <dsp:txXfrm>
        <a:off x="6420838" y="2160240"/>
        <a:ext cx="2364137" cy="2160240"/>
      </dsp:txXfrm>
    </dsp:sp>
    <dsp:sp modelId="{B95BA888-A802-416A-9302-4EACACBFEAFE}">
      <dsp:nvSpPr>
        <dsp:cNvPr id="0" name=""/>
        <dsp:cNvSpPr/>
      </dsp:nvSpPr>
      <dsp:spPr>
        <a:xfrm flipV="1">
          <a:off x="6768748" y="5184580"/>
          <a:ext cx="464942" cy="4634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2520251" y="5018753"/>
          <a:ext cx="6028658" cy="381844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2924385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3.1. Оборудование помещений образовательной организации и прилегающей к ней территории с учетом </a:t>
          </a:r>
          <a:r>
            <a:rPr lang="ru-RU" sz="1400" b="1" kern="1200" dirty="0" smtClean="0">
              <a:solidFill>
                <a:schemeClr val="tx1"/>
              </a:solidFill>
            </a:rPr>
            <a:t>доступности для инвалидов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4) сменных кресел-колясок;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5) специально оборудованных санитарно-гигиенических помещений в организации социальной сферы.  </a:t>
          </a: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102633"/>
        <a:ext cx="2924385" cy="2102633"/>
      </dsp:txXfrm>
    </dsp:sp>
    <dsp:sp modelId="{12C466C6-7BF0-4221-9512-5381D07664B0}">
      <dsp:nvSpPr>
        <dsp:cNvPr id="0" name=""/>
        <dsp:cNvSpPr/>
      </dsp:nvSpPr>
      <dsp:spPr>
        <a:xfrm flipH="1" flipV="1">
          <a:off x="1944217" y="5040556"/>
          <a:ext cx="391739" cy="122320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2909234" y="0"/>
          <a:ext cx="4320035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3.2. Обеспечение в образовательной организации условий доступности, позволяющих инвалидам получать услуги наравне с другими</a:t>
          </a:r>
        </a:p>
        <a:p>
          <a:pPr marL="36000" lvl="0" algn="l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2) дублирование надписей, знаков и иной текстовой и </a:t>
          </a:r>
          <a:r>
            <a:rPr lang="ru-RU" sz="1400" kern="1200" dirty="0" err="1" smtClean="0">
              <a:solidFill>
                <a:schemeClr val="tx1"/>
              </a:solidFill>
            </a:rPr>
            <a:t>графич</a:t>
          </a:r>
          <a:r>
            <a:rPr lang="ru-RU" sz="1400" kern="1200" dirty="0" smtClean="0">
              <a:solidFill>
                <a:schemeClr val="tx1"/>
              </a:solidFill>
            </a:rPr>
            <a:t>. информации знаками, выполненными рельефно-точечным шрифтом Брайля; </a:t>
          </a:r>
        </a:p>
        <a:p>
          <a:pPr marL="36000"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3) возможность предоставления инвалидам по слуху (слуху и зрению) услуг </a:t>
          </a:r>
          <a:r>
            <a:rPr lang="ru-RU" sz="1400" kern="1200" dirty="0" err="1" smtClean="0">
              <a:solidFill>
                <a:schemeClr val="tx1"/>
              </a:solidFill>
            </a:rPr>
            <a:t>сурдопереводчика</a:t>
          </a:r>
          <a:r>
            <a:rPr lang="ru-RU" sz="1400" kern="1200" dirty="0" smtClean="0">
              <a:solidFill>
                <a:schemeClr val="tx1"/>
              </a:solidFill>
            </a:rPr>
            <a:t> (</a:t>
          </a:r>
          <a:r>
            <a:rPr lang="ru-RU" sz="1400" kern="1200" dirty="0" err="1" smtClean="0">
              <a:solidFill>
                <a:schemeClr val="tx1"/>
              </a:solidFill>
            </a:rPr>
            <a:t>тифлосурдопереводчика</a:t>
          </a:r>
          <a:r>
            <a:rPr lang="ru-RU" sz="1400" kern="1200" dirty="0" smtClean="0">
              <a:solidFill>
                <a:schemeClr val="tx1"/>
              </a:solidFill>
            </a:rPr>
            <a:t>); </a:t>
          </a:r>
        </a:p>
        <a:p>
          <a:pPr marL="36000"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4) наличие альтернативной версии официального сайта </a:t>
          </a:r>
          <a:r>
            <a:rPr lang="ru-RU" sz="1400" kern="1200" dirty="0" err="1" smtClean="0">
              <a:solidFill>
                <a:schemeClr val="tx1"/>
              </a:solidFill>
            </a:rPr>
            <a:t>образоват</a:t>
          </a:r>
          <a:r>
            <a:rPr lang="ru-RU" sz="1400" kern="1200" dirty="0" smtClean="0">
              <a:solidFill>
                <a:schemeClr val="tx1"/>
              </a:solidFill>
            </a:rPr>
            <a:t>. организации в сети "Интернет" для инвалидов по зрению; </a:t>
          </a:r>
        </a:p>
        <a:p>
          <a:pPr marL="36000"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5) помощь, оказываемая работниками образовательной организации, прошедшими необходимое обучение по сопровождению инвалидов в помещениях образовательной организации и на прилегающей территории;</a:t>
          </a:r>
        </a:p>
        <a:p>
          <a:pPr marL="36000" lvl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400" kern="1200" dirty="0" smtClean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</dsp:txBody>
      <dsp:txXfrm>
        <a:off x="2909234" y="2102633"/>
        <a:ext cx="4320035" cy="2102633"/>
      </dsp:txXfrm>
    </dsp:sp>
    <dsp:sp modelId="{B95BA888-A802-416A-9302-4EACACBFEAFE}">
      <dsp:nvSpPr>
        <dsp:cNvPr id="0" name=""/>
        <dsp:cNvSpPr/>
      </dsp:nvSpPr>
      <dsp:spPr>
        <a:xfrm flipV="1">
          <a:off x="4824540" y="5040556"/>
          <a:ext cx="361586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7219904" y="0"/>
          <a:ext cx="1633248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3.3. Доля получателей услуг, удовлетворенных доступностью услуг для инвалидов (в % от общего числа опрошенных получателей услуг – инвалидов).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7219904" y="2102633"/>
        <a:ext cx="1633248" cy="2102633"/>
      </dsp:txXfrm>
    </dsp:sp>
    <dsp:sp modelId="{6221CBE3-2FB6-4EA5-8F30-D3DCC07EC55E}">
      <dsp:nvSpPr>
        <dsp:cNvPr id="0" name=""/>
        <dsp:cNvSpPr/>
      </dsp:nvSpPr>
      <dsp:spPr>
        <a:xfrm>
          <a:off x="7488829" y="5040556"/>
          <a:ext cx="361573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584215" y="4892949"/>
          <a:ext cx="6660212" cy="363634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102633"/>
        <a:ext cx="3417244" cy="2102633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680525"/>
          <a:ext cx="235810" cy="122320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4.2.  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</dsp:txBody>
      <dsp:txXfrm>
        <a:off x="3408033" y="2102633"/>
        <a:ext cx="2979286" cy="2102633"/>
      </dsp:txXfrm>
    </dsp:sp>
    <dsp:sp modelId="{B95BA888-A802-416A-9302-4EACACBFEAFE}">
      <dsp:nvSpPr>
        <dsp:cNvPr id="0" name=""/>
        <dsp:cNvSpPr/>
      </dsp:nvSpPr>
      <dsp:spPr>
        <a:xfrm flipV="1">
          <a:off x="4752527" y="4680525"/>
          <a:ext cx="217659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102633"/>
        <a:ext cx="2515874" cy="2102633"/>
      </dsp:txXfrm>
    </dsp:sp>
    <dsp:sp modelId="{6221CBE3-2FB6-4EA5-8F30-D3DCC07EC55E}">
      <dsp:nvSpPr>
        <dsp:cNvPr id="0" name=""/>
        <dsp:cNvSpPr/>
      </dsp:nvSpPr>
      <dsp:spPr>
        <a:xfrm>
          <a:off x="7272807" y="4752521"/>
          <a:ext cx="217651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584215" y="4392489"/>
          <a:ext cx="6660212" cy="651661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5.1. Доля получателей услуг, которые готовы рекомендовать образовательную организацию родственникам и знакомым (могли бы ее рекомендовать, если бы была возможность выбора образовательной организации) (в % от общего числа опрошенных получателей услуг)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102633"/>
        <a:ext cx="3417244" cy="2102633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680525"/>
          <a:ext cx="235810" cy="122320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5.2.  Доля получателей услуг, удовлетворенных организационными условиями предоставления услуг (в % от общего числа опрошенных получателей услуг)</a:t>
          </a: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marL="36000" lvl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</dsp:txBody>
      <dsp:txXfrm>
        <a:off x="3408033" y="2102633"/>
        <a:ext cx="2979286" cy="2102633"/>
      </dsp:txXfrm>
    </dsp:sp>
    <dsp:sp modelId="{B95BA888-A802-416A-9302-4EACACBFEAFE}">
      <dsp:nvSpPr>
        <dsp:cNvPr id="0" name=""/>
        <dsp:cNvSpPr/>
      </dsp:nvSpPr>
      <dsp:spPr>
        <a:xfrm flipV="1">
          <a:off x="4752527" y="4680525"/>
          <a:ext cx="217659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образовательной организации (в % от общего числа опрошенных получателей услуг)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chemeClr val="tx1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102633"/>
        <a:ext cx="2515874" cy="2102633"/>
      </dsp:txXfrm>
    </dsp:sp>
    <dsp:sp modelId="{6221CBE3-2FB6-4EA5-8F30-D3DCC07EC55E}">
      <dsp:nvSpPr>
        <dsp:cNvPr id="0" name=""/>
        <dsp:cNvSpPr/>
      </dsp:nvSpPr>
      <dsp:spPr>
        <a:xfrm>
          <a:off x="7272807" y="4752521"/>
          <a:ext cx="217651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584215" y="4392489"/>
          <a:ext cx="6660212" cy="651661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889578" cy="497040"/>
          </a:xfrm>
          <a:prstGeom prst="rect">
            <a:avLst/>
          </a:prstGeom>
        </p:spPr>
        <p:txBody>
          <a:bodyPr vert="horz" lIns="90419" tIns="45210" rIns="90419" bIns="4521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973" y="3"/>
            <a:ext cx="2889578" cy="497040"/>
          </a:xfrm>
          <a:prstGeom prst="rect">
            <a:avLst/>
          </a:prstGeom>
        </p:spPr>
        <p:txBody>
          <a:bodyPr vert="horz" lIns="90419" tIns="45210" rIns="90419" bIns="45210" rtlCol="0"/>
          <a:lstStyle>
            <a:lvl1pPr algn="r">
              <a:defRPr sz="1300"/>
            </a:lvl1pPr>
          </a:lstStyle>
          <a:p>
            <a:fld id="{28240839-B972-4D5D-B2EA-A21DDE1C8AF9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9614"/>
            <a:ext cx="2889578" cy="497040"/>
          </a:xfrm>
          <a:prstGeom prst="rect">
            <a:avLst/>
          </a:prstGeom>
        </p:spPr>
        <p:txBody>
          <a:bodyPr vert="horz" lIns="90419" tIns="45210" rIns="90419" bIns="4521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973" y="9429614"/>
            <a:ext cx="2889578" cy="497040"/>
          </a:xfrm>
          <a:prstGeom prst="rect">
            <a:avLst/>
          </a:prstGeom>
        </p:spPr>
        <p:txBody>
          <a:bodyPr vert="horz" lIns="90419" tIns="45210" rIns="90419" bIns="45210" rtlCol="0" anchor="b"/>
          <a:lstStyle>
            <a:lvl1pPr algn="r">
              <a:defRPr sz="1300"/>
            </a:lvl1pPr>
          </a:lstStyle>
          <a:p>
            <a:fld id="{35E1E2F1-DA42-4CD0-94E0-D8CE90672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206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89938" cy="496412"/>
          </a:xfrm>
          <a:prstGeom prst="rect">
            <a:avLst/>
          </a:prstGeom>
        </p:spPr>
        <p:txBody>
          <a:bodyPr vert="horz" lIns="95516" tIns="47759" rIns="95516" bIns="47759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11" y="2"/>
            <a:ext cx="2889938" cy="496412"/>
          </a:xfrm>
          <a:prstGeom prst="rect">
            <a:avLst/>
          </a:prstGeom>
        </p:spPr>
        <p:txBody>
          <a:bodyPr vert="horz" lIns="95516" tIns="47759" rIns="95516" bIns="47759" rtlCol="0"/>
          <a:lstStyle>
            <a:lvl1pPr algn="r">
              <a:defRPr sz="1300"/>
            </a:lvl1pPr>
          </a:lstStyle>
          <a:p>
            <a:fld id="{EA601CB3-17B6-4952-A902-A94C25746A73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6125"/>
            <a:ext cx="4957762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16" tIns="47759" rIns="95516" bIns="4775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10" y="4715908"/>
            <a:ext cx="5335270" cy="4467702"/>
          </a:xfrm>
          <a:prstGeom prst="rect">
            <a:avLst/>
          </a:prstGeom>
        </p:spPr>
        <p:txBody>
          <a:bodyPr vert="horz" lIns="95516" tIns="47759" rIns="95516" bIns="4775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889938" cy="496412"/>
          </a:xfrm>
          <a:prstGeom prst="rect">
            <a:avLst/>
          </a:prstGeom>
        </p:spPr>
        <p:txBody>
          <a:bodyPr vert="horz" lIns="95516" tIns="47759" rIns="95516" bIns="47759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11" y="9430091"/>
            <a:ext cx="2889938" cy="496412"/>
          </a:xfrm>
          <a:prstGeom prst="rect">
            <a:avLst/>
          </a:prstGeom>
        </p:spPr>
        <p:txBody>
          <a:bodyPr vert="horz" lIns="95516" tIns="47759" rIns="95516" bIns="47759" rtlCol="0" anchor="b"/>
          <a:lstStyle>
            <a:lvl1pPr algn="r">
              <a:defRPr sz="1300"/>
            </a:lvl1pPr>
          </a:lstStyle>
          <a:p>
            <a:fld id="{F88DE4E5-C209-4148-8429-A87632AC9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85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6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64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64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64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6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88E-0E4E-4450-BDBC-470F9342B0CF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0218-2838-4225-9FA5-9D16AD4C3DEA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AFA9-28FE-4F8C-B51C-85981CDD3206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CB47-B2D0-4CDF-9D2A-E10F415C025E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6027-9851-4395-91F6-79A2FAB535CF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2C4A-C040-43BB-9F8E-D97EB64E8A7F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0766-8187-48E6-90CF-DE55A4DA6883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787-7C87-4937-8842-0F16CB119C42}" type="datetime1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2BCCD-D289-4030-BDDF-74830747AD6F}" type="datetime1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72F2-A63C-4175-A73A-5FA90B0A3E7E}" type="datetime1">
              <a:rPr lang="ru-RU" smtClean="0"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3AE5-36C7-4FBA-A306-AE139EAAFD06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30-F8AB-4EE2-89FB-73BEB1337381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40E1-F1D8-4776-9366-F3EC8F991E9C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D206-79D3-4DBE-8587-707EA1C57AD2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A1AC-0143-4BBE-8135-1E59C75B73FD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D99C-6CEE-418E-98EA-1DC2B193819E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DDAE-0371-4BFB-AE43-2E185310520D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EA3DF-2DAB-4FD2-A985-033ED74DB0B6}" type="datetime1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25E1-C0BB-430C-8632-09C9FEB3AADF}" type="datetime1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F758-9CD4-47F8-B0AD-EAD193A5CA06}" type="datetime1">
              <a:rPr lang="ru-RU" smtClean="0"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9161-961A-4BE4-B371-130D0D2A1742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1C864-D940-4794-B53A-360B40F1B83F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6FDBBC3-D1FC-4907-9CA5-1D46946D7234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8C5139A-96AF-41F7-89EE-520F8615C58E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843808" y="5949280"/>
            <a:ext cx="3024336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Томск, 2018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82174" y="6517646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z="1200" smtClean="0"/>
              <a:t>1</a:t>
            </a:fld>
            <a:endParaRPr lang="ru-RU" sz="12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640960" cy="440851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</a:rPr>
              <a:t>Результаты независимой оценки качества </a:t>
            </a:r>
            <a:r>
              <a:rPr lang="ru-RU" sz="2400" b="1" dirty="0" smtClean="0">
                <a:solidFill>
                  <a:schemeClr val="tx1"/>
                </a:solidFill>
              </a:rPr>
              <a:t> условий осуществления образовательной </a:t>
            </a:r>
            <a:r>
              <a:rPr lang="ru-RU" sz="2400" b="1" dirty="0">
                <a:solidFill>
                  <a:schemeClr val="tx1"/>
                </a:solidFill>
              </a:rPr>
              <a:t>деятельности </a:t>
            </a:r>
            <a:r>
              <a:rPr lang="ru-RU" sz="2400" b="1" dirty="0" smtClean="0">
                <a:solidFill>
                  <a:schemeClr val="tx1"/>
                </a:solidFill>
              </a:rPr>
              <a:t> дошкольными образовательными организациями 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в </a:t>
            </a:r>
            <a:r>
              <a:rPr lang="ru-RU" sz="2400" b="1" dirty="0">
                <a:solidFill>
                  <a:schemeClr val="tx1"/>
                </a:solidFill>
              </a:rPr>
              <a:t>Томской области в 2018 году</a:t>
            </a:r>
          </a:p>
          <a:p>
            <a:pPr>
              <a:spcBef>
                <a:spcPts val="0"/>
              </a:spcBef>
            </a:pPr>
            <a:endParaRPr lang="ru-RU" sz="2400" b="1" dirty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Исследование проводилось в рамках исполнения государственного контракта  от 27.04.2018 г.  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№ </a:t>
            </a:r>
            <a:r>
              <a:rPr lang="ru-RU" sz="2400" dirty="0">
                <a:solidFill>
                  <a:schemeClr val="tx1"/>
                </a:solidFill>
              </a:rPr>
              <a:t>0865200000318000128</a:t>
            </a:r>
          </a:p>
          <a:p>
            <a:endParaRPr lang="ru-RU" sz="2400" b="1" dirty="0">
              <a:solidFill>
                <a:schemeClr val="tx1"/>
              </a:solidFill>
            </a:endParaRP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заказчик – Департамент общего образования Томской области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исполнитель – общество с ограниченной ответственностью «Демиург»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965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0418" y="188641"/>
            <a:ext cx="8784976" cy="720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лучших ДОУ Томской </a:t>
            </a:r>
            <a:r>
              <a:rPr lang="ru-RU" sz="2400" b="1" dirty="0"/>
              <a:t>области, в баллах</a:t>
            </a:r>
            <a:endParaRPr lang="ru-RU" sz="2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721010"/>
              </p:ext>
            </p:extLst>
          </p:nvPr>
        </p:nvGraphicFramePr>
        <p:xfrm>
          <a:off x="190418" y="908718"/>
          <a:ext cx="8784976" cy="5590852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89279"/>
                <a:gridCol w="1488047"/>
                <a:gridCol w="5472608"/>
                <a:gridCol w="1235042"/>
              </a:tblGrid>
              <a:tr h="698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в рейтинге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МО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Общий показатель оценки качества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/>
                </a:tc>
              </a:tr>
              <a:tr h="291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№ 52»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94,57</a:t>
                      </a:r>
                    </a:p>
                  </a:txBody>
                  <a:tcPr marL="68580" marR="68580" marT="0" marB="0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сад комбинированного вида № 99 </a:t>
                      </a:r>
                      <a:r>
                        <a:rPr lang="ru-RU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г.Томска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92,84</a:t>
                      </a:r>
                    </a:p>
                  </a:txBody>
                  <a:tcPr marL="68580" marR="68580" marT="0" marB="0"/>
                </a:tc>
              </a:tr>
              <a:tr h="33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сад № 38 г. Томска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92,55</a:t>
                      </a:r>
                    </a:p>
                  </a:txBody>
                  <a:tcPr marL="68580" marR="68580" marT="0" marB="0"/>
                </a:tc>
              </a:tr>
              <a:tr h="291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"Детский сад общеразвивающего вида №9"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90,98</a:t>
                      </a:r>
                    </a:p>
                  </a:txBody>
                  <a:tcPr marL="68580" marR="68580" marT="0" marB="0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с художественно-эстетическим направлением № 53»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90,66</a:t>
                      </a:r>
                    </a:p>
                  </a:txBody>
                  <a:tcPr marL="68580" marR="68580" marT="0" marB="0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Стрежевой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"Детский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№ 1 "Солнышко" компенсирующего вида городского округа Стрежевой"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90,48</a:t>
                      </a:r>
                    </a:p>
                  </a:txBody>
                  <a:tcPr marL="68580" marR="68580" marT="0" marB="0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"Детский сад общеразвивающего вида №19"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90,48</a:t>
                      </a:r>
                    </a:p>
                  </a:txBody>
                  <a:tcPr marL="68580" marR="68580" marT="0" marB="0"/>
                </a:tc>
              </a:tr>
              <a:tr h="309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«Центр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развития ребенка - детский сад № 57»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90,21</a:t>
                      </a: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№ 40»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90,18</a:t>
                      </a:r>
                    </a:p>
                  </a:txBody>
                  <a:tcPr marL="68580" marR="68580" marT="0" marB="0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детский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общеразвивающего вида № 35 </a:t>
                      </a:r>
                      <a:r>
                        <a:rPr lang="ru-RU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г.Томска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90,13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35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0418" y="188641"/>
            <a:ext cx="8784976" cy="720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аутсайдеров Томской </a:t>
            </a:r>
            <a:r>
              <a:rPr lang="ru-RU" sz="2400" b="1" dirty="0"/>
              <a:t>области, в баллах</a:t>
            </a:r>
            <a:endParaRPr lang="ru-RU" sz="2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509879"/>
              </p:ext>
            </p:extLst>
          </p:nvPr>
        </p:nvGraphicFramePr>
        <p:xfrm>
          <a:off x="190418" y="764704"/>
          <a:ext cx="8784976" cy="5600114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89279"/>
                <a:gridCol w="1488047"/>
                <a:gridCol w="5472608"/>
                <a:gridCol w="1235042"/>
              </a:tblGrid>
              <a:tr h="698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в рейтинге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МО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Общий показатель оценки качества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/>
                </a:tc>
              </a:tr>
              <a:tr h="291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Колпашевский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район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МБДОУ "Озеренский детский сад"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65,48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"Центр раннего развития "</a:t>
                      </a:r>
                      <a:r>
                        <a:rPr lang="ru-RU" sz="16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Сёмушка</a:t>
                      </a: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64,43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АНДОРР "Алиса"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64,00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1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"Центр дошкольного развития "Академический"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63,95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ЧДОУ детский сад № 179 ОАО «Российские железные дороги»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61,00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ЦРР "Созвездие"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51,94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ЧОУ  «Прогимназия с углубленным изучением иностранных языков»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51,78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Каргасокский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район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МБДОУ </a:t>
                      </a:r>
                      <a:r>
                        <a:rPr lang="ru-RU" sz="16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Среднетымский</a:t>
                      </a: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детский сад № 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42,17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ООО "Ладушки"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37,89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"Ладушки"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30,08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5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0418" y="188641"/>
            <a:ext cx="8784976" cy="720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Рейтинг средних значений общего показателя </a:t>
            </a:r>
            <a:r>
              <a:rPr lang="ru-RU" sz="2400" b="1" dirty="0"/>
              <a:t>оценки </a:t>
            </a:r>
            <a:r>
              <a:rPr lang="ru-RU" sz="2400" b="1" dirty="0" smtClean="0"/>
              <a:t>качества </a:t>
            </a:r>
            <a:r>
              <a:rPr lang="ru-RU" sz="2400" b="1" dirty="0" smtClean="0"/>
              <a:t>условий осуществления образовательной деятельности в </a:t>
            </a:r>
            <a:r>
              <a:rPr lang="ru-RU" sz="2400" b="1" dirty="0" smtClean="0"/>
              <a:t>разрезе муниципальных образований, </a:t>
            </a:r>
            <a:r>
              <a:rPr lang="ru-RU" sz="2400" b="1" dirty="0"/>
              <a:t>в баллах</a:t>
            </a:r>
            <a:endParaRPr lang="ru-RU" sz="2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08483175"/>
              </p:ext>
            </p:extLst>
          </p:nvPr>
        </p:nvGraphicFramePr>
        <p:xfrm>
          <a:off x="190418" y="908720"/>
          <a:ext cx="878497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78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69168" y="116632"/>
            <a:ext cx="8784976" cy="1368153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Среднее, наибольшее и наименьшее </a:t>
            </a:r>
            <a:r>
              <a:rPr lang="ru-RU" sz="2000" b="1" dirty="0"/>
              <a:t>значение общего показателя оценки качества </a:t>
            </a:r>
            <a:r>
              <a:rPr lang="ru-RU" sz="2000" b="1" dirty="0"/>
              <a:t>условий осуществления образовательной деятельности образовательных </a:t>
            </a:r>
            <a:r>
              <a:rPr lang="ru-RU" sz="2000" b="1" dirty="0"/>
              <a:t>учреждений в разрезе отдельных разделов, в </a:t>
            </a:r>
            <a:r>
              <a:rPr lang="ru-RU" sz="2000" b="1" dirty="0" smtClean="0"/>
              <a:t>баллах</a:t>
            </a:r>
            <a:endParaRPr lang="ru-RU" sz="2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596165"/>
              </p:ext>
            </p:extLst>
          </p:nvPr>
        </p:nvGraphicFramePr>
        <p:xfrm>
          <a:off x="169168" y="1268760"/>
          <a:ext cx="8974831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" y="3068960"/>
            <a:ext cx="411480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Показатели, характеризующие комфортность условий предоставления услуг</a:t>
            </a:r>
          </a:p>
          <a:p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32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23528" y="3284984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3.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Оценка </a:t>
            </a:r>
            <a:r>
              <a:rPr lang="ru-RU" sz="3200" b="1" i="1" dirty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r>
              <a:rPr lang="ru-RU" sz="3200" b="1" i="1" dirty="0" err="1" smtClean="0"/>
              <a:t>деятельности</a:t>
            </a:r>
            <a:r>
              <a:rPr lang="ru-RU" sz="3200" b="1" i="1" dirty="0" smtClean="0"/>
              <a:t> </a:t>
            </a:r>
            <a:r>
              <a:rPr lang="ru-RU" sz="3200" b="1" i="1" dirty="0"/>
              <a:t>образовательных организаций по показателям </a:t>
            </a:r>
            <a:r>
              <a:rPr lang="ru-RU" sz="3200" b="1" i="1" dirty="0" smtClean="0"/>
              <a:t>первой </a:t>
            </a:r>
            <a:r>
              <a:rPr lang="ru-RU" sz="3200" b="1" i="1" dirty="0"/>
              <a:t>группы </a:t>
            </a:r>
            <a:r>
              <a:rPr lang="ru-RU" sz="3200" b="1" i="1" dirty="0" smtClean="0"/>
              <a:t>«</a:t>
            </a:r>
            <a:r>
              <a:rPr lang="ru-RU" sz="3200" b="1" i="1" u="sng" dirty="0" smtClean="0"/>
              <a:t>Открытость </a:t>
            </a:r>
            <a:r>
              <a:rPr lang="ru-RU" sz="3200" b="1" i="1" u="sng" dirty="0"/>
              <a:t>и доступность информации об образовательной организации</a:t>
            </a:r>
            <a:r>
              <a:rPr lang="ru-RU" sz="3200" b="1" i="1" dirty="0"/>
              <a:t>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0752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69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500" b="1" dirty="0" smtClean="0"/>
              <a:t>Первая группа критериев: </a:t>
            </a:r>
            <a:r>
              <a:rPr lang="ru-RU" sz="2500" b="1" i="1" u="sng" dirty="0" smtClean="0"/>
              <a:t>Открытость </a:t>
            </a:r>
            <a:r>
              <a:rPr lang="ru-RU" sz="2500" b="1" i="1" u="sng" dirty="0"/>
              <a:t>и доступность информации, размещенной на официальном </a:t>
            </a:r>
            <a:r>
              <a:rPr lang="ru-RU" sz="2500" b="1" i="1" u="sng" dirty="0" smtClean="0"/>
              <a:t>сайте  </a:t>
            </a:r>
            <a:r>
              <a:rPr lang="ru-RU" sz="2500" b="1" dirty="0" smtClean="0"/>
              <a:t>(максимальное  количество баллов -  100)</a:t>
            </a:r>
            <a:r>
              <a:rPr lang="ru-RU" sz="2500" b="1" dirty="0"/>
              <a:t/>
            </a:r>
            <a:br>
              <a:rPr lang="ru-RU" sz="2500" b="1" dirty="0"/>
            </a:b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15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870619729"/>
              </p:ext>
            </p:extLst>
          </p:nvPr>
        </p:nvGraphicFramePr>
        <p:xfrm>
          <a:off x="251520" y="1772816"/>
          <a:ext cx="871296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01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1975" y="237748"/>
            <a:ext cx="8712968" cy="81498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/>
              <a:t>Среднее</a:t>
            </a:r>
            <a:r>
              <a:rPr lang="ru-RU" sz="1800" b="1" dirty="0"/>
              <a:t>, наибольшее и наименьшее значение показателей группы «</a:t>
            </a:r>
            <a:r>
              <a:rPr lang="ru-RU" sz="1800" b="1" i="1" u="sng" dirty="0"/>
              <a:t>Открытость и доступность </a:t>
            </a:r>
            <a:r>
              <a:rPr lang="ru-RU" sz="1800" b="1" i="1" u="sng" dirty="0" smtClean="0"/>
              <a:t>информации </a:t>
            </a:r>
            <a:r>
              <a:rPr lang="ru-RU" sz="1800" b="1" i="1" u="sng" dirty="0"/>
              <a:t>об образовательной организации</a:t>
            </a:r>
            <a:r>
              <a:rPr lang="ru-RU" sz="1800" b="1" dirty="0"/>
              <a:t>», в баллах</a:t>
            </a:r>
            <a:r>
              <a:rPr lang="ru-RU" sz="1800" b="1" dirty="0" smtClean="0"/>
              <a:t> </a:t>
            </a:r>
            <a:endParaRPr lang="ru-RU" sz="18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98049398"/>
              </p:ext>
            </p:extLst>
          </p:nvPr>
        </p:nvGraphicFramePr>
        <p:xfrm>
          <a:off x="107504" y="681037"/>
          <a:ext cx="8847439" cy="6060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624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127431"/>
            <a:ext cx="8784976" cy="114132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лучших ДОУ первой группы показателей  </a:t>
            </a:r>
            <a:r>
              <a:rPr lang="ru-RU" sz="2400" b="1" dirty="0"/>
              <a:t>«</a:t>
            </a:r>
            <a:r>
              <a:rPr lang="ru-RU" sz="2400" b="1" i="1" u="sng" dirty="0"/>
              <a:t>Открытость и доступность информации об образовательной </a:t>
            </a:r>
            <a:r>
              <a:rPr lang="ru-RU" sz="2400" b="1" i="1" u="sng" dirty="0" smtClean="0"/>
              <a:t>организации»</a:t>
            </a:r>
            <a:endParaRPr lang="ru-RU" sz="2400" b="1" i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95621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686908"/>
              </p:ext>
            </p:extLst>
          </p:nvPr>
        </p:nvGraphicFramePr>
        <p:xfrm>
          <a:off x="179512" y="1052733"/>
          <a:ext cx="8784975" cy="5333001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545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Стрежевой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МДОУ «Детский сад № 1 «Солнышко» компенсирующего вида городского округа Стрежевой»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99,84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err="1">
                          <a:effectLst/>
                        </a:rPr>
                        <a:t>Колпашевский</a:t>
                      </a:r>
                      <a:r>
                        <a:rPr lang="ru-RU" sz="1400">
                          <a:effectLst/>
                        </a:rPr>
                        <a:t> </a:t>
                      </a:r>
                      <a:r>
                        <a:rPr lang="ru-RU" sz="1400" smtClean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МАДОУ «Детский сад общеразвивающего вида №19»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99,38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err="1">
                          <a:effectLst/>
                        </a:rPr>
                        <a:t>Колпашевский</a:t>
                      </a:r>
                      <a:r>
                        <a:rPr lang="ru-RU" sz="1400">
                          <a:effectLst/>
                        </a:rPr>
                        <a:t> </a:t>
                      </a:r>
                      <a:r>
                        <a:rPr lang="ru-RU" sz="1400" smtClean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МАДОУ «Детский сад общеразвивающего вида №9»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99,18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Стрежевой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МДОУ «Детский сад № 9 «Журавушка»  комбинированного вида городского округа Стрежевой»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99,16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Первомайский </a:t>
                      </a:r>
                      <a:r>
                        <a:rPr lang="ru-RU" sz="1400" smtClean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МБДОУ «Комсомольский детский сад  </a:t>
                      </a:r>
                      <a:r>
                        <a:rPr lang="ru-RU" sz="1400">
                          <a:effectLst/>
                        </a:rPr>
                        <a:t>Первомайского </a:t>
                      </a:r>
                      <a:r>
                        <a:rPr lang="ru-RU" sz="1400" smtClean="0">
                          <a:effectLst/>
                        </a:rPr>
                        <a:t>района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99,12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Северск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МБДОУ «Детский сад  № 27»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98,90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Северск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МБДОУ «Детский сад № 40»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98,88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Томск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МАДОУ «Детский сад общеразвивающего вида № 44 г Томска»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98,80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err="1">
                          <a:effectLst/>
                        </a:rPr>
                        <a:t>Колпашевский</a:t>
                      </a:r>
                      <a:r>
                        <a:rPr lang="ru-RU" sz="1400">
                          <a:effectLst/>
                        </a:rPr>
                        <a:t> </a:t>
                      </a:r>
                      <a:r>
                        <a:rPr lang="ru-RU" sz="1400" smtClean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МАДОУ  «Детский сад комбинированного вида №3»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98,76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Томск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МБДОУ «Детский сад общеразвивающего вида № 27 г. Томска»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98,72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127431"/>
            <a:ext cx="8784976" cy="114132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аутсайдеров первой группы </a:t>
            </a:r>
            <a:r>
              <a:rPr lang="ru-RU" sz="2400" b="1" dirty="0"/>
              <a:t>«</a:t>
            </a:r>
            <a:r>
              <a:rPr lang="ru-RU" sz="2400" b="1" i="1" u="sng" dirty="0"/>
              <a:t>Открытость и доступность информации об образовательной </a:t>
            </a:r>
            <a:r>
              <a:rPr lang="ru-RU" sz="2400" b="1" i="1" u="sng" dirty="0" smtClean="0"/>
              <a:t>организации»</a:t>
            </a:r>
            <a:endParaRPr lang="ru-RU" sz="2400" b="1" i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95621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502712"/>
              </p:ext>
            </p:extLst>
          </p:nvPr>
        </p:nvGraphicFramePr>
        <p:xfrm>
          <a:off x="179512" y="1124744"/>
          <a:ext cx="8784975" cy="5013594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545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1</a:t>
                      </a:r>
                      <a:endParaRPr lang="ru-RU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ДОР  «Солнышко»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68,59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2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ДЦРР «Остров для ваших сокровищ»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67,88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«Центр раннего развития «</a:t>
                      </a:r>
                      <a:r>
                        <a:rPr lang="ru-RU" sz="15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Сёмушка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65,99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4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ООО «Ладушки»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51,09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5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«Центр дошкольного развития «Академический»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43,54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6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ЦРР «Созвездие»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43,07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7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АНО «Ладушки»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41,09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8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АНДО РР «Алиса»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9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ЧДОУ «Детский сад № 179 ОАО «Российские железные дороги»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10</a:t>
                      </a:r>
                      <a:endParaRPr lang="ru-RU" sz="1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Томск</a:t>
                      </a:r>
                      <a:endParaRPr lang="ru-RU" sz="15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ЧОУ «Прогимназия с углубленным изучением иностранных языков»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33,34</a:t>
                      </a:r>
                      <a:endParaRPr lang="ru-RU" sz="15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0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1"/>
            <a:ext cx="9144000" cy="720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 smtClean="0"/>
              <a:t>Рейтинг средних </a:t>
            </a:r>
            <a:r>
              <a:rPr lang="ru-RU" sz="1900" b="1" dirty="0"/>
              <a:t>значений первой группы показателей  «Открытость и доступность информации об образовательной организации</a:t>
            </a:r>
            <a:r>
              <a:rPr lang="ru-RU" sz="1900" b="1" dirty="0" smtClean="0"/>
              <a:t>» в разрезе МО, </a:t>
            </a:r>
            <a:r>
              <a:rPr lang="ru-RU" sz="1900" b="1" dirty="0"/>
              <a:t>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41825090"/>
              </p:ext>
            </p:extLst>
          </p:nvPr>
        </p:nvGraphicFramePr>
        <p:xfrm>
          <a:off x="107504" y="785812"/>
          <a:ext cx="8928992" cy="5955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916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7772400" cy="4176464"/>
          </a:xfrm>
        </p:spPr>
        <p:txBody>
          <a:bodyPr>
            <a:noAutofit/>
          </a:bodyPr>
          <a:lstStyle/>
          <a:p>
            <a:pPr algn="l"/>
            <a:r>
              <a:rPr lang="ru-RU" sz="4000" b="1" i="1" u="sng" dirty="0" smtClean="0"/>
              <a:t>Раздел 1. 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3200" b="1" i="1" dirty="0" smtClean="0"/>
              <a:t>Методика расчета показателей независимой оценки </a:t>
            </a:r>
            <a:r>
              <a:rPr lang="ru-RU" sz="3200" b="1" i="1" dirty="0" smtClean="0"/>
              <a:t>качества </a:t>
            </a:r>
            <a:r>
              <a:rPr lang="ru-RU" sz="3200" b="1" dirty="0"/>
              <a:t>условий осуществления  образовательной деятельности организациями, осуществляющими образовательную деятельность в сфере общего образования </a:t>
            </a:r>
            <a:endParaRPr lang="ru-RU" sz="3200" b="1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50507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85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7772400" cy="3456384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4.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Оценка </a:t>
            </a:r>
            <a:r>
              <a:rPr lang="ru-RU" sz="3200" b="1" i="1" dirty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r>
              <a:rPr lang="ru-RU" sz="3200" b="1" i="1" dirty="0" smtClean="0"/>
              <a:t>по </a:t>
            </a:r>
            <a:r>
              <a:rPr lang="ru-RU" sz="3200" b="1" i="1" dirty="0"/>
              <a:t>показателям </a:t>
            </a:r>
            <a:r>
              <a:rPr lang="ru-RU" sz="3200" b="1" i="1" dirty="0" smtClean="0"/>
              <a:t>второй </a:t>
            </a:r>
            <a:r>
              <a:rPr lang="ru-RU" sz="3200" b="1" i="1" dirty="0" smtClean="0"/>
              <a:t>группы: «</a:t>
            </a:r>
            <a:r>
              <a:rPr lang="ru-RU" sz="3200" b="1" i="1" u="sng" dirty="0" smtClean="0"/>
              <a:t>Комфортность </a:t>
            </a:r>
            <a:r>
              <a:rPr lang="ru-RU" sz="3200" b="1" i="1" u="sng" dirty="0"/>
              <a:t>условий предоставления услуг</a:t>
            </a:r>
            <a:r>
              <a:rPr lang="ru-RU" sz="3200" b="1" i="1" dirty="0" smtClean="0"/>
              <a:t>»</a:t>
            </a:r>
            <a:endParaRPr lang="ru-RU" sz="3200" b="1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0752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69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/>
              <a:t>Вторая группа критериев: </a:t>
            </a:r>
            <a:r>
              <a:rPr lang="ru-RU" sz="2500" b="1" i="1" u="sng" dirty="0" smtClean="0"/>
              <a:t>Комфортность </a:t>
            </a:r>
            <a:r>
              <a:rPr lang="ru-RU" sz="2500" b="1" i="1" u="sng" dirty="0"/>
              <a:t>условий предоставления услуг</a:t>
            </a:r>
            <a:r>
              <a:rPr lang="ru-RU" sz="2500" b="1" dirty="0"/>
              <a:t> </a:t>
            </a:r>
            <a:r>
              <a:rPr lang="ru-RU" sz="2500" b="1" dirty="0" smtClean="0"/>
              <a:t>(максимальное  количество баллов -  100)</a:t>
            </a:r>
            <a:br>
              <a:rPr lang="ru-RU" sz="2500" b="1" dirty="0" smtClean="0"/>
            </a:b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72400" y="6612594"/>
            <a:ext cx="1161826" cy="299194"/>
          </a:xfrm>
        </p:spPr>
        <p:txBody>
          <a:bodyPr/>
          <a:lstStyle/>
          <a:p>
            <a:fld id="{CCD5371C-1535-41D0-98C8-C3D51D2A8D04}" type="slidenum">
              <a:rPr lang="ru-RU" smtClean="0"/>
              <a:t>21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30203286"/>
              </p:ext>
            </p:extLst>
          </p:nvPr>
        </p:nvGraphicFramePr>
        <p:xfrm>
          <a:off x="179512" y="1268760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812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1975" y="237748"/>
            <a:ext cx="8712968" cy="110302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300" b="1" dirty="0" smtClean="0"/>
              <a:t>Среднее</a:t>
            </a:r>
            <a:r>
              <a:rPr lang="ru-RU" sz="2300" b="1" dirty="0"/>
              <a:t>, наибольшее и наименьшее значение показателей группы </a:t>
            </a:r>
            <a:r>
              <a:rPr lang="ru-RU" sz="2300" b="1" dirty="0" smtClean="0"/>
              <a:t>«</a:t>
            </a:r>
            <a:r>
              <a:rPr lang="ru-RU" sz="2300" b="1" i="1" u="sng" dirty="0"/>
              <a:t>Комфортность условий предоставления услуг</a:t>
            </a:r>
            <a:r>
              <a:rPr lang="ru-RU" sz="2300" b="1" dirty="0" smtClean="0"/>
              <a:t>», </a:t>
            </a:r>
            <a:r>
              <a:rPr lang="ru-RU" sz="2300" b="1" dirty="0"/>
              <a:t>в баллах</a:t>
            </a:r>
            <a:r>
              <a:rPr lang="ru-RU" sz="2300" b="1" dirty="0" smtClean="0"/>
              <a:t> </a:t>
            </a:r>
            <a:endParaRPr lang="ru-RU" sz="23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22</a:t>
            </a:fld>
            <a:endParaRPr lang="ru-RU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297175"/>
              </p:ext>
            </p:extLst>
          </p:nvPr>
        </p:nvGraphicFramePr>
        <p:xfrm>
          <a:off x="107504" y="1221440"/>
          <a:ext cx="8847439" cy="5015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144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лучших ДОУ по показателям </a:t>
            </a:r>
            <a:r>
              <a:rPr lang="ru-RU" sz="2400" b="1" dirty="0"/>
              <a:t>группы «</a:t>
            </a:r>
            <a:r>
              <a:rPr lang="ru-RU" sz="2400" b="1" i="1" u="sng" dirty="0"/>
              <a:t>Комфортность условий предоставления услуг</a:t>
            </a:r>
            <a:r>
              <a:rPr lang="ru-RU" sz="2400" b="1" dirty="0" smtClean="0"/>
              <a:t>», 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97681"/>
              </p:ext>
            </p:extLst>
          </p:nvPr>
        </p:nvGraphicFramePr>
        <p:xfrm>
          <a:off x="179512" y="1052733"/>
          <a:ext cx="8784975" cy="5340841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545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общеразвивающего вида №19»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Подсолнухи»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99,65</a:t>
                      </a:r>
                    </a:p>
                  </a:txBody>
                  <a:tcPr marL="68580" marR="68580" marT="0" marB="0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54»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98,75</a:t>
                      </a:r>
                    </a:p>
                  </a:txBody>
                  <a:tcPr marL="68580" marR="68580" marT="0" marB="0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52»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98,75</a:t>
                      </a:r>
                    </a:p>
                  </a:txBody>
                  <a:tcPr marL="68580" marR="68580" marT="0" marB="0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общеразвивающего вида №9»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98,60</a:t>
                      </a:r>
                    </a:p>
                  </a:txBody>
                  <a:tcPr marL="68580" marR="68580" marT="0" marB="0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«Центр развития ребенка - детский сад № 57»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97,75</a:t>
                      </a:r>
                    </a:p>
                  </a:txBody>
                  <a:tcPr marL="68580" marR="68580" marT="0" marB="0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№19 г. Томска»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96,65</a:t>
                      </a:r>
                    </a:p>
                  </a:txBody>
                  <a:tcPr marL="68580" marR="68580" marT="0" marB="0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Верхнекетский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Верхнекетский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 </a:t>
                      </a: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Верхнекетского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Томской области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96,65</a:t>
                      </a:r>
                    </a:p>
                  </a:txBody>
                  <a:tcPr marL="68580" marR="68580" marT="0" marB="0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37»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96,55</a:t>
                      </a:r>
                    </a:p>
                  </a:txBody>
                  <a:tcPr marL="68580" marR="68580" marT="0" marB="0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4 «Монтессори» г. Томска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96,25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92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аутсайдеров по показателям </a:t>
            </a:r>
            <a:r>
              <a:rPr lang="ru-RU" sz="2400" b="1" dirty="0"/>
              <a:t>группы «</a:t>
            </a:r>
            <a:r>
              <a:rPr lang="ru-RU" sz="2400" b="1" i="1" u="sng" dirty="0"/>
              <a:t>Комфортность </a:t>
            </a:r>
            <a:r>
              <a:rPr lang="ru-RU" sz="2400" b="1" i="1" u="sng" dirty="0" smtClean="0"/>
              <a:t>условий  </a:t>
            </a:r>
            <a:r>
              <a:rPr lang="ru-RU" sz="2400" b="1" i="1" u="sng" dirty="0"/>
              <a:t>предоставления услуг</a:t>
            </a:r>
            <a:r>
              <a:rPr lang="ru-RU" sz="2400" b="1" dirty="0" smtClean="0"/>
              <a:t>», 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78820"/>
              </p:ext>
            </p:extLst>
          </p:nvPr>
        </p:nvGraphicFramePr>
        <p:xfrm>
          <a:off x="179512" y="1052733"/>
          <a:ext cx="8784975" cy="528820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390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АНДО РР «Алиса»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50,00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ЧДОУ «Детский сад № 179 ОАО «Российские железные дороги»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50,00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«Центр дошкольного развития «Академический»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49,10</a:t>
                      </a:r>
                    </a:p>
                  </a:txBody>
                  <a:tcPr marL="68580" marR="68580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ДО ЦРР «Колобок»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46,25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ЧОУ «Прогимназия с углубленным изучением иностранных языков»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44,45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«Озеренский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40,00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«Среднетымский детский сад № 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39,65</a:t>
                      </a:r>
                    </a:p>
                  </a:txBody>
                  <a:tcPr marL="68580" marR="68580" marT="0" marB="0" anchor="ctr"/>
                </a:tc>
              </a:tr>
              <a:tr h="393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ЦРР «Созвездие»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39,30</a:t>
                      </a: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16,65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10,70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77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1"/>
            <a:ext cx="9144000" cy="720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 smtClean="0"/>
              <a:t>Рейтинг средних </a:t>
            </a:r>
            <a:r>
              <a:rPr lang="ru-RU" sz="1900" b="1" dirty="0"/>
              <a:t>значений </a:t>
            </a:r>
            <a:r>
              <a:rPr lang="ru-RU" sz="1900" b="1" dirty="0" smtClean="0"/>
              <a:t>группы </a:t>
            </a:r>
            <a:r>
              <a:rPr lang="ru-RU" sz="1900" b="1" dirty="0"/>
              <a:t>показателей  </a:t>
            </a:r>
            <a:r>
              <a:rPr lang="ru-RU" sz="1900" b="1" dirty="0" smtClean="0"/>
              <a:t>«</a:t>
            </a:r>
            <a:r>
              <a:rPr lang="ru-RU" sz="2000" b="1" dirty="0"/>
              <a:t>Комфортность условий  предоставления услуг</a:t>
            </a:r>
            <a:r>
              <a:rPr lang="ru-RU" sz="1900" b="1" dirty="0" smtClean="0"/>
              <a:t>» в разрезе МО, </a:t>
            </a:r>
            <a:r>
              <a:rPr lang="ru-RU" sz="1900" b="1" dirty="0"/>
              <a:t>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2585066"/>
              </p:ext>
            </p:extLst>
          </p:nvPr>
        </p:nvGraphicFramePr>
        <p:xfrm>
          <a:off x="107504" y="838200"/>
          <a:ext cx="9036496" cy="590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840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95536" y="2708920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 5.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Оценка </a:t>
            </a:r>
            <a:r>
              <a:rPr lang="ru-RU" sz="3200" b="1" i="1" dirty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r>
              <a:rPr lang="ru-RU" sz="3200" b="1" i="1" dirty="0" smtClean="0"/>
              <a:t>образовательных </a:t>
            </a:r>
            <a:r>
              <a:rPr lang="ru-RU" sz="3200" b="1" i="1" dirty="0"/>
              <a:t>организаций по показателям </a:t>
            </a:r>
            <a:r>
              <a:rPr lang="ru-RU" sz="3200" b="1" i="1" u="sng" dirty="0" smtClean="0"/>
              <a:t>третьей группы  «Доступность </a:t>
            </a:r>
            <a:r>
              <a:rPr lang="ru-RU" sz="3200" b="1" i="1" u="sng" dirty="0"/>
              <a:t>услуг для инвалидов»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92590" y="6485979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4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33832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/>
              <a:t>Третья группа критериев: </a:t>
            </a:r>
            <a:r>
              <a:rPr lang="ru-RU" sz="2800" b="1" i="1" u="sng" dirty="0"/>
              <a:t>Доступность услуг для инвалидов</a:t>
            </a:r>
            <a:r>
              <a:rPr lang="ru-RU" sz="2500" b="1" dirty="0" smtClean="0"/>
              <a:t>  (максимальное  количество баллов -  100)</a:t>
            </a:r>
            <a:r>
              <a:rPr lang="ru-RU" sz="2500" b="1" dirty="0"/>
              <a:t/>
            </a:r>
            <a:br>
              <a:rPr lang="ru-RU" sz="2500" b="1" dirty="0"/>
            </a:b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2302187"/>
              </p:ext>
            </p:extLst>
          </p:nvPr>
        </p:nvGraphicFramePr>
        <p:xfrm>
          <a:off x="179512" y="1268760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812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1975" y="237748"/>
            <a:ext cx="8712968" cy="81498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Среднее</a:t>
            </a:r>
            <a:r>
              <a:rPr lang="ru-RU" sz="2000" b="1" dirty="0"/>
              <a:t>, наибольшее и наименьшее значение показателей группы </a:t>
            </a:r>
            <a:r>
              <a:rPr lang="ru-RU" sz="2000" b="1" dirty="0" smtClean="0"/>
              <a:t>«</a:t>
            </a:r>
            <a:r>
              <a:rPr lang="ru-RU" sz="2000" b="1" dirty="0"/>
              <a:t>Доступность услуг для инвалидов</a:t>
            </a:r>
            <a:r>
              <a:rPr lang="ru-RU" sz="2000" b="1" dirty="0" smtClean="0"/>
              <a:t>», </a:t>
            </a:r>
            <a:r>
              <a:rPr lang="ru-RU" sz="2000" b="1" dirty="0"/>
              <a:t>в баллах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28</a:t>
            </a:fld>
            <a:endParaRPr lang="ru-RU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361596447"/>
              </p:ext>
            </p:extLst>
          </p:nvPr>
        </p:nvGraphicFramePr>
        <p:xfrm>
          <a:off x="241975" y="1052736"/>
          <a:ext cx="871296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01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лучших ДОУ по показателям </a:t>
            </a:r>
            <a:r>
              <a:rPr lang="ru-RU" sz="2400" b="1" dirty="0"/>
              <a:t>группы «Доступность услуг для инвалидов», </a:t>
            </a:r>
            <a:r>
              <a:rPr lang="ru-RU" sz="2400" b="1" dirty="0" smtClean="0"/>
              <a:t>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431617"/>
              </p:ext>
            </p:extLst>
          </p:nvPr>
        </p:nvGraphicFramePr>
        <p:xfrm>
          <a:off x="179512" y="1052733"/>
          <a:ext cx="8784975" cy="5106139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545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99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98,08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38 г. Томска»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88,99</a:t>
                      </a:r>
                    </a:p>
                  </a:txBody>
                  <a:tcPr marL="68580" marR="68580" marT="0" marB="0" anchor="ctr"/>
                </a:tc>
              </a:tr>
              <a:tr h="349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 «Детский сад № 52»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84,00</a:t>
                      </a:r>
                    </a:p>
                  </a:txBody>
                  <a:tcPr marL="68580" marR="68580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общеразвивающего вида № 35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78,00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6 г. Томска»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75,63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Стрежевой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1 «Солнышко» компенсирующего вида городского округа Стрежевой»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69,04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 художественно-эстетическим направлением № 53»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68,00</a:t>
                      </a:r>
                    </a:p>
                  </a:txBody>
                  <a:tcPr marL="68580" marR="68580" marT="0" marB="0" anchor="ctr"/>
                </a:tc>
              </a:tr>
              <a:tr h="326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13 г. Томска»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66,99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«Центр развития ребенка - детский сад № 57»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66,00</a:t>
                      </a:r>
                    </a:p>
                  </a:txBody>
                  <a:tcPr marL="68580" marR="68580" marT="0" marB="0" anchor="ctr"/>
                </a:tc>
              </a:tr>
              <a:tr h="321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Кедровый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детский сад №1 "Родничок"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66,00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19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3568" y="332657"/>
            <a:ext cx="7834064" cy="100811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Методика проведения исследования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1484784"/>
            <a:ext cx="9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i="1" u="sng" dirty="0" smtClean="0">
                <a:effectLst/>
              </a:rPr>
              <a:t>Объект исследования: </a:t>
            </a:r>
            <a:r>
              <a:rPr lang="ru-RU" b="1" i="1" dirty="0" smtClean="0">
                <a:effectLst/>
              </a:rPr>
              <a:t> </a:t>
            </a:r>
            <a:r>
              <a:rPr lang="ru-RU" dirty="0" smtClean="0">
                <a:effectLst/>
              </a:rPr>
              <a:t>203 </a:t>
            </a:r>
            <a:r>
              <a:rPr lang="ru-RU" dirty="0" smtClean="0"/>
              <a:t>образовательных учреждения, осуществляющих образовательную деятельность </a:t>
            </a:r>
            <a:r>
              <a:rPr lang="ru-RU" dirty="0"/>
              <a:t>в Томской области в </a:t>
            </a:r>
            <a:r>
              <a:rPr lang="ru-RU" dirty="0" smtClean="0"/>
              <a:t>2018 году </a:t>
            </a:r>
            <a:r>
              <a:rPr lang="ru-RU" dirty="0"/>
              <a:t>в соответствии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 smtClean="0"/>
              <a:t>утвержденным </a:t>
            </a:r>
            <a:r>
              <a:rPr lang="ru-RU" dirty="0" smtClean="0"/>
              <a:t>перечнем (протокол  заседания Общественного  совета №3 </a:t>
            </a:r>
            <a:br>
              <a:rPr lang="ru-RU" dirty="0" smtClean="0"/>
            </a:br>
            <a:r>
              <a:rPr lang="ru-RU" dirty="0" smtClean="0"/>
              <a:t>от 09.11.2017)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514092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</a:t>
            </a:fld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59362" y="2787893"/>
            <a:ext cx="83169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Задачи исследования</a:t>
            </a:r>
            <a:r>
              <a:rPr lang="ru-RU" b="1" i="1" u="sng" dirty="0" smtClean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открытости и доступности информации об образовательной организации;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комфортности условий предоставления услуг;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доступности услуг для инвалидов;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доброжелательности, вежливости работников образовательной организации;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удовлетворенности условиями ведения образовательной деятельности организаций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7017" y="5373216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i="1" dirty="0" smtClean="0"/>
              <a:t>Методика расчета утверждена </a:t>
            </a:r>
            <a:r>
              <a:rPr lang="ru-RU" sz="1600" i="1" dirty="0"/>
              <a:t>Единым порядком расчета показателей, характеризующих общие критерии оценки качества условий оказания услуг организациями в сфере культуры, охраны здоровья, образования, социального обслуживания и федеральными учреждениями медико-социальной экспертизы, утвержденного приказом Минтруда России от 31 мая  2018 г. № 344н.</a:t>
            </a:r>
          </a:p>
        </p:txBody>
      </p:sp>
    </p:spTree>
    <p:extLst>
      <p:ext uri="{BB962C8B-B14F-4D97-AF65-F5344CB8AC3E}">
        <p14:creationId xmlns:p14="http://schemas.microsoft.com/office/powerpoint/2010/main" val="39945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Топ-10 аутсайдеров по показателям </a:t>
            </a:r>
            <a:r>
              <a:rPr lang="ru-RU" sz="2400" b="1" dirty="0"/>
              <a:t>группы «Доступность услуг для инвалидов», </a:t>
            </a:r>
            <a:r>
              <a:rPr lang="ru-RU" sz="2400" b="1" dirty="0" smtClean="0"/>
              <a:t>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642244"/>
              </p:ext>
            </p:extLst>
          </p:nvPr>
        </p:nvGraphicFramePr>
        <p:xfrm>
          <a:off x="179512" y="1052733"/>
          <a:ext cx="8784975" cy="5180793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образовательного учреждения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390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«Радужный» п. Зональная Станция» 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22,50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Озеренский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22,40</a:t>
                      </a:r>
                    </a:p>
                  </a:txBody>
                  <a:tcPr marL="68580" marR="68580" marT="0" marB="0" anchor="ctr"/>
                </a:tc>
              </a:tr>
              <a:tr h="373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ДОР  «Солнышко»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18,75</a:t>
                      </a:r>
                    </a:p>
                  </a:txBody>
                  <a:tcPr marL="68580" marR="68580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ЦРР «Созвездие»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15,63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69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15,00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ЧДОУ «Детский сад № 179 ОАО «Российские железные дороги»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15,00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"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 1 комбинированного вида"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14,00</a:t>
                      </a:r>
                    </a:p>
                  </a:txBody>
                  <a:tcPr marL="68580" marR="68580" marT="0" marB="0" anchor="ctr"/>
                </a:tc>
              </a:tr>
              <a:tr h="315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«Центр раннего развития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Сёмушка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13,86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8,58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ЧОУ «Прогимназия с углубленным изучением иностранных языков»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3,33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1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237748"/>
            <a:ext cx="8784976" cy="88699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Рейтинг показателей </a:t>
            </a:r>
            <a:r>
              <a:rPr lang="ru-RU" sz="2400" b="1" dirty="0"/>
              <a:t>группы </a:t>
            </a:r>
            <a:r>
              <a:rPr lang="ru-RU" sz="2400" b="1" dirty="0" smtClean="0"/>
              <a:t>«</a:t>
            </a:r>
            <a:r>
              <a:rPr lang="ru-RU" sz="2400" b="1" dirty="0"/>
              <a:t>Доступность услуг для инвалидов</a:t>
            </a:r>
            <a:r>
              <a:rPr lang="ru-RU" sz="2400" b="1" dirty="0" smtClean="0"/>
              <a:t>» в разрезе муниципальных образований, 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76817286"/>
              </p:ext>
            </p:extLst>
          </p:nvPr>
        </p:nvGraphicFramePr>
        <p:xfrm>
          <a:off x="200762" y="1052954"/>
          <a:ext cx="8763726" cy="5616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23528" y="3284984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 6.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Оценка </a:t>
            </a:r>
            <a:r>
              <a:rPr lang="ru-RU" sz="3200" b="1" i="1" dirty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r>
              <a:rPr lang="ru-RU" sz="3200" b="1" i="1" dirty="0" smtClean="0"/>
              <a:t>по </a:t>
            </a:r>
            <a:r>
              <a:rPr lang="ru-RU" sz="3200" b="1" i="1" dirty="0"/>
              <a:t>показателям </a:t>
            </a:r>
            <a:r>
              <a:rPr lang="ru-RU" sz="3200" b="1" i="1" u="sng" dirty="0" smtClean="0"/>
              <a:t>четвертой </a:t>
            </a:r>
            <a:r>
              <a:rPr lang="ru-RU" sz="3200" b="1" i="1" u="sng" dirty="0"/>
              <a:t>группы  </a:t>
            </a:r>
            <a:r>
              <a:rPr lang="ru-RU" sz="3200" b="1" i="1" u="sng" dirty="0" smtClean="0"/>
              <a:t>«Доброжелательность</a:t>
            </a:r>
            <a:r>
              <a:rPr lang="ru-RU" sz="3200" b="1" i="1" u="sng" dirty="0"/>
              <a:t>, вежливость работников образовательных </a:t>
            </a:r>
            <a:r>
              <a:rPr lang="ru-RU" sz="3200" b="1" i="1" u="sng" dirty="0" smtClean="0"/>
              <a:t>организаций»</a:t>
            </a:r>
            <a:endParaRPr lang="ru-RU" sz="3200" b="1" i="1" u="sng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74371" y="6504199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62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338328"/>
            <a:ext cx="8157592" cy="1146456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/>
              <a:t>Четвертая группа критериев: </a:t>
            </a:r>
            <a:r>
              <a:rPr lang="ru-RU" sz="2800" b="1" i="1" u="sng" dirty="0"/>
              <a:t>Доброжелательность, вежливость работников образовательных организаций</a:t>
            </a:r>
            <a:r>
              <a:rPr lang="ru-RU" sz="2500" b="1" dirty="0" smtClean="0"/>
              <a:t>  (максимальное  количество баллов -  100)</a:t>
            </a:r>
            <a:r>
              <a:rPr lang="ru-RU" sz="2500" b="1" dirty="0"/>
              <a:t/>
            </a:r>
            <a:br>
              <a:rPr lang="ru-RU" sz="2500" b="1" dirty="0"/>
            </a:b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96849606"/>
              </p:ext>
            </p:extLst>
          </p:nvPr>
        </p:nvGraphicFramePr>
        <p:xfrm>
          <a:off x="179512" y="1340768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31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7504" y="237748"/>
            <a:ext cx="9036496" cy="11750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300" b="1" dirty="0" smtClean="0"/>
              <a:t>Среднее</a:t>
            </a:r>
            <a:r>
              <a:rPr lang="ru-RU" sz="2300" b="1" dirty="0"/>
              <a:t>, наибольшее и наименьшее значение показателей группы </a:t>
            </a:r>
            <a:r>
              <a:rPr lang="ru-RU" sz="2300" b="1" dirty="0" smtClean="0"/>
              <a:t>«</a:t>
            </a:r>
            <a:r>
              <a:rPr lang="ru-RU" sz="2300" b="1" dirty="0"/>
              <a:t>Доброжелательность, вежливость работников образовательных организаций</a:t>
            </a:r>
            <a:r>
              <a:rPr lang="ru-RU" sz="2300" b="1" dirty="0" smtClean="0"/>
              <a:t>», </a:t>
            </a:r>
            <a:r>
              <a:rPr lang="ru-RU" sz="2300" b="1" dirty="0"/>
              <a:t>в баллах</a:t>
            </a:r>
            <a:r>
              <a:rPr lang="ru-RU" sz="2300" b="1" dirty="0" smtClean="0"/>
              <a:t> </a:t>
            </a:r>
            <a:endParaRPr lang="ru-RU" sz="23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34</a:t>
            </a:fld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20958100"/>
              </p:ext>
            </p:extLst>
          </p:nvPr>
        </p:nvGraphicFramePr>
        <p:xfrm>
          <a:off x="107504" y="1276350"/>
          <a:ext cx="8856984" cy="546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245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Топ-13 лучших ДОУ по показателям </a:t>
            </a:r>
            <a:r>
              <a:rPr lang="ru-RU" sz="2000" b="1" dirty="0"/>
              <a:t>группы </a:t>
            </a:r>
            <a:r>
              <a:rPr lang="ru-RU" sz="2000" b="1" dirty="0" smtClean="0"/>
              <a:t>«</a:t>
            </a:r>
            <a:r>
              <a:rPr lang="ru-RU" sz="2000" b="1" dirty="0"/>
              <a:t>Доброжелательность, вежливость работников образовательных организаций</a:t>
            </a:r>
            <a:r>
              <a:rPr lang="ru-RU" sz="2000" b="1" dirty="0" smtClean="0"/>
              <a:t>», в баллах</a:t>
            </a:r>
            <a:endParaRPr lang="ru-RU" sz="20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35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59510"/>
              </p:ext>
            </p:extLst>
          </p:nvPr>
        </p:nvGraphicFramePr>
        <p:xfrm>
          <a:off x="179512" y="1052733"/>
          <a:ext cx="8784975" cy="5367927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2120614"/>
                <a:gridCol w="4543491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3184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 «Солнышко»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035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Вертикосский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 12»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Александровский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 «Родничок»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45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Кривошеинский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«Улыбка» села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Пудовки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присмотра и оздоровления детей п. Синий Утес» 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Зырянский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Причулымский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290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АНДО Центр развития и творчества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Алиса.Дети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27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«Дружок»»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324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«Теремок»»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17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Детский центр раннего развития «Остров для ваших сокровищ»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21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ДОР «Солнышко»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27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АНДО РР «Алиса»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  <a:tr h="321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ЧДОУ «Детский сад № 179 ОАО «Российские железные дороги»»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86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dirty="0" smtClean="0"/>
              <a:t>Топ-10 аутсайдеров по показателям </a:t>
            </a:r>
            <a:r>
              <a:rPr lang="ru-RU" sz="2100" b="1" dirty="0"/>
              <a:t>группы </a:t>
            </a:r>
            <a:r>
              <a:rPr lang="ru-RU" sz="2100" b="1" dirty="0" smtClean="0"/>
              <a:t>«</a:t>
            </a:r>
            <a:r>
              <a:rPr lang="ru-RU" sz="2100" b="1" dirty="0"/>
              <a:t>Доброжелательность, вежливость работников образовательных организаций</a:t>
            </a:r>
            <a:r>
              <a:rPr lang="ru-RU" sz="2100" b="1" dirty="0" smtClean="0"/>
              <a:t>», в баллах</a:t>
            </a:r>
            <a:endParaRPr lang="ru-RU" sz="21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492755"/>
              </p:ext>
            </p:extLst>
          </p:nvPr>
        </p:nvGraphicFramePr>
        <p:xfrm>
          <a:off x="179512" y="1052733"/>
          <a:ext cx="8784975" cy="5014461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831714"/>
                <a:gridCol w="1732737"/>
                <a:gridCol w="4931368"/>
                <a:gridCol w="1289156"/>
              </a:tblGrid>
              <a:tr h="91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образовательного учреждения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 smtClean="0">
                          <a:effectLst/>
                        </a:rPr>
                        <a:t>в </a:t>
                      </a:r>
                      <a:r>
                        <a:rPr lang="ru-RU" sz="1600" dirty="0">
                          <a:effectLst/>
                        </a:rPr>
                        <a:t>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390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34»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89,28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комбинированного вида № 66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89,00</a:t>
                      </a:r>
                    </a:p>
                  </a:txBody>
                  <a:tcPr marL="68580" marR="68580" marT="0" marB="0" anchor="ctr"/>
                </a:tc>
              </a:tr>
              <a:tr h="373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«Центр развития ребенка - детский сад № 83 г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88,12</a:t>
                      </a:r>
                    </a:p>
                  </a:txBody>
                  <a:tcPr marL="68580" marR="68580" marT="0" marB="0" anchor="ctr"/>
                </a:tc>
              </a:tr>
              <a:tr h="343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69 г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Томска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86,26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ЦРР «Созвездие»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81,34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д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Воронино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80,42</a:t>
                      </a:r>
                    </a:p>
                  </a:txBody>
                  <a:tcPr marL="68580" marR="68580" marT="0" marB="0" anchor="ctr"/>
                </a:tc>
              </a:tr>
              <a:tr h="269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"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 1 комбинированного вида»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80,00</a:t>
                      </a:r>
                    </a:p>
                  </a:txBody>
                  <a:tcPr marL="68580" marR="68580" marT="0" marB="0" anchor="ctr"/>
                </a:tc>
              </a:tr>
              <a:tr h="315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63,36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51,42</a:t>
                      </a:r>
                    </a:p>
                  </a:txBody>
                  <a:tcPr marL="68580" marR="68580" marT="0" marB="0" anchor="ctr"/>
                </a:tc>
              </a:tr>
              <a:tr h="454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«Среднетымский детский сад № 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27,60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1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237748"/>
            <a:ext cx="8784976" cy="88699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Рейтинг показателей группы </a:t>
            </a:r>
            <a:r>
              <a:rPr lang="ru-RU" sz="2400" b="1" dirty="0" smtClean="0"/>
              <a:t>«</a:t>
            </a:r>
            <a:r>
              <a:rPr lang="ru-RU" sz="2400" b="1" dirty="0"/>
              <a:t>Доброжелательность, вежливость работников образовательных организаций</a:t>
            </a:r>
            <a:r>
              <a:rPr lang="ru-RU" sz="2400" b="1" dirty="0" smtClean="0"/>
              <a:t>» в разрезе МО, 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37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04044836"/>
              </p:ext>
            </p:extLst>
          </p:nvPr>
        </p:nvGraphicFramePr>
        <p:xfrm>
          <a:off x="179512" y="838200"/>
          <a:ext cx="8784976" cy="590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488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95536" y="2564904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 7.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Оценка </a:t>
            </a:r>
            <a:r>
              <a:rPr lang="ru-RU" sz="3200" b="1" i="1" dirty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r>
              <a:rPr lang="ru-RU" sz="3200" b="1" i="1" dirty="0" smtClean="0"/>
              <a:t>по </a:t>
            </a:r>
            <a:r>
              <a:rPr lang="ru-RU" sz="3200" b="1" i="1" dirty="0"/>
              <a:t>показателям </a:t>
            </a:r>
            <a:r>
              <a:rPr lang="ru-RU" sz="3200" b="1" i="1" u="sng" dirty="0" smtClean="0"/>
              <a:t>пятой группы  «Удовлетворенность </a:t>
            </a:r>
            <a:r>
              <a:rPr lang="ru-RU" sz="3200" b="1" i="1" u="sng" dirty="0"/>
              <a:t>условиями оказания услуг»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01265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6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338328"/>
            <a:ext cx="8157592" cy="1146456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/>
              <a:t>Пятая группа </a:t>
            </a:r>
            <a:r>
              <a:rPr lang="ru-RU" sz="2500" b="1" dirty="0" smtClean="0"/>
              <a:t>критериев «</a:t>
            </a:r>
            <a:r>
              <a:rPr lang="ru-RU" sz="2800" b="1" dirty="0" smtClean="0"/>
              <a:t>Удовлетворенность </a:t>
            </a:r>
            <a:r>
              <a:rPr lang="ru-RU" sz="2800" b="1" dirty="0"/>
              <a:t>условиями оказания </a:t>
            </a:r>
            <a:r>
              <a:rPr lang="ru-RU" sz="2800" b="1" dirty="0" smtClean="0"/>
              <a:t>услуг»</a:t>
            </a:r>
            <a:r>
              <a:rPr lang="ru-RU" sz="2500" b="1" dirty="0" smtClean="0"/>
              <a:t>  </a:t>
            </a:r>
            <a:r>
              <a:rPr lang="ru-RU" sz="2500" b="1" dirty="0" smtClean="0"/>
              <a:t>(максимальное  количество баллов -  100)</a:t>
            </a:r>
            <a:r>
              <a:rPr lang="ru-RU" sz="2500" b="1" dirty="0"/>
              <a:t/>
            </a:r>
            <a:br>
              <a:rPr lang="ru-RU" sz="2500" b="1" dirty="0"/>
            </a:b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39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5449963"/>
              </p:ext>
            </p:extLst>
          </p:nvPr>
        </p:nvGraphicFramePr>
        <p:xfrm>
          <a:off x="179512" y="1340768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907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</a:t>
            </a:fld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476672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Группы показателей </a:t>
            </a:r>
            <a:r>
              <a:rPr lang="ru-RU" sz="2400" b="1" dirty="0" smtClean="0">
                <a:solidFill>
                  <a:schemeClr val="bg1"/>
                </a:solidFill>
              </a:rPr>
              <a:t>независимой оценки </a:t>
            </a:r>
            <a:r>
              <a:rPr lang="ru-RU" sz="2400" b="1" dirty="0">
                <a:solidFill>
                  <a:schemeClr val="bg1"/>
                </a:solidFill>
              </a:rPr>
              <a:t>качества </a:t>
            </a:r>
            <a:r>
              <a:rPr lang="ru-RU" sz="2400" b="1" dirty="0" smtClean="0">
                <a:solidFill>
                  <a:schemeClr val="bg1"/>
                </a:solidFill>
              </a:rPr>
              <a:t>условий  осуществления  деятельности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590318"/>
              </p:ext>
            </p:extLst>
          </p:nvPr>
        </p:nvGraphicFramePr>
        <p:xfrm>
          <a:off x="871538" y="1700808"/>
          <a:ext cx="7876926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36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7504" y="237748"/>
            <a:ext cx="9036496" cy="11750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300" b="1" dirty="0" smtClean="0"/>
              <a:t>Среднее</a:t>
            </a:r>
            <a:r>
              <a:rPr lang="ru-RU" sz="2300" b="1" dirty="0"/>
              <a:t>, наибольшее и наименьшее значение показателей группы </a:t>
            </a:r>
            <a:r>
              <a:rPr lang="ru-RU" sz="2300" b="1" dirty="0" smtClean="0"/>
              <a:t>«</a:t>
            </a:r>
            <a:r>
              <a:rPr lang="ru-RU" sz="2300" b="1" dirty="0"/>
              <a:t>Удовлетворенность условиями оказания услуг</a:t>
            </a:r>
            <a:r>
              <a:rPr lang="ru-RU" sz="2300" b="1" dirty="0" smtClean="0"/>
              <a:t>», </a:t>
            </a:r>
            <a:r>
              <a:rPr lang="ru-RU" sz="2300" b="1" dirty="0"/>
              <a:t>в баллах</a:t>
            </a:r>
            <a:r>
              <a:rPr lang="ru-RU" sz="2300" b="1" dirty="0" smtClean="0"/>
              <a:t> </a:t>
            </a:r>
            <a:endParaRPr lang="ru-RU" sz="23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40</a:t>
            </a:fld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91145384"/>
              </p:ext>
            </p:extLst>
          </p:nvPr>
        </p:nvGraphicFramePr>
        <p:xfrm>
          <a:off x="179512" y="1268760"/>
          <a:ext cx="8784976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34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dirty="0" smtClean="0"/>
              <a:t>Топ-19 лучших ДОУ по показателям </a:t>
            </a:r>
            <a:r>
              <a:rPr lang="ru-RU" sz="2100" b="1" dirty="0"/>
              <a:t>группы </a:t>
            </a:r>
            <a:endParaRPr lang="ru-RU" sz="2100" b="1" dirty="0" smtClean="0"/>
          </a:p>
          <a:p>
            <a:r>
              <a:rPr lang="ru-RU" sz="2100" b="1" dirty="0" smtClean="0"/>
              <a:t>«</a:t>
            </a:r>
            <a:r>
              <a:rPr lang="ru-RU" sz="2000" b="1" dirty="0"/>
              <a:t>Удовлетворенность условиями оказания услуг</a:t>
            </a:r>
            <a:r>
              <a:rPr lang="ru-RU" sz="2100" b="1" dirty="0" smtClean="0"/>
              <a:t>», в баллах</a:t>
            </a:r>
            <a:endParaRPr lang="ru-RU" sz="21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41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23389"/>
              </p:ext>
            </p:extLst>
          </p:nvPr>
        </p:nvGraphicFramePr>
        <p:xfrm>
          <a:off x="173832" y="980728"/>
          <a:ext cx="8862210" cy="5605892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437274"/>
                <a:gridCol w="8424936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Образовательные </a:t>
                      </a:r>
                      <a:r>
                        <a:rPr lang="ru-RU" sz="1600" dirty="0" err="1" smtClean="0">
                          <a:effectLst/>
                        </a:rPr>
                        <a:t>органиазции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–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лидеры, набравшие 100 баллов по показателям группы «Удовлетворенность условиями оказания услуг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</a:tr>
              <a:tr h="231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дошкольное образовательное учреждение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«Детский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Солнышко»,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2509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дошкольное образовательное учреждение Улу-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Юльский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 Первомайского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р-на</a:t>
                      </a:r>
                      <a:endParaRPr lang="ru-RU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223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дошкольное образовательное учреждение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Вертикосский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сад №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392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дошкольное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образовательное учреждение «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Бакчарский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№2 общеразвивающего вида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Бакчарский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223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дошкольное образовательное учреждение детский сад общеразвивающего вида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«Ромашка»,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Тегульдетский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260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 дошкольное образовательное учреждение детский сад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«Солнышко»,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1874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дошкольное образовательное учреждение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«Павловский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сад №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р-н</a:t>
                      </a:r>
                    </a:p>
                  </a:txBody>
                  <a:tcPr marL="0" marR="0" marT="0" marB="0"/>
                </a:tc>
              </a:tr>
              <a:tr h="10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дошкольное образовательное учреждение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«Детский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«Родничок», Александровский район</a:t>
                      </a:r>
                    </a:p>
                  </a:txBody>
                  <a:tcPr marL="0" marR="0" marT="0" marB="0"/>
                </a:tc>
              </a:tr>
              <a:tr h="223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 дошкольное образовательное учреждение «Детский сад 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с.Батурино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242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 бюджетное  дошкольное образовательное учреждение «Детский сад комбинированного вида 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д.Нелюбино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19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дошкольное образовательное учреждение «Детский сад села 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Кафтанчиково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302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бюджетное дошкольное образовательное учреждение «Детский сад присмотра и оздоровления детей </a:t>
                      </a:r>
                      <a:r>
                        <a:rPr lang="ru-RU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п.Синий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Утес» </a:t>
                      </a:r>
                      <a:r>
                        <a:rPr lang="ru-RU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15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Автономная некоммерческая детская организация Центр развития и творчества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Алиса.Дети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г. Томск</a:t>
                      </a:r>
                    </a:p>
                  </a:txBody>
                  <a:tcPr marL="0" marR="0" marT="0" marB="0"/>
                </a:tc>
              </a:tr>
              <a:tr h="51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«Семеновский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сад», Зырянский район</a:t>
                      </a:r>
                    </a:p>
                  </a:txBody>
                  <a:tcPr marL="0" marR="0" marT="0" marB="0"/>
                </a:tc>
              </a:tr>
              <a:tr h="169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 дошкольное образовательное учреждение детский сад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«Сказка»,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</a:t>
                      </a:r>
                    </a:p>
                  </a:txBody>
                  <a:tcPr marL="0" marR="0" marT="0" marB="0"/>
                </a:tc>
              </a:tr>
              <a:tr h="175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Муниципальное казенное  дошкольное образовательное учреждение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«Детский сад «Дружок»,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</a:t>
                      </a:r>
                    </a:p>
                  </a:txBody>
                  <a:tcPr marL="0" marR="0" marT="0" marB="0"/>
                </a:tc>
              </a:tr>
              <a:tr h="2414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Автономная некоммерческая организация Детский центр раннего развития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«Остров 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ваших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сокровищ», г. Томск</a:t>
                      </a:r>
                    </a:p>
                  </a:txBody>
                  <a:tcPr marL="0" marR="0" marT="0" marB="0"/>
                </a:tc>
              </a:tr>
              <a:tr h="163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Автономная некоммерческая детская организация раннего развития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«Алиса», г. Томск</a:t>
                      </a:r>
                    </a:p>
                  </a:txBody>
                  <a:tcPr marL="0" marR="0" marT="0" marB="0"/>
                </a:tc>
              </a:tr>
              <a:tr h="27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Частное дошкольное образовательное учреждение детский сад № 179 ОАО «Российские железные дороги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г. Томск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72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2087" y="49489"/>
            <a:ext cx="8784976" cy="11635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dirty="0" smtClean="0"/>
              <a:t>Топ-10  аутсайдеров по показателям </a:t>
            </a:r>
            <a:r>
              <a:rPr lang="ru-RU" sz="2100" b="1" dirty="0"/>
              <a:t>группы </a:t>
            </a:r>
            <a:endParaRPr lang="ru-RU" sz="2100" b="1" dirty="0" smtClean="0"/>
          </a:p>
          <a:p>
            <a:r>
              <a:rPr lang="ru-RU" sz="2100" b="1" dirty="0" smtClean="0"/>
              <a:t>«</a:t>
            </a:r>
            <a:r>
              <a:rPr lang="ru-RU" sz="2000" b="1" dirty="0"/>
              <a:t>Удовлетворенность условиями оказания услуг</a:t>
            </a:r>
            <a:r>
              <a:rPr lang="ru-RU" sz="2100" b="1" dirty="0" smtClean="0"/>
              <a:t>», в баллах</a:t>
            </a:r>
            <a:endParaRPr lang="ru-RU" sz="21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42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037859"/>
              </p:ext>
            </p:extLst>
          </p:nvPr>
        </p:nvGraphicFramePr>
        <p:xfrm>
          <a:off x="202087" y="1052736"/>
          <a:ext cx="8796227" cy="547260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721002"/>
                <a:gridCol w="1586205"/>
                <a:gridCol w="5263317"/>
                <a:gridCol w="1225703"/>
              </a:tblGrid>
              <a:tr h="1426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ОО - </a:t>
                      </a:r>
                      <a:r>
                        <a:rPr lang="ru-RU" sz="1600" dirty="0" smtClean="0">
                          <a:effectLst/>
                        </a:rPr>
                        <a:t>аутсайдеры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показатель </a:t>
                      </a:r>
                      <a:r>
                        <a:rPr lang="ru-RU" sz="1600" dirty="0">
                          <a:effectLst/>
                        </a:rPr>
                        <a:t>качества, в баллах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</a:tr>
              <a:tr h="624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ЧОУ «Прогимназия с углубленным изучением иностранных языков»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84,46</a:t>
                      </a:r>
                    </a:p>
                  </a:txBody>
                  <a:tcPr marL="68580" marR="68580" marT="0" marB="0" anchor="ctr"/>
                </a:tc>
              </a:tr>
              <a:tr h="319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 1 комбинированного вида»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82,20</a:t>
                      </a:r>
                    </a:p>
                  </a:txBody>
                  <a:tcPr marL="68580" marR="68580" marT="0" marB="0" anchor="ctr"/>
                </a:tc>
              </a:tr>
              <a:tr h="312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ЦРР «Созвездие»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80,35</a:t>
                      </a:r>
                    </a:p>
                  </a:txBody>
                  <a:tcPr marL="68580" marR="68580" marT="0" marB="0" anchor="ctr"/>
                </a:tc>
              </a:tr>
              <a:tr h="312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69 г.Томска»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79,10</a:t>
                      </a:r>
                    </a:p>
                  </a:txBody>
                  <a:tcPr marL="68580" marR="68580" marT="0" marB="0" anchor="ctr"/>
                </a:tc>
              </a:tr>
              <a:tr h="312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«Центр развития ребёнка-детский сад № 23 г. Томска»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78,86</a:t>
                      </a:r>
                    </a:p>
                  </a:txBody>
                  <a:tcPr marL="68580" marR="68580" marT="0" marB="0" anchor="ctr"/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д.Воронино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Томского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района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75,72</a:t>
                      </a:r>
                    </a:p>
                  </a:txBody>
                  <a:tcPr marL="68580" marR="68580" marT="0" marB="0" anchor="ctr"/>
                </a:tc>
              </a:tr>
              <a:tr h="605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Озеренский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72,80</a:t>
                      </a:r>
                    </a:p>
                  </a:txBody>
                  <a:tcPr marL="68580" marR="68580" marT="0" marB="0" anchor="ctr"/>
                </a:tc>
              </a:tr>
              <a:tr h="312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38,60</a:t>
                      </a:r>
                    </a:p>
                  </a:txBody>
                  <a:tcPr marL="68580" marR="68580" marT="0" marB="0" anchor="ctr"/>
                </a:tc>
              </a:tr>
              <a:tr h="312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«Ладушки»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28,34</a:t>
                      </a:r>
                    </a:p>
                  </a:txBody>
                  <a:tcPr marL="68580" marR="68580" marT="0" marB="0" anchor="ctr"/>
                </a:tc>
              </a:tr>
              <a:tr h="605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</a:t>
                      </a:r>
                      <a:r>
                        <a:rPr lang="ru-RU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Среднетымский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 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27,60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8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237748"/>
            <a:ext cx="8784976" cy="74298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Рейтинг показателей группы </a:t>
            </a:r>
            <a:r>
              <a:rPr lang="ru-RU" sz="2400" b="1" dirty="0" smtClean="0"/>
              <a:t>«</a:t>
            </a:r>
            <a:r>
              <a:rPr lang="ru-RU" sz="2400" b="1" dirty="0"/>
              <a:t>Удовлетворенность условиями оказания услуг</a:t>
            </a:r>
            <a:r>
              <a:rPr lang="ru-RU" sz="2400" b="1" dirty="0" smtClean="0"/>
              <a:t>» в разрезе муниципальных образований, в баллах</a:t>
            </a:r>
            <a:endParaRPr lang="ru-RU" sz="2400" b="1" u="sng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52329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43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06845511"/>
              </p:ext>
            </p:extLst>
          </p:nvPr>
        </p:nvGraphicFramePr>
        <p:xfrm>
          <a:off x="251520" y="836712"/>
          <a:ext cx="8640960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887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23528" y="2780928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 8.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Рекомендации </a:t>
            </a:r>
            <a:r>
              <a:rPr lang="ru-RU" sz="3200" b="1" i="1" dirty="0"/>
              <a:t>по результатам полученных данных в ходе независимой оценки </a:t>
            </a:r>
            <a:r>
              <a:rPr lang="ru-RU" sz="3200" b="1" i="1" dirty="0" smtClean="0"/>
              <a:t>качества </a:t>
            </a:r>
            <a:r>
              <a:rPr lang="ru-RU" sz="3200" b="1" dirty="0"/>
              <a:t>условий осуществления образовательной деятельности </a:t>
            </a:r>
            <a:endParaRPr lang="ru-RU" sz="3200" b="1" i="1" u="sng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66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404664"/>
            <a:ext cx="8964488" cy="103101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1" dirty="0" smtClean="0"/>
              <a:t>Предложения </a:t>
            </a:r>
            <a:r>
              <a:rPr lang="ru-RU" sz="2400" b="1" i="1" dirty="0"/>
              <a:t>по улучшению качества </a:t>
            </a:r>
            <a:r>
              <a:rPr lang="ru-RU" sz="2400" b="1" i="1" dirty="0" smtClean="0"/>
              <a:t> условий работы </a:t>
            </a:r>
            <a:r>
              <a:rPr lang="ru-RU" sz="2400" b="1" i="1" dirty="0" smtClean="0"/>
              <a:t>обследованных образовательных </a:t>
            </a:r>
            <a:r>
              <a:rPr lang="ru-RU" sz="2400" b="1" i="1" dirty="0"/>
              <a:t>организаций</a:t>
            </a:r>
            <a:endParaRPr lang="ru-RU" sz="2300" b="1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1623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3794" y="1844824"/>
            <a:ext cx="8784976" cy="43396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/>
              <a:t>образовательным </a:t>
            </a:r>
            <a:r>
              <a:rPr lang="ru-RU" sz="1600" dirty="0"/>
              <a:t>организациям </a:t>
            </a:r>
            <a:r>
              <a:rPr lang="ru-RU" sz="1600" dirty="0" smtClean="0"/>
              <a:t>необходимо </a:t>
            </a:r>
            <a:r>
              <a:rPr lang="ru-RU" sz="1600" dirty="0"/>
              <a:t>направить </a:t>
            </a:r>
            <a:r>
              <a:rPr lang="ru-RU" sz="1600" dirty="0" smtClean="0"/>
              <a:t>усилия </a:t>
            </a:r>
            <a:r>
              <a:rPr lang="ru-RU" sz="1600" dirty="0"/>
              <a:t>на насыщение информационного поля содержательными материалами, которые отражают реальную картину качества </a:t>
            </a:r>
            <a:r>
              <a:rPr lang="ru-RU" sz="1600" dirty="0" smtClean="0"/>
              <a:t>условий </a:t>
            </a:r>
            <a:r>
              <a:rPr lang="ru-RU" sz="1600" dirty="0" err="1" smtClean="0"/>
              <a:t>ооказания</a:t>
            </a:r>
            <a:r>
              <a:rPr lang="ru-RU" sz="1600" dirty="0" smtClean="0"/>
              <a:t> образовательных </a:t>
            </a:r>
            <a:r>
              <a:rPr lang="ru-RU" sz="1600" dirty="0" smtClean="0"/>
              <a:t>услуг;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/>
              <a:t>актуализировать </a:t>
            </a:r>
            <a:r>
              <a:rPr lang="ru-RU" sz="1600" dirty="0"/>
              <a:t>содержание сайта в соответствии с нормативными требованиями к периодичности обновления информации на официальном сайте, информационными запросами родителей (законных представителей), </a:t>
            </a:r>
            <a:r>
              <a:rPr lang="ru-RU" sz="1600" dirty="0" smtClean="0"/>
              <a:t>воспитанников;  </a:t>
            </a:r>
            <a:endParaRPr lang="ru-RU" sz="1600" dirty="0" smtClean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/>
              <a:t>обеспечить </a:t>
            </a:r>
            <a:r>
              <a:rPr lang="ru-RU" sz="1600" dirty="0"/>
              <a:t>оперативную и эффективную обратную связь по электронной почте; обеспечить контроль рассмотрения предложений об улучшении работы, внесенных через сайт, электронную почту, через анкетирование, опросы;  </a:t>
            </a:r>
            <a:endParaRPr lang="ru-RU" sz="1600" dirty="0" smtClean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/>
              <a:t>систематически </a:t>
            </a:r>
            <a:r>
              <a:rPr lang="ru-RU" sz="1600" dirty="0"/>
              <a:t>обновлять и корректировать дополнительные общеобразовательные программы, разрабатывать программы по не охваченным направлениям дополнительного образования, в том числе для разных категорий </a:t>
            </a:r>
            <a:r>
              <a:rPr lang="ru-RU" sz="1600" dirty="0" smtClean="0"/>
              <a:t>воспитанников; </a:t>
            </a:r>
            <a:endParaRPr lang="ru-RU" sz="1600" dirty="0" smtClean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/>
              <a:t>особо </a:t>
            </a:r>
            <a:r>
              <a:rPr lang="ru-RU" sz="1600" dirty="0"/>
              <a:t>пристальное внимание следует уделить оборудованию помещений образовательных организаций и прилегающих к ним территории с учетом доступности для инвалидов и обеспечению условий доступности, позволяющих инвалидам получать услуги наравне с другими</a:t>
            </a:r>
            <a:r>
              <a:rPr lang="ru-RU" sz="1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76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7818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46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94444"/>
            <a:ext cx="8856984" cy="65556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 </a:t>
            </a:r>
            <a:r>
              <a:rPr lang="ru-RU" sz="3200" dirty="0"/>
              <a:t>В </a:t>
            </a:r>
            <a:r>
              <a:rPr lang="ru-RU" sz="3200" dirty="0" smtClean="0"/>
              <a:t>2018 </a:t>
            </a:r>
            <a:r>
              <a:rPr lang="ru-RU" sz="3200" dirty="0"/>
              <a:t>году</a:t>
            </a:r>
          </a:p>
          <a:p>
            <a:pPr algn="ctr"/>
            <a:r>
              <a:rPr lang="ru-RU" sz="3200" dirty="0"/>
              <a:t>п</a:t>
            </a:r>
            <a:r>
              <a:rPr lang="ru-RU" sz="3200" dirty="0"/>
              <a:t>о </a:t>
            </a:r>
            <a:r>
              <a:rPr lang="ru-RU" sz="3200" dirty="0"/>
              <a:t>итогам  независимой оценки качества условий осуществления  образовательной деятельности </a:t>
            </a:r>
            <a:r>
              <a:rPr lang="ru-RU" sz="3200" b="1" dirty="0"/>
              <a:t>20% </a:t>
            </a:r>
            <a:r>
              <a:rPr lang="ru-RU" sz="3200" dirty="0"/>
              <a:t>образовательных организаций </a:t>
            </a:r>
            <a:r>
              <a:rPr lang="ru-RU" sz="3200" dirty="0" smtClean="0"/>
              <a:t>набравших </a:t>
            </a:r>
            <a:r>
              <a:rPr lang="ru-RU" sz="3200" dirty="0"/>
              <a:t>наивысшее количество </a:t>
            </a:r>
            <a:r>
              <a:rPr lang="ru-RU" sz="3200" dirty="0" smtClean="0"/>
              <a:t>баллов  </a:t>
            </a:r>
            <a:r>
              <a:rPr lang="ru-RU" sz="3200" dirty="0"/>
              <a:t>вошли в число лидеров </a:t>
            </a:r>
            <a:r>
              <a:rPr lang="ru-RU" sz="3200" dirty="0" smtClean="0"/>
              <a:t>рейтинга</a:t>
            </a:r>
          </a:p>
          <a:p>
            <a:pPr algn="ctr"/>
            <a:endParaRPr lang="ru-RU" sz="3200" dirty="0"/>
          </a:p>
          <a:p>
            <a:pPr algn="ctr"/>
            <a:endParaRPr lang="ru-RU" sz="3200" dirty="0" smtClean="0"/>
          </a:p>
          <a:p>
            <a:pPr algn="ctr"/>
            <a:endParaRPr lang="ru-RU" sz="32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442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7818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47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94444"/>
            <a:ext cx="8856984" cy="64325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 Томск  - 18 ДОУ,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Северск - 11 ДОУ,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Стрежевой  - 4 ДОУ,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Асино – 3 ДОУ,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Колпашевский район – 2 ДОУ,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Парабельский район – 2 ДОУ,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Первомайский район – 1 ДОУ,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dirty="0" smtClean="0"/>
              <a:t>Кедровый  - 1 ДОУ.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0601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3045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078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3194" y="46561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chemeClr val="bg1"/>
                </a:solidFill>
              </a:rPr>
              <a:t>Каналы сбора информации</a:t>
            </a:r>
            <a:endParaRPr lang="ru-RU" sz="3200" b="1" u="sng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039075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6757" y="1268760"/>
            <a:ext cx="8829818" cy="53091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000" b="1" i="1" u="sng" dirty="0"/>
          </a:p>
          <a:p>
            <a:endParaRPr lang="ru-RU" sz="2000" b="1" i="1" u="sng" dirty="0" smtClean="0"/>
          </a:p>
          <a:p>
            <a:r>
              <a:rPr lang="ru-RU" sz="2000" b="1" i="1" u="sng" dirty="0" smtClean="0"/>
              <a:t>Для </a:t>
            </a:r>
            <a:r>
              <a:rPr lang="ru-RU" sz="2000" b="1" i="1" u="sng" dirty="0"/>
              <a:t>оценки качества предоставления услуг организациями </a:t>
            </a:r>
            <a:r>
              <a:rPr lang="ru-RU" sz="2000" b="1" i="1" u="sng" dirty="0" smtClean="0"/>
              <a:t>были </a:t>
            </a:r>
            <a:r>
              <a:rPr lang="ru-RU" sz="2000" b="1" i="1" u="sng" dirty="0"/>
              <a:t>использованы </a:t>
            </a:r>
            <a:r>
              <a:rPr lang="ru-RU" sz="2000" b="1" i="1" u="sng" dirty="0" smtClean="0"/>
              <a:t>следующие источники сбора информации: </a:t>
            </a:r>
          </a:p>
          <a:p>
            <a:endParaRPr lang="ru-RU" b="1" i="1" u="sng" dirty="0" smtClean="0"/>
          </a:p>
          <a:p>
            <a:endParaRPr lang="ru-RU" b="1" i="1" u="sng" dirty="0"/>
          </a:p>
          <a:p>
            <a:r>
              <a:rPr lang="ru-RU" b="1" dirty="0" smtClean="0"/>
              <a:t>а</a:t>
            </a:r>
            <a:r>
              <a:rPr lang="ru-RU" b="1" dirty="0"/>
              <a:t>) официальные сайты образовательных организаций </a:t>
            </a:r>
            <a:r>
              <a:rPr lang="ru-RU" dirty="0"/>
              <a:t>в информационно-коммуникационной сети «Интернет</a:t>
            </a:r>
            <a:r>
              <a:rPr lang="ru-RU" dirty="0" smtClean="0"/>
              <a:t>», </a:t>
            </a:r>
            <a:r>
              <a:rPr lang="ru-RU" b="1" dirty="0"/>
              <a:t>информационные стенды </a:t>
            </a:r>
            <a:r>
              <a:rPr lang="ru-RU" dirty="0"/>
              <a:t>в помещениях указанных организаций;</a:t>
            </a:r>
          </a:p>
          <a:p>
            <a:r>
              <a:rPr lang="ru-RU" b="1" dirty="0"/>
              <a:t>б) </a:t>
            </a:r>
            <a:r>
              <a:rPr lang="ru-RU" b="1" u="sng" dirty="0"/>
              <a:t>официальный сайт для размещения информации о государственных и муниципальных учреждениях </a:t>
            </a:r>
            <a:r>
              <a:rPr lang="ru-RU" dirty="0"/>
              <a:t>в сети «Интернет»;</a:t>
            </a:r>
          </a:p>
          <a:p>
            <a:pPr>
              <a:spcAft>
                <a:spcPts val="600"/>
              </a:spcAft>
            </a:pPr>
            <a:r>
              <a:rPr lang="ru-RU" b="1" dirty="0" smtClean="0"/>
              <a:t>в) </a:t>
            </a:r>
            <a:r>
              <a:rPr lang="ru-RU" b="1" dirty="0"/>
              <a:t>мнение получателей услуг </a:t>
            </a:r>
            <a:r>
              <a:rPr lang="ru-RU" dirty="0"/>
              <a:t>о качестве условий оказания услуг в целях установления удовлетворенности граждан условиями оказания услуг (интернет-опрос, в том числе на официальном сайте образовательной организации). </a:t>
            </a:r>
            <a:endParaRPr lang="ru-RU" dirty="0" smtClean="0"/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endParaRPr lang="ru-RU" sz="1200" dirty="0"/>
          </a:p>
          <a:p>
            <a:r>
              <a:rPr lang="ru-RU" sz="2000" b="1" dirty="0" smtClean="0"/>
              <a:t>Максимально </a:t>
            </a:r>
            <a:r>
              <a:rPr lang="ru-RU" sz="2000" b="1" dirty="0"/>
              <a:t>возможное количество баллов по итогам оценки качества предоставления услуг </a:t>
            </a:r>
            <a:r>
              <a:rPr lang="ru-RU" sz="2000" b="1" dirty="0" smtClean="0"/>
              <a:t>в образовательном учреждении составляет 100</a:t>
            </a:r>
            <a:r>
              <a:rPr lang="ru-RU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3543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32301" y="1040558"/>
            <a:ext cx="892942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dirty="0"/>
              <a:t>Численность</a:t>
            </a:r>
            <a:r>
              <a:rPr lang="ru-RU" dirty="0"/>
              <a:t> выборочной совокупности </a:t>
            </a:r>
            <a:r>
              <a:rPr lang="ru-RU" b="1" dirty="0"/>
              <a:t>респондентов</a:t>
            </a:r>
            <a:r>
              <a:rPr lang="ru-RU" dirty="0"/>
              <a:t> </a:t>
            </a:r>
            <a:r>
              <a:rPr lang="ru-RU" b="1" dirty="0"/>
              <a:t>при проведении </a:t>
            </a:r>
            <a:r>
              <a:rPr lang="ru-RU" b="1" dirty="0" smtClean="0"/>
              <a:t>Интернет-опроса </a:t>
            </a:r>
            <a:r>
              <a:rPr lang="ru-RU" dirty="0" smtClean="0"/>
              <a:t>составила </a:t>
            </a:r>
            <a:r>
              <a:rPr lang="ru-RU" b="1" dirty="0" smtClean="0"/>
              <a:t>41 </a:t>
            </a:r>
            <a:r>
              <a:rPr lang="ru-RU" b="1" dirty="0" smtClean="0"/>
              <a:t>520 единиц.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88640"/>
            <a:ext cx="9144000" cy="864096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Процедурный раздел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505070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6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05897" y="5794141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i="1" dirty="0" smtClean="0"/>
              <a:t>При мониторинге  показателей обследуемых образовательных  организаций были </a:t>
            </a:r>
            <a:r>
              <a:rPr lang="ru-RU" sz="1500" b="1" i="1" dirty="0"/>
              <a:t>привлечены специалисты, имеющие опыт работы по независимой оценке качества, в том числе образовательных учреждений, учреждений </a:t>
            </a:r>
            <a:r>
              <a:rPr lang="ru-RU" sz="1500" b="1" i="1" dirty="0" smtClean="0"/>
              <a:t>культуры, </a:t>
            </a:r>
            <a:r>
              <a:rPr lang="ru-RU" sz="1500" b="1" i="1" dirty="0"/>
              <a:t>социального обслуживания и здравоохранения. 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91996" y="1686888"/>
            <a:ext cx="8821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В 97 % образовательных организациях обеспечен 30</a:t>
            </a:r>
            <a:r>
              <a:rPr lang="ru-RU" b="1" i="1" dirty="0"/>
              <a:t>% порог голосования </a:t>
            </a:r>
            <a:r>
              <a:rPr lang="ru-RU" b="1" i="1" dirty="0" smtClean="0"/>
              <a:t>респондентов. 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525524"/>
              </p:ext>
            </p:extLst>
          </p:nvPr>
        </p:nvGraphicFramePr>
        <p:xfrm>
          <a:off x="178168" y="2333219"/>
          <a:ext cx="8835244" cy="335804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310319"/>
                <a:gridCol w="2524925"/>
              </a:tblGrid>
              <a:tr h="558831"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Список учреждений, не обеспечивших 30% порог голосования респондентов</a:t>
                      </a:r>
                      <a:endParaRPr lang="ru-RU" sz="15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Доля</a:t>
                      </a:r>
                      <a:r>
                        <a:rPr lang="ru-RU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проголосовавших, от общего числа учащихся</a:t>
                      </a:r>
                      <a:endParaRPr lang="ru-RU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3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Автономная некоммерческая организация дошкольного образования и развития «Солнышко», г. Томск</a:t>
                      </a:r>
                      <a:endParaRPr lang="ru-RU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10,67</a:t>
                      </a:r>
                    </a:p>
                  </a:txBody>
                  <a:tcPr marL="68580" marR="68580" marT="0" marB="0" anchor="ctr"/>
                </a:tc>
              </a:tr>
              <a:tr h="134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Автономная некоммерческая организация "Центр раннего развития «</a:t>
                      </a:r>
                      <a:r>
                        <a:rPr lang="ru-RU" sz="15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Сёмушка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, г. Томск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20,31</a:t>
                      </a:r>
                    </a:p>
                  </a:txBody>
                  <a:tcPr marL="68580" marR="68580" marT="0" marB="0" anchor="ctr"/>
                </a:tc>
              </a:tr>
              <a:tr h="128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Автономная некоммерческая организация «Ладушки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, г. Томск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2,25</a:t>
                      </a:r>
                    </a:p>
                  </a:txBody>
                  <a:tcPr marL="68580" marR="68580" marT="0" marB="0" anchor="ctr"/>
                </a:tc>
              </a:tr>
              <a:tr h="1227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Общество с ограниченной ответственностью «Ладушки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,г. Томск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1,63</a:t>
                      </a:r>
                    </a:p>
                  </a:txBody>
                  <a:tcPr marL="68580" marR="68580" marT="0" marB="0" anchor="ctr"/>
                </a:tc>
              </a:tr>
              <a:tr h="117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Частное дошкольное образовательное учреждение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детский сад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 179 ОАО «Российские железные дороги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, г. Томск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2,63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Частное общеобразовательное учреждение «Прогимназия с углубленным изучением иностранных языков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, г. Томск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5,49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10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385466"/>
              </p:ext>
            </p:extLst>
          </p:nvPr>
        </p:nvGraphicFramePr>
        <p:xfrm>
          <a:off x="251520" y="732766"/>
          <a:ext cx="8712968" cy="5831015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4556323"/>
                <a:gridCol w="4156645"/>
              </a:tblGrid>
              <a:tr h="504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Доля проголосовавших от общего числа воспитанников, </a:t>
                      </a:r>
                      <a:r>
                        <a:rPr lang="ru-RU" sz="1500" dirty="0">
                          <a:effectLst/>
                        </a:rPr>
                        <a:t>в % </a:t>
                      </a:r>
                      <a:endParaRPr lang="ru-RU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dirty="0" err="1">
                          <a:effectLst/>
                        </a:rPr>
                        <a:t>Асиновский</a:t>
                      </a:r>
                      <a:r>
                        <a:rPr lang="ru-RU" sz="1500" u="none" strike="noStrike" dirty="0">
                          <a:effectLst/>
                        </a:rPr>
                        <a:t> </a:t>
                      </a:r>
                      <a:r>
                        <a:rPr lang="ru-RU" sz="1500" u="none" strike="noStrike" dirty="0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166,54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Молчановский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141,54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Колпашевский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135,78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dirty="0">
                          <a:effectLst/>
                        </a:rPr>
                        <a:t>Стрежевой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118,43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>
                          <a:effectLst/>
                        </a:rPr>
                        <a:t>Первомайский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112,87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dirty="0">
                          <a:effectLst/>
                        </a:rPr>
                        <a:t>Кедровый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111,54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Каргасокский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109,69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dirty="0">
                          <a:effectLst/>
                        </a:rPr>
                        <a:t>Северск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107,84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Бакчарский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>
                          <a:effectLst/>
                        </a:rPr>
                        <a:t>Александровский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94,35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Тегульдетский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80,31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Шегарский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78,38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>
                          <a:effectLst/>
                        </a:rPr>
                        <a:t>Томский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77,86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Верхнекетский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75,75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Парабельский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74,11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dirty="0">
                          <a:effectLst/>
                        </a:rPr>
                        <a:t>Томск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65,98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Чаинский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64,17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Кожевниковский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60,98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>
                          <a:effectLst/>
                        </a:rPr>
                        <a:t>Зырянский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47,7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04503">
                <a:tc>
                  <a:txBody>
                    <a:bodyPr/>
                    <a:lstStyle/>
                    <a:p>
                      <a:pPr indent="817200" algn="l" rtl="0" fontAlgn="ctr"/>
                      <a:r>
                        <a:rPr lang="ru-RU" sz="1500" u="none" strike="noStrike" err="1">
                          <a:effectLst/>
                        </a:rPr>
                        <a:t>Кривошеинский</a:t>
                      </a:r>
                      <a:r>
                        <a:rPr lang="ru-RU" sz="1500" u="none" strike="noStrike">
                          <a:effectLst/>
                        </a:rPr>
                        <a:t> </a:t>
                      </a:r>
                      <a:r>
                        <a:rPr lang="ru-RU" sz="1500" u="none" strike="noStrike" smtClean="0">
                          <a:effectLst/>
                        </a:rPr>
                        <a:t>район</a:t>
                      </a:r>
                      <a:endParaRPr lang="ru-RU" sz="1500" b="1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46,73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  <a:tr h="23956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Итого</a:t>
                      </a:r>
                      <a:endParaRPr lang="ru-RU" sz="1500" b="1" i="0" u="none" strike="noStrike" dirty="0">
                        <a:solidFill>
                          <a:srgbClr val="C00000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82,75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332656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+mj-lt"/>
              </a:rPr>
              <a:t>Активность граждан – участников образовательного процесса</a:t>
            </a:r>
            <a:endParaRPr lang="ru-RU" sz="20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769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23528" y="2924944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 smtClean="0"/>
              <a:t>Раздел 2. 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b="1" i="1" dirty="0" smtClean="0"/>
              <a:t>Общий </a:t>
            </a:r>
            <a:r>
              <a:rPr lang="ru-RU" sz="3200" b="1" i="1" dirty="0"/>
              <a:t>рейтинг </a:t>
            </a:r>
            <a:r>
              <a:rPr lang="ru-RU" sz="3200" b="1" i="1" dirty="0" smtClean="0"/>
              <a:t>дошкольных образовательных </a:t>
            </a:r>
            <a:r>
              <a:rPr lang="ru-RU" sz="3200" b="1" i="1" dirty="0"/>
              <a:t>организаций</a:t>
            </a:r>
            <a:br>
              <a:rPr lang="ru-RU" sz="3200" b="1" i="1" dirty="0"/>
            </a:br>
            <a:r>
              <a:rPr lang="ru-RU" sz="3200" b="1" i="1" dirty="0"/>
              <a:t>Томской области по результатам независимой оценки качества </a:t>
            </a:r>
            <a:r>
              <a:rPr lang="ru-RU" sz="3200" b="1" dirty="0" smtClean="0"/>
              <a:t>условий </a:t>
            </a:r>
            <a:r>
              <a:rPr lang="ru-RU" sz="3200" b="1" dirty="0"/>
              <a:t>осуществления  образовательной деятельности </a:t>
            </a:r>
            <a:r>
              <a:rPr lang="ru-RU" sz="3200" b="1" i="1" dirty="0" smtClean="0"/>
              <a:t>в </a:t>
            </a:r>
            <a:r>
              <a:rPr lang="ru-RU" sz="3200" b="1" i="1" dirty="0"/>
              <a:t>2018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96492" y="6490752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8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7818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94444"/>
            <a:ext cx="8856984" cy="64633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sz="2500" b="1" dirty="0">
                <a:solidFill>
                  <a:srgbClr val="C00000"/>
                </a:solidFill>
              </a:rPr>
              <a:t>Р</a:t>
            </a:r>
            <a:r>
              <a:rPr lang="ru-RU" sz="2500" b="1" dirty="0" smtClean="0">
                <a:solidFill>
                  <a:srgbClr val="C00000"/>
                </a:solidFill>
              </a:rPr>
              <a:t>ейтинг Томской </a:t>
            </a:r>
            <a:r>
              <a:rPr lang="ru-RU" sz="2500" b="1" dirty="0">
                <a:solidFill>
                  <a:srgbClr val="C00000"/>
                </a:solidFill>
              </a:rPr>
              <a:t>области по результатам независимой оценки качества </a:t>
            </a:r>
            <a:r>
              <a:rPr lang="ru-RU" sz="2500" b="1" dirty="0">
                <a:solidFill>
                  <a:srgbClr val="C00000"/>
                </a:solidFill>
              </a:rPr>
              <a:t>условий </a:t>
            </a:r>
            <a:r>
              <a:rPr lang="ru-RU" sz="2500" b="1" dirty="0">
                <a:solidFill>
                  <a:srgbClr val="C00000"/>
                </a:solidFill>
              </a:rPr>
              <a:t>осуществления  образовательной деятельности </a:t>
            </a:r>
            <a:r>
              <a:rPr lang="ru-RU" sz="2500" b="1" dirty="0" smtClean="0">
                <a:solidFill>
                  <a:srgbClr val="C00000"/>
                </a:solidFill>
              </a:rPr>
              <a:t>среди </a:t>
            </a:r>
            <a:r>
              <a:rPr lang="ru-RU" sz="2500" b="1" dirty="0" smtClean="0">
                <a:solidFill>
                  <a:srgbClr val="C00000"/>
                </a:solidFill>
              </a:rPr>
              <a:t>дошкольных образовательных учреждений в 2018 </a:t>
            </a:r>
            <a:r>
              <a:rPr lang="ru-RU" sz="2500" b="1" dirty="0">
                <a:solidFill>
                  <a:srgbClr val="C00000"/>
                </a:solidFill>
              </a:rPr>
              <a:t>году составляет </a:t>
            </a:r>
            <a:endParaRPr lang="ru-RU" sz="25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500" b="1" u="sng" dirty="0" smtClean="0">
                <a:solidFill>
                  <a:schemeClr val="tx1"/>
                </a:solidFill>
              </a:rPr>
              <a:t>80,14 </a:t>
            </a:r>
            <a:r>
              <a:rPr lang="ru-RU" sz="2500" b="1" u="sng" dirty="0" smtClean="0">
                <a:solidFill>
                  <a:srgbClr val="C00000"/>
                </a:solidFill>
              </a:rPr>
              <a:t>баллов  </a:t>
            </a:r>
            <a:r>
              <a:rPr lang="ru-RU" sz="2500" b="1" u="sng" dirty="0">
                <a:solidFill>
                  <a:srgbClr val="C00000"/>
                </a:solidFill>
              </a:rPr>
              <a:t>из </a:t>
            </a:r>
            <a:r>
              <a:rPr lang="ru-RU" sz="2500" b="1" u="sng" dirty="0" smtClean="0">
                <a:solidFill>
                  <a:schemeClr val="tx1"/>
                </a:solidFill>
              </a:rPr>
              <a:t>100</a:t>
            </a:r>
            <a:r>
              <a:rPr lang="ru-RU" sz="2500" b="1" u="sng" dirty="0" smtClean="0">
                <a:solidFill>
                  <a:srgbClr val="C00000"/>
                </a:solidFill>
              </a:rPr>
              <a:t> </a:t>
            </a:r>
            <a:r>
              <a:rPr lang="ru-RU" sz="2500" b="1" u="sng" dirty="0">
                <a:solidFill>
                  <a:srgbClr val="C00000"/>
                </a:solidFill>
              </a:rPr>
              <a:t>возможных. </a:t>
            </a:r>
            <a:endParaRPr lang="ru-RU" sz="2500" b="1" u="sng" dirty="0" smtClean="0">
              <a:solidFill>
                <a:srgbClr val="C00000"/>
              </a:solidFill>
            </a:endParaRPr>
          </a:p>
          <a:p>
            <a:endParaRPr lang="ru-RU" sz="2500" b="1" u="sng" dirty="0"/>
          </a:p>
          <a:p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  <a:p>
            <a:endParaRPr lang="ru-RU" b="1" u="sng" dirty="0" smtClean="0"/>
          </a:p>
          <a:p>
            <a:endParaRPr lang="ru-RU" b="1" u="sng" dirty="0" smtClean="0"/>
          </a:p>
          <a:p>
            <a:pPr algn="just"/>
            <a:r>
              <a:rPr lang="ru-RU" sz="2000" b="1" i="1" dirty="0" smtClean="0"/>
              <a:t>Значение </a:t>
            </a:r>
            <a:r>
              <a:rPr lang="ru-RU" sz="2000" b="1" i="1" dirty="0"/>
              <a:t>показателя дает усредненную величину качества </a:t>
            </a:r>
            <a:r>
              <a:rPr lang="ru-RU" sz="2000" b="1" i="1" dirty="0" smtClean="0"/>
              <a:t>условий предоставляемых </a:t>
            </a:r>
            <a:r>
              <a:rPr lang="ru-RU" sz="2000" b="1" i="1" dirty="0" smtClean="0"/>
              <a:t>услуг по </a:t>
            </a:r>
            <a:r>
              <a:rPr lang="ru-RU" sz="2000" b="1" i="1" dirty="0"/>
              <a:t>всем обследованным </a:t>
            </a:r>
            <a:r>
              <a:rPr lang="ru-RU" sz="2000" b="1" i="1" dirty="0" smtClean="0"/>
              <a:t>дошкольным образовательным </a:t>
            </a:r>
            <a:r>
              <a:rPr lang="ru-RU" sz="2000" b="1" i="1" dirty="0"/>
              <a:t>учреждениям, находящимся на территории </a:t>
            </a:r>
            <a:r>
              <a:rPr lang="ru-RU" sz="2000" b="1" i="1" dirty="0" smtClean="0"/>
              <a:t>региона</a:t>
            </a:r>
            <a:endParaRPr lang="ru-RU" b="1" dirty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1465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 (1)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(1)</Template>
  <TotalTime>11209</TotalTime>
  <Words>3953</Words>
  <Application>Microsoft Office PowerPoint</Application>
  <PresentationFormat>Экран (4:3)</PresentationFormat>
  <Paragraphs>911</Paragraphs>
  <Slides>48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48</vt:i4>
      </vt:variant>
    </vt:vector>
  </HeadingPairs>
  <TitlesOfParts>
    <vt:vector size="50" baseType="lpstr">
      <vt:lpstr>Презентация (1)</vt:lpstr>
      <vt:lpstr>2_Волна</vt:lpstr>
      <vt:lpstr>Презентация PowerPoint</vt:lpstr>
      <vt:lpstr>Раздел 1.  Методика расчета показателей независимой оценки качества условий осуществления  образовательной деятельности организациями, осуществляющими образовательную деятельность в сфере общего образования </vt:lpstr>
      <vt:lpstr>Методика проведения исследования</vt:lpstr>
      <vt:lpstr>Презентация PowerPoint</vt:lpstr>
      <vt:lpstr>Презентация PowerPoint</vt:lpstr>
      <vt:lpstr>Процедурный раздел</vt:lpstr>
      <vt:lpstr>Презентация PowerPoint</vt:lpstr>
      <vt:lpstr>Раздел 2.  Общий рейтинг дошкольных образовательных организаций Томской области по результатам независимой оценки качества условий осуществления  образовательной деятельности в 2018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3.  Оценка качества условий осуществления образовательной деятельности деятельности образовательных организаций по показателям первой группы «Открытость и доступность информации об образовательной организации»</vt:lpstr>
      <vt:lpstr>Первая группа критериев: Открытость и доступность информации, размещенной на официальном сайте  (максимальное  количество баллов -  100) 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4.  Оценка качества условий осуществления образовательной деятельности по показателям второй группы: «Комфортность условий предоставления услуг»</vt:lpstr>
      <vt:lpstr>Вторая группа критериев: Комфортность условий предоставления услуг (максимальное  количество баллов -  100) 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5.  Оценка качества условий осуществления образовательной деятельности образовательных организаций по показателям третьей группы  «Доступность услуг для инвалидов»</vt:lpstr>
      <vt:lpstr>Третья группа критериев: Доступность услуг для инвалидов  (максимальное  количество баллов -  100) 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6.  Оценка качества условий осуществления образовательной деятельности по показателям четвертой группы  «Доброжелательность, вежливость работников образовательных организаций»</vt:lpstr>
      <vt:lpstr>Четвертая группа критериев: Доброжелательность, вежливость работников образовательных организаций  (максимальное  количество баллов -  100) 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7.  Оценка качества условий осуществления образовательной деятельности по показателям пятой группы  «Удовлетворенность условиями оказания услуг»</vt:lpstr>
      <vt:lpstr>Пятая группа критериев «Удовлетворенность условиями оказания услуг»  (максимальное  количество баллов -  100) 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8.  Рекомендации по результатам полученных данных в ходе независимой оценки качества условий осуществления образовательной деятельности 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Общество с ограниченной ответственностью «Демиург»</dc:title>
  <dc:creator>г</dc:creator>
  <cp:lastModifiedBy>naa</cp:lastModifiedBy>
  <cp:revision>211</cp:revision>
  <cp:lastPrinted>2018-12-11T03:17:12Z</cp:lastPrinted>
  <dcterms:created xsi:type="dcterms:W3CDTF">2014-11-27T16:38:27Z</dcterms:created>
  <dcterms:modified xsi:type="dcterms:W3CDTF">2018-12-11T03:30:34Z</dcterms:modified>
</cp:coreProperties>
</file>