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6" r:id="rId2"/>
    <p:sldId id="268" r:id="rId3"/>
    <p:sldId id="272" r:id="rId4"/>
    <p:sldId id="273" r:id="rId5"/>
    <p:sldId id="262" r:id="rId6"/>
    <p:sldId id="257" r:id="rId7"/>
    <p:sldId id="260" r:id="rId8"/>
    <p:sldId id="264" r:id="rId9"/>
  </p:sldIdLst>
  <p:sldSz cx="9144000" cy="6858000" type="screen4x3"/>
  <p:notesSz cx="6858000" cy="9144000"/>
  <p:custDataLst>
    <p:tags r:id="rId11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9933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82BAF5-F197-424E-8E7B-AE73FC40BCE4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68128C-AA19-432E-B05D-D25B432D78C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68128C-AA19-432E-B05D-D25B432D78C0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68128C-AA19-432E-B05D-D25B432D78C0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68128C-AA19-432E-B05D-D25B432D78C0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68128C-AA19-432E-B05D-D25B432D78C0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68128C-AA19-432E-B05D-D25B432D78C0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2FAA-CB21-4880-8FD2-8002ADEEBE9C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C4A2A-465C-4374-B7BC-CD1D4146AC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2FAA-CB21-4880-8FD2-8002ADEEBE9C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C4A2A-465C-4374-B7BC-CD1D4146AC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2FAA-CB21-4880-8FD2-8002ADEEBE9C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C4A2A-465C-4374-B7BC-CD1D4146AC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2FAA-CB21-4880-8FD2-8002ADEEBE9C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C4A2A-465C-4374-B7BC-CD1D4146AC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2FAA-CB21-4880-8FD2-8002ADEEBE9C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C4A2A-465C-4374-B7BC-CD1D4146AC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2FAA-CB21-4880-8FD2-8002ADEEBE9C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C4A2A-465C-4374-B7BC-CD1D4146AC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2FAA-CB21-4880-8FD2-8002ADEEBE9C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C4A2A-465C-4374-B7BC-CD1D4146AC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2FAA-CB21-4880-8FD2-8002ADEEBE9C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C4A2A-465C-4374-B7BC-CD1D4146AC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2FAA-CB21-4880-8FD2-8002ADEEBE9C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C4A2A-465C-4374-B7BC-CD1D4146AC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2FAA-CB21-4880-8FD2-8002ADEEBE9C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C4A2A-465C-4374-B7BC-CD1D4146AC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2FAA-CB21-4880-8FD2-8002ADEEBE9C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2C4A2A-465C-4374-B7BC-CD1D4146AC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32FAA-CB21-4880-8FD2-8002ADEEBE9C}" type="datetimeFigureOut">
              <a:rPr lang="ru-RU" smtClean="0"/>
              <a:pPr/>
              <a:t>20.12.2018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2C4A2A-465C-4374-B7BC-CD1D4146AC3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slide" Target="slide8.xml"/><Relationship Id="rId4" Type="http://schemas.openxmlformats.org/officeDocument/2006/relationships/slide" Target="slide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slide" Target="sl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slide" Target="slid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slide" Target="sl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Марина\Desktop\волны-seascape-ладони-острова-17229219.jpg"/>
          <p:cNvPicPr>
            <a:picLocks noChangeAspect="1" noChangeArrowheads="1"/>
          </p:cNvPicPr>
          <p:nvPr/>
        </p:nvPicPr>
        <p:blipFill>
          <a:blip r:embed="rId3" cstate="print"/>
          <a:srcRect r="1236" b="9091"/>
          <a:stretch>
            <a:fillRect/>
          </a:stretch>
        </p:blipFill>
        <p:spPr bwMode="auto">
          <a:xfrm>
            <a:off x="-180528" y="0"/>
            <a:ext cx="9324528" cy="6858000"/>
          </a:xfrm>
          <a:prstGeom prst="rect">
            <a:avLst/>
          </a:prstGeom>
          <a:noFill/>
        </p:spPr>
      </p:pic>
      <p:pic>
        <p:nvPicPr>
          <p:cNvPr id="7" name="Picture 2" descr="D:\no-translate-detected_1284-3141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 l="12722" r="7122" b="9622"/>
          <a:stretch>
            <a:fillRect/>
          </a:stretch>
        </p:blipFill>
        <p:spPr bwMode="auto">
          <a:xfrm>
            <a:off x="-324544" y="3501008"/>
            <a:ext cx="2952328" cy="2448272"/>
          </a:xfrm>
          <a:prstGeom prst="rect">
            <a:avLst/>
          </a:prstGeom>
          <a:noFill/>
          <a:effectLst>
            <a:softEdge rad="635000"/>
          </a:effectLst>
        </p:spPr>
      </p:pic>
      <p:sp>
        <p:nvSpPr>
          <p:cNvPr id="5" name="TextBox 4"/>
          <p:cNvSpPr txBox="1"/>
          <p:nvPr/>
        </p:nvSpPr>
        <p:spPr>
          <a:xfrm>
            <a:off x="0" y="548680"/>
            <a:ext cx="6876256" cy="3293209"/>
          </a:xfrm>
          <a:prstGeom prst="rect">
            <a:avLst/>
          </a:prstGeom>
          <a:noFill/>
          <a:effectLst>
            <a:glow rad="101600">
              <a:schemeClr val="bg1">
                <a:alpha val="6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 smtClean="0">
                <a:ln w="1905"/>
                <a:solidFill>
                  <a:srgbClr val="000099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Элементы финансовой грамотности в школьном курсе информатики</a:t>
            </a:r>
          </a:p>
          <a:p>
            <a:pPr algn="ctr"/>
            <a:r>
              <a:rPr lang="ru-RU" sz="2400" b="1" i="1" dirty="0" smtClean="0">
                <a:ln w="1905"/>
                <a:solidFill>
                  <a:srgbClr val="000099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</a:p>
          <a:p>
            <a:pPr algn="ctr"/>
            <a:endParaRPr lang="ru-RU" sz="2400" b="1" i="1" dirty="0" smtClean="0">
              <a:ln w="1905"/>
              <a:solidFill>
                <a:srgbClr val="000099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endParaRPr lang="ru-RU" sz="2400" b="1" i="1" dirty="0" smtClean="0">
              <a:ln w="1905"/>
              <a:solidFill>
                <a:srgbClr val="000099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ru-RU" sz="2400" b="1" i="1" dirty="0" smtClean="0">
                <a:ln w="1905"/>
                <a:solidFill>
                  <a:srgbClr val="000099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Практическая работа </a:t>
            </a:r>
          </a:p>
          <a:p>
            <a:pPr algn="ctr"/>
            <a:r>
              <a:rPr lang="ru-RU" sz="3200" b="1" dirty="0" smtClean="0">
                <a:ln w="1905">
                  <a:solidFill>
                    <a:schemeClr val="bg1"/>
                  </a:solidFill>
                </a:ln>
                <a:solidFill>
                  <a:srgbClr val="000099"/>
                </a:solidFill>
                <a:effectLst>
                  <a:glow rad="228600">
                    <a:schemeClr val="bg1">
                      <a:lumMod val="9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Расчёт заработной платы сотрудников кафе «МОРСКОЙ БРИЗ»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59424" y="4869160"/>
            <a:ext cx="51845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err="1" smtClean="0">
                <a:ln w="1905"/>
                <a:solidFill>
                  <a:srgbClr val="000099"/>
                </a:solidFill>
                <a:effectLst>
                  <a:glow rad="228600">
                    <a:schemeClr val="bg1"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Голубева</a:t>
            </a:r>
            <a:r>
              <a:rPr lang="ru-RU" sz="2400" b="1" i="1" dirty="0" smtClean="0">
                <a:ln w="1905"/>
                <a:solidFill>
                  <a:srgbClr val="000099"/>
                </a:solidFill>
                <a:effectLst>
                  <a:glow rad="228600">
                    <a:schemeClr val="bg1"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Марина Дмитриевна, учитель информатики и ИКТ </a:t>
            </a:r>
          </a:p>
          <a:p>
            <a:r>
              <a:rPr lang="ru-RU" sz="2400" b="1" i="1" dirty="0" smtClean="0">
                <a:ln w="1905"/>
                <a:solidFill>
                  <a:srgbClr val="000099"/>
                </a:solidFill>
                <a:effectLst>
                  <a:glow rad="228600">
                    <a:schemeClr val="bg1"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МАОУ «</a:t>
            </a:r>
            <a:r>
              <a:rPr lang="ru-RU" sz="2400" b="1" i="1" dirty="0" err="1" smtClean="0">
                <a:ln w="1905"/>
                <a:solidFill>
                  <a:srgbClr val="000099"/>
                </a:solidFill>
                <a:effectLst>
                  <a:glow rad="228600">
                    <a:schemeClr val="bg1"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Кожевниковская</a:t>
            </a:r>
            <a:r>
              <a:rPr lang="ru-RU" sz="2400" b="1" i="1" dirty="0" smtClean="0">
                <a:ln w="1905"/>
                <a:solidFill>
                  <a:srgbClr val="000099"/>
                </a:solidFill>
                <a:effectLst>
                  <a:glow rad="228600">
                    <a:schemeClr val="bg1"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СОШ №2»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419872" y="6309320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err="1" smtClean="0">
                <a:ln w="1905"/>
                <a:solidFill>
                  <a:srgbClr val="000099"/>
                </a:solidFill>
                <a:effectLst>
                  <a:glow rad="228600">
                    <a:schemeClr val="bg1"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Кожевниково</a:t>
            </a:r>
            <a:r>
              <a:rPr lang="ru-RU" b="1" i="1" dirty="0" smtClean="0">
                <a:ln w="1905"/>
                <a:solidFill>
                  <a:srgbClr val="000099"/>
                </a:solidFill>
                <a:effectLst>
                  <a:glow rad="228600">
                    <a:schemeClr val="bg1"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, 2018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Марина\Desktop\волна-символов-24224706.jpg"/>
          <p:cNvPicPr>
            <a:picLocks noChangeAspect="1" noChangeArrowheads="1"/>
          </p:cNvPicPr>
          <p:nvPr/>
        </p:nvPicPr>
        <p:blipFill>
          <a:blip r:embed="rId2" cstate="print"/>
          <a:srcRect t="7707" r="3381" b="69170"/>
          <a:stretch>
            <a:fillRect/>
          </a:stretch>
        </p:blipFill>
        <p:spPr bwMode="auto">
          <a:xfrm>
            <a:off x="0" y="5993904"/>
            <a:ext cx="9144000" cy="864096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692696"/>
            <a:ext cx="8352928" cy="5544616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ru-RU" sz="1600" dirty="0" smtClean="0"/>
              <a:t>		</a:t>
            </a:r>
          </a:p>
          <a:p>
            <a:pPr algn="just">
              <a:buNone/>
            </a:pPr>
            <a:r>
              <a:rPr lang="ru-RU" sz="2400" b="1" i="1" dirty="0" smtClean="0">
                <a:solidFill>
                  <a:srgbClr val="000099"/>
                </a:solidFill>
              </a:rPr>
              <a:t>		В летнем кафе «Морской бриз» бухгалтер Захарова производит расчёт заработной платы сотрудников.  Зарплата рассчитывается  путем умножения минимальной заработной платы на коэффициент.</a:t>
            </a:r>
          </a:p>
          <a:p>
            <a:pPr algn="just">
              <a:buNone/>
            </a:pPr>
            <a:r>
              <a:rPr lang="ru-RU" sz="2400" b="1" i="1" dirty="0" smtClean="0">
                <a:solidFill>
                  <a:srgbClr val="000099"/>
                </a:solidFill>
              </a:rPr>
              <a:t>		Коэффициент шеф - повара Тарасова составляет 5,9. У повара Пироговой на 20% коэффициент меньше, чем у шеф-повара. </a:t>
            </a:r>
          </a:p>
          <a:p>
            <a:pPr algn="just">
              <a:buNone/>
            </a:pPr>
            <a:r>
              <a:rPr lang="ru-RU" sz="2400" b="1" i="1" dirty="0" smtClean="0">
                <a:solidFill>
                  <a:srgbClr val="000099"/>
                </a:solidFill>
              </a:rPr>
              <a:t>		Официанты Ложкина и Вилкина получают зарплату с коэффициентом на 30% больше, чем уборщицы Егоровой с коэффициентом 2,5. </a:t>
            </a:r>
          </a:p>
          <a:p>
            <a:pPr algn="just">
              <a:buNone/>
            </a:pPr>
            <a:r>
              <a:rPr lang="ru-RU" sz="2400" b="1" i="1" dirty="0" smtClean="0">
                <a:solidFill>
                  <a:srgbClr val="000099"/>
                </a:solidFill>
              </a:rPr>
              <a:t>		Бармен Петренко получает зарплату на 2667 р. больше, чем официант.</a:t>
            </a:r>
          </a:p>
          <a:p>
            <a:pPr algn="just">
              <a:buNone/>
            </a:pPr>
            <a:r>
              <a:rPr lang="ru-RU" sz="2400" b="1" i="1" dirty="0" smtClean="0">
                <a:solidFill>
                  <a:srgbClr val="000099"/>
                </a:solidFill>
              </a:rPr>
              <a:t>		 Охранник Семёнов получает на 40% больше от минимальной заработной платы. </a:t>
            </a:r>
          </a:p>
          <a:p>
            <a:pPr algn="just">
              <a:buNone/>
            </a:pPr>
            <a:r>
              <a:rPr lang="ru-RU" sz="2400" b="1" i="1" dirty="0" smtClean="0">
                <a:solidFill>
                  <a:srgbClr val="000099"/>
                </a:solidFill>
              </a:rPr>
              <a:t>		Бухгалтер получает зарплату с коэффициентом на 18%  меньше, чем у шеф-повара.</a:t>
            </a:r>
          </a:p>
          <a:p>
            <a:pPr algn="just">
              <a:buNone/>
            </a:pPr>
            <a:r>
              <a:rPr lang="ru-RU" sz="2400" b="1" i="1" dirty="0" smtClean="0">
                <a:solidFill>
                  <a:srgbClr val="000099"/>
                </a:solidFill>
              </a:rPr>
              <a:t>		 Зарплата управляющего Крапивина складывается из коэффициентов: (</a:t>
            </a:r>
            <a:r>
              <a:rPr lang="ru-RU" sz="2400" b="1" i="1" dirty="0" err="1" smtClean="0">
                <a:solidFill>
                  <a:srgbClr val="000099"/>
                </a:solidFill>
              </a:rPr>
              <a:t>К</a:t>
            </a:r>
            <a:r>
              <a:rPr lang="ru-RU" sz="2400" b="1" i="1" baseline="-25000" dirty="0" err="1" smtClean="0">
                <a:solidFill>
                  <a:srgbClr val="000099"/>
                </a:solidFill>
              </a:rPr>
              <a:t>бухгалтер</a:t>
            </a:r>
            <a:r>
              <a:rPr lang="ru-RU" sz="2400" b="1" i="1" dirty="0" smtClean="0">
                <a:solidFill>
                  <a:srgbClr val="000099"/>
                </a:solidFill>
              </a:rPr>
              <a:t> + </a:t>
            </a:r>
            <a:r>
              <a:rPr lang="ru-RU" sz="2400" b="1" i="1" dirty="0" err="1" smtClean="0">
                <a:solidFill>
                  <a:srgbClr val="000099"/>
                </a:solidFill>
              </a:rPr>
              <a:t>К</a:t>
            </a:r>
            <a:r>
              <a:rPr lang="ru-RU" sz="2400" b="1" i="1" baseline="-25000" dirty="0" err="1" smtClean="0">
                <a:solidFill>
                  <a:srgbClr val="000099"/>
                </a:solidFill>
              </a:rPr>
              <a:t>официант</a:t>
            </a:r>
            <a:r>
              <a:rPr lang="ru-RU" sz="2400" b="1" i="1" dirty="0" smtClean="0">
                <a:solidFill>
                  <a:srgbClr val="000099"/>
                </a:solidFill>
              </a:rPr>
              <a:t> - </a:t>
            </a:r>
            <a:r>
              <a:rPr lang="ru-RU" sz="2400" b="1" i="1" dirty="0" err="1" smtClean="0">
                <a:solidFill>
                  <a:srgbClr val="000099"/>
                </a:solidFill>
              </a:rPr>
              <a:t>К</a:t>
            </a:r>
            <a:r>
              <a:rPr lang="ru-RU" sz="2400" b="1" i="1" baseline="-25000" dirty="0" err="1" smtClean="0">
                <a:solidFill>
                  <a:srgbClr val="000099"/>
                </a:solidFill>
              </a:rPr>
              <a:t>уборщица</a:t>
            </a:r>
            <a:r>
              <a:rPr lang="ru-RU" sz="2400" b="1" i="1" dirty="0" smtClean="0">
                <a:solidFill>
                  <a:srgbClr val="000099"/>
                </a:solidFill>
              </a:rPr>
              <a:t>)</a:t>
            </a:r>
          </a:p>
          <a:p>
            <a:pPr>
              <a:buNone/>
            </a:pPr>
            <a:endParaRPr lang="ru-RU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395536" y="188640"/>
            <a:ext cx="85689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ln w="1905"/>
                <a:solidFill>
                  <a:srgbClr val="000099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Практическая работа </a:t>
            </a:r>
          </a:p>
          <a:p>
            <a:pPr algn="ctr"/>
            <a:r>
              <a:rPr lang="ru-RU" sz="2400" b="1" dirty="0" smtClean="0">
                <a:ln w="1905">
                  <a:solidFill>
                    <a:schemeClr val="bg1"/>
                  </a:solidFill>
                </a:ln>
                <a:solidFill>
                  <a:srgbClr val="FF0000"/>
                </a:solidFill>
                <a:effectLst>
                  <a:glow rad="228600">
                    <a:schemeClr val="bg1">
                      <a:lumMod val="9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Расчёт заработной платы сотрудников кафе «МОРСКОЙ БРИЗ»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C:\Users\Марина\Desktop\ras.jpg"/>
          <p:cNvPicPr>
            <a:picLocks noChangeAspect="1" noChangeArrowheads="1"/>
          </p:cNvPicPr>
          <p:nvPr/>
        </p:nvPicPr>
        <p:blipFill>
          <a:blip r:embed="rId2" cstate="print"/>
          <a:srcRect l="15498" t="13561" r="20573" b="12824"/>
          <a:stretch>
            <a:fillRect/>
          </a:stretch>
        </p:blipFill>
        <p:spPr bwMode="auto">
          <a:xfrm flipH="1">
            <a:off x="6119664" y="0"/>
            <a:ext cx="3024336" cy="3661162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8" name="Picture 3" descr="D:\asgari-ucret-isveren-prim-destegi-hesaplama-ornekleri.jpg"/>
          <p:cNvPicPr>
            <a:picLocks noChangeAspect="1" noChangeArrowheads="1"/>
          </p:cNvPicPr>
          <p:nvPr/>
        </p:nvPicPr>
        <p:blipFill>
          <a:blip r:embed="rId3" cstate="print"/>
          <a:srcRect l="16601" t="-10335" r="15818" b="3783"/>
          <a:stretch>
            <a:fillRect/>
          </a:stretch>
        </p:blipFill>
        <p:spPr bwMode="auto">
          <a:xfrm>
            <a:off x="5724128" y="3356992"/>
            <a:ext cx="3483747" cy="2952328"/>
          </a:xfrm>
          <a:prstGeom prst="rect">
            <a:avLst/>
          </a:prstGeom>
          <a:noFill/>
          <a:effectLst>
            <a:softEdge rad="317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5266928" cy="1143000"/>
          </a:xfrm>
        </p:spPr>
        <p:txBody>
          <a:bodyPr>
            <a:normAutofit/>
          </a:bodyPr>
          <a:lstStyle/>
          <a:p>
            <a:r>
              <a:rPr lang="ru-RU" sz="4000" b="1" i="1" u="sng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Задание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268760"/>
            <a:ext cx="5616624" cy="4525963"/>
          </a:xfrm>
        </p:spPr>
        <p:txBody>
          <a:bodyPr>
            <a:normAutofit lnSpcReduction="10000"/>
          </a:bodyPr>
          <a:lstStyle/>
          <a:p>
            <a:pPr lvl="0" algn="just">
              <a:buFont typeface="Wingdings" pitchFamily="2" charset="2"/>
              <a:buChar char="Ø"/>
            </a:pPr>
            <a:r>
              <a:rPr lang="ru-RU" b="1" i="1" dirty="0" smtClean="0">
                <a:solidFill>
                  <a:srgbClr val="000099"/>
                </a:solidFill>
              </a:rPr>
              <a:t>Построить на основе данных задачи  таблицу расчёта заработной платы.</a:t>
            </a:r>
          </a:p>
          <a:p>
            <a:pPr lvl="0" algn="just">
              <a:buFont typeface="Wingdings" pitchFamily="2" charset="2"/>
              <a:buChar char="Ø"/>
            </a:pPr>
            <a:r>
              <a:rPr lang="ru-RU" b="1" i="1" dirty="0" smtClean="0">
                <a:solidFill>
                  <a:srgbClr val="000099"/>
                </a:solidFill>
              </a:rPr>
              <a:t>Вычислить общую сумму начисленной зарплаты.</a:t>
            </a:r>
          </a:p>
          <a:p>
            <a:pPr lvl="0" algn="just">
              <a:buFont typeface="Wingdings" pitchFamily="2" charset="2"/>
              <a:buChar char="Ø"/>
            </a:pPr>
            <a:r>
              <a:rPr lang="ru-RU" b="1" i="1" dirty="0" smtClean="0">
                <a:solidFill>
                  <a:srgbClr val="000099"/>
                </a:solidFill>
              </a:rPr>
              <a:t>Вычислить коэффициент бармена</a:t>
            </a:r>
            <a:r>
              <a:rPr lang="ru-RU" sz="2200" b="1" i="1" dirty="0" smtClean="0">
                <a:solidFill>
                  <a:srgbClr val="000099"/>
                </a:solidFill>
              </a:rPr>
              <a:t>.</a:t>
            </a:r>
          </a:p>
          <a:p>
            <a:pPr lvl="0" algn="just">
              <a:buFont typeface="Wingdings" pitchFamily="2" charset="2"/>
              <a:buChar char="Ø"/>
            </a:pPr>
            <a:r>
              <a:rPr lang="ru-RU" b="1" i="1" dirty="0" smtClean="0">
                <a:solidFill>
                  <a:srgbClr val="000099"/>
                </a:solidFill>
              </a:rPr>
              <a:t>Провести эксперимент.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Picture 2" descr="C:\Users\Марина\Desktop\волна-символов-24224706.jpg"/>
          <p:cNvPicPr>
            <a:picLocks noChangeAspect="1" noChangeArrowheads="1"/>
          </p:cNvPicPr>
          <p:nvPr/>
        </p:nvPicPr>
        <p:blipFill>
          <a:blip r:embed="rId4" cstate="print"/>
          <a:srcRect t="7707" r="3381" b="69170"/>
          <a:stretch>
            <a:fillRect/>
          </a:stretch>
        </p:blipFill>
        <p:spPr bwMode="auto">
          <a:xfrm>
            <a:off x="0" y="5993904"/>
            <a:ext cx="9144000" cy="8640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Марина\Desktop\волна-символов-24224706.jpg"/>
          <p:cNvPicPr>
            <a:picLocks noChangeAspect="1" noChangeArrowheads="1"/>
          </p:cNvPicPr>
          <p:nvPr/>
        </p:nvPicPr>
        <p:blipFill>
          <a:blip r:embed="rId2" cstate="print"/>
          <a:srcRect t="7707" r="3381" b="69170"/>
          <a:stretch>
            <a:fillRect/>
          </a:stretch>
        </p:blipFill>
        <p:spPr bwMode="auto">
          <a:xfrm>
            <a:off x="0" y="5993904"/>
            <a:ext cx="9144000" cy="864096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692696"/>
            <a:ext cx="8352928" cy="5544616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ru-RU" sz="1600" dirty="0" smtClean="0"/>
              <a:t>		</a:t>
            </a:r>
          </a:p>
          <a:p>
            <a:pPr algn="just">
              <a:buNone/>
            </a:pPr>
            <a:r>
              <a:rPr lang="ru-RU" sz="2400" b="1" i="1" dirty="0" smtClean="0">
                <a:solidFill>
                  <a:srgbClr val="000099"/>
                </a:solidFill>
              </a:rPr>
              <a:t>		В летнем кафе «Морской бриз» бухгалтер Захарова производит расчёт </a:t>
            </a:r>
            <a:r>
              <a:rPr lang="ru-RU" sz="2400" b="1" i="1" dirty="0" smtClean="0">
                <a:solidFill>
                  <a:srgbClr val="000099"/>
                </a:solidFill>
                <a:hlinkClick r:id="rId3" action="ppaction://hlinksldjump"/>
              </a:rPr>
              <a:t>заработной платы </a:t>
            </a:r>
            <a:r>
              <a:rPr lang="ru-RU" sz="2400" b="1" i="1" dirty="0" smtClean="0">
                <a:solidFill>
                  <a:srgbClr val="000099"/>
                </a:solidFill>
              </a:rPr>
              <a:t>сотрудников.  Зарплата рассчитывается  путем умножения </a:t>
            </a:r>
            <a:r>
              <a:rPr lang="ru-RU" sz="2400" b="1" i="1" dirty="0" smtClean="0">
                <a:solidFill>
                  <a:srgbClr val="000099"/>
                </a:solidFill>
                <a:hlinkClick r:id="rId4" action="ppaction://hlinksldjump"/>
              </a:rPr>
              <a:t>минимальной заработной платы </a:t>
            </a:r>
            <a:r>
              <a:rPr lang="ru-RU" sz="2400" b="1" i="1" dirty="0" smtClean="0">
                <a:solidFill>
                  <a:srgbClr val="000099"/>
                </a:solidFill>
              </a:rPr>
              <a:t>на коэффициент.</a:t>
            </a:r>
          </a:p>
          <a:p>
            <a:pPr algn="just">
              <a:buNone/>
            </a:pPr>
            <a:r>
              <a:rPr lang="ru-RU" sz="2400" b="1" i="1" dirty="0" smtClean="0">
                <a:solidFill>
                  <a:srgbClr val="000099"/>
                </a:solidFill>
              </a:rPr>
              <a:t>		</a:t>
            </a:r>
            <a:r>
              <a:rPr lang="ru-RU" sz="2400" b="1" i="1" dirty="0" smtClean="0">
                <a:solidFill>
                  <a:srgbClr val="000099"/>
                </a:solidFill>
                <a:hlinkClick r:id="rId5" action="ppaction://hlinksldjump"/>
              </a:rPr>
              <a:t>Коэффициент</a:t>
            </a:r>
            <a:r>
              <a:rPr lang="ru-RU" sz="2400" b="1" i="1" dirty="0" smtClean="0">
                <a:solidFill>
                  <a:srgbClr val="000099"/>
                </a:solidFill>
              </a:rPr>
              <a:t> шеф - повара Тарасова составляет 5,9. У повара Пироговой на 20% коэффициент меньше, чем у шеф-повара. </a:t>
            </a:r>
          </a:p>
          <a:p>
            <a:pPr algn="just">
              <a:buNone/>
            </a:pPr>
            <a:r>
              <a:rPr lang="ru-RU" sz="2400" b="1" i="1" dirty="0" smtClean="0">
                <a:solidFill>
                  <a:srgbClr val="000099"/>
                </a:solidFill>
              </a:rPr>
              <a:t>		Официанты Ложкина и Вилкина получают зарплату с коэффициентом на 30% больше, чем уборщицы Егоровой с коэффициентом 2,5. </a:t>
            </a:r>
          </a:p>
          <a:p>
            <a:pPr algn="just">
              <a:buNone/>
            </a:pPr>
            <a:r>
              <a:rPr lang="ru-RU" sz="2400" b="1" i="1" dirty="0" smtClean="0">
                <a:solidFill>
                  <a:srgbClr val="000099"/>
                </a:solidFill>
              </a:rPr>
              <a:t>		Бармен Петренко получает зарплату на 2667 р. больше, чем официант.</a:t>
            </a:r>
          </a:p>
          <a:p>
            <a:pPr algn="just">
              <a:buNone/>
            </a:pPr>
            <a:r>
              <a:rPr lang="ru-RU" sz="2400" b="1" i="1" dirty="0" smtClean="0">
                <a:solidFill>
                  <a:srgbClr val="000099"/>
                </a:solidFill>
              </a:rPr>
              <a:t>		 Охранник Семёнов получает на 40% больше от минимальной заработной платы. </a:t>
            </a:r>
          </a:p>
          <a:p>
            <a:pPr algn="just">
              <a:buNone/>
            </a:pPr>
            <a:r>
              <a:rPr lang="ru-RU" sz="2400" b="1" i="1" dirty="0" smtClean="0">
                <a:solidFill>
                  <a:srgbClr val="000099"/>
                </a:solidFill>
              </a:rPr>
              <a:t>		Бухгалтер получает зарплату с коэффициентом на 18%  меньше, чем у шеф-повара.</a:t>
            </a:r>
          </a:p>
          <a:p>
            <a:pPr algn="just">
              <a:buNone/>
            </a:pPr>
            <a:r>
              <a:rPr lang="ru-RU" sz="2400" b="1" i="1" dirty="0" smtClean="0">
                <a:solidFill>
                  <a:srgbClr val="000099"/>
                </a:solidFill>
              </a:rPr>
              <a:t>		 Зарплата управляющего Крапивина складывается из коэффициентов: (</a:t>
            </a:r>
            <a:r>
              <a:rPr lang="ru-RU" sz="2400" b="1" i="1" dirty="0" err="1" smtClean="0">
                <a:solidFill>
                  <a:srgbClr val="000099"/>
                </a:solidFill>
              </a:rPr>
              <a:t>К</a:t>
            </a:r>
            <a:r>
              <a:rPr lang="ru-RU" sz="2400" b="1" i="1" baseline="-25000" dirty="0" err="1" smtClean="0">
                <a:solidFill>
                  <a:srgbClr val="000099"/>
                </a:solidFill>
              </a:rPr>
              <a:t>бухгалтер</a:t>
            </a:r>
            <a:r>
              <a:rPr lang="ru-RU" sz="2400" b="1" i="1" dirty="0" smtClean="0">
                <a:solidFill>
                  <a:srgbClr val="000099"/>
                </a:solidFill>
              </a:rPr>
              <a:t> + </a:t>
            </a:r>
            <a:r>
              <a:rPr lang="ru-RU" sz="2400" b="1" i="1" dirty="0" err="1" smtClean="0">
                <a:solidFill>
                  <a:srgbClr val="000099"/>
                </a:solidFill>
              </a:rPr>
              <a:t>К</a:t>
            </a:r>
            <a:r>
              <a:rPr lang="ru-RU" sz="2400" b="1" i="1" baseline="-25000" dirty="0" err="1" smtClean="0">
                <a:solidFill>
                  <a:srgbClr val="000099"/>
                </a:solidFill>
              </a:rPr>
              <a:t>официант</a:t>
            </a:r>
            <a:r>
              <a:rPr lang="ru-RU" sz="2400" b="1" i="1" dirty="0" smtClean="0">
                <a:solidFill>
                  <a:srgbClr val="000099"/>
                </a:solidFill>
              </a:rPr>
              <a:t> - </a:t>
            </a:r>
            <a:r>
              <a:rPr lang="ru-RU" sz="2400" b="1" i="1" dirty="0" err="1" smtClean="0">
                <a:solidFill>
                  <a:srgbClr val="000099"/>
                </a:solidFill>
              </a:rPr>
              <a:t>К</a:t>
            </a:r>
            <a:r>
              <a:rPr lang="ru-RU" sz="2400" b="1" i="1" baseline="-25000" dirty="0" err="1" smtClean="0">
                <a:solidFill>
                  <a:srgbClr val="000099"/>
                </a:solidFill>
              </a:rPr>
              <a:t>уборщица</a:t>
            </a:r>
            <a:r>
              <a:rPr lang="ru-RU" sz="2400" b="1" i="1" dirty="0" smtClean="0">
                <a:solidFill>
                  <a:srgbClr val="000099"/>
                </a:solidFill>
              </a:rPr>
              <a:t>)</a:t>
            </a:r>
          </a:p>
          <a:p>
            <a:pPr>
              <a:buNone/>
            </a:pPr>
            <a:endParaRPr lang="ru-RU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395536" y="188640"/>
            <a:ext cx="85689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ln w="1905"/>
                <a:solidFill>
                  <a:srgbClr val="000099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Практическая работа </a:t>
            </a:r>
          </a:p>
          <a:p>
            <a:pPr algn="ctr"/>
            <a:r>
              <a:rPr lang="ru-RU" sz="2400" b="1" dirty="0" smtClean="0">
                <a:ln w="1905">
                  <a:solidFill>
                    <a:schemeClr val="bg1"/>
                  </a:solidFill>
                </a:ln>
                <a:solidFill>
                  <a:srgbClr val="FF0000"/>
                </a:solidFill>
                <a:effectLst>
                  <a:glow rad="228600">
                    <a:schemeClr val="bg1">
                      <a:lumMod val="95000"/>
                      <a:alpha val="40000"/>
                    </a:schemeClr>
                  </a:glow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Расчёт заработной платы сотрудников кафе «МОРСКОЙ БРИЗ»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 l="10623" t="10178" r="13009" b="11863"/>
          <a:stretch>
            <a:fillRect/>
          </a:stretch>
        </p:blipFill>
        <p:spPr bwMode="auto">
          <a:xfrm>
            <a:off x="2483768" y="3356992"/>
            <a:ext cx="3923928" cy="3004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pPr algn="ctr">
              <a:buNone/>
            </a:pPr>
            <a:r>
              <a:rPr lang="ru-RU" sz="2600" b="1" i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Заработная плата (оплата труда работника) -</a:t>
            </a:r>
          </a:p>
          <a:p>
            <a:pPr algn="ctr">
              <a:buNone/>
            </a:pPr>
            <a:endParaRPr lang="ru-RU" sz="2600" b="1" i="1" dirty="0" smtClean="0">
              <a:ln w="1905"/>
              <a:solidFill>
                <a:schemeClr val="tx2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buNone/>
            </a:pPr>
            <a:r>
              <a:rPr lang="ru-RU" sz="2600" b="1" i="1" dirty="0" smtClean="0">
                <a:ln w="1905"/>
                <a:solidFill>
                  <a:schemeClr val="tx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вознаграждение за труд в зависимости от </a:t>
            </a:r>
          </a:p>
          <a:p>
            <a:pPr algn="ctr">
              <a:buNone/>
            </a:pPr>
            <a:r>
              <a:rPr lang="ru-RU" sz="2600" b="1" i="1" dirty="0" smtClean="0">
                <a:ln w="1905"/>
                <a:solidFill>
                  <a:schemeClr val="tx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квалификации работника, сложности, количества, качества и условий выполняемой работы, а </a:t>
            </a:r>
          </a:p>
          <a:p>
            <a:pPr algn="ctr">
              <a:buNone/>
            </a:pPr>
            <a:r>
              <a:rPr lang="ru-RU" sz="2600" b="1" i="1" dirty="0" smtClean="0">
                <a:ln w="1905"/>
                <a:solidFill>
                  <a:schemeClr val="tx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также компенсационные и стимулирующие выплаты.</a:t>
            </a:r>
          </a:p>
          <a:p>
            <a:endParaRPr lang="ru-RU" dirty="0"/>
          </a:p>
        </p:txBody>
      </p:sp>
      <p:sp>
        <p:nvSpPr>
          <p:cNvPr id="7" name="Управляющая кнопка: домой 6">
            <a:hlinkClick r:id="rId4" action="ppaction://hlinksldjump" highlightClick="1"/>
          </p:cNvPr>
          <p:cNvSpPr/>
          <p:nvPr/>
        </p:nvSpPr>
        <p:spPr>
          <a:xfrm>
            <a:off x="7956376" y="5949280"/>
            <a:ext cx="864096" cy="57606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Марина\Desktop\depositphotos_115375276-stock-photo-3d-man-sitting-on-a.jpg"/>
          <p:cNvPicPr>
            <a:picLocks noChangeAspect="1" noChangeArrowheads="1"/>
          </p:cNvPicPr>
          <p:nvPr/>
        </p:nvPicPr>
        <p:blipFill>
          <a:blip r:embed="rId3" cstate="print"/>
          <a:srcRect r="18995"/>
          <a:stretch>
            <a:fillRect/>
          </a:stretch>
        </p:blipFill>
        <p:spPr bwMode="auto">
          <a:xfrm>
            <a:off x="6588224" y="116632"/>
            <a:ext cx="2274862" cy="2808312"/>
          </a:xfrm>
          <a:prstGeom prst="rect">
            <a:avLst/>
          </a:prstGeom>
          <a:noFill/>
        </p:spPr>
      </p:pic>
      <p:sp>
        <p:nvSpPr>
          <p:cNvPr id="8" name="Скругленный прямоугольник 7"/>
          <p:cNvSpPr/>
          <p:nvPr/>
        </p:nvSpPr>
        <p:spPr>
          <a:xfrm>
            <a:off x="323528" y="2564904"/>
            <a:ext cx="7488832" cy="4104456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251520" y="332656"/>
            <a:ext cx="7056784" cy="6120679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sz="35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Минимальный размер оплаты труда в России</a:t>
            </a:r>
            <a:endParaRPr lang="ru-RU" b="1" dirty="0" smtClean="0">
              <a:ln w="1905"/>
              <a:solidFill>
                <a:srgbClr val="000099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r>
              <a:rPr lang="ru-RU" sz="2800" b="1" i="1" dirty="0" smtClean="0">
                <a:ln w="1905"/>
                <a:solidFill>
                  <a:schemeClr val="tx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		В </a:t>
            </a:r>
            <a:r>
              <a:rPr lang="ru-RU" sz="2800" b="1" i="1" dirty="0">
                <a:ln w="1905"/>
                <a:solidFill>
                  <a:schemeClr val="tx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России </a:t>
            </a:r>
            <a:r>
              <a:rPr lang="ru-RU" sz="2800" b="1" i="1" dirty="0" smtClean="0">
                <a:ln w="1905"/>
                <a:solidFill>
                  <a:schemeClr val="tx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минимальный размер </a:t>
            </a:r>
            <a:r>
              <a:rPr lang="ru-RU" sz="2800" b="1" i="1" dirty="0">
                <a:ln w="1905"/>
                <a:solidFill>
                  <a:schemeClr val="tx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 оплаты труда или </a:t>
            </a:r>
            <a:r>
              <a:rPr lang="ru-RU" sz="2800" b="1" i="1" dirty="0" smtClean="0">
                <a:ln w="1905"/>
                <a:solidFill>
                  <a:schemeClr val="tx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МРОТ—законодательно </a:t>
            </a:r>
            <a:r>
              <a:rPr lang="ru-RU" sz="2800" b="1" i="1" dirty="0">
                <a:ln w="1905"/>
                <a:solidFill>
                  <a:schemeClr val="tx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установленный минимум, применяемый для регулирования оплаты труда, а также для определения размеров пособий по временной нетрудоспособности</a:t>
            </a:r>
            <a:r>
              <a:rPr lang="ru-RU" sz="2800" b="1" i="1" dirty="0" smtClean="0">
                <a:ln w="1905"/>
                <a:solidFill>
                  <a:schemeClr val="tx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…</a:t>
            </a:r>
          </a:p>
          <a:p>
            <a:pPr>
              <a:buNone/>
            </a:pPr>
            <a:endParaRPr lang="ru-RU" sz="2800" b="1" i="1" dirty="0" smtClean="0">
              <a:ln w="1905"/>
              <a:solidFill>
                <a:schemeClr val="tx2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just"/>
            <a:r>
              <a:rPr lang="ru-RU" sz="2800" b="1" i="1" dirty="0" smtClean="0">
                <a:ln w="1905"/>
                <a:solidFill>
                  <a:schemeClr val="tx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 1 мая 2018 года МРОТ составляет </a:t>
            </a:r>
            <a:r>
              <a:rPr lang="ru-RU" sz="2800" b="1" i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11 163 рублей</a:t>
            </a:r>
            <a:r>
              <a:rPr lang="ru-RU" sz="2800" b="1" i="1" dirty="0" smtClean="0">
                <a:ln w="1905"/>
                <a:solidFill>
                  <a:schemeClr val="tx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(+17,6%), т.е. приравнивается к федеральному прожиточному минимуму для работающих (Федеральный закон от 07.03.2018 № 41-ФЗ)</a:t>
            </a:r>
          </a:p>
          <a:p>
            <a:pPr algn="just"/>
            <a:endParaRPr lang="ru-RU" sz="2800" b="1" i="1" dirty="0" smtClean="0">
              <a:ln w="1905"/>
              <a:solidFill>
                <a:schemeClr val="tx2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r>
              <a:rPr lang="ru-RU" sz="2800" b="1" i="1" dirty="0" smtClean="0">
                <a:ln w="1905"/>
                <a:solidFill>
                  <a:schemeClr val="tx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 1 января 2019 года МРОТ составляет </a:t>
            </a:r>
            <a:r>
              <a:rPr lang="ru-RU" sz="2800" b="1" i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11 280 рублей </a:t>
            </a:r>
            <a:r>
              <a:rPr lang="ru-RU" sz="2800" b="1" i="1" dirty="0" smtClean="0">
                <a:ln w="1905"/>
                <a:solidFill>
                  <a:schemeClr val="tx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(+1,05%) (Приказ Минтруда 24.08.2018 № 550н).</a:t>
            </a:r>
          </a:p>
          <a:p>
            <a:pPr algn="ctr">
              <a:buNone/>
            </a:pPr>
            <a:endParaRPr lang="ru-RU" sz="2800" b="1" i="1" dirty="0">
              <a:ln w="1905"/>
              <a:solidFill>
                <a:schemeClr val="tx2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buNone/>
            </a:pPr>
            <a:endParaRPr lang="ru-RU" sz="2800" dirty="0"/>
          </a:p>
          <a:p>
            <a:pPr algn="ctr">
              <a:buNone/>
            </a:pPr>
            <a:endParaRPr lang="ru-RU" sz="2800" dirty="0"/>
          </a:p>
        </p:txBody>
      </p:sp>
      <p:sp>
        <p:nvSpPr>
          <p:cNvPr id="4" name="Управляющая кнопка: домой 3">
            <a:hlinkClick r:id="rId4" action="ppaction://hlinksldjump" highlightClick="1"/>
          </p:cNvPr>
          <p:cNvSpPr/>
          <p:nvPr/>
        </p:nvSpPr>
        <p:spPr>
          <a:xfrm>
            <a:off x="7956376" y="5949280"/>
            <a:ext cx="864096" cy="57606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71600" y="5229200"/>
            <a:ext cx="6120680" cy="125143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Марина\Desktop\164-768x432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 l="28546" r="18298"/>
          <a:stretch>
            <a:fillRect/>
          </a:stretch>
        </p:blipFill>
        <p:spPr bwMode="auto">
          <a:xfrm>
            <a:off x="6228184" y="0"/>
            <a:ext cx="2472041" cy="261595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5256584" cy="2016224"/>
          </a:xfrm>
        </p:spPr>
        <p:txBody>
          <a:bodyPr>
            <a:noAutofit/>
          </a:bodyPr>
          <a:lstStyle/>
          <a:p>
            <a:r>
              <a:rPr lang="ru-RU" sz="32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ea typeface="+mn-ea"/>
                <a:cs typeface="+mn-cs"/>
              </a:rPr>
              <a:t>МРОТ с 1 мая 2018 года: </a:t>
            </a:r>
            <a:br>
              <a:rPr lang="ru-RU" sz="32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ea typeface="+mn-ea"/>
                <a:cs typeface="+mn-cs"/>
              </a:rPr>
            </a:br>
            <a:r>
              <a:rPr lang="ru-RU" sz="32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ea typeface="+mn-ea"/>
                <a:cs typeface="+mn-cs"/>
              </a:rPr>
              <a:t>таблица по Томской области 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95536" y="2420887"/>
          <a:ext cx="8208912" cy="39476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99174"/>
                <a:gridCol w="2709738"/>
              </a:tblGrid>
              <a:tr h="47475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Томская область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МРОТ, </a:t>
                      </a:r>
                      <a:r>
                        <a:rPr lang="ru-RU" dirty="0" err="1" smtClean="0"/>
                        <a:t>руб</a:t>
                      </a:r>
                      <a:endParaRPr lang="ru-RU" dirty="0"/>
                    </a:p>
                  </a:txBody>
                  <a:tcPr/>
                </a:tc>
              </a:tr>
              <a:tr h="507277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Александровский район, Городской округ Стрежевой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</a:rPr>
                        <a:t>16500</a:t>
                      </a:r>
                      <a:endParaRPr lang="ru-RU" sz="2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819448">
                <a:tc>
                  <a:txBody>
                    <a:bodyPr/>
                    <a:lstStyle/>
                    <a:p>
                      <a:r>
                        <a:rPr lang="ru-RU" dirty="0" err="1" smtClean="0">
                          <a:solidFill>
                            <a:srgbClr val="002060"/>
                          </a:solidFill>
                        </a:rPr>
                        <a:t>Верхнекетский</a:t>
                      </a:r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, </a:t>
                      </a:r>
                      <a:r>
                        <a:rPr lang="ru-RU" dirty="0" err="1" smtClean="0">
                          <a:solidFill>
                            <a:srgbClr val="002060"/>
                          </a:solidFill>
                        </a:rPr>
                        <a:t>Каргасокский</a:t>
                      </a:r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,</a:t>
                      </a:r>
                      <a:r>
                        <a:rPr lang="ru-RU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baseline="0" dirty="0" err="1" smtClean="0">
                          <a:solidFill>
                            <a:srgbClr val="002060"/>
                          </a:solidFill>
                        </a:rPr>
                        <a:t>Колпашевский</a:t>
                      </a:r>
                      <a:r>
                        <a:rPr lang="ru-RU" baseline="0" dirty="0" smtClean="0">
                          <a:solidFill>
                            <a:srgbClr val="002060"/>
                          </a:solidFill>
                        </a:rPr>
                        <a:t>, </a:t>
                      </a:r>
                      <a:r>
                        <a:rPr lang="ru-RU" baseline="0" dirty="0" err="1" smtClean="0">
                          <a:solidFill>
                            <a:srgbClr val="002060"/>
                          </a:solidFill>
                        </a:rPr>
                        <a:t>Парабельский</a:t>
                      </a:r>
                      <a:r>
                        <a:rPr lang="ru-RU" baseline="0" dirty="0" smtClean="0">
                          <a:solidFill>
                            <a:srgbClr val="002060"/>
                          </a:solidFill>
                        </a:rPr>
                        <a:t>, </a:t>
                      </a:r>
                      <a:r>
                        <a:rPr lang="ru-RU" baseline="0" dirty="0" err="1" smtClean="0">
                          <a:solidFill>
                            <a:srgbClr val="002060"/>
                          </a:solidFill>
                        </a:rPr>
                        <a:t>Чаинский</a:t>
                      </a:r>
                      <a:r>
                        <a:rPr lang="ru-RU" baseline="0" dirty="0" smtClean="0">
                          <a:solidFill>
                            <a:srgbClr val="002060"/>
                          </a:solidFill>
                        </a:rPr>
                        <a:t> районы, г. Кедровый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</a:rPr>
                        <a:t>15000</a:t>
                      </a:r>
                      <a:endParaRPr lang="ru-RU" sz="2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819448">
                <a:tc>
                  <a:txBody>
                    <a:bodyPr/>
                    <a:lstStyle/>
                    <a:p>
                      <a:r>
                        <a:rPr lang="ru-RU" dirty="0" err="1" smtClean="0">
                          <a:solidFill>
                            <a:srgbClr val="002060"/>
                          </a:solidFill>
                        </a:rPr>
                        <a:t>Тегульдетский</a:t>
                      </a:r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, </a:t>
                      </a:r>
                      <a:r>
                        <a:rPr lang="ru-RU" dirty="0" err="1" smtClean="0">
                          <a:solidFill>
                            <a:srgbClr val="002060"/>
                          </a:solidFill>
                        </a:rPr>
                        <a:t>Молчановский</a:t>
                      </a:r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, </a:t>
                      </a:r>
                      <a:r>
                        <a:rPr lang="ru-RU" dirty="0" err="1" smtClean="0">
                          <a:solidFill>
                            <a:srgbClr val="002060"/>
                          </a:solidFill>
                        </a:rPr>
                        <a:t>Бакчарский</a:t>
                      </a:r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, </a:t>
                      </a:r>
                      <a:r>
                        <a:rPr lang="ru-RU" dirty="0" err="1" smtClean="0">
                          <a:solidFill>
                            <a:srgbClr val="002060"/>
                          </a:solidFill>
                        </a:rPr>
                        <a:t>Кривошеинский</a:t>
                      </a:r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 районы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</a:rPr>
                        <a:t>13500</a:t>
                      </a:r>
                      <a:endParaRPr lang="ru-RU" sz="2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507277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Городской округ – ЗАТО</a:t>
                      </a:r>
                      <a:r>
                        <a:rPr lang="ru-RU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baseline="0" dirty="0" err="1" smtClean="0">
                          <a:solidFill>
                            <a:srgbClr val="002060"/>
                          </a:solidFill>
                        </a:rPr>
                        <a:t>Северск</a:t>
                      </a:r>
                      <a:r>
                        <a:rPr lang="ru-RU" baseline="0" dirty="0" smtClean="0">
                          <a:solidFill>
                            <a:srgbClr val="002060"/>
                          </a:solidFill>
                        </a:rPr>
                        <a:t> Томской области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</a:rPr>
                        <a:t>11163</a:t>
                      </a:r>
                      <a:endParaRPr lang="ru-RU" sz="2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819448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г. Томск, </a:t>
                      </a:r>
                      <a:r>
                        <a:rPr lang="ru-RU" dirty="0" err="1" smtClean="0">
                          <a:solidFill>
                            <a:srgbClr val="002060"/>
                          </a:solidFill>
                        </a:rPr>
                        <a:t>Асиновский</a:t>
                      </a:r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, Зырянский, </a:t>
                      </a:r>
                      <a:r>
                        <a:rPr lang="ru-RU" dirty="0" err="1" smtClean="0">
                          <a:solidFill>
                            <a:srgbClr val="002060"/>
                          </a:solidFill>
                        </a:rPr>
                        <a:t>Кожевниковский</a:t>
                      </a:r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, Первомайский, Томский, </a:t>
                      </a:r>
                      <a:r>
                        <a:rPr lang="ru-RU" dirty="0" err="1" smtClean="0">
                          <a:solidFill>
                            <a:srgbClr val="002060"/>
                          </a:solidFill>
                        </a:rPr>
                        <a:t>Шегарский</a:t>
                      </a:r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 районы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</a:rPr>
                        <a:t>11163</a:t>
                      </a:r>
                      <a:endParaRPr lang="ru-RU" sz="20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Управляющая кнопка: домой 5">
            <a:hlinkClick r:id="rId4" action="ppaction://hlinksldjump" highlightClick="1"/>
          </p:cNvPr>
          <p:cNvSpPr/>
          <p:nvPr/>
        </p:nvSpPr>
        <p:spPr>
          <a:xfrm>
            <a:off x="8028384" y="6093296"/>
            <a:ext cx="864096" cy="57606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Марина\Desktop\5129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0072" y="2564904"/>
            <a:ext cx="3621782" cy="3621782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60648"/>
            <a:ext cx="8568952" cy="5865515"/>
          </a:xfrm>
        </p:spPr>
        <p:txBody>
          <a:bodyPr>
            <a:normAutofit/>
          </a:bodyPr>
          <a:lstStyle/>
          <a:p>
            <a:pPr algn="ctr" fontAlgn="t">
              <a:buNone/>
            </a:pPr>
            <a:r>
              <a:rPr lang="ru-RU" b="1" dirty="0" smtClean="0"/>
              <a:t>     </a:t>
            </a:r>
            <a:r>
              <a:rPr lang="ru-RU" sz="3100" b="1" i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Коэффициент </a:t>
            </a:r>
            <a:r>
              <a:rPr lang="ru-RU" sz="3100" b="1" i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трудового </a:t>
            </a:r>
            <a:r>
              <a:rPr lang="ru-RU" sz="3100" b="1" i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участия (КТУ</a:t>
            </a:r>
            <a:r>
              <a:rPr lang="ru-RU" sz="3100" b="1" i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)</a:t>
            </a:r>
            <a:r>
              <a:rPr lang="ru-RU" dirty="0"/>
              <a:t> </a:t>
            </a:r>
            <a:r>
              <a:rPr lang="ru-RU" sz="3100" b="1" i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-</a:t>
            </a:r>
          </a:p>
          <a:p>
            <a:pPr algn="ctr" fontAlgn="t">
              <a:buNone/>
            </a:pPr>
            <a:r>
              <a:rPr lang="ru-RU" sz="3100" b="1" i="1" dirty="0" smtClean="0">
                <a:ln w="1905"/>
                <a:solidFill>
                  <a:schemeClr val="tx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количественный показатель, характеризующий </a:t>
            </a:r>
            <a:r>
              <a:rPr lang="ru-RU" sz="3100" b="1" i="1" dirty="0">
                <a:ln w="1905"/>
                <a:solidFill>
                  <a:schemeClr val="tx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степень вклада в общий трудовой процесс и результат каждого его </a:t>
            </a:r>
            <a:r>
              <a:rPr lang="ru-RU" sz="3100" b="1" i="1" dirty="0" smtClean="0">
                <a:ln w="1905"/>
                <a:solidFill>
                  <a:schemeClr val="tx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участника</a:t>
            </a:r>
            <a:endParaRPr lang="ru-RU" sz="3100" b="1" i="1" dirty="0">
              <a:ln w="1905"/>
              <a:solidFill>
                <a:schemeClr val="tx2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5" name="Скругленная прямоугольная выноска 4"/>
          <p:cNvSpPr/>
          <p:nvPr/>
        </p:nvSpPr>
        <p:spPr>
          <a:xfrm>
            <a:off x="395536" y="3429000"/>
            <a:ext cx="5112568" cy="2088232"/>
          </a:xfrm>
          <a:prstGeom prst="wedgeRoundRectCallout">
            <a:avLst>
              <a:gd name="adj1" fmla="val 50006"/>
              <a:gd name="adj2" fmla="val 68367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/>
              <a:t>. </a:t>
            </a:r>
            <a:r>
              <a:rPr lang="ru-RU" b="1" dirty="0" smtClean="0">
                <a:solidFill>
                  <a:srgbClr val="000099"/>
                </a:solidFill>
              </a:rPr>
              <a:t>Чаще всего КТУ применяется при бригадных формах организации труда, когда заработок, положенный всей бригаде за выполненную работу, распределяется в зависимости от отработанного времени и квалификации каждого работника.</a:t>
            </a:r>
            <a:endParaRPr lang="ru-RU" b="1" dirty="0">
              <a:solidFill>
                <a:srgbClr val="000099"/>
              </a:solidFill>
            </a:endParaRPr>
          </a:p>
        </p:txBody>
      </p:sp>
      <p:sp>
        <p:nvSpPr>
          <p:cNvPr id="6" name="Управляющая кнопка: домой 5">
            <a:hlinkClick r:id="rId4" action="ppaction://hlinksldjump" highlightClick="1"/>
          </p:cNvPr>
          <p:cNvSpPr/>
          <p:nvPr/>
        </p:nvSpPr>
        <p:spPr>
          <a:xfrm>
            <a:off x="8100392" y="6093296"/>
            <a:ext cx="864096" cy="576064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UID" val="{38E26D44-A3D5-4E0E-8F95-5971F636CBA8}"/>
  <p:tag name="ISPRING_RESOURCE_FOLDER" val="F:\Стажировочная площадка\Презентация1\"/>
  <p:tag name="ISPRING_PRESENTATION_PATH" val="F:\Стажировочная площадка\Презентация1.pptx"/>
  <p:tag name="ISPRING_PROJECT_VERSION" val="9"/>
  <p:tag name="ISPRING_PROJECT_FOLDER_UPDATED" val="1"/>
  <p:tag name="ISPRING_SCREEN_RECS_UPDATED" val="F:\Стажировочная площадка\Презентация1\"/>
  <p:tag name="ISPRING_LMS_API_VERSION" val="SCORM 1.2"/>
  <p:tag name="ISPRING_ULTRA_SCORM_COURSE_ID" val="CAB37E97-8599-4540-BF62-1E621B3A891D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0"/>
  <p:tag name="ISPRINGCLOUDFOLDERPATH" val="ÐÐ°ÑÐ°Ð»Ð¾Ð³"/>
  <p:tag name="ISPRINGONLINEFOLDERID" val="0"/>
  <p:tag name="ISPRINGONLINEFOLDERPATH" val="ÐÐ°ÑÐ°Ð»Ð¾Ð³"/>
  <p:tag name="ISPRING_OUTPUT_FOLDER" val="[[&quot;n\u000E\uFFFD8{CFE165E4-0A68-4A70-A9F9-A96BC5CAA9A2}&quot;,&quot;F:\\Стажировочная площадка&quot;]]"/>
  <p:tag name="ISPRING_SCORM_RATE_SLIDES" val="0"/>
  <p:tag name="ISPRING_SCORM_PASSING_SCORE" val="0.000000"/>
  <p:tag name="ISPRING_PLAYERS_CUSTOMIZATION_2" val="UEsDBBQAAgAIADtaUk02YVgCRwMAAOEJAAAUAAAAdW5pdmVyc2FsL3BsYXllci54bWytVl1P2zAUfS4S/yHyO3FLxwYoATEktIcxIXVse6vc5DbxmtiZ7RC6X78b5zukbEir1Cq5vuf4fhxf17t+ThPnCZTmUvhk4c6JAyKQIReRTx6/3p2ck+ur4yMvS9gelMNDn+SClwCWECcEHSieGQQ/MBP7pGdwkZk4meJScbP3yXKO3O1Oyzk5Ppqhi9A+iY3JLiktisLlGhEi0jLJSxLtBjKlmQINwoCiVRjEabCX5u9o/KZSULPPQPeQmXn7xjVJy/Gs+YCkWLpSRfR0Pl/QH/efV0EMKTvhQhsmAiAOVnJmS7lhwe5ehnkCurTNvCrIFRhTBmFtM89c8sW5cLQKfFI5rFPQmkWg3UREhLZ+DWdDUGEa65qJcC3YE49Ymdta1162RR2JjqUyQW5q9A72G8lUuG7tPX+PTkTsbROm45pPD3Kx/DteJ2P91uX7ZCw2o3yTcB3jUh/SWaeToMNdvdTW2Mr2sZHtXclEHAW/cq4gtK/f2hMwX5Bqw1bmNk5XFwEu4NMdC4xU+1uEoXRr2bitUtxKKa4FtRxuu/uqoyBNtltgJlfQlGrmPfEQ5BemlO3XlVE5eHRkrLF0CPZolXLdpK4hXmzS5OwfelP6jVrzU7/WGQv4H435hERtTbgI4fmOo4+BFGtqAItd2lyTJW65ZxeTzjdp7zANTN1JwKZgIo5hKgI8+yEzjHZ2eggKiml0CXI1wvYWDoJjHsUJfs0kw3j1IE3K1G6SobdwEJzIYDcBbc0HgRslC8xQ51mGA+Bl8V6utx2h45aMdNmK0aMT49ALcm1kyn9bpQ/mpLm0kn7l9B4fOYc+Degm4y3kw/w1xGgSDOJq5sL2NQKcC08citWA56S2uhkO8YlZXz6NBnxpeihnTDOdS8M6qyzjOQ4mzyqv5hzn2cgnhC3LE3PbT2h4eVjoKOHpe2OK6zueVVms+G9wCh6Wfw0WSyy1E0Opd5+8P1/2GFCLOBkH21vToR23UjR1cF1q36pf247mhqq1UsnskKS8uhcVppoHH1GOkZK5CEcCsA2r6XWC8/hGAXMS2GJGi1M8HjLzyTt8qHO+OLvoUv6wuGiwNq6HauMqljdcR3XAnfxofZDaRLx6ruHjH1BLAwQUAAIACAAzm2JN4SwQ4KYGAADwGQAAHQAAAHVuaXZlcnNhbC9jb21tb25fbWVzc2FnZXMubG5nzVndbtRWEL5H4h2slZBaqQSoBKqqBOTdPUksHHuxvQRaVVZUIhQpbCpCK3qXkLakCiURAkEpgUKr3tALk+ySzSa7eYXjV+iT9Js5tvcnQbYTRe3FRv4735mZM/PNT4Yv3b01q303fXt+Zq42Ujg3dLagTde+nrsxU7s5Uqh6o6c/K2jzd6ZqN6Zm52rTI4XaXEG7dPHkieHZqdrNb6duTuP65AlNG741PT+P2/mLdNe912ZujBQqRb9kT1R067pv2mO2XzTGChflb7IjN2UnvCebck+TLdzuyj0ZyDYeND/69MKFu+fOX/h4+EwElQXZndBNMxVbY/DzZzNgW55jmz42EKZviWsesB/LNeA/kU/yrbarnmlYAgCvsXxN/gqgt/kgKo64ivXrWP0Uv8epq6uOIyzPd02jLHzD9S3bY3uZwhNlVmUnXNXkXrgAA9Xx25HvZYOMRI/buOzId+GP/LIJC3aib8NFugnv4bqBvw80PNiBdbdlXSMcZfF2+JMM0mQs2xO6YfmOcD3HKHmGbUGuNbmBo+uEC5rcAuye2gci7OwTQD1o4DvIjW8CbEpHDOkDLfyFYOQuC4UVpFpjKF2kScu09bKvVyr+hHBdfUwMGKvHAMGHJAgXNbmBqzqZUQuXwkV6CQk69BjXDU2+g16LcEwYDw/oVUPBQVXcRIeBhzPuN7cRk1pldup7pRtAgnBZm7HddIUcfdKwxnzPtk3XF1Y5fgKtnkKkDUixEC6TUHSW2B1CkZQqXho58R3dFQ4HYcA6N2XrEAi+iuSX4X0Sh2BYOnjGYl6Jxo2xcRM/j8V6AbEW4KDQOR9MRZBv/sknsxvplgEEESgcRLDrTtoORd0jMjhFlPKBPZYHsUfa1fM5WdrehlWywQElr3f/dWDwkQNpRW73SZAOCGV0jtOIVmAgBIzvKXJcP4gztvb5GN60lfXwqsU+skHuTzYNH3wSa/uegkeDBzQohvf4+4bcpu+jIKgDdImoHnp0SSg1Iky9apXG/aJn4bIozCgQ9qIoZSEzYoC8+nnidXJq6oD7eUBuHBTgzb4ATxU/2swv2tfA6Wz2J/JNnlX2ZYot+TzPmuvCVekvbZGlXzXGdPYRJJ2Y2jnjPApXNLIPaR65f+LqgTIaE1t/UsEiJnI4KGUWcgX1B6e/CsO2wqWhfEK54koVgWnoJp9Yd59IuHZ/rtsn2lGlQSoviTJxy5Wq8YU/qhumKA/EEtuq3bXRMsRsahw2cNIowyU2wnenokRvlcW1U5qKkcYHzb0vf4OT4P8Pw5854/RaP686fXXGgFZxGlXBHBFFEIczpxxFS701RTsbrWS1zWH0IQI9PmWIeBhmucf1IqY7Bq3ckrB0x7BTHE/5CeiVHW9AxANYnbQJmNg2/6fumSh+WBc9hFfmMcthVcntnXkd8vjVclWhJNAPgJTF6VtTM7PZl43TZkXDZjpvQcyVLDm8u96wRm02WQecTlrUqfBMr1y7CJYdg6yT26oa5wfKCpxAorako3qRvj3S69nuLu44zlfp+YqOi3niHR9hDpSrsJbNpWhSl+yXKsiONymKruGp6icg2kpbyrR6hAIy5sTjLxV7OtO+asgzPFNwEbXJVSw1zfeTfo225KpvM2upjn2qEyK2qSpU9tMy2UUVqLTJBpTZis4/6iopMDO2yFSYxsYj/9kkU+8qu8rg0lEEjmzzqm+w0CPdgDDhw7TNErI7StPRQ1jH7zeu0B20ByXdKgnVyN6LJhBBxqUgFLKx6blJk/Kaj5kGWfXI1bajLNqOiZdcIeMGaqpUFqM6NomNSaxC/X8rI8igiL+jFXkq/0D3/7d8I9fwe6sB9KV8Bumfy7XPc+FSe4X8JhL8L7lR2+V6oSWbX+VGIzW7YG9gsNbBxVUqtKcX+2XjqdwLasWg6LMsy6OhYM/5Zh4NegaCr39s9oiV4PDthKsolBpMEuzRuweMFZISlX37w4O0hsYMt8VVxDK91xR0EM/paCIylC4xWCFyOt3z9NL4BIjDZZ8h0llCoC2GK3lgYt8t2VXHFQnvrJO03fmVRi0ZgaeHXi/4hO5cRm7j4Q9An8EsNJ4gNthVRiJCHpiWhat5tmD3iYYPiU/nAehOlV9ymU6ctxNnoTxAR6+EyE6eUfH1cpmH8cB4To0DUNpxworGW3XOWT2y0sOd3pk9Ee/A1D7r/qVx3UKO/k9EcIRIZvY0Qu7OWDfZb7aorPpn4a80IK7P4iyHPKDuY5aI6stkqNSPltzN8/9mhs/0/KvmX1BLAwQUAAIACAAzm2JNtrL3yKUAAACCAQAALgAAAHVuaXZlcnNhbC9wbGF5YmFja19hbmRfbmF2aWdhdGlvbl9zZXR0aW5ncy54bWx1kMEKgzAQRO9+hX9Q6DkEei5thfoDK44SiIlkV8G/byJqS5sed97MLjuKIWJcz7ooS0WT+KdQEC1hgjq950SZZlycGUiMd1EW8ObLkZSw3o9VAMPJinRHlqP/R9+PV5aWYxHv9gzJB2ozQJ9zgZWkkKPZ9KtWLyN0FxAPfInJB0eNxRVL4ym098OwffwXp2z8bBpw8y00p/YeM4I6fahFrGzv/QVQSwMEFAACAAgAM5tiTdEWgiejBgAAryIAACcAAAB1bml2ZXJzYWwvZmxhc2hfcHVibGlzaGluZ19zZXR0aW5ncy54bWztWltPG0cUfudXjLbKW4NxgFyQ7YjgRbFqbGpv2kRVhdbeAW+z3rV2xyH0iYvapCJKUBXUNGmT3tSX9MEJdksccP7C7F/IL+k5u77bmHEDiDZ9MNiz5/KdM+cyZ+zQ5dt5g9yitqNbZlgKjo5JhJpZS9PNpbB0TZk9e1EiDlNNTTUsk4Yl05LI5chIqFDMGLqTS1PGgNQhIMZ0pgosLOUYK0wFAsvLy6O6U7DxqWUUGch3RrNWPlCwqUNNRu1AwVBX4B9bKVBHqksQEACvvGXW2SIjI4SEfElzllY0KNE1QG7qaJRqzBqqk5MCPllGzd5csq2iqc1YhmUTeykTlj6YkaPB6HiDxhcV1fPURJ84EVjEZTalapqOKFQjrX9JSY7qSzmAGxybkMiyrrFcWBofO4dygD7QK8eT7huvopwZC7xgsrqCPGWqpjLV/+hrtOkitWE7qBNhdpGC0I61NkpGb7Pmgr+krZhqXs8q8ISgr8JSVFlIybNySk7MyAvXUnEfqjCHElPishBPOh6LyguJpCKnF64qc/GhmRT5ujIE07DIhMXPp+S0nFDk1MKVWHJIDnFQLR55bjoWH5LnU/lKOqYMqykxPTcsy/zVZEKM5+qNeTkVjyU+WlCSybgSm29xeTHcFq2hQGfghyBBrKLdHt4sV8xnTFU3oNh0xbhDGZQrQ7WXqGLN6pCNi6rhUIl8UaBLHxdVQ2crmKFQ1W5SWph2CjTLUph9YQkzSmqJ8wUCMEjJZm5PXmqm9oWLHaYHfO0ts/qiDDWL3XzOYtYJow+OTTbhX5oYDP8AoKFbukathGrbXsnqNeBQCOda1TE4fv78YBQHaAupjKnZHJRS1qiE7SsNKh3xq1mm34I6TbuwLhYNI10sFCybtYpp+2ITxAFiQouW2RF/+JlkLENr7hvNZ6iWUPO0rQGlb+rmLFAGJbIImWLAjiYL1CRp1YSmpzPY5WxTgFPMOExnXrObrVNP27pqEJAHXZmSuXTPrmdzqu10pEZzf7DRZCOf8e94ie/xirvOq3z3c9/v/rODeX7hFV5119x1wvd5ibhr/DVIecXLvCIkwVP6EpSuunf5rrvu3iPuKrxZ4zVYLoHQXV4REvQbaK4B/hKiQYFCXD8A/SrYK0r/pC5/l1eF6J+6d9Aa5PCM4y/BNCGD5LN5qBNCSn5Gl7vrQrTfupvE/YrXfES8AojAbX/B6wU4G51eB/oG/FIDsHtI6676CxWgrPB9YCy5X4MTdmHHG0/+BP4K3+E14kUR2ly6LITpR+AD/QgLAmcXVRJQ1BMY677YD1saIcwIeLjC92ANieHtKzTND0deBvYNxMRftcXmqBCqh/y1+6Aptg6u1BDsxea+u9khmHgu6DbF3QAKFHMXPVz3bB1mw6be9CFn/GNILBGVr585YcgDvH80SDEMUXMjzu6COHFvEH+DKxhpNQiDih/JXSGLywgcxVQgFDbc++43WE/aJLubo0cZovBk368+8Kjq1YmXuOlolHvvhAJXFCs+K3lVc+cUpNSwWTTYoOPPp3+QQkcPsJlGftTDtnhpdKSuOvlka7jdq5NleL1GtXgWwOW+zh6Apr5HZSSrAs8+dK6SuHcPMLrkqcH0LnWpwga7jqDde6gPw8f/A/5/ADCq7saoYFtvSazD2O+0tQfEUegdC54bn5g8f+HipanRwNvV388OZKqPdvOGqpuN2W5m4IWAMGfX5cMhfAcM+WJcXaP+IUwHDvzCfMPCHDD8C3P2uQIQ5u2+CBBm7LkOOIRzwKVAD++sZedhwqNaz372vx8SYI8h6OkZJfZJTLnRR4CXCr2jVCiAY17/qc+bwU/r0Md/4tswgv0Kc80fMMttwes54c/4U/4Iys9jvjUlWKlwcHgD1ars12k4G/gtY7/RU7B0iZ5e8AAIc4jHVhME8ATAfw+d47ng1LkFo982mPuYPxKEteVxPRTsYFuAaJtvi1ILYgDEYmMnfyxE96yjxbZNfl2DnntfUO2Od/LFTn2nHgn1IMD93GlMjSfWht6lKQgVkSPuJ8dWZ/8dtfKdb8j8YntMtfIZpAneTFWPLXzfj452nJv0H3b76b4+/v8id8AZCy+1NsAza+6mEMcj6Lx4Y4Q3LXt+H8apssuf7gPB00UN/IKjZBltELQXi13ZOx288CbuiuA5rAqgN9FDJ1okO9MtLc/FriTj0fegKZ1SD/qfmt/ednxd2/wasfP3Dfgkr5t6Htxq6Bpt/igiMjkxFgr0fzQyAtI6f2QSGfkbUEsDBBQAAgAIADObYk0of/rqbQMAAJwMAAAhAAAAdW5pdmVyc2FsL2ZsYXNoX3NraW5fc2V0dGluZ3MueG1slVfbbuIwEH3vVyD2vWxpd2mlFIlbpWrZttqyvDtkAAvHjmyHLn+/40uIA0lDiyrhmXPsuRyP20jtKO/sQSoq+GO33x1edTrRKpcSuF5AmjGioRMTBc/JY/fp73ze7TmIYEK+g9aUb5SxFLYORWCcay349UpwjftccyFTwrrDb0/2J+pZZBtLYFiXctZkBeUxP/r34+lFFH/G3XgwnTw0EVYizQg/zMVGXMdktdtIkfPEhHZrPk207SEDySjftUbEqNLPGtJKTLObWX/Wv4ySSVAKTEgP01F/9LOVxUgM7Jj94O7+bnQhpzzq88ac0PZUUW1pg/7gdnDXRMvIBqpFnsymN9PbZjzH3atd+TQuR9DwT7dmjuI/gPzS5iLLs69oJJNiYwp6whmYTyuHCZLg9UPC9MF8WgkmIXNQqyAVowm2QcjESfG7+TSBm2rpv4ZDIjJ3Wwr2ZppwMj2MQmIGQy1ziHrFyvnUVny85hovEwzXhCkEhKYS9IYZvpFcFdtUbSXuD3xQngQgbygRS8HyFCYu3gBYtZf4yWRs50oY39EWBChh741BhKWxRL5gWc+QgbFEvptuvXJ2OIOfehyn0MOY+GZ+Xn30Aie4LOpVrAqvOWlubrkKjvaGApOKBIZWVguagula1LM2F1LvLKaIkz3dEI3v0m+Diw82GRX1ThxeafW6ijTVDOrkthK5VBgMupc+W9+5Go+juIdDjfQc1tqnWrWVPTGPRSgFu24Xut/uWDa37mh8Sh67KZE7kAshmOp2PA+vH27jHuVzhhnW+JSCfOZrcSGHCw3h/jaJJrBwN/BSONGarLYphtSUwbGirq/17Yv8sXV95Xkag5yhHCgUeqzaHG5LN1uGv3pJ4QOSKqHB6Zh6i9txQo9yDwxeAEDkaltcBrdwnjRnmjLYQzFSAoNNuCmzSKH46/I14vLqC+T2FT36CVQKJcRVHTWEJcYlqrMsdLRLXpNY2cQq86QY7eXGlWFfzEij1XA82rUXUmVj9NcVEFtVqSbJtXjXRBbXu1z71MkeRpymdvygIzi+xuM4TIjMV8U6i/Ke2csQzJN13EwVhBpPE8UM2WG/jmI9pxN2gbdzuJYA4XS1xqtg/v+CQyyITF6OkMqDUON2bMwRn0w7rJWp5Sv+2Rn1Aqvrz7ET+B3/Kxn+B1BLAwQUAAIACAAzm2JNs4UXSJwGAAA5IgAAJgAAAHVuaXZlcnNhbC9odG1sX3B1Ymxpc2hpbmdfc2V0dGluZ3MueG1s7VpbbxNHFH7PrxhtxVuxEwIBIjsoxBvFqmO79tKCqipa25N4y3rX2h0T0qdc1EIVBFFFVAot9Ka+0AdD4jaY2PyF2b/QX9Jzdn2/Zdw6plR9cGLPnst3zpzLnLEDV27ndHKLWrZmGkFpyjcpEWqkzYxmrAWla8ri2UsSsZlqZFTdNGhQMkyJXJmbCOQLKV2zs0nKGJDaBMQY9myeBaUsY/lZv399fd2n2XkLn5p6gYF825c2c/68RW1qMGr587q6Af/YRp7aUk2CgAB45UyjxjY3MUFIwJO0bGYKOiVaBpAbGhql6kssp0t+jyqlpm+uWWbByCyYumkRay0VlN5bkENToek6jScppOWogS6x52ARl9msmsloCELVk9rnlGSptpYFtFOT5yWyrmVYNihNT55DOUDv75bjSvdsV1HOgglOMFhNQY4yNaMy1fvoabToKrVgN6g9x6wCBaFtay2UjN5mjQVvKbNhqDktrcATgq4KSiFlJSEvygk5uiCvXEtEPKjCHEpYichCPMlIOCSvRGOKnFxZUpYjQzMp8nVlCKZhkQmLjyfkpBxV5MTK1XBsSA5xUE0eeXk+HBmS52P5ajKsDKspOr88LEt8KRYV41m6EZcTkXD0gxUlFoso4XiTy43hlmgN+NsDPwAJYhas1vBm2UIuZaiaDrWmI8ZtyqBa6aq1RhVzUYNsXFV1m0rkszxd+7Cg6hrbwAyFonaT0vy8nadplsDsC0qYUVJTnCcQgEFKNnL7wuVGal+81Ga639PeNKsnykCj1sWzJjPHjH5q8kID/uXzg+H3ARq4pWWoGVUtyy1Z3QacCOFcszpOTc/MDEbRR1tAZUxNZ6GUsnolbF2pU2mIX00z7RbUadqBdbWg68lCPm9arFlMWxcbIPqICayaRlv84WeSMvVMY99oLkUzUTUHWRBfNCSyCqmhwxbG8tQgSdWAJqcx2NZ0g8MupGymMbe5Ldao5y1N1Qk0MOjClCwnu7Y5nVUtuy0XGhuCnSU99wn/hhf5MS8527zMjz71HO0968/zEy/xsrPlbBNe4UXibPHXIOUVP+QlIQmu0pegdNO5y4+cbececTbhzRavwnIRhB7xkpCgX0BzFfAXEQ0KFOL6Dug3wV5R+ic1+Ue8LET/1LmD1iCHaxx/CaYJGSSfzUFhEFLyI7rc2Rai/drZJc4XvOoh4iVABG77A14vwNno9BrQN+CXKoA9Rlpn01soAWWJV4Cx6HwJTjiCHa8/+R34S/yAV4kbRWhz8YoQpu+BD/QjLAicI1RJQFFXYGx7Yt9vaoQwI+DhEj+GNSSGt6/QNC8c+SGw7yAm/qolNn1CqB7y186DhtgauGJdsBubFWe3TTBxXdBpirMDFCjmLnq45tkazLpN3elDznjnjnA0JF8/M2bIA7w/GqQYhqi5Hmd3QZy4N4i3wSWMtCqEQcmL5I6QxWUEjmJKEAo7zn3nK6wnLZKdXd8oQxSeVLzqA4/Kbp14iZuORjn3xhS4oljxWdGtmgf/gpQaNosGG3T6+fQ3Umj0ABtp5EU9bIubRiN11fiTre52t04ewus1qsWzAC73dPYANLU9OkSyMvBUoHMVxb3bx+iiqwbTu9ihChvsNoJ27qE+DB/vD/j/AcAoOzs+wbbelFiDUWm3tQvEKPROTp2bPn9h5uKly7M+/5+bv54dyFSb5eK6qhn1YW5h4A2AMGfHbcMJfH2mejGujtn+BKa+E74w37AwB0z7wpw9Zn5h3s7JX5ixa/4/gXPALUAX76Jp5WCko5mu/ex9ISTAHkbQ8wtK+KOwcqOHADcVukepgB/nut5jnjt0d0x5qbc35vEf+D4MXT/DJPMbTG978HpO+DP+lD+CgvOY780K1iYcFd5AfTr0KjOcBrwmUal3ESxWoucVPPLB5OGyVQUBPAHw30KveC44Z+7BsLcP5j7mjwRh7blcDwV71h4g2uf7otSCGACx2KDJHwvRPWtrqi2zXsdo59wXVHvgnnWxN9+pRUItCHA/D+pz4tgazz9pA0JlY8Qd5NQq67tRHXtegmkDy6NXUE+pOj6DxMDbp/KpBew73LXe3r78hz3dMwPsXicEkqQ5DZnGdVT4/262/yEK76l2wDNbzq4QxyNorXgJhJcnx16jxUGxw5/OA8HjQxX8gtPhIdogaC/WtkO3/b9wh+iS4EGrDKB30UNjrYntqZaUl8NXY5HQqeacJpZ070ShG637vE+Nr1/bvm9tfA/Y/gOFCVhv/7nH3MRfUEsDBBQAAgAIADObYk21ggNAtgEAAHkGAAAfAAAAdW5pdmVyc2FsL2h0bWxfc2tpbl9zZXR0aW5ncy5qc42UUU+DMBDH3/cpFnw1izKUzbc5MFnig4l7Mz4UdmNkpde0HTqN313KNi1w6OgL/fPr/3pXep+DYfV4qTe8G37W7/X8qTmvNbCaUTu4bOq8Ry+s7mmer2CZF8BzAV4LKU9Lf+SvX4Iy9kRtmuyfra12/Dy0X9aMaxeXhIUiNE1oJaG9Edo7Ffijkdkxq0NGTpmTnTEoRikKA8KMBKqC1Yx38VA/boItGEtQ/6BrlkLD9Maf3Ee95K9jcB9G86nLpVhIJvaPmOEoYek2U7gTq2P8sR0uvdlLUNWBb/vC8lybhYGiHTi+jv3Y7yelAq3hGHcazfzZLQlzlgB3EwqDSTD7A20Ydwvaostc5+ZEh344DgOXliyDTpXmcXQdjZuYqLw61ewEP3AG3k1fMpKzPahzrFDu5BkHKBVmtiJdNLSDRDmyVS6yAxdN7SA5u1lr2/dv1B1jlKBa/fwVV3a4TKcYjWuGrWu2IW5t0ddczugMhrzcuhX1keoLnBKpuEhoklpckpsx7U5j5y9V2kxtQS0RedU87aGArpoJqIVYoxWYMSzdFJVWpfPqNgqqG6dnp9ja5eDrG1BLAwQUAAIACABMe4lLjWIBjwI0AAA3VwAAFwAAAHVuaXZlcnNhbC91bml2ZXJzYWwucG5n7Xx5VFP39i+29dqq1dpSmaEOCCgSAyozqSIyiCCTSMFQCYjIECFCCITEtle0TBGIQGQSAVFQUkADgZDYWhIgIVEpIAaIEpKoSJAcppCQvARstb29b6033Lfe7z3/YLHOydnnu/dn7/3Z+/s933N+POLl+ulq3dUaGhqfursd8NXQ+ChdQ+ODlx//Q3Xm609C9VT/ViB8Xfdr1LP1X6gOPorcd3ifhkYDbo38xErV8Sdn3IIQGhrr7qv/VjDgN8I1NI6y3A/s80+GTgzH4hJFqI0K9HXMOcw5D8yHvg2fwS/xNo1RP2DuvvZZiPHlqxYBR24eunxw9brdGff2eQT0ffabb8w/++7d3n74VAn1VG1R3qpv7L3yt7GUWE8xs52SwLaLnHUYkj2RId0gPWUzlAEW1WG8ZWBEca8DbyR/ukqLJxuZs6DKhiehC2wk9UOVivd+OcjJZ5sMc0rmMipYt46qTXt6tupDXbJ5OlW5OFm45gPVmTMpj1Ye3+isnFQu0hJWqE5oeAXaVaxPXqOjvoXU3WT6O9p8Js00cuni1kefpF29or7s3gu/tY5X5cRnmDkktrmE8Y3cXHXaZmVGxaoqTxsDTIHqmpIPOh586LutZB3kkPq+P5dqOuMMHVspbuyB006Q6UsRvwTSFvoyiWjBjklpL2SxN8F2HfAZhEkpqy0PxpRBo1VSQ+ftzdLLUEJCZrm8q5wy/2P5/I+ZRrIGo7bpaNpstKBR9GpTZoU3dqFXq1w+ZgKiKbqJ8u4O7CJReTck577DrxxLYt2Ek6+mILEABZxV3dHm19IvnYGVMeKTbrZj9elzqZ1hz/lGyvlUZHGVvu/a4dsmAWvTxrYY+axVGXQmUlytnaHpbLZVMm+NBaxBhTrCCGC+BvOyxqImshSHma7UUikOSYsy/4L8oVlvI7qgh8SYbVSE7M9GkTNfMLByBojGSRlUUHo2yViSPkrb9JGOByqwlXMSi4qpRZJ2N7n7ziZIORgE91vQUo6GUuCDpxWXZhgU65FkfgLNrNoyLXjtyWEwiCmQeXIaYjPrzK2EHBxM/z5Fgda3HZFZGJcfAOMZ0jRDYg3YkTbAhRGwA1ZwmW6mw0i3JMhCpj1+oIBDEd8lxLIgmZ1zBKcc8PmIAiNuWXNg+0bGlHAKfctZmJ3GGf+0b+8FT9pLco4UIBvIdHol9jZlhzB7dRD0RrMp+l4YNdOSh+MbufAoPPPiiWwUYFs6B/HWwzXJR8CR3KBtXCPGT8OGKtScVKh1d/ha7JXs0fqOH5bEKgaVJTyz6u9pJJRnLtyCiJN/vJUv2AwIM284GGoVBkFkeuM5MO3x7MSTqVo5yBcVGRUgzFTmZNslFt+HMhZShe+y9fputzCy1IEt1e044lRjCtATcmfopKZXlPKY1JK5GLhFzWbGJYkprgnab9QL912b3dzZM47jd05l8+7Kph90HGFHQ3eg4gh7ldSjWrPAZMqMrh5A4magIbR0yR5eZLsKIIFwABmeCoDHZgo2n9R3XY2fAuqgmYSNwB1zK5IWCt05njqpRgcjGRJG6SCFMKa0a8Ch3Nweo9U0XPIDqg3W7snk6yuLyon8eFIurJv/HDMyYCt0KMNFtDmq8g89FATebXFps9bX/P0gpZ1jqA193knLJwjZ1t5pCXRgSARGEDz1hJ2FUGIjKwb9lt4wkpQSLq3L4Vs4+oPxa7rIp7pQ+ryaIumQyGluhOL2I2CkuI9tQZdkdmg629aYfSv0NW0sbcAUGEAqg/p1uISayPZ48JUZOj8G4TQyIZ9otO1Hl9ZEEKSooeYLFum+VQcMI5/IZa2Bmq/a6WFttzvnzKKFUVLM0FTj3BNWKwGC2Su9MmmVpg+D1g0epeLiVx0SBhA7wPWsXuGEi6GRZIE93S6ymzThdnG+CmXcIf9EiCDH7iMPi+UlCYaIMvqcM/QCV0SaA3LaYYYQXMOrJJQKCLkaiNDnPUDCvrw1DHMr5vkjBT18lPQE9VgJ6EajV+IKm+sRWGDlwK7+YtyJkFORyxgcIOwaObhXK5J80ajjEDWH4WyxkXEeY4hrvpidKRs0jaA3wtrjkT79PZZk05GNzrDBqeQY7NAz/OSWcTZ8jx4gKbF05IAZu4SieI9blMOxweHDhRfM0xOcJLq6kF7PYmwokOrYXXiCYkhixgUAwOLsnt20+lloMaGsfMA0uNGLyplmce5MjO8SCvxILEAy1MzIfwFLzWVcoFCt0tom0JDrERhSKe+ufiDmHwRrSCFq+MQta29uHDIrczDOEAfYdFNi7DmbqmWUcgfqS5EjqR3JGhyhxBUMGu5YypwJq/T0kFdZmdTbt/wWd6DGwrZp2ZNbulx6TVc0stEbdoOKGWSN2tnA24VrqvRD+7sQRaLhCxdMv0jwIbdHb9MSVrLIL3MqzPMZthyzs5K7rTBTAXM+aGz8GKhXZL+VnkSfk+pkR2zBMZI2MwqjwFouQKP0isi6wAhgtEpb2w/xqQ6qSBM1tZ/h8KVze9R8okMbJ2D6os2XsmV11ibiTXDs5F1CohWEURJFKFdHB990hyS5LmXnySezyX/ExQRJJLKbzSdKDZh3WHoytlOdKC8NjtVq5pbO2bN9qMKSiEUwXDYkScaIYU+ShwyAYyc9mZOMpFR17WmZCzPVyiZ/pq81HZwKJMRrDiqKChbHNp+Sj6eMTbXYf8XV1aqEYbJmhFGDSRY5YSOMNNRFyxMWcek+V8bixa8GR4LyN0ehZ737Dc6zSeHdrYDoHxGD8c8IRMQz/GJPxxGSlbKkST5rEwnIGyYaiDcyKhzYHfPJ9XNq/pFbwDPZr5CKtImM79sHHicFg2ftoc6Vt4qa4/uiEehylK0Y3aPm0vhb9v3FqoyY0i2t6eFmOjiNzZS+SOXsAQAH4UxTe8Nklj1wbDcL5uvPHXaqYRmJzigIkWQpOREyKS5CxAAUh5G49aqyZDQHXeti8QTxUEWMuDoUf2IDDEoirCkjf9Z5x7w8sx6VCrhEW2TQ9wKJIZoRwU2vQFoxBMjkHHUISbi0+STH1DOh3vf1GCVnfYKhy8OQtS6rCfidQSbnH4W0sjqOGEZiqLhb1h5VaJpjwQm8fXBQJEtvvKZIFyBuT9/MiVKktaxfH7Q2+1FYJ0bEG1BZjzPupfNLiqdSbkBhXN4impb2aY+LS3j7K5jTJECiy+NDCE6GIumYLN4c7JH38m5RFEyxCw6iK04OoNIiF0YQPXdiohVp3bN0VWLcsi8wYFYXvSTZ60UEkRzhVuPZ9j9tZrI5aZ56OAapDsaOPhmseVI6MauhcQ6IN+l4kDj2/VYto76VnQ7wkFeuFi+Fa651WpKfd1Ea2LO/2KqKiRAucjRb77M2oHeLoCvk5QH2DJoK3wG5oKoEZ8IsUPVWaStVvw5Xl4imUp6zURnfa37C37O78GPnmSeUm+OGnLRWNmKCBXs4S84CML0Thq2qwnXvsOMx8NmLFMGzWvsvhVF1NqSw5xWm6f2W3XmnR4607w08WypSNY1nunMatbtXRlo8liRlTAx/nVFRN/ElxOzbMv9P8tsM61vr6q5Qv0fsTFfxxg5fdRshEt+Y1FZ3UE8VpunqJouND/tYfehp9t89THs6h1XOgdTnbCAZm1T/zllVL93Ixu9/1+GxXwtpckEmHAMUa01SAPb5i27077M+0dGrBfPtNJ1VF66Z/0WLemZqeBIzNyW4erEz1BjmTL94+tXzJVs2vo7EzkbiQCtcDmB262ypbaisXLrtuYtuhX9c89XmR9W69nbqcc+tvHjx7E16To7axm9XbN58/L3I/x0inboo2UQzCIoSXM4UlWMVj3q9IWlTv/l5G1zW77Wh6kfnBHlt6Xv8cKkzNv86B2J2rCxtdrAxy/ak7UnBg6iqt3eaEnVohZpnFn459jhi0R/m6gr+SEPjJw1bhT6fS6/fwcC4QdNm+hi4MW3fbAODjs9UqffB2LzflxY7yFG+qw0ay4ZC3yqsjyW5ME/H5fmsHj7rSOa9ezuWMdNcKSK6quYV0Jddgh5rHsWh4KU2v5VwqKL4lslc+VtLGeVkc4JBcC0sazw8ePVxpCOq6N07xazJf/bY1wB29qZHxfgtk/WF70rW7v4Rdigxq6GwzqPiEt99T9LZ5cS4xPcOuPJrQ7UdvWV7avWRzql3IajZfnhUfUf/F/9O6LHQ7t8JschxZpoJDm9dmCC/6ZFvQ/JnaG+xNju/P8fkXUcERH3OUJm9hRz174Qu4PdvYuT/jU3N/+dPT41mggp67f9e0a5Ngkv63u86v/bR1pydfWB652HmJtuyd33mX+2ur3aorbXZhbHkP0XS5W3xMTdzwCRynO3Wv1XCR2D37wYKeNH9bwZqf3XZ+e/VPl6//d+oUJ9fq5/3J/dzSLt01EnGOOQgpSy8rBOA6YlNO/8iblVovKPVXZjg9mdPI7oarxWfxP9FC9TsYCS2KibIJWfxUtVfR2OCaCEFFjs6G5gLf5JR57p6Zt2YrMpfoX7brXeSJXrrSuYaEOXIxl0MU0atpl3pWzQ25Fq8VehA1aE/hvpsw4u3Bhw40Pr/pshN4PnDysyaspSXy/QoBzihKVJBoRFoU4LTW3x9IzWdu7hwWpp0MZrYnhT0uaCu0/Yt1bqVkrWvWPH2TPcHw4+rY6AQ5zqCBnqYUoK1CTNiYRfHe2q6eweRYg2SleVHEL+Zq2UxGSVxqVwBIgYF3WJLRS1O2LrFF7wIipOF5E0swAjxIVxWb21szmL2WLJQhJciCNaz+VGD/bNSJu76OwNr/iMAPM2y4lAC88IJmi4ISVo/t0CLoFAlJXTj51wpx0n2SpBkNVldCG1FO+Q9OsUqFkUuQBtx5uVpbA7fjltcaMQtyo+q/IpJkepX4XU4Vo0TsfG7iZAcY/LLEjgu0rx8rAWhNUDxJDmy4VShPEdU+Pnz81rQZLg9X7RZ9i5IeE2zdek+plnhBE+jrtI9ZpssYzW/2IKQ5k3kSM0ONw7bSjF4M7OdviOsrrnUiIPduFcgHQ5szI6rxxRpS9CkLoCJOEwSfVscg7SH9NIBJiXeq5lhZ+mtd57txg7IwUJPlig1k7mPoov1Xe96o7Bv8/03HWMXKt10qy/eH7k22z7QEn7LOg+FkO7icBYq9XWEjeFtt7fyOFzuNniubkRv0uB4DNzcihdlFakJcqfmIHblhW3v9TPMFllHOl0AEMOGjE6H2JLKrcya+cH6wlihfvjIY06JQ82tfF9T44C/jE2urSrKzDG3Mqz5tqWW5b4CXHBIKIWlVr7WpssnSHloWuBJFqPx+Kwdl8nX9yP5GQN1CeZdfE3LQaUpVCg1yxamZYvKshJi9bHij7rlKKmnERPneypVHmRSG7ZjPCetqiUDdfym3x8xXMUmxWi7N+zKyPHJiGHm3iqM2mJmSg+uyUNhVmdMBLcJq+RFEBtbHeR9fx2kSfZ6/xEn3HgMiBlpz+V7+X5cfUyHUJ5aUDpXyhLtGKTG7gQOPswPl0md6FQR3whID5fpMzhbZQTedWuPm1Lb2IHLdm8T66X/+X0Z5zVNKx9rV7utxpPXdqUQCrMeRVAREWXlRP7OUwG+Yf7l+3Z75Mb6UlhMeDkjkWRdwEF0N/S4dJM6dUXfOpQdqnQQOcyBsTFwTD037EY3Wh60l3EJ4dSYllOp7dE4FHIggoxSosRAq2/NO8Huszem2k3bmHPsJPozwO16xEgAV/sgKldiyqt5cBEFzQuDaZpLU/oMDpodFk7As8+qgtsA+bEguoDDJ3/EjD+54JZRpM1lU1VemWLNdlewjHQ48RZIOsqwS0GXckekeJEdZK7BcdD7LePKmKTdhHzLMAus79kxWdGkha67jpUw9DJeP+DnvESSQGUd8hQ9SfSBGbn2XJftkx3pYjt+CEeQ9+qt5p2LxoL7iZkVbZ2HMypMcmFm6WPCd8gb22VgBYgAlvuGxvZKIcl9hf/lw4McsCYo0MCZ/fB4YXhC8/ve9/8nkdds+0kH6vQXG6QPw7Nu/HF9qEJSCFIv9kOoH2lukNaFx3Rq+/zOCZup09Wg4xSZuA0HWulywMKC8c+sT/uK4g3+QxPNN4fnzqMFO0LJ8/3N1MQpldoheXVWbB/0RHRo2/yjQqp/WW/x/KtISOpUAy7t1agIqxCB0p47G7Umi8milvR49qhf+cJvHeNEGrQMZliwZOcGs3+OvZY/XQVpmV8YUJ3nsuHKWfiO78SPV0Hmf2bm3bbjOegv8yB1oY/oVG89RpLylDJsoWh+O5G68DLiR5/LekNQsWEt236981KhPzeJFtnjoj8lZ47djuhDjXSX7veokM2pajJeVC6rWXbBUFo9QHCWOpTUdj6Nq0bL2nmydknkvUXfZeITO0lZ11+GrEetCQoIOwNRzNAUAwLOd7Llefe91ajx280Who4pZ6dmuXBIWUL8lLAYDvWyp6MnU3k7ODOvmTQ5M+K7nxc7L6QGQlaJC5e9umNMUBhKTX55s8YCAtrmvg8/WY5ZeMGcxIFVRgWK7OHRtd1rxIHiR7UYwyGjZbuPuom1PT7BW57qnCO2zz7hG+eAAttLzQVHA0LO0BIKj84Ab5YmNv7kQed2pX8pOQ9CP3NlN68vxSSgP565v2zS0+vu+4BXTRwqUsS24jgg1K08lXiriy8Vlw2SfusKRtMpDiNCqagcNKAHB9UJj99V3rKy7OfM1p0FiPlEzEzdpP0AkaZICToWwmBAFFPM2KUIbMbET5lgJSZaRtJOV0z4oHo5ohAAEu1BSHaWP8BL5mczECALzHgzZrz9RYDE1huYrQ1XUFgU4q1ytNCqHMWbC8JALRjgxlLkF4qBmfWHlt1YvFVLDAS3+q52MazZpavT4SlU1TKBV8yhElVD8qwdFfCJVX/pAJNKt+OiukwT6QoG2OkseFoddypNVaFW0/3LNauMy5r7pDq/mmItY6GzWphnWhY1uJhMPLnKndTxKMQhoOMBei0NsKchyLQJsGC8qEAKODFmDw7mbz7tyZR0oVm2VFuuCPGF0eJzV94c8BSztNCz8Uw+ZfrRocII9+4SW/73mHD8dsSG/EmYRTz9glsNuuu4K8pBy9M9YG12VOXrwY3OsGD+uqqXya2jNcXYYRbchKk0qNtuXs+PxAgjR+YWicoFImTkvmzyF/eg/CwpYurzyiqdlQ9agk0SAn0thSoloWCr7jJU++ONznwZ3hMAajMqwLF4r1QZLWfo7h6lAoFdrmEt7vTgTpILay83bFvXHDcR6C/zZA5oaqBKJFFskrYu3JHZkNWWTWJY5SDwnqkdRwpKldbzW5AqTZvzF2fhyqQgf/3t573ygL3e3je/QDlgqAippQfBpyWcAIZTsmPQ7bgwU4ZlDhj5RQ8zNrPCJ676a12OgNRxRPykm9SCXea+EGu+uOx5405EXoPYITb46di6q0VW8B2MXSPdBZ9XPOHYsFH2qR0PzMezEkbrMyqmkhpVlAGL8In/ApGw6vDqIvK0DlKe1fbPgw15RBiBrO3xLC8rNryYcPRLhwDSyiN3oayOBzY0234UoUilwlfG/InTXSplKHtiZbpPMcvpcGa4Cq2z0qOwYQhtwi7a61EyZbvPLMVyZ639OaEkkmWE/FKFq+nZhIFHnVAw3tKUq8P1CNrDocWC8WMT4c0ovcFd3bm5aIiWOd+rnFJqvrLbNKNx6NhJi3T6cdegOPRen+sTXzoDkWt7zvsNVWk/sfgCBi0wohWjLLgo7kxcN7fLMH057Qd65N9xuJwVV6xA1pGeesbsZL2gCIvEgyesCrxzd6+uqdXWRWqqcjsaV/NKy7lyvmsvw8BzcOT4RufQhUeF3d+P7hU2RqDPTbfcv96tHv+gDn5/1JvxUztYiRkVUq+rE6SDUqvVdebW4pOtzDBTJDyAuFK8zLIrrN3F9e5BjYv6V23NAmr3G/cefKHCs/ojj0+ssgQkAecYRjF0LRa82wlrymTrcHsGcsGxTmyf7cOJ4GmsgqM0W5PBdTthmdcYTomNoXTEaJ/vbgFO4ncTyiab5Oa9td9HhhOLbvZnNnC28nD2BOGoCb1BaJMnzalqM09PmDs6883TuN/zZsyiBG+c2xbte+XA6stbI7pNo0mCh8dA1YcsJIw5blZzZvYHp2JAJOOeosLYk1KfVyz4+kyf7dkvukwxjV7Xs9vOC0V5kwxJc88FiPxZY1VLztC+fETBLxHaLu7dl82tMAVc35NDX+72KFfZI9b0OIjCx24FSAeFzXnZggun1RkEzkHqu2aJ8KxeEQrps9bFaS0aY3Bm7k0CRdGP2zbFX2DPOxkz5dL9XUWFn4tqlRNpliOWe1cT0Abjcbxf9gp7kPMhrr47yyeyPxitz6zA2wfsizfgx12NTbhF5p+kppq6PEhalN4O5oad0nTtOoYkal9p2gmP810rKGKU7oNJ48X5U/3NJ1htdWGd3C5x+bKfLmxdebi7KH6O01k0u9UyowR9O4+vu/JBvpv4zs3VGcXaHV7+Kz8bmPt5PeYntOMZ5LLGNpf1U8H4IeFE+FA7BzPbJIj+vq1iuU7dDD8fdkpGcHAIIgO1KYfPWL9pdC8w5zVO5TAmF0cmLxPXxHkvT5BRj+VMrBTE/P57ky1GSdB2ixbHN2saJwC6Hhy/cqU3naOUcwrfEZkfw/ZBL2s66Kgrg/TJ06TfR+DQFpuVJHPTZEun2QbcZeKnca6/i1CkwuKIfT/nT1WsT7uBjj1j/6Zzzu9adunTruSZvkDmwKoLfm/m9+HFyBGUaLSYJxd2qNe8E4Za1v0+w6/vRtJkw5mqmrdG8HZFIByEnY3EHs35T6w3fAviKWabQYrX65WvRzND5aMdenDKipIiCgnQ5USngd65UL1rIlndKyjkKuSmNDfYVo/dLR1Iho6nvu0NU7sMVm5OWHgBHX9HMmNTLnBR/ftTzwkX8NYEw6UfSm62m6YfYG9ZQszqrlbHpU7UAbWGZ67PXtP+3Ba3RH3s36CazpsZ5c08jGz0ciCUnKyQinjAL2tAIeoVC1zh86VG1MYv1Wftj/rIkZTx25k1qk5k9GZN2XZH2asmXOEQ7s3Ygr0dD6KJ7UehNw6K4z7L5RojV1fPd0W/VDcycszW8z5i3W6KVih6auq3ut/vSj4MVhVH0HFoUVz+mkH1Eq/C68C6w91X20cjLXJaB0re3vuIkyg8NfKIhT8i185E65azOKEon+NGqBHEW6SLsjiBXdPxU8UCIScQBfRYD1dvNSmMLEMJJbHhQOl+7tie+NK29CXXRZ4GNZul17ZpShblBBP+tT29vlsF8R4luRMu8O7SiYWgbVrtZGezPHNrw8hU8rmy5h0Jq7vGjYnFFgNBXm8ATDgF3r26PDYhkNOC2HTe26OU7HCFhylow/g+Z3VRfOazZoCgg9xwIzLMFMDvT6hd3mcSnWp7R9tjhf/xiyefJB8KzCiesARSCLQ0GTPko4Bx3Fj9tZgdzB3nx/ytnCCnJm+H852fulakBPyu9YWNzkCpI0Jo/09LiKCnRHMf7Bshp3wN/vtI6sf1/UZdCWS/TtHqLjMTmlJ6nLfxxhbU7SzJjR1uX76V7wumHGywymtLEzbnGpsh6Cnkq6Ui0eZkTHTQXUxeFAyaA5N917+5Bu8jH0Oq6rkpsZkCtQQ1Do2UurwJpELnjApNMPmz4Y2WqPFACy9XYdsPeQ5lokg9VTVqNUMJ7beQxnEsI4dSIqyYbFpWyJnq6fCdrTiQ15fHGx+qsF591TFVcOl3v14KM13JREdy3DJKyI+7Vp4WJ3Q2SlvbTxkAlmm3imNxYzkX8S6wRTehoLGdZQQ/xOyYUjVoafqclmJ38Na6bcgn2QP7sgb2QbcMmF34AylNZ+TlEIowp6y98aR5787CrAhX339kJ5KAA17GlV8bqB+VPtn7u0EmQWt/7BwOxzsHXt7/4/9SHok2LPEB4UlmmNuYw7U3MS4d1aIlT/UHw9Wx7QVGZYvuUt/O6n4qhGNlXK1ypVwEmtym4eUH5aNuT/5Xm7QeH0mbG85Uzhsp+R20hUDly9FyRS82ZUpVfz47FgJlog6L1GT2rtlE7OK4FsdxbqijieO0puQGhQ58w3tLsI+ZJk5TP0r2f26z8094vOoY3n/GUPKnSw8lrvik5Hr7Hxx8rt1fC3cv6smfLpnSxk4QF/d4hcwgRHcm3rlhdWtyluYq3jzd2sanXMqK7C63r4l9l5r7OmCm6V7FYc8d/iK2tuNBlN/a0pq/jFyhbRebUQHcedfal6NgTeeaw+CzZbNv68as73GH9LDnd8zS2b3QPyC/B63NZBxZW6qiU9RfTcio6L2ubef9bkm4aWHoDD77RNNZFPVe6fdK/xdVOmV21GixEnt2agjBOe7EHiiXkctluRHi+/lP4K/+VUN7VSG9OQVRipSUJMIUmZMmHlVvB53ZouIMbzwTUrW0W1TVaS50gBSjICh6tqm8HR2yEzlQ9hsG9q9AcDd1HMnIgij4EKp6eQkjbfnm5A7jB0mD+E1g71Rf30dZfB3klMM/Te7y/gYYVb2hSXbQEqR3t6fWJ5SqplRG2VFmngd98toyGuNm7YWinOoGdovMFDkUPvLYu79O7NZtR/4hSmbTOBwzXmtf0dj+agvyUA93ZGTDnuuiY42vbEjSlrZFYfzdnraf/hXyib3lYHyjejqM/5q8Jgr/daWbDjNNxuVRSwylGE1jqdN4NioI4v7QEo4tEAhnRI+MjdkByP0RTyhEH8mB6zWs7ulwT2/CnjI/kgEseBgDJOsrKX8/1DHVnLugFgy38LJMs/DZbOwhvkEozNT0NMuVJI8oYqA1KSWJkmSoie+If+8WHaSNMVca37solMUHPgrgOvz2ryFAgpmlS/ZEeBfo0YNvCwXpDe1uG/CTjIVKT0IzwT5Fkhi8rQfX5CmMbJ9oOFhQd50h19XF+WkK2DW3tPjalpN2sh656uaPhccH/zWQkjw7HsgJ9k0o8gm8GeLnz81gvv8QjCe1OxgiF7MS6XxpTjX6dllggV45cTfX8H6yY0QooIx6tU3Wg2Ai9MdzYkcu/41/kUFrBeKC+GZ2f9Kg2wZLj9xb9qtLpxZbgrcxWYDvlTGZQxmzYBNAN7CByXJhdaoGaRfik/xEEkMXthgf4rz6NgrCn8FHBWE8OfxxsTWTLUqIAer/JqzbDoPx+7euZM07VdPn0eW3JxpzR2EWkARrr4z8Eyy9lcyiMgYsWGpH/ALWji6tiWzH2wVFDpXu7i/PvHqr2bF/E8OSVBh7gGTvUddJQffcYRkxI40GBuGzuQnRt6z1mCP9f+MPrqbzemMXd3/A62EAJ1Bt+b3bb5nAYGlxUWMu7PdMWd1xZCRsz4ghffjxv+JP2g/+dZj7nkrfK/1e6f+9SvuujW9V0HnzegJOaS/p3R9FZan1lHMfeR3681KB9FcTJx/ogQ9qjIkz7w6BXhwPRQ58VtLyl4b7uUT9IoOW+k2QY9AjH0Qzo+2JU/+h3RbrutRrhYQvTCzfPg7Vz3u3CTdUVrlgiv6w8ozbktO2ct8a4nxNDdSmwbf7HvQ/X0K0a+8fGjy9tAS9G+ktLhcOLPmo8fAfmtlsXXJmXuxbx2/yUXv9UszbZ+vrflwKj/Di9yq9V+l/WCUSYme6eusPA4eZn59o5mHkw4vGMvVynyEWGT/1/GElA5ez489DcQ9nVuD1QO3TjzoADgT7Qr25JnQwPoBuB6LOj3YwQTT0i03dRXUSlhUnhDL7JLpQ4GkYKrId2mt2Vb1lk5l2kjc4Cf6LSfZV2h7kfKKZncRGcKQQv9/sQCOUKpThXby32876HKmuQt0ID4XR1vscNMj7M2ITJLixnrF3oc/a7KqvdMYF40fzRscuB0JRRDfUTF8gqMYE5SCm3MwocDDshY0gV9+U3g4nYAPc95DypWY/050aldJkxqwvOkLqyRyQFjEAXfeKvRxvemlAQ+nckb+AGhe8tprSIjZwNkP5Pvg1+VCQ5XXHmd/8Jh29LLGyAiJqpNcbsjgiqczS0RF4CCMWze1HWvdeNzE72ziMGrYlOBnNdZpmWMZSHM11Oo5QOeQujGsUXmSdF3uSxtfPyuJ3Tk9QLnj82W1JxarGncMyZkIbQ1bj0Yf35RGB4/ZdISVbzQKEbeeEn58O/sjY7JvGHp9ZlvuP+ZbbCDiUw0jcjq6k2hfu12vO6OKIdqsAypTc11AwTx/2QtDjd6jha0EsmbRuZ7rv4yz7pPr8WJSl+DqhaWc6icdZ6RVQkpXGYmazmDiBLyvrWlQb2jc2MjwGJrPhsubuo3PogI5xwHUOZxMvEurrSPsXrd3AeHtowhznsNOHkRbeB1s3q4zIasYaI3L9vjSxvT4kyH+0HScaux0KGDgPHi0g8KCkwznIttJc6TEGgkm1SqMyozAjBGveefwLANGJYMYbLz3RFw8tRW7xRudKzSsQpIml4/nOgIiHIZe2BmGD6TGq4LTljobHQHpFo6dksw36fNOgRk9h9i/bZNnSY80My7wZetJBySIFbYgT7e0uD9d0ASjm9jlbehkA15Cm9vU5e+RSYF3vONKNx+sFm+31PRvDM9xrqeSRNsMJutVst+ucLjl+H6w0nuGd9yi8rJBRecldkszKJA/pGOk7mvTWhtsDGDpQNHc5ii97FWle/sJWCAb1CkWXXlSW6FY/NHd5GHLd0f8v2chFz0/ns/IplUKnxvbg7V2A3/J7gG+4ImfLMgDDSxcHZFZQVkYrsr4it/2FMOo2Oidg33Pme5X+i6mUF3axd0a9NQYrz98oPfF+s9V7kfci70Xei7wXeS/yXuS9yH8tEfULvfxDkA25RofffWNXAMJKR2U8pYJ/6OsNuTQPenrWhj9aztFDoQuPOtomqbJ53yMHxkYTPDsfH8nWGaj4z+wHVx3OfKfebK2lfs25ZPmRwj3C0n5jjRKz/5lDuxvaC0vby/VoU3patOlDtLNTz9Zj50fJojJ7O9t6/dAcK0aw43q1DhuBu0mJpakZkhA+b7ENi6yMnjMvTqQv9JG8Xcp4aUl61hbp1Nm7xONyFkfuifqJsZ1RzK8vU8s6RGGnXbFn71hDHfAhbSIHf1FkQcTRcWPxfgykHoGJe0nveGACkXZJNHDHc9pSnO7dL1LO8C0UPyCfH/8u50ONc7B8PR3xKPwXv9cNuLRbDq5N5n63U9dJUhMGrKlDLdrf3L3MjA/krGrBzqXVnCCllf78MF41FY2R4FJA1PkwKXKYXMvuvfWNqGRsTmChBM/TO44kHqm7UcaJXd5if7N84WamK87wMrBj6SM15BGHiaWv2DQD6oWhhbuhsrtzPaK4RfGkQpwqsg8VlTNqIIsv5jDr1NuwLRTT3srptHFoJHk8Dla3MNzZurR/mTsib8uNaGIXFYr2EFOHBY04/cic1DJMoeGo1/3xoS+f26hw3Uvmty2kiksCRFFHbyPiJKl+pcXOpunr8Jnjb7/kswPU2ez7VUTpxHTIqxr97pUppBkYZBZmvb24hSBnJVAR9Qix35XwFPWHWLLwBwOCGpuHEpsbEvsmD/b37KXPNnrO5qJsxfiDhDJR/mLcwGQBk9S4GGPNZI0PV8so9ic7nWrTOPqrNDQYW8u1/BZ3IsW1iD11/bbW0lRlvRPcDXz2asi3ovGRUt1g8g6+HfLD4fDiIU9MnNl+YZT6ia9i5LgVwIm0iPa9mjUaDie3o1Lr1Tgg3IsiGmNyrBmOoGLRHgzIz1SAvBFsEdrkWcZN2+jcNz7l5C8rCxgfunCa13S6VHZkQk/jHP9S8wfSkIpvEqkn++xEpnCzOjbnsFl63IttxmzTr2pRTUMPwYUrhkprNXQg919GEtqaJXsgOB/TiZ3N1nBOAE2PmyjiswZQI/IhX8Pq6RcF3OKkwtoBftqNWce6fvL6Pmpkn12gYAC7OMAUECufWKvMflYC+ZrsV0oMussmdysbaXau1hXardW1H98YW5czVVDtSN4Snuq6Blmz/WvhtQhZ0y2P0nZBfVv24MgkvaLjwZlhQW0U8maKY1yanG9Em1/kKRczrXlo4Kll1ZM5Vegtm+lPPmym2UddoZEsgaZO3JVMWmNu2EWqDEfMSjlYqoP3wMyvGRWx9faTe2tFiOCADUcIPCri8pCgof2iKC5gZWfInRhswXqftROLcSXO4Ok1tNdrtLASE6xkvk9xX94PXzxKjqlRD1iD6GvY2je9ZPGg8AFiV93spxr38hN5ygtP/I6UNqvstGVO9sYqiKoBg2szzt2e+u7XPsomZPYYEF4PHLVaV/jByVTX/kQn2CmSOpjAZ2l6FzB0taVl/mD8ilfq7aH8wIUOAf9lTgUHLbQqBCzTJiHXltHtwiSYu+9R1r7wmUg9erupR0WTqUFXApjQwLtwDY2yW1w58QUw9wyklIBok/BRB/adl3BGgzwAG5gjdb7rWQ+ZFTKS7OP7nIiVdnAVQONPDCPHbOMKx9nDaOhJfqQVxiIYtnh6RI5ov8lFj1wKe15Q77c2O1N6Gprla8rVEVqea7t8LbyEp7mVn3PF85C7VTd5Cgt08zVtpLaJzImeOpU9BIhWEH9uK84qDX/ElipFZCTcIvTvtHa4GXZKE9Q1YmCJyhwssR5JrtS/WpfGITFDjX9IyCDkokbmMejbSw7NGiNnj2nHAUaq+FURna3UoejlJGlcFwsRTfaBd+LyWcWF2VPWsVR2L9A8PVu/uFWp3bbTXUjrIG53F2JfGdzMEbXWIqxVYZnj0Ly9725ngChuvpQnLWVKuVnlPfPkGKt+oqUyZH38c9Gnqhwwox07/mN+wrchVYG+njETl1cOeWE2mh1KKAMSLdx9W/0hP3iWT1LIp8lxI0fn2jaYJdJnD9p+aSuOwbKKseuBRdMfZgv0GodRXOTtFEehuDwXv6nP8n7A4LqnKr8BjcGpgxbW2GXbtvK9bkqHxiCPLxQ4L8WspeLpesVVefHENvXOaisHxvRWHg4llVlGeCn6PX/OpdW5+uxWZpcK8hqyze2FPXm3ymFdw4ou8EZnfsnYwhaGncInKfV4A1KcDgZxf4xXSGwAYI+OKEJ7HMcC4gDcL84YTi2C5Ar+aKjt5YyNQrBJue+JngbjqkMe3elDZHf9RKNKS64gMlUHqCNeXqKMCa5IQgSj6uP7aKyztWkfarwOH+pQno+x2EK/4+BFcmHNp6ayOHOA/PYULt8siX7HRxIOVcQRxWU6XKPqhwEMxBd90uKA8RDX+i15PtNZk80dDxLZwy2HTqNpi4NnRSeqriD1pI517EHDjs/OTKpopDNA+XIXC37b41FLINPl7qQqlX4qBNMWvrmpTrabVZ/Z3dHMWAoHnT5etPWe7gvywyUMsNifsOZifA1nnosyb1pcNai52TkjJwYGPQmFUxJPp86xTHEHK86yOh6Youm8xwHgs6UI6wJCOczQhBtmGvGNsAM9YWUp7ChCBvfZclXNjfj4TIo+YdUzD6EI4gR74FUruKZO/MjHzKLQtGUPhgQm1vwWsAyKP5Y47N/9Q52l1hq+uHyqedY0kYS8yemCdJ6U+lwZm2SHxyCHumiL2hfjPQfa/YR2tYAqKl9Usdzd87Oi+LqwkpoWNlmPE++kFVh6wRawvWkpHD6ayJ41TT+XGthu6Npqn54O/sqkT77EOTqzlsLA0B1LZDCQq3ztD9/Z9rL+2jIsRorXF5i0wbiwYKcDAb9m2cMSmg9dx7VBa5sPRCxqG3e1AJFDn+wWb9WVlfG8CmjO+eZWcBABJ7q+rFOWyKrQdgmgwNvWbM78X7z0IAcivw+hJL+oLrQofhR0PQJ6d93rSpXjtG1EyouvdD5MoB4FKt9glUSWRlcvEaaV4n4eS3CEylbGlwXI/qHxtGt+SOQUqOhJ+oIr2URa+WtysZ/iIOvOJp4JEHztJLfZNZtGE8Vmcfp04CaHuvJYK90DL4a4JipURas0/hVA5m50GHBE8lEceB0zoesxBml4sBbVnMtrelky4bP2S9+FKo2U2cFIEEYswohHy5UAVuEEkTVBUqeQCjaPHHJw30ftqiyIe+gpVF7yp8fWdc1rZXmo480rQr4qLLzMmmr0O8Lg8iY5w4yHU7oFMAOXlJdWhy5US1Rc9KRgfcPOr+ilYK494ErIlUoZHehyWuqF+BrPfj3kB7FKnyS545UIkf1CU8isUeURXUE3RZGooiEVbUfq+1nmWB0MwhNRTsNk5nRJ3ZR1st13DZ6kwpjMinjD9AZ5pwNczp+skMgCSok5Yaf4ejxVe8WTpWInG+VdHc8DMDOB2JkEgqpXrI1dAfFvN4St/dX9H49PEygj9HvFxMDFNa7LsWr8ofQx/I+KgTiOsN1d8w1JXZy92c3UmdvDtEh7s/V57WGn8F9x807IDQhSWGmsJYhh7VE+Aem+/rEOgVnQzhoPDUwUq1yQWp9fQhMP9XTdQREmOMJahEOBmkfh2yHNckyAqK5S+0mnwT7lUyP5D0Zm39fnRTR53d359ELtACz8noHgUN53LQuBmbkUYe3E2iWIUy1bcpT34ozf1FTyjyXFsbWC5dxa/NlIvk/azHU+1JW/OaxoEkPOqa26ku0P2PWhVNTySuemUDCfX6cQlwsWvmLyZtllstdL9T5wYEpVfk0qUpyaVO3ncapLTLDirKKftxCspVTwlLJM5RREsSpT+luNU6K0YF99wT5iSvvQAVXiS4yuikP1fA2PzxiVBC1x0Jvupj6WsNd3Z7C6jzJRtRd8624a72hCTseDhoUxE0hQWc2479rDkopHUs+K2Kl8bKkSpBTQQrr5E3KsxFvR1QFRMJQt5oY2mACdX2QBxMLiG1Bc0+5J8uFETHSQ5ch46jC2/d0+aiA+wAzvvxx0NpT50UwB70xdJ++FmV99a+o2YN3O4FpA1UkONiHNbRUsLqb+wXYJdpP99M7wH8JOSZBKMa89Zo3okYlWHXfzpl5hhGSFNxaAK3qMgnL2+Lt8PBnYDo27luI48keDqA4OIzXuZ/SX5huKD6NmkEPkOvaAqs0KWXxotOiDyonbD96NEhIiRwLnDwRs/TWJTFMMKFPI+gzi9v3JtJczCV+snzKivFKxAEs9VfCUkHf18RJE9XaB6mZs+kk08bJIdF3T+YuOB6jajM9GlmAfAb5p3zb5KHEkcHypc18/1fzsdC2wW90nI6VziuzMigvzhWLZmVKsI3HEo4Cj+WTjJ1yOjuRo492AN6aMUuH5PaQm3GmeFWOFxj1w956IGeSwbXek0F90qiCiNpHjggmtBRJu6Gk515EIA1G9Elop0Qm9AFmsUU5Df7zE4Eqlr1/I4eOixu8Sfwdo+2RaO075NKLYGhV6m6+h8fTx0BxEv37MbkAsQhf2pcm3vFYp9yX2BDF1FIpdnGFmPo2d6pVysTJ4qLxYhXf3o+/4szyF6kTu5/+ck8mwyslComqi+VQ8ZjTHbtdvFd+VkTdGodhzU7h7qpneKFVRLXMamg7lKJ9B5Be01LwVvPHry8tprppbJt4+ezttIC5lAhMnenldJNq2bnu616D6O6ZMju7CgwtO/hv33ScqXhKhFvlLqaee4MKua2+vet4l+lSwc7e0ded5xSBEFlkIb+hyqFZPWH/aruJ2TpoYsfTyq4XSerbJk0k5baAWDXjzvbDfVilGQYprJcvfXvUwmf5uMm0yVeD5xxdb1a8/v/OV1qejSlzbsqhr69WxRm0PhQSkbAxRj3euN3fdqbH2MFOpYo6GVX/XqznkE/X5xGrAfQ4IJLfMKzU+X3z8xVU7V7USGu4uXgfq93/7/X8DUEsDBBQAAgAIAEx7iUuAI88WSwAAAGoAAAAbAAAAdW5pdmVyc2FsL3VuaXZlcnNhbC5wbmcueG1ss7GvyM1RKEstKs7Mz7NVMtQzULK34+WyKShKLctMLVeoAIoBBSFASaHSVsnECMEtz0wpybBVsjA1Q4hlpGamZ5TYKpkhKdQHGgkAUEsBAgAAFAACAAgAO1pSTTZhWAJHAwAA4QkAABQAAAAAAAAAAQAAAAAAAAAAAHVuaXZlcnNhbC9wbGF5ZXIueG1sUEsBAgAAFAACAAgAM5tiTeEsEOCmBgAA8BkAAB0AAAAAAAAAAQAAAAAAeQMAAHVuaXZlcnNhbC9jb21tb25fbWVzc2FnZXMubG5nUEsBAgAAFAACAAgAM5tiTbay98ilAAAAggEAAC4AAAAAAAAAAQAAAAAAWgoAAHVuaXZlcnNhbC9wbGF5YmFja19hbmRfbmF2aWdhdGlvbl9zZXR0aW5ncy54bWxQSwECAAAUAAIACAAzm2JN0RaCJ6MGAACvIgAAJwAAAAAAAAABAAAAAABLCwAAdW5pdmVyc2FsL2ZsYXNoX3B1Ymxpc2hpbmdfc2V0dGluZ3MueG1sUEsBAgAAFAACAAgAM5tiTSh/+uptAwAAnAwAACEAAAAAAAAAAQAAAAAAMxIAAHVuaXZlcnNhbC9mbGFzaF9za2luX3NldHRpbmdzLnhtbFBLAQIAABQAAgAIADObYk2zhRdInAYAADkiAAAmAAAAAAAAAAEAAAAAAN8VAAB1bml2ZXJzYWwvaHRtbF9wdWJsaXNoaW5nX3NldHRpbmdzLnhtbFBLAQIAABQAAgAIADObYk21ggNAtgEAAHkGAAAfAAAAAAAAAAEAAAAAAL8cAAB1bml2ZXJzYWwvaHRtbF9za2luX3NldHRpbmdzLmpzUEsBAgAAFAACAAgATHuJS41iAY8CNAAAN1cAABcAAAAAAAAAAAAAAAAAsh4AAHVuaXZlcnNhbC91bml2ZXJzYWwucG5nUEsBAgAAFAACAAgATHuJS4AjzxZLAAAAagAAABsAAAAAAAAAAQAAAAAA6VIAAHVuaXZlcnNhbC91bml2ZXJzYWwucG5nLnhtbFBLBQYAAAAACQAJALwCAABtUwAAAAA="/>
  <p:tag name="ISPRING_CURRENT_PLAYER_ID" val="universal"/>
  <p:tag name="ISPRING_PRESENTATION_TITLE" val="Презентация1"/>
  <p:tag name="ISPRING_FIRST_PUBLISH" val="1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822</TotalTime>
  <Words>235</Words>
  <Application>Microsoft Office PowerPoint</Application>
  <PresentationFormat>Экран (4:3)</PresentationFormat>
  <Paragraphs>67</Paragraphs>
  <Slides>8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Слайд 1</vt:lpstr>
      <vt:lpstr>Слайд 2</vt:lpstr>
      <vt:lpstr>Задание</vt:lpstr>
      <vt:lpstr>Слайд 4</vt:lpstr>
      <vt:lpstr>Слайд 5</vt:lpstr>
      <vt:lpstr>Слайд 6</vt:lpstr>
      <vt:lpstr>МРОТ с 1 мая 2018 года:  таблица по Томской области 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Презентация1</dc:title>
  <dc:creator>Марина</dc:creator>
  <cp:lastModifiedBy>Гость</cp:lastModifiedBy>
  <cp:revision>87</cp:revision>
  <dcterms:created xsi:type="dcterms:W3CDTF">2018-12-17T12:37:00Z</dcterms:created>
  <dcterms:modified xsi:type="dcterms:W3CDTF">2018-12-20T06:11:44Z</dcterms:modified>
</cp:coreProperties>
</file>