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sldIdLst>
    <p:sldId id="256" r:id="rId2"/>
    <p:sldId id="257" r:id="rId3"/>
    <p:sldId id="283" r:id="rId4"/>
    <p:sldId id="262" r:id="rId5"/>
    <p:sldId id="284" r:id="rId6"/>
    <p:sldId id="282" r:id="rId7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FDF"/>
    <a:srgbClr val="9C97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714" autoAdjust="0"/>
  </p:normalViewPr>
  <p:slideViewPr>
    <p:cSldViewPr>
      <p:cViewPr>
        <p:scale>
          <a:sx n="91" d="100"/>
          <a:sy n="91" d="100"/>
        </p:scale>
        <p:origin x="-15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9334088665200729E-2"/>
          <c:y val="1.6534621153205198E-2"/>
          <c:w val="0.60365842474525888"/>
          <c:h val="0.87350559139262307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другие причины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Лист1!$B$2:$B$6</c:f>
              <c:numCache>
                <c:formatCode>0%</c:formatCode>
                <c:ptCount val="5"/>
                <c:pt idx="0">
                  <c:v>0.18</c:v>
                </c:pt>
                <c:pt idx="1">
                  <c:v>0.16500000000000001</c:v>
                </c:pt>
                <c:pt idx="2">
                  <c:v>0.122</c:v>
                </c:pt>
                <c:pt idx="3">
                  <c:v>9.5000000000000001E-2</c:v>
                </c:pt>
                <c:pt idx="4" formatCode="0.00%">
                  <c:v>9.5000000000000001E-2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90-4694-AE45-E42C49F3D7B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приняли по болезни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Лист1!$C$2:$C$6</c:f>
              <c:numCache>
                <c:formatCode>0.00%</c:formatCode>
                <c:ptCount val="5"/>
                <c:pt idx="0">
                  <c:v>0.124</c:v>
                </c:pt>
                <c:pt idx="1">
                  <c:v>0.10299999999999999</c:v>
                </c:pt>
                <c:pt idx="2">
                  <c:v>9.8000000000000004E-2</c:v>
                </c:pt>
                <c:pt idx="3">
                  <c:v>9.6000000000000002E-2</c:v>
                </c:pt>
                <c:pt idx="4">
                  <c:v>7.2999999999999995E-2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B90-4694-AE45-E42C49F3D7B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отказались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Лист1!$D$2:$D$6</c:f>
              <c:numCache>
                <c:formatCode>0.00%</c:formatCode>
                <c:ptCount val="5"/>
                <c:pt idx="0">
                  <c:v>0.26500000000000001</c:v>
                </c:pt>
                <c:pt idx="1">
                  <c:v>0.16</c:v>
                </c:pt>
                <c:pt idx="2">
                  <c:v>0.11899999999999999</c:v>
                </c:pt>
                <c:pt idx="3">
                  <c:v>8.5000000000000006E-2</c:v>
                </c:pt>
                <c:pt idx="4">
                  <c:v>8.2000000000000003E-2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B90-4694-AE45-E42C49F3D7B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приняли участие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Лист1!$E$2:$E$6</c:f>
              <c:numCache>
                <c:formatCode>0%</c:formatCode>
                <c:ptCount val="5"/>
                <c:pt idx="0">
                  <c:v>0.59</c:v>
                </c:pt>
                <c:pt idx="1">
                  <c:v>0.65</c:v>
                </c:pt>
                <c:pt idx="2">
                  <c:v>0.74</c:v>
                </c:pt>
                <c:pt idx="3">
                  <c:v>0.72</c:v>
                </c:pt>
                <c:pt idx="4">
                  <c:v>0.75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B90-4694-AE45-E42C49F3D7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6859392"/>
        <c:axId val="100914240"/>
        <c:axId val="0"/>
      </c:bar3DChart>
      <c:catAx>
        <c:axId val="1168593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00914240"/>
        <c:crosses val="autoZero"/>
        <c:auto val="1"/>
        <c:lblAlgn val="ctr"/>
        <c:lblOffset val="100"/>
        <c:noMultiLvlLbl val="0"/>
      </c:catAx>
      <c:valAx>
        <c:axId val="10091424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168593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E94DD-516A-42EE-A55C-2A0CC955ABA2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C7F1A-D82D-4A4A-9042-926D80D97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483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C7F1A-D82D-4A4A-9042-926D80D97EE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574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endParaRPr lang="ru-RU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C7F1A-D82D-4A4A-9042-926D80D97E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873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AC7F1A-D82D-4A4A-9042-926D80D97E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894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C7F1A-D82D-4A4A-9042-926D80D97EE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858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5CB6170-4070-4F07-B297-4F8DE0AEB1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2CD38BE-98D4-47A7-B2E0-33BFC63B809B}" type="datetimeFigureOut">
              <a:rPr lang="ru-RU" smtClean="0"/>
              <a:pPr/>
              <a:t>11.12.2018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543800" cy="1440160"/>
          </a:xfrm>
        </p:spPr>
        <p:txBody>
          <a:bodyPr/>
          <a:lstStyle/>
          <a:p>
            <a:pPr algn="ctr"/>
            <a:r>
              <a:rPr lang="ru-RU" sz="2400" b="1" dirty="0" smtClean="0">
                <a:latin typeface="Times New Roman"/>
                <a:ea typeface="Times New Roman"/>
              </a:rPr>
              <a:t>Итоги </a:t>
            </a:r>
            <a:r>
              <a:rPr lang="ru-RU" sz="2400" b="1" dirty="0">
                <a:latin typeface="Times New Roman"/>
                <a:ea typeface="Times New Roman"/>
              </a:rPr>
              <a:t>социально-психологического тестирования </a:t>
            </a:r>
            <a:r>
              <a:rPr lang="ru-RU" sz="2400" b="1" dirty="0" smtClean="0">
                <a:latin typeface="Times New Roman"/>
                <a:ea typeface="Times New Roman"/>
              </a:rPr>
              <a:t>обучающихся </a:t>
            </a:r>
            <a:r>
              <a:rPr lang="ru-RU" sz="2400" b="1" dirty="0">
                <a:latin typeface="Times New Roman"/>
                <a:ea typeface="Times New Roman"/>
              </a:rPr>
              <a:t>7-11 классов </a:t>
            </a:r>
            <a:r>
              <a:rPr lang="ru-RU" sz="2400" b="1" dirty="0" smtClean="0">
                <a:latin typeface="Times New Roman"/>
                <a:ea typeface="Times New Roman"/>
              </a:rPr>
              <a:t> </a:t>
            </a:r>
            <a:r>
              <a:rPr lang="ru-RU" sz="2400" b="1" dirty="0">
                <a:latin typeface="Times New Roman"/>
                <a:ea typeface="Times New Roman"/>
              </a:rPr>
              <a:t>2018 </a:t>
            </a:r>
            <a:r>
              <a:rPr lang="ru-RU" sz="2400" b="1" dirty="0" smtClean="0">
                <a:latin typeface="Times New Roman"/>
                <a:ea typeface="Times New Roman"/>
              </a:rPr>
              <a:t>года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5301208"/>
            <a:ext cx="6461760" cy="706760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Елена Вениаминовна </a:t>
            </a:r>
            <a:r>
              <a:rPr lang="ru-RU" b="1" i="1" dirty="0" err="1" smtClean="0"/>
              <a:t>Вторина</a:t>
            </a:r>
            <a:r>
              <a:rPr lang="ru-RU" b="1" i="1" dirty="0" smtClean="0"/>
              <a:t>, </a:t>
            </a:r>
            <a:endParaRPr lang="ru-RU" b="1" i="1" dirty="0"/>
          </a:p>
          <a:p>
            <a:r>
              <a:rPr lang="ru-RU" sz="1700" b="1" i="1" dirty="0" smtClean="0"/>
              <a:t>Заместитель начальника Департамента </a:t>
            </a:r>
            <a:r>
              <a:rPr lang="ru-RU" sz="1700" b="1" i="1" dirty="0"/>
              <a:t>общего образования Томской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78068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064896" cy="864096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/>
                <a:ea typeface="Times New Roman"/>
              </a:rPr>
              <a:t> Результаты социально-психологического тестирования</a:t>
            </a:r>
            <a:endParaRPr lang="ru-RU" sz="3600" b="1" u="sng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67544" y="4725144"/>
            <a:ext cx="7848872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800"/>
              </a:spcAft>
            </a:pPr>
            <a:endParaRPr lang="ru-RU" dirty="0"/>
          </a:p>
        </p:txBody>
      </p:sp>
      <p:graphicFrame>
        <p:nvGraphicFramePr>
          <p:cNvPr id="6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0458886"/>
              </p:ext>
            </p:extLst>
          </p:nvPr>
        </p:nvGraphicFramePr>
        <p:xfrm>
          <a:off x="443394" y="1412776"/>
          <a:ext cx="763284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1343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F32F90CD-B25D-4C68-8F96-755B740370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584172"/>
              </p:ext>
            </p:extLst>
          </p:nvPr>
        </p:nvGraphicFramePr>
        <p:xfrm>
          <a:off x="179512" y="1340768"/>
          <a:ext cx="8136903" cy="4462459"/>
        </p:xfrm>
        <a:graphic>
          <a:graphicData uri="http://schemas.openxmlformats.org/drawingml/2006/table">
            <a:tbl>
              <a:tblPr firstRow="1" bandRow="1"/>
              <a:tblGrid>
                <a:gridCol w="3024336">
                  <a:extLst>
                    <a:ext uri="{9D8B030D-6E8A-4147-A177-3AD203B41FA5}">
                      <a16:colId xmlns:a16="http://schemas.microsoft.com/office/drawing/2014/main" xmlns="" val="89908418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23919015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20600537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156366322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774324817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xmlns="" val="2708700400"/>
                    </a:ext>
                  </a:extLst>
                </a:gridCol>
              </a:tblGrid>
              <a:tr h="576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927376"/>
                  </a:ext>
                </a:extLst>
              </a:tr>
              <a:tr h="35976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МОУО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539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539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87012207"/>
                  </a:ext>
                </a:extLst>
              </a:tr>
              <a:tr h="28016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ОГОО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922813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282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287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289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0352100"/>
                  </a:ext>
                </a:extLst>
              </a:tr>
              <a:tr h="5549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обучающихся, подлежащих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тестированию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38835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39886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40713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41427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42292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64887184"/>
                  </a:ext>
                </a:extLst>
              </a:tr>
              <a:tr h="6434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обучающихся, прошедших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тестирование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22876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26050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30196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29928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31750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2753352"/>
                  </a:ext>
                </a:extLst>
              </a:tr>
              <a:tr h="4202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обучающихся, не прошедших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тестирование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в том числе: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15948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13836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10517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11499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10542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7541551"/>
                  </a:ext>
                </a:extLst>
              </a:tr>
              <a:tr h="3759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болезнь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2859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2701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2961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3101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5310301"/>
                  </a:ext>
                </a:extLst>
              </a:tr>
              <a:tr h="3759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отказ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6074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4185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3598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3544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3486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3716319"/>
                  </a:ext>
                </a:extLst>
              </a:tr>
              <a:tr h="3759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причины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7016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6613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3958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898" marR="88898" marT="44449" marB="44449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3943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4012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86378120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AB2878A1-6371-4D56-A1F2-AFAF002F3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800" y="294106"/>
            <a:ext cx="8064896" cy="864096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/>
                <a:ea typeface="Times New Roman"/>
              </a:rPr>
              <a:t> Результаты социально-психологического тестирования</a:t>
            </a:r>
            <a:endParaRPr lang="ru-RU" sz="3600" b="1" u="sng" dirty="0"/>
          </a:p>
        </p:txBody>
      </p:sp>
    </p:spTree>
    <p:extLst>
      <p:ext uri="{BB962C8B-B14F-4D97-AF65-F5344CB8AC3E}">
        <p14:creationId xmlns:p14="http://schemas.microsoft.com/office/powerpoint/2010/main" val="825641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788" y="9964"/>
            <a:ext cx="8260392" cy="864096"/>
          </a:xfrm>
        </p:spPr>
        <p:txBody>
          <a:bodyPr/>
          <a:lstStyle/>
          <a:p>
            <a:pPr indent="450215" algn="ctr"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</a:rPr>
              <a:t>Процент несовершеннолетних «социального риска»</a:t>
            </a:r>
            <a:endParaRPr lang="ru-RU" sz="24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3068960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endParaRPr lang="ru-RU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06D70BAD-1EA3-4517-84F7-D7AA1E5329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218785"/>
              </p:ext>
            </p:extLst>
          </p:nvPr>
        </p:nvGraphicFramePr>
        <p:xfrm>
          <a:off x="251520" y="672943"/>
          <a:ext cx="7848871" cy="5530698"/>
        </p:xfrm>
        <a:graphic>
          <a:graphicData uri="http://schemas.openxmlformats.org/drawingml/2006/table">
            <a:tbl>
              <a:tblPr/>
              <a:tblGrid>
                <a:gridCol w="737260">
                  <a:extLst>
                    <a:ext uri="{9D8B030D-6E8A-4147-A177-3AD203B41FA5}">
                      <a16:colId xmlns:a16="http://schemas.microsoft.com/office/drawing/2014/main" xmlns="" val="2774737538"/>
                    </a:ext>
                  </a:extLst>
                </a:gridCol>
                <a:gridCol w="2492974">
                  <a:extLst>
                    <a:ext uri="{9D8B030D-6E8A-4147-A177-3AD203B41FA5}">
                      <a16:colId xmlns:a16="http://schemas.microsoft.com/office/drawing/2014/main" xmlns="" val="1494249480"/>
                    </a:ext>
                  </a:extLst>
                </a:gridCol>
                <a:gridCol w="1001758">
                  <a:extLst>
                    <a:ext uri="{9D8B030D-6E8A-4147-A177-3AD203B41FA5}">
                      <a16:colId xmlns:a16="http://schemas.microsoft.com/office/drawing/2014/main" xmlns="" val="1824687607"/>
                    </a:ext>
                  </a:extLst>
                </a:gridCol>
                <a:gridCol w="871707">
                  <a:extLst>
                    <a:ext uri="{9D8B030D-6E8A-4147-A177-3AD203B41FA5}">
                      <a16:colId xmlns:a16="http://schemas.microsoft.com/office/drawing/2014/main" xmlns="" val="3883777966"/>
                    </a:ext>
                  </a:extLst>
                </a:gridCol>
                <a:gridCol w="871707">
                  <a:extLst>
                    <a:ext uri="{9D8B030D-6E8A-4147-A177-3AD203B41FA5}">
                      <a16:colId xmlns:a16="http://schemas.microsoft.com/office/drawing/2014/main" xmlns="" val="4084188493"/>
                    </a:ext>
                  </a:extLst>
                </a:gridCol>
                <a:gridCol w="871707">
                  <a:extLst>
                    <a:ext uri="{9D8B030D-6E8A-4147-A177-3AD203B41FA5}">
                      <a16:colId xmlns:a16="http://schemas.microsoft.com/office/drawing/2014/main" xmlns="" val="291706535"/>
                    </a:ext>
                  </a:extLst>
                </a:gridCol>
                <a:gridCol w="1001758">
                  <a:extLst>
                    <a:ext uri="{9D8B030D-6E8A-4147-A177-3AD203B41FA5}">
                      <a16:colId xmlns:a16="http://schemas.microsoft.com/office/drawing/2014/main" xmlns="" val="244439455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47648291"/>
                  </a:ext>
                </a:extLst>
              </a:tr>
              <a:tr h="21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Александровский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5787653"/>
                  </a:ext>
                </a:extLst>
              </a:tr>
              <a:tr h="21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Асиновский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6038031"/>
                  </a:ext>
                </a:extLst>
              </a:tr>
              <a:tr h="21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Бакчарский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400" b="1" i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5207250"/>
                  </a:ext>
                </a:extLst>
              </a:tr>
              <a:tr h="21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Верхнекетский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04937884"/>
                  </a:ext>
                </a:extLst>
              </a:tr>
              <a:tr h="210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Зырянский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94229543"/>
                  </a:ext>
                </a:extLst>
              </a:tr>
              <a:tr h="210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Каргасокский район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53881767"/>
                  </a:ext>
                </a:extLst>
              </a:tr>
              <a:tr h="21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Кожевниковский район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6327887"/>
                  </a:ext>
                </a:extLst>
              </a:tr>
              <a:tr h="21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Колпашевский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72708649"/>
                  </a:ext>
                </a:extLst>
              </a:tr>
              <a:tr h="21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Кривошеинский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31893024"/>
                  </a:ext>
                </a:extLst>
              </a:tr>
              <a:tr h="21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Молчановский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3914191"/>
                  </a:ext>
                </a:extLst>
              </a:tr>
              <a:tr h="21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Парабельский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72457887"/>
                  </a:ext>
                </a:extLst>
              </a:tr>
              <a:tr h="21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Первомайский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43620870"/>
                  </a:ext>
                </a:extLst>
              </a:tr>
              <a:tr h="21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Тегульдетский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6551422"/>
                  </a:ext>
                </a:extLst>
              </a:tr>
              <a:tr h="210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Томский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8107715"/>
                  </a:ext>
                </a:extLst>
              </a:tr>
              <a:tr h="1543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Чаинский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8906686"/>
                  </a:ext>
                </a:extLst>
              </a:tr>
              <a:tr h="210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Шегарский район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23999786"/>
                  </a:ext>
                </a:extLst>
              </a:tr>
              <a:tr h="210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г.Кедровый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76201065"/>
                  </a:ext>
                </a:extLst>
              </a:tr>
              <a:tr h="210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ЗАТО Северск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6098512"/>
                  </a:ext>
                </a:extLst>
              </a:tr>
              <a:tr h="210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г.Стрежевой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5795837"/>
                  </a:ext>
                </a:extLst>
              </a:tr>
              <a:tr h="210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г.Томск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58580503"/>
                  </a:ext>
                </a:extLst>
              </a:tr>
              <a:tr h="210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ОГОО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0788096"/>
                  </a:ext>
                </a:extLst>
              </a:tr>
              <a:tr h="21074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859" marR="15859" marT="8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0285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53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4082"/>
          </a:xfrm>
        </p:spPr>
        <p:txBody>
          <a:bodyPr/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 algn="just">
              <a:buAutoNum type="arabicParenR"/>
            </a:pPr>
            <a:r>
              <a:rPr lang="ru-RU" dirty="0" smtClean="0"/>
              <a:t>Процент охвата несовершеннолетних в социально-психологическом тестировании с каждым годом увеличивается.</a:t>
            </a:r>
          </a:p>
          <a:p>
            <a:pPr marL="571500" indent="-457200" algn="just">
              <a:buFont typeface="Arial" pitchFamily="34" charset="0"/>
              <a:buAutoNum type="arabicParenR"/>
            </a:pPr>
            <a:r>
              <a:rPr lang="ru-RU" dirty="0" smtClean="0"/>
              <a:t>Снижается процент отказов </a:t>
            </a:r>
            <a:r>
              <a:rPr lang="ru-RU" dirty="0"/>
              <a:t>несовершеннолетних </a:t>
            </a:r>
            <a:r>
              <a:rPr lang="ru-RU" dirty="0" smtClean="0"/>
              <a:t>от прохождения (участия) в социально-психологическом тестировании.</a:t>
            </a:r>
          </a:p>
          <a:p>
            <a:pPr marL="571500" indent="-457200" algn="just">
              <a:buFont typeface="Arial" pitchFamily="34" charset="0"/>
              <a:buAutoNum type="arabicParenR"/>
            </a:pPr>
            <a:r>
              <a:rPr lang="ru-RU" dirty="0" smtClean="0"/>
              <a:t>Увеличивается количество МОУО со значением «группы риска» больше 3%.</a:t>
            </a:r>
          </a:p>
          <a:p>
            <a:pPr marL="571500" indent="-457200">
              <a:buFont typeface="Arial" pitchFamily="34" charset="0"/>
              <a:buAutoNum type="arabi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6496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Дополнительные мероприятия по итогам социально-психологического тестирования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1500" lvl="0" indent="-457200" algn="just">
              <a:buAutoNum type="arabicParenR"/>
            </a:pPr>
            <a:r>
              <a:rPr lang="ru-RU" dirty="0"/>
              <a:t>профилактические медицинские осмотры обучающихся образовательных организаций с привлечением нарколога.</a:t>
            </a:r>
          </a:p>
          <a:p>
            <a:pPr marL="571500" lvl="0" indent="-457200" algn="just">
              <a:buAutoNum type="arabicParenR"/>
            </a:pPr>
            <a:r>
              <a:rPr lang="ru-RU" dirty="0"/>
              <a:t>Совместные рейды с КДН и ЗП, ПДН по местам массового досуга подростков и молодежи. </a:t>
            </a:r>
          </a:p>
          <a:p>
            <a:pPr marL="571500" lvl="0" indent="-457200" algn="just">
              <a:buAutoNum type="arabicParenR"/>
            </a:pPr>
            <a:r>
              <a:rPr lang="ru-RU" dirty="0"/>
              <a:t>Реализация социальных проектов и муниципальных программ.</a:t>
            </a:r>
          </a:p>
          <a:p>
            <a:pPr marL="571500" lvl="0" indent="-457200" algn="just">
              <a:buAutoNum type="arabicParenR"/>
            </a:pPr>
            <a:r>
              <a:rPr lang="ru-RU" dirty="0"/>
              <a:t>Профилактические акции и молодежные фестивали.</a:t>
            </a:r>
          </a:p>
          <a:p>
            <a:pPr marL="571500" lvl="0" indent="-457200" algn="just">
              <a:buAutoNum type="arabicParenR"/>
            </a:pPr>
            <a:r>
              <a:rPr lang="ru-RU" dirty="0"/>
              <a:t>Месячник по профилактики.</a:t>
            </a:r>
          </a:p>
          <a:p>
            <a:pPr marL="571500" lvl="0" indent="-457200" algn="just">
              <a:buAutoNum type="arabicParenR"/>
            </a:pPr>
            <a:r>
              <a:rPr lang="ru-RU" dirty="0"/>
              <a:t>Профилактически е мероприятия для родительской аудитории (лектории, конференции, горячие линии </a:t>
            </a:r>
            <a:r>
              <a:rPr lang="ru-RU" sz="2100" dirty="0">
                <a:solidFill>
                  <a:srgbClr val="2F2B20"/>
                </a:solidFill>
              </a:rPr>
              <a:t>по вопросам профилактики употребления наркотических средств и </a:t>
            </a:r>
            <a:r>
              <a:rPr lang="ru-RU" sz="2100" dirty="0" err="1">
                <a:solidFill>
                  <a:srgbClr val="2F2B20"/>
                </a:solidFill>
              </a:rPr>
              <a:t>психоактивных</a:t>
            </a:r>
            <a:r>
              <a:rPr lang="ru-RU" sz="2100" dirty="0">
                <a:solidFill>
                  <a:srgbClr val="2F2B20"/>
                </a:solidFill>
              </a:rPr>
              <a:t> веществ, первичных признаках возможного их потребления несовершеннолетними, и разъяснением положений ст. 20.22 Кодекса РФ об административных правонарушениях).</a:t>
            </a:r>
          </a:p>
          <a:p>
            <a:pPr marL="571500" lvl="0" indent="-457200" algn="just">
              <a:buAutoNum type="arabicParenR"/>
            </a:pPr>
            <a:r>
              <a:rPr lang="ru-RU" sz="2100" dirty="0">
                <a:solidFill>
                  <a:srgbClr val="2F2B20"/>
                </a:solidFill>
              </a:rPr>
              <a:t>Семинары </a:t>
            </a:r>
            <a:r>
              <a:rPr lang="ru-RU" sz="2100" dirty="0" smtClean="0">
                <a:solidFill>
                  <a:srgbClr val="2F2B20"/>
                </a:solidFill>
              </a:rPr>
              <a:t>– практикумы </a:t>
            </a:r>
            <a:r>
              <a:rPr lang="ru-RU" sz="2100" dirty="0">
                <a:solidFill>
                  <a:srgbClr val="2F2B20"/>
                </a:solidFill>
              </a:rPr>
              <a:t>для педагогических работников образовательных организаций.</a:t>
            </a:r>
          </a:p>
          <a:p>
            <a:pPr marL="571500" lvl="0" indent="-457200">
              <a:buAutoNum type="arabicParenR"/>
            </a:pPr>
            <a:endParaRPr lang="ru-RU" sz="2100" dirty="0">
              <a:solidFill>
                <a:srgbClr val="2F2B20"/>
              </a:solidFill>
            </a:endParaRPr>
          </a:p>
          <a:p>
            <a:pPr marL="571500" lvl="0" indent="-457200">
              <a:buAutoNum type="arabicParenR"/>
            </a:pPr>
            <a:endParaRPr lang="ru-RU" dirty="0"/>
          </a:p>
          <a:p>
            <a:pPr marL="571500" lvl="0" indent="-457200">
              <a:buAutoNum type="arabicParenR"/>
            </a:pPr>
            <a:endParaRPr lang="ru-RU" dirty="0"/>
          </a:p>
          <a:p>
            <a:pPr marL="571500" lvl="0" indent="-457200">
              <a:buAutoNum type="arabicParenR"/>
            </a:pPr>
            <a:endParaRPr lang="ru-RU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93143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1254</TotalTime>
  <Words>434</Words>
  <Application>Microsoft Office PowerPoint</Application>
  <PresentationFormat>Экран (4:3)</PresentationFormat>
  <Paragraphs>244</Paragraphs>
  <Slides>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Соседство</vt:lpstr>
      <vt:lpstr>Итоги социально-психологического тестирования обучающихся 7-11 классов  2018 года</vt:lpstr>
      <vt:lpstr> Результаты социально-психологического тестирования</vt:lpstr>
      <vt:lpstr> Результаты социально-психологического тестирования</vt:lpstr>
      <vt:lpstr>Процент несовершеннолетних «социального риска»</vt:lpstr>
      <vt:lpstr>Выводы:</vt:lpstr>
      <vt:lpstr>Дополнительные мероприятия по итогам социально-психологического тестирования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профессиональной переподготовки и повышения квалификации педагогических работников образовательных организаций, осуществляющих обучение граждан в области обороны и их подготовку по основам военной службы в 2016-2017 годах</dc:title>
  <dc:creator>stat</dc:creator>
  <cp:lastModifiedBy>naa</cp:lastModifiedBy>
  <cp:revision>107</cp:revision>
  <cp:lastPrinted>2017-03-28T02:25:25Z</cp:lastPrinted>
  <dcterms:created xsi:type="dcterms:W3CDTF">2017-03-27T06:23:43Z</dcterms:created>
  <dcterms:modified xsi:type="dcterms:W3CDTF">2018-12-11T02:49:49Z</dcterms:modified>
</cp:coreProperties>
</file>