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8" r:id="rId4"/>
    <p:sldId id="261" r:id="rId5"/>
    <p:sldId id="265" r:id="rId6"/>
    <p:sldId id="259" r:id="rId7"/>
    <p:sldId id="263" r:id="rId8"/>
    <p:sldId id="264" r:id="rId9"/>
    <p:sldId id="273" r:id="rId10"/>
    <p:sldId id="266" r:id="rId11"/>
    <p:sldId id="267" r:id="rId12"/>
    <p:sldId id="269" r:id="rId13"/>
    <p:sldId id="274" r:id="rId14"/>
    <p:sldId id="262" r:id="rId15"/>
    <p:sldId id="257" r:id="rId16"/>
    <p:sldId id="279" r:id="rId17"/>
    <p:sldId id="276" r:id="rId18"/>
    <p:sldId id="277" r:id="rId19"/>
    <p:sldId id="280" r:id="rId20"/>
    <p:sldId id="275" r:id="rId21"/>
    <p:sldId id="281" r:id="rId22"/>
    <p:sldId id="282" r:id="rId23"/>
    <p:sldId id="283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58F19-CDA4-4A89-B3F3-C51ABA6D711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218C72-9DCD-47A4-9A57-221D9C701A07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2800" dirty="0" smtClean="0"/>
            <a:t>Изменение отношения к конфликтам</a:t>
          </a:r>
          <a:endParaRPr lang="ru-RU" sz="2800" dirty="0"/>
        </a:p>
      </dgm:t>
    </dgm:pt>
    <dgm:pt modelId="{481BFDE0-8C89-4360-A2B5-9871E5879C65}" type="parTrans" cxnId="{071CD101-BF80-479F-9C2A-E61C1F3086E0}">
      <dgm:prSet/>
      <dgm:spPr/>
      <dgm:t>
        <a:bodyPr/>
        <a:lstStyle/>
        <a:p>
          <a:endParaRPr lang="ru-RU"/>
        </a:p>
      </dgm:t>
    </dgm:pt>
    <dgm:pt modelId="{D9116DA9-68B6-4103-8182-03363EA76D3E}" type="sibTrans" cxnId="{071CD101-BF80-479F-9C2A-E61C1F3086E0}">
      <dgm:prSet/>
      <dgm:spPr/>
      <dgm:t>
        <a:bodyPr/>
        <a:lstStyle/>
        <a:p>
          <a:endParaRPr lang="ru-RU"/>
        </a:p>
      </dgm:t>
    </dgm:pt>
    <dgm:pt modelId="{E3D1107F-67DA-4DD3-ADDB-523FB7EAB455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400" dirty="0" smtClean="0"/>
            <a:t>Преодоление </a:t>
          </a:r>
          <a:r>
            <a:rPr lang="ru-RU" sz="2400" dirty="0" err="1" smtClean="0"/>
            <a:t>конфликтофобии</a:t>
          </a:r>
          <a:r>
            <a:rPr lang="ru-RU" sz="2400" dirty="0" smtClean="0"/>
            <a:t>;</a:t>
          </a:r>
          <a:endParaRPr lang="ru-RU" sz="2400" dirty="0"/>
        </a:p>
      </dgm:t>
    </dgm:pt>
    <dgm:pt modelId="{BA5B17DD-7956-45B3-B58A-AFD2FBD8B43C}" type="parTrans" cxnId="{B8B49814-E8A5-4BC7-8367-FC20A9450FDF}">
      <dgm:prSet/>
      <dgm:spPr/>
      <dgm:t>
        <a:bodyPr/>
        <a:lstStyle/>
        <a:p>
          <a:endParaRPr lang="ru-RU"/>
        </a:p>
      </dgm:t>
    </dgm:pt>
    <dgm:pt modelId="{5C350DC9-B4D8-4CBE-96B8-DB2EA2496CF1}" type="sibTrans" cxnId="{B8B49814-E8A5-4BC7-8367-FC20A9450FDF}">
      <dgm:prSet/>
      <dgm:spPr/>
      <dgm:t>
        <a:bodyPr/>
        <a:lstStyle/>
        <a:p>
          <a:endParaRPr lang="ru-RU"/>
        </a:p>
      </dgm:t>
    </dgm:pt>
    <dgm:pt modelId="{E6C2C1B9-3FB4-4896-8471-5F2F886BC49F}">
      <dgm:prSet phldrT="[Текст]" custT="1"/>
      <dgm:spPr/>
      <dgm:t>
        <a:bodyPr/>
        <a:lstStyle/>
        <a:p>
          <a:pPr algn="ctr"/>
          <a:r>
            <a:rPr lang="ru-RU" sz="2800" dirty="0" smtClean="0"/>
            <a:t>Конструктивное разрешение конфликтов </a:t>
          </a:r>
          <a:endParaRPr lang="ru-RU" sz="2800" dirty="0"/>
        </a:p>
      </dgm:t>
    </dgm:pt>
    <dgm:pt modelId="{49F3280A-2398-4A37-9479-35B4CC2087EF}" type="parTrans" cxnId="{9878A908-02FA-40E7-9780-432F37D8C9AD}">
      <dgm:prSet/>
      <dgm:spPr/>
      <dgm:t>
        <a:bodyPr/>
        <a:lstStyle/>
        <a:p>
          <a:endParaRPr lang="ru-RU"/>
        </a:p>
      </dgm:t>
    </dgm:pt>
    <dgm:pt modelId="{4D0F04BA-3EBC-4CCD-8BA0-29C042F0A505}" type="sibTrans" cxnId="{9878A908-02FA-40E7-9780-432F37D8C9AD}">
      <dgm:prSet/>
      <dgm:spPr/>
      <dgm:t>
        <a:bodyPr/>
        <a:lstStyle/>
        <a:p>
          <a:endParaRPr lang="ru-RU"/>
        </a:p>
      </dgm:t>
    </dgm:pt>
    <dgm:pt modelId="{33148F7E-BA1A-4502-84E4-FD8A06977D41}">
      <dgm:prSet phldrT="[Текст]" custT="1"/>
      <dgm:spPr/>
      <dgm:t>
        <a:bodyPr/>
        <a:lstStyle/>
        <a:p>
          <a:pPr algn="l"/>
          <a:r>
            <a:rPr lang="ru-RU" sz="2200" dirty="0" smtClean="0"/>
            <a:t>Повышение </a:t>
          </a:r>
          <a:r>
            <a:rPr lang="ru-RU" sz="2200" dirty="0" err="1" smtClean="0"/>
            <a:t>конфликто</a:t>
          </a:r>
          <a:r>
            <a:rPr lang="ru-RU" sz="2200" dirty="0" smtClean="0"/>
            <a:t>-логических компетенций специалистов, родителей,       детей, перестройка на восстановительный подход.</a:t>
          </a:r>
          <a:endParaRPr lang="ru-RU" sz="2200" dirty="0"/>
        </a:p>
      </dgm:t>
    </dgm:pt>
    <dgm:pt modelId="{10648F99-5D8E-460D-8B5B-8B1E926D1932}" type="parTrans" cxnId="{D0883669-8EFE-4C7D-B119-961F33FF7B31}">
      <dgm:prSet/>
      <dgm:spPr/>
      <dgm:t>
        <a:bodyPr/>
        <a:lstStyle/>
        <a:p>
          <a:endParaRPr lang="ru-RU"/>
        </a:p>
      </dgm:t>
    </dgm:pt>
    <dgm:pt modelId="{12F0A94F-8638-4ABC-82CC-9DC9B00F4F53}" type="sibTrans" cxnId="{D0883669-8EFE-4C7D-B119-961F33FF7B31}">
      <dgm:prSet/>
      <dgm:spPr/>
      <dgm:t>
        <a:bodyPr/>
        <a:lstStyle/>
        <a:p>
          <a:endParaRPr lang="ru-RU"/>
        </a:p>
      </dgm:t>
    </dgm:pt>
    <dgm:pt modelId="{0A872B8A-F99A-4C63-B92E-E3DC92EAF62D}">
      <dgm:prSet phldrT="[Текст]" custT="1"/>
      <dgm:spPr/>
      <dgm:t>
        <a:bodyPr/>
        <a:lstStyle/>
        <a:p>
          <a:pPr algn="l"/>
          <a:r>
            <a:rPr lang="ru-RU" sz="2200" dirty="0" smtClean="0"/>
            <a:t>Создание структур (служб),  разрешающих конфликты</a:t>
          </a:r>
          <a:endParaRPr lang="ru-RU" sz="2200" dirty="0"/>
        </a:p>
      </dgm:t>
    </dgm:pt>
    <dgm:pt modelId="{47D22DC6-E454-4068-9AD2-3B1A36805735}" type="parTrans" cxnId="{CE5DDA4C-F1CE-43A3-AC55-77BC4BF56FA5}">
      <dgm:prSet/>
      <dgm:spPr/>
      <dgm:t>
        <a:bodyPr/>
        <a:lstStyle/>
        <a:p>
          <a:endParaRPr lang="ru-RU"/>
        </a:p>
      </dgm:t>
    </dgm:pt>
    <dgm:pt modelId="{75E5A4E8-2F25-416C-9BB2-84FBB4BCE88C}" type="sibTrans" cxnId="{CE5DDA4C-F1CE-43A3-AC55-77BC4BF56FA5}">
      <dgm:prSet/>
      <dgm:spPr/>
      <dgm:t>
        <a:bodyPr/>
        <a:lstStyle/>
        <a:p>
          <a:endParaRPr lang="ru-RU"/>
        </a:p>
      </dgm:t>
    </dgm:pt>
    <dgm:pt modelId="{9B595150-DFA7-48FE-85F5-83CED74AF1A0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400" dirty="0" smtClean="0"/>
            <a:t>Понимание необходимости управления конфликтами</a:t>
          </a:r>
          <a:r>
            <a:rPr lang="ru-RU" sz="3400" dirty="0" smtClean="0"/>
            <a:t> </a:t>
          </a:r>
          <a:endParaRPr lang="ru-RU" sz="2400" dirty="0"/>
        </a:p>
      </dgm:t>
    </dgm:pt>
    <dgm:pt modelId="{CBBB096A-AF16-47F8-B9E7-3CB4A9EA952D}" type="parTrans" cxnId="{424EF235-8A98-4BE9-AF41-6A9837E6BD29}">
      <dgm:prSet/>
      <dgm:spPr/>
      <dgm:t>
        <a:bodyPr/>
        <a:lstStyle/>
        <a:p>
          <a:endParaRPr lang="ru-RU"/>
        </a:p>
      </dgm:t>
    </dgm:pt>
    <dgm:pt modelId="{4B3799AA-AF95-4E29-8069-6879BFA2DF91}" type="sibTrans" cxnId="{424EF235-8A98-4BE9-AF41-6A9837E6BD29}">
      <dgm:prSet/>
      <dgm:spPr/>
      <dgm:t>
        <a:bodyPr/>
        <a:lstStyle/>
        <a:p>
          <a:endParaRPr lang="ru-RU"/>
        </a:p>
      </dgm:t>
    </dgm:pt>
    <dgm:pt modelId="{66399684-1548-4A0A-B48F-34E605F5396A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endParaRPr lang="ru-RU" sz="2400" dirty="0"/>
        </a:p>
      </dgm:t>
    </dgm:pt>
    <dgm:pt modelId="{96EE8CDE-2703-4904-AB1C-B5E1627DAEA3}" type="parTrans" cxnId="{31895049-AFC1-4619-9647-81D3F1C79DAE}">
      <dgm:prSet/>
      <dgm:spPr/>
      <dgm:t>
        <a:bodyPr/>
        <a:lstStyle/>
        <a:p>
          <a:endParaRPr lang="ru-RU"/>
        </a:p>
      </dgm:t>
    </dgm:pt>
    <dgm:pt modelId="{5EDD7F5E-B72F-4A2E-89F5-DD43E3CCE930}" type="sibTrans" cxnId="{31895049-AFC1-4619-9647-81D3F1C79DAE}">
      <dgm:prSet/>
      <dgm:spPr/>
      <dgm:t>
        <a:bodyPr/>
        <a:lstStyle/>
        <a:p>
          <a:endParaRPr lang="ru-RU"/>
        </a:p>
      </dgm:t>
    </dgm:pt>
    <dgm:pt modelId="{9F6D45EB-7FA5-4496-AAD4-AEA2EEF252B3}" type="pres">
      <dgm:prSet presAssocID="{06B58F19-CDA4-4A89-B3F3-C51ABA6D711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255F63-A093-4416-9590-0A5169D4D985}" type="pres">
      <dgm:prSet presAssocID="{06B58F19-CDA4-4A89-B3F3-C51ABA6D711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5629-98D9-4141-9340-6F0C529F4F60}" type="pres">
      <dgm:prSet presAssocID="{06B58F19-CDA4-4A89-B3F3-C51ABA6D711E}" presName="LeftNode" presStyleLbl="bgImgPlace1" presStyleIdx="0" presStyleCnt="2" custScaleX="281923" custScaleY="155545" custLinFactNeighborX="-90980" custLinFactNeighborY="-1498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E968616C-24A5-497C-BF36-7D32AD7B1A90}" type="pres">
      <dgm:prSet presAssocID="{06B58F19-CDA4-4A89-B3F3-C51ABA6D711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74DBE-54B6-4211-BACD-C9CB15612E43}" type="pres">
      <dgm:prSet presAssocID="{06B58F19-CDA4-4A89-B3F3-C51ABA6D711E}" presName="RightNode" presStyleLbl="bgImgPlace1" presStyleIdx="1" presStyleCnt="2" custScaleX="291281" custScaleY="155545" custLinFactX="13809" custLinFactNeighborX="100000" custLinFactNeighborY="7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F5FD7B5-2725-48A8-A6DE-243465B33F40}" type="pres">
      <dgm:prSet presAssocID="{06B58F19-CDA4-4A89-B3F3-C51ABA6D711E}" presName="TopArrow" presStyleLbl="node1" presStyleIdx="0" presStyleCnt="2" custLinFactNeighborX="-1113" custLinFactNeighborY="-47107"/>
      <dgm:spPr/>
    </dgm:pt>
    <dgm:pt modelId="{E977F0B5-9D6E-4C7D-91FB-99E960BA39BD}" type="pres">
      <dgm:prSet presAssocID="{06B58F19-CDA4-4A89-B3F3-C51ABA6D711E}" presName="BottomArrow" presStyleLbl="node1" presStyleIdx="1" presStyleCnt="2" custLinFactNeighborX="-5133" custLinFactNeighborY="43899"/>
      <dgm:spPr/>
    </dgm:pt>
  </dgm:ptLst>
  <dgm:cxnLst>
    <dgm:cxn modelId="{61D7AD86-F6F1-447E-97BC-F7612B7D97C4}" type="presOf" srcId="{E3D1107F-67DA-4DD3-ADDB-523FB7EAB455}" destId="{EAC85629-98D9-4141-9340-6F0C529F4F60}" srcOrd="1" destOrd="1" presId="urn:microsoft.com/office/officeart/2009/layout/ReverseList"/>
    <dgm:cxn modelId="{BFF1988A-5ECF-430B-8676-6DC7F7DE6641}" type="presOf" srcId="{0A872B8A-F99A-4C63-B92E-E3DC92EAF62D}" destId="{96774DBE-54B6-4211-BACD-C9CB15612E43}" srcOrd="1" destOrd="2" presId="urn:microsoft.com/office/officeart/2009/layout/ReverseList"/>
    <dgm:cxn modelId="{BEA003A1-5A52-4B27-98DF-0F684E8D6FF7}" type="presOf" srcId="{98218C72-9DCD-47A4-9A57-221D9C701A07}" destId="{EAC85629-98D9-4141-9340-6F0C529F4F60}" srcOrd="1" destOrd="0" presId="urn:microsoft.com/office/officeart/2009/layout/ReverseList"/>
    <dgm:cxn modelId="{59D4ED83-21DE-4681-BF50-5C5F10B63D33}" type="presOf" srcId="{66399684-1548-4A0A-B48F-34E605F5396A}" destId="{66255F63-A093-4416-9590-0A5169D4D985}" srcOrd="0" destOrd="2" presId="urn:microsoft.com/office/officeart/2009/layout/ReverseList"/>
    <dgm:cxn modelId="{9878A908-02FA-40E7-9780-432F37D8C9AD}" srcId="{06B58F19-CDA4-4A89-B3F3-C51ABA6D711E}" destId="{E6C2C1B9-3FB4-4896-8471-5F2F886BC49F}" srcOrd="1" destOrd="0" parTransId="{49F3280A-2398-4A37-9479-35B4CC2087EF}" sibTransId="{4D0F04BA-3EBC-4CCD-8BA0-29C042F0A505}"/>
    <dgm:cxn modelId="{ED6D29DC-D7FE-4C53-A8CD-20BD3EE37522}" type="presOf" srcId="{06B58F19-CDA4-4A89-B3F3-C51ABA6D711E}" destId="{9F6D45EB-7FA5-4496-AAD4-AEA2EEF252B3}" srcOrd="0" destOrd="0" presId="urn:microsoft.com/office/officeart/2009/layout/ReverseList"/>
    <dgm:cxn modelId="{3580FBD4-A7AE-4396-9DD5-6FBC76EC0AC0}" type="presOf" srcId="{98218C72-9DCD-47A4-9A57-221D9C701A07}" destId="{66255F63-A093-4416-9590-0A5169D4D985}" srcOrd="0" destOrd="0" presId="urn:microsoft.com/office/officeart/2009/layout/ReverseList"/>
    <dgm:cxn modelId="{61D8079E-2CAC-4FC2-8A6F-710E618F1EE7}" type="presOf" srcId="{66399684-1548-4A0A-B48F-34E605F5396A}" destId="{EAC85629-98D9-4141-9340-6F0C529F4F60}" srcOrd="1" destOrd="2" presId="urn:microsoft.com/office/officeart/2009/layout/ReverseList"/>
    <dgm:cxn modelId="{ADBE78C2-D03B-4136-8A64-5C7F763483E4}" type="presOf" srcId="{E6C2C1B9-3FB4-4896-8471-5F2F886BC49F}" destId="{E968616C-24A5-497C-BF36-7D32AD7B1A90}" srcOrd="0" destOrd="0" presId="urn:microsoft.com/office/officeart/2009/layout/ReverseList"/>
    <dgm:cxn modelId="{5D4319F6-4B0C-4BF8-A7BC-E5ABA1DFE41C}" type="presOf" srcId="{33148F7E-BA1A-4502-84E4-FD8A06977D41}" destId="{E968616C-24A5-497C-BF36-7D32AD7B1A90}" srcOrd="0" destOrd="1" presId="urn:microsoft.com/office/officeart/2009/layout/ReverseList"/>
    <dgm:cxn modelId="{537B841C-4E44-4306-996C-E62E308D3E3C}" type="presOf" srcId="{0A872B8A-F99A-4C63-B92E-E3DC92EAF62D}" destId="{E968616C-24A5-497C-BF36-7D32AD7B1A90}" srcOrd="0" destOrd="2" presId="urn:microsoft.com/office/officeart/2009/layout/ReverseList"/>
    <dgm:cxn modelId="{31895049-AFC1-4619-9647-81D3F1C79DAE}" srcId="{98218C72-9DCD-47A4-9A57-221D9C701A07}" destId="{66399684-1548-4A0A-B48F-34E605F5396A}" srcOrd="1" destOrd="0" parTransId="{96EE8CDE-2703-4904-AB1C-B5E1627DAEA3}" sibTransId="{5EDD7F5E-B72F-4A2E-89F5-DD43E3CCE930}"/>
    <dgm:cxn modelId="{071CD101-BF80-479F-9C2A-E61C1F3086E0}" srcId="{06B58F19-CDA4-4A89-B3F3-C51ABA6D711E}" destId="{98218C72-9DCD-47A4-9A57-221D9C701A07}" srcOrd="0" destOrd="0" parTransId="{481BFDE0-8C89-4360-A2B5-9871E5879C65}" sibTransId="{D9116DA9-68B6-4103-8182-03363EA76D3E}"/>
    <dgm:cxn modelId="{1707A8B1-4064-4EC4-AE65-56F9B4F4A275}" type="presOf" srcId="{9B595150-DFA7-48FE-85F5-83CED74AF1A0}" destId="{66255F63-A093-4416-9590-0A5169D4D985}" srcOrd="0" destOrd="3" presId="urn:microsoft.com/office/officeart/2009/layout/ReverseList"/>
    <dgm:cxn modelId="{FC2EF825-2DCD-4534-A68C-BA7A1EED6E73}" type="presOf" srcId="{9B595150-DFA7-48FE-85F5-83CED74AF1A0}" destId="{EAC85629-98D9-4141-9340-6F0C529F4F60}" srcOrd="1" destOrd="3" presId="urn:microsoft.com/office/officeart/2009/layout/ReverseList"/>
    <dgm:cxn modelId="{DA9D64BC-F2DB-474A-83AF-154294EFDD7C}" type="presOf" srcId="{33148F7E-BA1A-4502-84E4-FD8A06977D41}" destId="{96774DBE-54B6-4211-BACD-C9CB15612E43}" srcOrd="1" destOrd="1" presId="urn:microsoft.com/office/officeart/2009/layout/ReverseList"/>
    <dgm:cxn modelId="{D0883669-8EFE-4C7D-B119-961F33FF7B31}" srcId="{E6C2C1B9-3FB4-4896-8471-5F2F886BC49F}" destId="{33148F7E-BA1A-4502-84E4-FD8A06977D41}" srcOrd="0" destOrd="0" parTransId="{10648F99-5D8E-460D-8B5B-8B1E926D1932}" sibTransId="{12F0A94F-8638-4ABC-82CC-9DC9B00F4F53}"/>
    <dgm:cxn modelId="{B8B49814-E8A5-4BC7-8367-FC20A9450FDF}" srcId="{98218C72-9DCD-47A4-9A57-221D9C701A07}" destId="{E3D1107F-67DA-4DD3-ADDB-523FB7EAB455}" srcOrd="0" destOrd="0" parTransId="{BA5B17DD-7956-45B3-B58A-AFD2FBD8B43C}" sibTransId="{5C350DC9-B4D8-4CBE-96B8-DB2EA2496CF1}"/>
    <dgm:cxn modelId="{DE9A9BDC-798D-4E2C-8D60-05BEE47C1AC9}" type="presOf" srcId="{E6C2C1B9-3FB4-4896-8471-5F2F886BC49F}" destId="{96774DBE-54B6-4211-BACD-C9CB15612E43}" srcOrd="1" destOrd="0" presId="urn:microsoft.com/office/officeart/2009/layout/ReverseList"/>
    <dgm:cxn modelId="{CE5DDA4C-F1CE-43A3-AC55-77BC4BF56FA5}" srcId="{E6C2C1B9-3FB4-4896-8471-5F2F886BC49F}" destId="{0A872B8A-F99A-4C63-B92E-E3DC92EAF62D}" srcOrd="1" destOrd="0" parTransId="{47D22DC6-E454-4068-9AD2-3B1A36805735}" sibTransId="{75E5A4E8-2F25-416C-9BB2-84FBB4BCE88C}"/>
    <dgm:cxn modelId="{424EF235-8A98-4BE9-AF41-6A9837E6BD29}" srcId="{98218C72-9DCD-47A4-9A57-221D9C701A07}" destId="{9B595150-DFA7-48FE-85F5-83CED74AF1A0}" srcOrd="2" destOrd="0" parTransId="{CBBB096A-AF16-47F8-B9E7-3CB4A9EA952D}" sibTransId="{4B3799AA-AF95-4E29-8069-6879BFA2DF91}"/>
    <dgm:cxn modelId="{E9277CC0-315F-4E7D-8977-E611223F778F}" type="presOf" srcId="{E3D1107F-67DA-4DD3-ADDB-523FB7EAB455}" destId="{66255F63-A093-4416-9590-0A5169D4D985}" srcOrd="0" destOrd="1" presId="urn:microsoft.com/office/officeart/2009/layout/ReverseList"/>
    <dgm:cxn modelId="{98FF61D1-9789-48D5-A0DC-54FB47CA7346}" type="presParOf" srcId="{9F6D45EB-7FA5-4496-AAD4-AEA2EEF252B3}" destId="{66255F63-A093-4416-9590-0A5169D4D985}" srcOrd="0" destOrd="0" presId="urn:microsoft.com/office/officeart/2009/layout/ReverseList"/>
    <dgm:cxn modelId="{F5528854-F2A9-4D14-A42B-B3D11202E51E}" type="presParOf" srcId="{9F6D45EB-7FA5-4496-AAD4-AEA2EEF252B3}" destId="{EAC85629-98D9-4141-9340-6F0C529F4F60}" srcOrd="1" destOrd="0" presId="urn:microsoft.com/office/officeart/2009/layout/ReverseList"/>
    <dgm:cxn modelId="{645D1DD9-FBE9-4831-9830-C451AA30ADE5}" type="presParOf" srcId="{9F6D45EB-7FA5-4496-AAD4-AEA2EEF252B3}" destId="{E968616C-24A5-497C-BF36-7D32AD7B1A90}" srcOrd="2" destOrd="0" presId="urn:microsoft.com/office/officeart/2009/layout/ReverseList"/>
    <dgm:cxn modelId="{5CC356E8-2889-49F0-B63E-832783B7FF01}" type="presParOf" srcId="{9F6D45EB-7FA5-4496-AAD4-AEA2EEF252B3}" destId="{96774DBE-54B6-4211-BACD-C9CB15612E43}" srcOrd="3" destOrd="0" presId="urn:microsoft.com/office/officeart/2009/layout/ReverseList"/>
    <dgm:cxn modelId="{1216FAF5-CB75-4F61-93F7-D755DE333BFD}" type="presParOf" srcId="{9F6D45EB-7FA5-4496-AAD4-AEA2EEF252B3}" destId="{AF5FD7B5-2725-48A8-A6DE-243465B33F40}" srcOrd="4" destOrd="0" presId="urn:microsoft.com/office/officeart/2009/layout/ReverseList"/>
    <dgm:cxn modelId="{9FF07329-22BF-4B98-94FA-E32912FBE48F}" type="presParOf" srcId="{9F6D45EB-7FA5-4496-AAD4-AEA2EEF252B3}" destId="{E977F0B5-9D6E-4C7D-91FB-99E960BA39B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BCBD3-9FC4-4B8B-8950-76A7A4518AA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AAB0-86A8-42EA-86ED-7A45D9F8B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3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BE73B4-83E5-45B2-A575-A788EC098FC6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5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0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84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1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33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5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9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8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1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0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6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6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4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3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C06F-41DF-464A-A164-B4CE6E6884E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8502BF-0523-4121-BA9A-E5CCAE218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oglasie-tomsk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40" y="627798"/>
            <a:ext cx="10194877" cy="3057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конфликтами в образовательной среде. Прогнозирование конфликтов </a:t>
            </a:r>
            <a:br>
              <a:rPr lang="ru-RU" dirty="0" smtClean="0"/>
            </a:br>
            <a:r>
              <a:rPr lang="ru-RU" dirty="0" smtClean="0"/>
              <a:t>и способы их предупреждения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5403" y="4462819"/>
            <a:ext cx="9389209" cy="1768390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Пучкина Юлия Александровна, 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доцент кафедры социальной работы, </a:t>
            </a:r>
            <a:r>
              <a:rPr lang="ru-RU" altLang="ru-RU" sz="2800" dirty="0" err="1">
                <a:solidFill>
                  <a:schemeClr val="tx1"/>
                </a:solidFill>
              </a:rPr>
              <a:t>к.и.н</a:t>
            </a:r>
            <a:r>
              <a:rPr lang="ru-RU" altLang="ru-RU" sz="2800" dirty="0">
                <a:solidFill>
                  <a:schemeClr val="tx1"/>
                </a:solidFill>
              </a:rPr>
              <a:t>., руководитель АНО Ресурсный центр «Согласие»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38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371" y="525321"/>
            <a:ext cx="7467600" cy="504825"/>
          </a:xfrm>
        </p:spPr>
        <p:txBody>
          <a:bodyPr/>
          <a:lstStyle/>
          <a:p>
            <a:pPr>
              <a:defRPr/>
            </a:pPr>
            <a:r>
              <a:rPr lang="ru-RU" sz="2500" b="1" dirty="0">
                <a:solidFill>
                  <a:srgbClr val="C00000"/>
                </a:solidFill>
                <a:latin typeface="Bookman Old Style" pitchFamily="18" charset="0"/>
              </a:rPr>
              <a:t>Справедливый процесс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1761177" y="1218751"/>
            <a:ext cx="9730238" cy="5832475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altLang="ru-RU" sz="2000" dirty="0">
                <a:solidFill>
                  <a:srgbClr val="660066"/>
                </a:solidFill>
              </a:rPr>
              <a:t>Процесс ощущается людьми </a:t>
            </a:r>
            <a:r>
              <a:rPr lang="ru-RU" altLang="ru-RU" sz="2000" b="1" i="1" dirty="0">
                <a:solidFill>
                  <a:srgbClr val="660066"/>
                </a:solidFill>
              </a:rPr>
              <a:t>справедливым</a:t>
            </a:r>
            <a:r>
              <a:rPr lang="ru-RU" altLang="ru-RU" sz="2000" dirty="0">
                <a:solidFill>
                  <a:srgbClr val="660066"/>
                </a:solidFill>
              </a:rPr>
              <a:t>, если переговоры ведутся в уважительной манере, при этом:</a:t>
            </a:r>
          </a:p>
          <a:p>
            <a:pPr marL="271463" lvl="1" indent="-2714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000" dirty="0"/>
              <a:t>•  </a:t>
            </a:r>
            <a:r>
              <a:rPr lang="ru-RU" altLang="ru-RU" sz="2000" dirty="0">
                <a:solidFill>
                  <a:srgbClr val="800000"/>
                </a:solidFill>
              </a:rPr>
              <a:t>каждому человеку дается возможность </a:t>
            </a:r>
            <a:r>
              <a:rPr lang="ru-RU" altLang="ru-RU" sz="2000" b="1" i="1" dirty="0">
                <a:solidFill>
                  <a:srgbClr val="800000"/>
                </a:solidFill>
              </a:rPr>
              <a:t>внести свой вклад </a:t>
            </a:r>
            <a:r>
              <a:rPr lang="ru-RU" altLang="ru-RU" sz="2000" dirty="0">
                <a:solidFill>
                  <a:srgbClr val="800000"/>
                </a:solidFill>
              </a:rPr>
              <a:t>в принятие решения и обсудить различные возможные варианты действий;</a:t>
            </a:r>
          </a:p>
          <a:p>
            <a:pPr marL="271463" lvl="1" indent="-2714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000" dirty="0">
                <a:solidFill>
                  <a:srgbClr val="800000"/>
                </a:solidFill>
              </a:rPr>
              <a:t>• решения </a:t>
            </a:r>
            <a:r>
              <a:rPr lang="ru-RU" altLang="ru-RU" sz="2000" b="1" i="1" dirty="0">
                <a:solidFill>
                  <a:srgbClr val="800000"/>
                </a:solidFill>
              </a:rPr>
              <a:t>принимаются всеми </a:t>
            </a:r>
            <a:r>
              <a:rPr lang="ru-RU" altLang="ru-RU" sz="2000" dirty="0">
                <a:solidFill>
                  <a:srgbClr val="800000"/>
                </a:solidFill>
              </a:rPr>
              <a:t>заинтересованным сторонам, все с ними согласны;</a:t>
            </a:r>
          </a:p>
          <a:p>
            <a:pPr marL="271463" lvl="1" indent="-271463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2000" dirty="0">
                <a:solidFill>
                  <a:srgbClr val="800000"/>
                </a:solidFill>
              </a:rPr>
              <a:t>•    участники </a:t>
            </a:r>
            <a:r>
              <a:rPr lang="ru-RU" altLang="ru-RU" sz="2000" b="1" i="1" dirty="0">
                <a:solidFill>
                  <a:srgbClr val="800000"/>
                </a:solidFill>
              </a:rPr>
              <a:t>понимают</a:t>
            </a:r>
            <a:r>
              <a:rPr lang="ru-RU" altLang="ru-RU" sz="2000" dirty="0">
                <a:solidFill>
                  <a:srgbClr val="800000"/>
                </a:solidFill>
              </a:rPr>
              <a:t> все условия и возможные последствия этого решения, конкретные ожидания и риски, если эти ожидания не оправдаются.</a:t>
            </a:r>
          </a:p>
          <a:p>
            <a:pPr marL="0" indent="0" algn="ctr">
              <a:buNone/>
            </a:pPr>
            <a:r>
              <a:rPr lang="ru-RU" altLang="ru-RU" sz="1600" b="1" i="1" dirty="0">
                <a:solidFill>
                  <a:srgbClr val="FF0000"/>
                </a:solidFill>
              </a:rPr>
              <a:t>Справедливый процесс не означает демократии!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altLang="ru-RU" sz="1600" i="1" dirty="0">
                <a:solidFill>
                  <a:srgbClr val="FF0000"/>
                </a:solidFill>
              </a:rPr>
              <a:t>Не всегда  в школе стоит принимать решения голосованием или пытаясь удовлетворить потребности каждого человека.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1600" b="1" i="1" dirty="0">
                <a:solidFill>
                  <a:srgbClr val="FF0000"/>
                </a:solidFill>
              </a:rPr>
              <a:t>Парадокс справедливости: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1600" i="1" dirty="0">
                <a:solidFill>
                  <a:srgbClr val="FF0000"/>
                </a:solidFill>
              </a:rPr>
              <a:t>Люди, скорее будут доверять и выполнять соглашение, если они чувствуют</a:t>
            </a:r>
            <a:r>
              <a:rPr lang="ru-RU" altLang="ru-RU" sz="1600" i="1" u="sng" dirty="0">
                <a:solidFill>
                  <a:srgbClr val="FF0000"/>
                </a:solidFill>
              </a:rPr>
              <a:t> </a:t>
            </a:r>
            <a:r>
              <a:rPr lang="ru-RU" altLang="ru-RU" sz="1600" b="1" i="1" dirty="0">
                <a:solidFill>
                  <a:srgbClr val="FF0000"/>
                </a:solidFill>
              </a:rPr>
              <a:t>справедливость </a:t>
            </a:r>
            <a:r>
              <a:rPr lang="ru-RU" altLang="ru-RU" sz="1600" i="1" dirty="0">
                <a:solidFill>
                  <a:srgbClr val="FF0000"/>
                </a:solidFill>
              </a:rPr>
              <a:t>процесса, даже если он не привел  к полному исполнению их первоначальных требований.</a:t>
            </a:r>
            <a:r>
              <a:rPr lang="ru-RU" altLang="ru-RU" i="1" dirty="0">
                <a:solidFill>
                  <a:srgbClr val="FF0000"/>
                </a:solidFill>
              </a:rPr>
              <a:t> </a:t>
            </a:r>
            <a:endParaRPr lang="ru-RU" alt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904" y="298096"/>
            <a:ext cx="8923361" cy="8346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C00000"/>
                </a:solidFill>
                <a:latin typeface="Bookman Old Style" pitchFamily="18" charset="0"/>
              </a:rPr>
              <a:t>Стратегии коррекции нарушений </a:t>
            </a:r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дисциплины и управления конфликтами: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46262" y="1249245"/>
            <a:ext cx="9795278" cy="57610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200" b="1" dirty="0">
                <a:solidFill>
                  <a:srgbClr val="800000"/>
                </a:solidFill>
              </a:rPr>
              <a:t>Отношения по типу поддержки</a:t>
            </a:r>
          </a:p>
          <a:p>
            <a:pPr>
              <a:defRPr/>
            </a:pPr>
            <a:r>
              <a:rPr lang="ru-RU" sz="2200" b="1" dirty="0">
                <a:solidFill>
                  <a:srgbClr val="800000"/>
                </a:solidFill>
              </a:rPr>
              <a:t>Установление границ:</a:t>
            </a:r>
          </a:p>
          <a:p>
            <a:pPr indent="-1588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800000"/>
                </a:solidFill>
              </a:rPr>
              <a:t> </a:t>
            </a:r>
            <a:r>
              <a:rPr lang="ru-RU" sz="2200" dirty="0">
                <a:solidFill>
                  <a:srgbClr val="660066"/>
                </a:solidFill>
              </a:rPr>
              <a:t>выработка концепции дисциплины педагогами</a:t>
            </a:r>
          </a:p>
          <a:p>
            <a:pPr indent="-1588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660066"/>
                </a:solidFill>
              </a:rPr>
              <a:t> принятие правил в детских сообществах</a:t>
            </a:r>
          </a:p>
          <a:p>
            <a:pPr indent="-1588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660066"/>
                </a:solidFill>
              </a:rPr>
              <a:t> выработка санкций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800000"/>
                </a:solidFill>
              </a:rPr>
              <a:t>Грамотное </a:t>
            </a:r>
            <a:r>
              <a:rPr lang="ru-RU" sz="2200" b="1" dirty="0" err="1">
                <a:solidFill>
                  <a:srgbClr val="800000"/>
                </a:solidFill>
              </a:rPr>
              <a:t>педвоздействие</a:t>
            </a:r>
            <a:r>
              <a:rPr lang="ru-RU" sz="2200" b="1" dirty="0">
                <a:solidFill>
                  <a:srgbClr val="800000"/>
                </a:solidFill>
              </a:rPr>
              <a:t> в ситуации нарушения дисциплины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800000"/>
                </a:solidFill>
              </a:rPr>
              <a:t>Восстановительное реагирование на ситуации причинения вреда</a:t>
            </a:r>
          </a:p>
          <a:p>
            <a:pPr>
              <a:defRPr/>
            </a:pPr>
            <a:r>
              <a:rPr lang="ru-RU" sz="2200" b="1" dirty="0">
                <a:solidFill>
                  <a:srgbClr val="800000"/>
                </a:solidFill>
              </a:rPr>
              <a:t>Профилактические программы для нарушителей дисциплины на основе восстановительных практик и школьного плана действий (</a:t>
            </a:r>
            <a:r>
              <a:rPr lang="ru-RU" sz="2200" b="1" dirty="0" err="1">
                <a:solidFill>
                  <a:srgbClr val="800000"/>
                </a:solidFill>
              </a:rPr>
              <a:t>С.Кривцова</a:t>
            </a:r>
            <a:r>
              <a:rPr lang="ru-RU" sz="2200" b="1" dirty="0">
                <a:solidFill>
                  <a:srgbClr val="800000"/>
                </a:solidFill>
              </a:rPr>
              <a:t>)	</a:t>
            </a:r>
          </a:p>
          <a:p>
            <a:pPr marL="0" indent="0" algn="r">
              <a:spcAft>
                <a:spcPts val="1200"/>
              </a:spcAft>
              <a:buNone/>
              <a:defRPr/>
            </a:pPr>
            <a:r>
              <a:rPr lang="ru-RU" b="1" i="1" dirty="0">
                <a:solidFill>
                  <a:srgbClr val="800000"/>
                </a:solidFill>
              </a:rPr>
              <a:t>                               			   </a:t>
            </a:r>
            <a:r>
              <a:rPr lang="ru-RU" i="1" dirty="0">
                <a:solidFill>
                  <a:srgbClr val="800000"/>
                </a:solidFill>
              </a:rPr>
              <a:t>По </a:t>
            </a:r>
            <a:r>
              <a:rPr lang="ru-RU" i="1" dirty="0" err="1">
                <a:solidFill>
                  <a:srgbClr val="800000"/>
                </a:solidFill>
              </a:rPr>
              <a:t>Е.В.Белоноговой</a:t>
            </a:r>
            <a:r>
              <a:rPr lang="ru-RU" i="1" dirty="0">
                <a:solidFill>
                  <a:srgbClr val="800000"/>
                </a:solidFill>
              </a:rPr>
              <a:t> (2018)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981200" y="115889"/>
            <a:ext cx="8229600" cy="4333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Bookman Old Style" pitchFamily="18" charset="0"/>
              </a:rPr>
              <a:t>Стратегии поддержки учеников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101" y="721888"/>
            <a:ext cx="8919949" cy="60848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	</a:t>
            </a:r>
            <a:r>
              <a:rPr lang="ru-RU" sz="2100" b="1" dirty="0">
                <a:solidFill>
                  <a:srgbClr val="800000"/>
                </a:solidFill>
                <a:latin typeface="Bookman Old Style" pitchFamily="18" charset="0"/>
              </a:rPr>
              <a:t>1. Принятие: 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принимать того, кто действует, а не то, что сделано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принимать личностные особенности ученика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	</a:t>
            </a:r>
            <a:r>
              <a:rPr lang="ru-RU" sz="2100" b="1" dirty="0">
                <a:solidFill>
                  <a:srgbClr val="800000"/>
                </a:solidFill>
                <a:latin typeface="Bookman Old Style" pitchFamily="18" charset="0"/>
              </a:rPr>
              <a:t>2. Внимание: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приветствуйте учеников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выслушивайте учеников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научите учеников просить внимания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	</a:t>
            </a:r>
            <a:r>
              <a:rPr lang="ru-RU" sz="2100" b="1" dirty="0">
                <a:solidFill>
                  <a:srgbClr val="800000"/>
                </a:solidFill>
                <a:latin typeface="Bookman Old Style" pitchFamily="18" charset="0"/>
              </a:rPr>
              <a:t>3. Уважение (признание):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rgbClr val="800000"/>
                </a:solidFill>
                <a:latin typeface="Bookman Old Style" pitchFamily="18" charset="0"/>
              </a:rPr>
              <a:t>«</a:t>
            </a: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Я-высказывания«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фокус на настоящем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письменные признания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учите учеников просить признания</a:t>
            </a: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	</a:t>
            </a:r>
            <a:r>
              <a:rPr lang="ru-RU" sz="2100" b="1" dirty="0">
                <a:solidFill>
                  <a:srgbClr val="800000"/>
                </a:solidFill>
                <a:latin typeface="Bookman Old Style" pitchFamily="18" charset="0"/>
              </a:rPr>
              <a:t>4. Одобрение: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отмечать «сильные стороны»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позитивное </a:t>
            </a:r>
            <a:r>
              <a:rPr lang="ru-RU" i="1" dirty="0" err="1">
                <a:solidFill>
                  <a:srgbClr val="800000"/>
                </a:solidFill>
                <a:latin typeface="Bookman Old Style" pitchFamily="18" charset="0"/>
              </a:rPr>
              <a:t>переформулирование</a:t>
            </a:r>
            <a:endParaRPr lang="ru-RU" i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	</a:t>
            </a:r>
            <a:r>
              <a:rPr lang="ru-RU" sz="2100" b="1" dirty="0">
                <a:solidFill>
                  <a:srgbClr val="800000"/>
                </a:solidFill>
                <a:latin typeface="Bookman Old Style" pitchFamily="18" charset="0"/>
              </a:rPr>
              <a:t>5. Теплые чувства: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теплые слова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теплые прикосновения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rgbClr val="FF0000"/>
                </a:solidFill>
                <a:latin typeface="Bookman Old Style" pitchFamily="18" charset="0"/>
              </a:rPr>
              <a:t>                                                                   </a:t>
            </a: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По  </a:t>
            </a:r>
            <a:r>
              <a:rPr lang="ru-RU" i="1" dirty="0" err="1">
                <a:solidFill>
                  <a:srgbClr val="800000"/>
                </a:solidFill>
                <a:latin typeface="Bookman Old Style" pitchFamily="18" charset="0"/>
              </a:rPr>
              <a:t>С.В.Кривцовой</a:t>
            </a:r>
            <a:r>
              <a:rPr lang="ru-RU" i="1" dirty="0">
                <a:solidFill>
                  <a:srgbClr val="800000"/>
                </a:solidFill>
                <a:latin typeface="Bookman Old Style" pitchFamily="18" charset="0"/>
              </a:rPr>
              <a:t> (2000)</a:t>
            </a:r>
          </a:p>
          <a:p>
            <a:pPr>
              <a:defRPr/>
            </a:pPr>
            <a:endParaRPr lang="ru-RU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904" y="298096"/>
            <a:ext cx="8923361" cy="8346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C00000"/>
                </a:solidFill>
                <a:latin typeface="Bookman Old Style" pitchFamily="18" charset="0"/>
              </a:rPr>
              <a:t>Стратегии коррекции нарушений </a:t>
            </a:r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дисциплины и управления конфликтами: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46262" y="1249245"/>
            <a:ext cx="9795278" cy="57610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200" b="1" dirty="0">
                <a:solidFill>
                  <a:srgbClr val="800000"/>
                </a:solidFill>
              </a:rPr>
              <a:t>Отношения по типу поддержки</a:t>
            </a:r>
          </a:p>
          <a:p>
            <a:pPr>
              <a:defRPr/>
            </a:pPr>
            <a:r>
              <a:rPr lang="ru-RU" sz="2200" b="1" dirty="0">
                <a:solidFill>
                  <a:srgbClr val="800000"/>
                </a:solidFill>
              </a:rPr>
              <a:t>Установление границ:</a:t>
            </a:r>
          </a:p>
          <a:p>
            <a:pPr indent="-1588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800000"/>
                </a:solidFill>
              </a:rPr>
              <a:t> </a:t>
            </a:r>
            <a:r>
              <a:rPr lang="ru-RU" sz="2200" dirty="0">
                <a:solidFill>
                  <a:srgbClr val="660066"/>
                </a:solidFill>
              </a:rPr>
              <a:t>выработка концепции дисциплины педагогами</a:t>
            </a:r>
          </a:p>
          <a:p>
            <a:pPr indent="-1588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660066"/>
                </a:solidFill>
              </a:rPr>
              <a:t> принятие правил в детских сообществах</a:t>
            </a:r>
          </a:p>
          <a:p>
            <a:pPr indent="-1588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660066"/>
                </a:solidFill>
              </a:rPr>
              <a:t> выработка санкций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800000"/>
                </a:solidFill>
              </a:rPr>
              <a:t>Грамотное </a:t>
            </a:r>
            <a:r>
              <a:rPr lang="ru-RU" sz="2200" b="1" dirty="0" err="1">
                <a:solidFill>
                  <a:srgbClr val="800000"/>
                </a:solidFill>
              </a:rPr>
              <a:t>педвоздействие</a:t>
            </a:r>
            <a:r>
              <a:rPr lang="ru-RU" sz="2200" b="1" dirty="0">
                <a:solidFill>
                  <a:srgbClr val="800000"/>
                </a:solidFill>
              </a:rPr>
              <a:t> в ситуации нарушения дисциплины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800000"/>
                </a:solidFill>
              </a:rPr>
              <a:t>Восстановительное реагирование на ситуации причинения вреда</a:t>
            </a:r>
          </a:p>
          <a:p>
            <a:pPr>
              <a:defRPr/>
            </a:pPr>
            <a:r>
              <a:rPr lang="ru-RU" sz="2200" b="1" dirty="0">
                <a:solidFill>
                  <a:srgbClr val="800000"/>
                </a:solidFill>
              </a:rPr>
              <a:t>Профилактические программы для нарушителей дисциплины на основе восстановительных практик и школьного плана действий (</a:t>
            </a:r>
            <a:r>
              <a:rPr lang="ru-RU" sz="2200" b="1" dirty="0" err="1">
                <a:solidFill>
                  <a:srgbClr val="800000"/>
                </a:solidFill>
              </a:rPr>
              <a:t>С.Кривцова</a:t>
            </a:r>
            <a:r>
              <a:rPr lang="ru-RU" sz="2200" b="1" dirty="0">
                <a:solidFill>
                  <a:srgbClr val="800000"/>
                </a:solidFill>
              </a:rPr>
              <a:t>)	</a:t>
            </a:r>
          </a:p>
          <a:p>
            <a:pPr marL="0" indent="0" algn="r">
              <a:spcAft>
                <a:spcPts val="1200"/>
              </a:spcAft>
              <a:buNone/>
              <a:defRPr/>
            </a:pPr>
            <a:r>
              <a:rPr lang="ru-RU" b="1" i="1" dirty="0">
                <a:solidFill>
                  <a:srgbClr val="800000"/>
                </a:solidFill>
              </a:rPr>
              <a:t>                               			   </a:t>
            </a:r>
            <a:r>
              <a:rPr lang="ru-RU" i="1" dirty="0">
                <a:solidFill>
                  <a:srgbClr val="800000"/>
                </a:solidFill>
              </a:rPr>
              <a:t>По </a:t>
            </a:r>
            <a:r>
              <a:rPr lang="ru-RU" i="1" dirty="0" err="1">
                <a:solidFill>
                  <a:srgbClr val="800000"/>
                </a:solidFill>
              </a:rPr>
              <a:t>Е.В.Белоноговой</a:t>
            </a:r>
            <a:r>
              <a:rPr lang="ru-RU" i="1" dirty="0">
                <a:solidFill>
                  <a:srgbClr val="800000"/>
                </a:solidFill>
              </a:rPr>
              <a:t> (2018)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74" y="533946"/>
            <a:ext cx="7467600" cy="417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C00000"/>
                </a:solidFill>
                <a:latin typeface="Bookman Old Style" pitchFamily="18" charset="0"/>
              </a:rPr>
              <a:t>Восстановительный подход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0" y="1220788"/>
            <a:ext cx="9343314" cy="56372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Восстановительный подход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подразумевает такое разрешение ситуации, при котором люди могут: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выслушать и понять друг друга, восстановить общение, отношения и доверие;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договориться, как они будут исправлять ситуацию и ее последствия, если кому-то был причинен вред – то как он будет заглажен;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избавиться от вражды и негативных переживаний, связанных с ситуацией;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самостоятельно прийти к общим решениям, удовлетворяющим каждого участника;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взять на себя ответственность и обсудить поведение каждого в будущем, чтобы избежать повторения ситуации;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заручиться поддержкой сообщества при осуществлении решений и позитивных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8015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221" y="518615"/>
            <a:ext cx="9498391" cy="1386385"/>
          </a:xfrm>
        </p:spPr>
        <p:txBody>
          <a:bodyPr/>
          <a:lstStyle/>
          <a:p>
            <a:r>
              <a:rPr lang="ru-RU" dirty="0" smtClean="0"/>
              <a:t>Восстановительные технологии: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221" y="1542197"/>
            <a:ext cx="9498391" cy="4369025"/>
          </a:xfrm>
        </p:spPr>
        <p:txBody>
          <a:bodyPr/>
          <a:lstStyle/>
          <a:p>
            <a:r>
              <a:rPr lang="ru-RU" sz="3200" dirty="0" smtClean="0"/>
              <a:t> Восстановительная беседа</a:t>
            </a:r>
          </a:p>
          <a:p>
            <a:r>
              <a:rPr lang="ru-RU" sz="3200" dirty="0" smtClean="0"/>
              <a:t> Восстановительная медиация</a:t>
            </a:r>
          </a:p>
          <a:p>
            <a:r>
              <a:rPr lang="ru-RU" sz="3200" dirty="0" smtClean="0"/>
              <a:t> «Круг сообщества»</a:t>
            </a:r>
          </a:p>
          <a:p>
            <a:r>
              <a:rPr lang="ru-RU" sz="3200" dirty="0" smtClean="0"/>
              <a:t> Семейная конференция (семейный совет)</a:t>
            </a:r>
          </a:p>
          <a:p>
            <a:r>
              <a:rPr lang="ru-RU" sz="3200" dirty="0" smtClean="0"/>
              <a:t> Школьная конференция (школьно-семейный совет)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38" y="282916"/>
            <a:ext cx="9484743" cy="931735"/>
          </a:xfrm>
        </p:spPr>
        <p:txBody>
          <a:bodyPr/>
          <a:lstStyle/>
          <a:p>
            <a:r>
              <a:rPr lang="ru-RU" dirty="0" smtClean="0"/>
              <a:t>Восстановительная беседа: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09" y="1214651"/>
            <a:ext cx="9730403" cy="54727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 smtClean="0"/>
              <a:t>Задаем восстановительные вопросы: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Что произошло?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Какие последствия у этой ситуации?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ru-RU" sz="3200" dirty="0"/>
              <a:t>Как ты к этому сам относишься?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Как должен быть заглажен вред?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Что ты хотел бы сделать, чтобы разрешить ситуацию?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…и снова условия</a:t>
            </a:r>
            <a:r>
              <a:rPr lang="ru-RU" sz="3200" dirty="0"/>
              <a:t>, необходимые для успешного управления конфликтом: 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Взаимодействие «личность – личность»</a:t>
            </a:r>
          </a:p>
          <a:p>
            <a:r>
              <a:rPr lang="ru-RU" sz="2400" dirty="0" smtClean="0"/>
              <a:t> Разговор из «</a:t>
            </a:r>
            <a:r>
              <a:rPr lang="ru-RU" sz="2400" dirty="0" err="1" smtClean="0"/>
              <a:t>неэкспертной</a:t>
            </a:r>
            <a:r>
              <a:rPr lang="ru-RU" sz="2400" dirty="0" smtClean="0"/>
              <a:t>» позиции;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Референтность</a:t>
            </a:r>
            <a:r>
              <a:rPr lang="ru-RU" sz="2400" dirty="0" smtClean="0"/>
              <a:t> (значимость) взрослого;</a:t>
            </a:r>
          </a:p>
          <a:p>
            <a:r>
              <a:rPr lang="ru-RU" sz="2400" dirty="0" smtClean="0"/>
              <a:t>Честность.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3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813" y="454914"/>
            <a:ext cx="9288076" cy="8007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/>
              <a:t>Восстановительная медиация</a:t>
            </a:r>
            <a:r>
              <a:rPr lang="ru-RU" altLang="ru-RU" dirty="0"/>
              <a:t> 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82813" y="1118296"/>
            <a:ext cx="8596313" cy="46704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dirty="0" smtClean="0"/>
          </a:p>
        </p:txBody>
      </p:sp>
      <p:pic>
        <p:nvPicPr>
          <p:cNvPr id="6" name="Рисунок 5" descr="Школьная медиация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856270" y="1748157"/>
            <a:ext cx="5355900" cy="434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7" name="Рисунок 9" descr="Школьная меди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45" y="1127421"/>
            <a:ext cx="5960270" cy="483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5289" y="1264555"/>
            <a:ext cx="8596668" cy="473298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000" dirty="0"/>
          </a:p>
          <a:p>
            <a:pPr marL="550926" indent="-514350">
              <a:buFont typeface="Wingdings 2"/>
              <a:buAutoNum type="arabicPeriod"/>
            </a:pPr>
            <a:r>
              <a:rPr lang="ru-RU" sz="3600" dirty="0"/>
              <a:t>Добровольность участия</a:t>
            </a:r>
          </a:p>
          <a:p>
            <a:pPr marL="550926" indent="-514350">
              <a:buAutoNum type="arabicPeriod"/>
            </a:pPr>
            <a:r>
              <a:rPr lang="ru-RU" sz="3600" dirty="0"/>
              <a:t>Конфиденциальность</a:t>
            </a:r>
          </a:p>
          <a:p>
            <a:pPr marL="550926" indent="-514350">
              <a:buAutoNum type="arabicPeriod"/>
            </a:pPr>
            <a:r>
              <a:rPr lang="ru-RU" sz="3600" dirty="0"/>
              <a:t>Нейтральность </a:t>
            </a:r>
            <a:r>
              <a:rPr lang="ru-RU" sz="3600" dirty="0" smtClean="0"/>
              <a:t>посредника</a:t>
            </a:r>
            <a:endParaRPr lang="ru-RU" sz="3600" dirty="0"/>
          </a:p>
          <a:p>
            <a:pPr marL="550926" indent="-514350">
              <a:buAutoNum type="arabicPeriod"/>
            </a:pPr>
            <a:r>
              <a:rPr lang="ru-RU" sz="3600" dirty="0"/>
              <a:t>Принцип равноправного участия сторон </a:t>
            </a:r>
            <a:r>
              <a:rPr lang="ru-RU" sz="3600" dirty="0" smtClean="0"/>
              <a:t>конфликта</a:t>
            </a:r>
          </a:p>
          <a:p>
            <a:pPr marL="550926" indent="-514350">
              <a:buAutoNum type="arabicPeriod"/>
            </a:pPr>
            <a:r>
              <a:rPr lang="ru-RU" sz="3600" dirty="0" smtClean="0"/>
              <a:t>Ответственность каждого участника за самого себя и за принятое решение.</a:t>
            </a:r>
          </a:p>
          <a:p>
            <a:pPr marL="550926" indent="-514350">
              <a:buAutoNum type="arabicPeriod"/>
            </a:pPr>
            <a:endParaRPr lang="ru-RU" sz="40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3391" y="624110"/>
            <a:ext cx="9621221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Принципы посредничества в конфликтах: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606" y="487632"/>
            <a:ext cx="8911687" cy="1280890"/>
          </a:xfrm>
        </p:spPr>
        <p:txBody>
          <a:bodyPr/>
          <a:lstStyle/>
          <a:p>
            <a:r>
              <a:rPr lang="ru-RU" dirty="0" smtClean="0"/>
              <a:t>Процедура проведения медиации: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1606" y="1500175"/>
            <a:ext cx="7544669" cy="4625989"/>
          </a:xfrm>
        </p:spPr>
        <p:txBody>
          <a:bodyPr>
            <a:noAutofit/>
          </a:bodyPr>
          <a:lstStyle/>
          <a:p>
            <a:pPr marL="550926" indent="-514350">
              <a:buAutoNum type="arabicPeriod"/>
            </a:pPr>
            <a:r>
              <a:rPr lang="ru-RU" sz="2800" u="sng" dirty="0" smtClean="0"/>
              <a:t>Предварительные встречи со сторонами</a:t>
            </a:r>
          </a:p>
          <a:p>
            <a:pPr marL="36576" indent="0">
              <a:buNone/>
            </a:pPr>
            <a:endParaRPr lang="ru-RU" sz="2800" u="sng" dirty="0" smtClean="0"/>
          </a:p>
          <a:p>
            <a:pPr marL="36576" indent="0">
              <a:buNone/>
            </a:pPr>
            <a:r>
              <a:rPr lang="ru-RU" sz="2800" u="sng" dirty="0" smtClean="0"/>
              <a:t>2.  Общая примирительная встреча   (заключение соглашения)</a:t>
            </a:r>
          </a:p>
          <a:p>
            <a:pPr marL="550926" indent="-514350">
              <a:buNone/>
            </a:pPr>
            <a:r>
              <a:rPr lang="ru-RU" sz="28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457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467600" cy="561975"/>
          </a:xfrm>
        </p:spPr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Эпиграф: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1" y="1196975"/>
            <a:ext cx="9496566" cy="546313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000" b="1" i="1" dirty="0">
                <a:solidFill>
                  <a:srgbClr val="800000"/>
                </a:solidFill>
              </a:rPr>
              <a:t>         «Школы могут оказаться теми важнейшими местами, где «хранятся» и «передаются» важнейшие ценности и принципы человеческих отношений – как загладить причиненный вред, как уважительно относиться друг к другу, как проявлять эмпатию, сострадание, как быть честным и как разрешать конфликты.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000" b="1" i="1" dirty="0">
                <a:solidFill>
                  <a:srgbClr val="800000"/>
                </a:solidFill>
              </a:rPr>
              <a:t>        Необходимо, чтобы работающие в школах взрослые, принятые там методики и схемы делали такую передачу ценностей возможной и явной. Мы полагаем, что главное в хорошей школе – это хорошие отношения»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endParaRPr lang="ru-RU" sz="2000" i="1" dirty="0"/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ru-RU" sz="2000" i="1" dirty="0">
                <a:solidFill>
                  <a:srgbClr val="660066"/>
                </a:solidFill>
              </a:rPr>
              <a:t>Из книги Кэт и </a:t>
            </a:r>
            <a:r>
              <a:rPr lang="ru-RU" sz="2000" i="1" dirty="0" err="1">
                <a:solidFill>
                  <a:srgbClr val="660066"/>
                </a:solidFill>
              </a:rPr>
              <a:t>Рон</a:t>
            </a:r>
            <a:r>
              <a:rPr lang="ru-RU" sz="2000" i="1" dirty="0">
                <a:solidFill>
                  <a:srgbClr val="660066"/>
                </a:solidFill>
              </a:rPr>
              <a:t> </a:t>
            </a:r>
            <a:r>
              <a:rPr lang="ru-RU" sz="2000" i="1" dirty="0" err="1">
                <a:solidFill>
                  <a:srgbClr val="660066"/>
                </a:solidFill>
              </a:rPr>
              <a:t>Кронин-Лэмп</a:t>
            </a:r>
            <a:endParaRPr lang="ru-RU" sz="2000" i="1" dirty="0">
              <a:solidFill>
                <a:srgbClr val="660066"/>
              </a:solidFill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ru-RU" sz="2000" i="1" dirty="0">
                <a:solidFill>
                  <a:srgbClr val="660066"/>
                </a:solidFill>
              </a:rPr>
              <a:t>«Развитие восстановительной культуры школы»</a:t>
            </a: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93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710" y="514928"/>
            <a:ext cx="8776991" cy="1027269"/>
          </a:xfrm>
        </p:spPr>
        <p:txBody>
          <a:bodyPr/>
          <a:lstStyle/>
          <a:p>
            <a:r>
              <a:rPr lang="ru-RU" b="1" dirty="0" smtClean="0"/>
              <a:t>Круг сообщества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6221" y="1542197"/>
            <a:ext cx="3384645" cy="215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Круг примирения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06221" y="4015109"/>
            <a:ext cx="3412343" cy="2140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Круг поддержки</a:t>
            </a:r>
            <a:endParaRPr lang="ru-RU" sz="2800" b="1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6047830" y="1558512"/>
            <a:ext cx="3412343" cy="2140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Круг исцеления</a:t>
            </a:r>
            <a:endParaRPr lang="ru-RU" sz="2800" b="1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047830" y="4015108"/>
            <a:ext cx="3412343" cy="2140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/>
              <a:t>Профилакти-ческий</a:t>
            </a:r>
            <a:r>
              <a:rPr lang="ru-RU" sz="2800" b="1" dirty="0" smtClean="0"/>
              <a:t> круг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5671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40" y="555871"/>
            <a:ext cx="8911687" cy="931735"/>
          </a:xfrm>
        </p:spPr>
        <p:txBody>
          <a:bodyPr/>
          <a:lstStyle/>
          <a:p>
            <a:r>
              <a:rPr lang="ru-RU" dirty="0" smtClean="0"/>
              <a:t>Профилактический круг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7140" y="1487607"/>
            <a:ext cx="9307472" cy="4981432"/>
          </a:xfrm>
        </p:spPr>
        <p:txBody>
          <a:bodyPr>
            <a:normAutofit fontScale="92500"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Вступление</a:t>
            </a:r>
          </a:p>
          <a:p>
            <a:pPr>
              <a:buAutoNum type="arabicPeriod"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2. Раунд историй или размышлений (Вспомните историю из своей жизни, когда…)</a:t>
            </a:r>
          </a:p>
          <a:p>
            <a:pPr marL="0" indent="0">
              <a:buNone/>
            </a:pPr>
            <a:r>
              <a:rPr lang="ru-RU" dirty="0" smtClean="0"/>
              <a:t>Для детей: </a:t>
            </a:r>
          </a:p>
          <a:p>
            <a:r>
              <a:rPr lang="ru-RU" dirty="0" smtClean="0"/>
              <a:t>Что нужно для того, чтобы всем комфортно жилось в классе? Или </a:t>
            </a:r>
          </a:p>
          <a:p>
            <a:r>
              <a:rPr lang="ru-RU" dirty="0" smtClean="0"/>
              <a:t>Что нужно, чтобы вам было комфортно и интересно на уроке?</a:t>
            </a:r>
          </a:p>
          <a:p>
            <a:r>
              <a:rPr lang="ru-RU" dirty="0" smtClean="0"/>
              <a:t>Что нужно для конструктивного разрешения конфликтов?</a:t>
            </a:r>
          </a:p>
          <a:p>
            <a:pPr marL="0" indent="0">
              <a:buNone/>
            </a:pPr>
            <a:r>
              <a:rPr lang="ru-RU" dirty="0" smtClean="0"/>
              <a:t>Для родителей: </a:t>
            </a:r>
          </a:p>
          <a:p>
            <a:r>
              <a:rPr lang="ru-RU" dirty="0" smtClean="0"/>
              <a:t>Какое самое важное качество Вы хотите сформировать в своих детях? Какое качество, на ваш взгляд, должна формировать школа у ваших детей?</a:t>
            </a:r>
          </a:p>
          <a:p>
            <a:pPr marL="0" indent="0">
              <a:buNone/>
            </a:pPr>
            <a:r>
              <a:rPr lang="ru-RU" dirty="0" smtClean="0"/>
              <a:t>Для педагогов: </a:t>
            </a:r>
          </a:p>
          <a:p>
            <a:r>
              <a:rPr lang="ru-RU" dirty="0" smtClean="0"/>
              <a:t>Какими бы Вы хотели видеть своих учеников? Какое самое главное качество Вы стремитесь в них воспитать?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20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раунд (2-ой круг)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857" y="1719618"/>
            <a:ext cx="9716755" cy="4191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Что происходит в классе? В чем ситуация? Как Вы относитесь к ситуации в классе? Какие трудности Вы видите в своем классе?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400" dirty="0" err="1" smtClean="0"/>
              <a:t>Безоценочность</a:t>
            </a:r>
            <a:endParaRPr lang="ru-RU" sz="2400" dirty="0" smtClean="0"/>
          </a:p>
          <a:p>
            <a:r>
              <a:rPr lang="ru-RU" sz="2400" dirty="0" smtClean="0"/>
              <a:t>Фиксация</a:t>
            </a:r>
          </a:p>
          <a:p>
            <a:r>
              <a:rPr lang="ru-RU" sz="2400" dirty="0" smtClean="0"/>
              <a:t>Соблюдение правил</a:t>
            </a:r>
          </a:p>
          <a:p>
            <a:r>
              <a:rPr lang="ru-RU" sz="2400" dirty="0" smtClean="0"/>
              <a:t>Комментарии ведущего и его позиция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8679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994" y="405746"/>
            <a:ext cx="8911687" cy="1280890"/>
          </a:xfrm>
        </p:spPr>
        <p:txBody>
          <a:bodyPr/>
          <a:lstStyle/>
          <a:p>
            <a:r>
              <a:rPr lang="ru-RU" dirty="0" smtClean="0"/>
              <a:t>3 раунд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994" y="1269242"/>
            <a:ext cx="9334618" cy="5268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Что нужно делать? Какие есть предложения по исправлению ситуации? 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3600" dirty="0" smtClean="0"/>
              <a:t>4 раунд: 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400" dirty="0" smtClean="0"/>
              <a:t>Кто что готов сделать для разрешения ситуации? В чем ответственность каждого из вас за налаживание отношений?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3600" dirty="0" smtClean="0"/>
              <a:t>Заключительный раунд:</a:t>
            </a:r>
          </a:p>
          <a:p>
            <a:pPr marL="0" indent="0">
              <a:buNone/>
            </a:pPr>
            <a:r>
              <a:rPr lang="ru-RU" sz="2400" dirty="0" smtClean="0"/>
              <a:t>Ритуал закрытия круга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044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407" y="473123"/>
            <a:ext cx="8596668" cy="4685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Наши 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9872" y="1215409"/>
            <a:ext cx="9075738" cy="50482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Кафедра социальной работы ТГУ: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Московский тракт, 8. ауд. 307., тел. 52-96-10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Институт дистанционного образования ТГУ: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Тел.: 52-94-94 (</a:t>
            </a:r>
            <a:r>
              <a:rPr lang="ru-RU" sz="2000" dirty="0" err="1" smtClean="0"/>
              <a:t>Асмара</a:t>
            </a:r>
            <a:r>
              <a:rPr lang="ru-RU" sz="2000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АНО Ресурсный центр «Согласие»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hlinkClick r:id="rId2"/>
              </a:rPr>
              <a:t>soglasie-tomsk@mail.ru</a:t>
            </a:r>
            <a:r>
              <a:rPr lang="ru-RU" sz="2000" dirty="0"/>
              <a:t> </a:t>
            </a:r>
            <a:r>
              <a:rPr lang="ru-RU" sz="2000" dirty="0" smtClean="0"/>
              <a:t>Группа в ВК «Согласие в Томске»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Пучкина </a:t>
            </a:r>
            <a:r>
              <a:rPr lang="ru-RU" sz="2000" dirty="0"/>
              <a:t>Юлия </a:t>
            </a:r>
            <a:r>
              <a:rPr lang="ru-RU" sz="2000" dirty="0" smtClean="0"/>
              <a:t>Александровна</a:t>
            </a: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Электронный </a:t>
            </a:r>
            <a:r>
              <a:rPr lang="ru-RU" sz="2000" dirty="0"/>
              <a:t>адрес: 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puchkina2007@mail.ru </a:t>
            </a:r>
            <a:endParaRPr lang="ru-RU" sz="2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Тел. 8-913-840- 0897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33249" y="288453"/>
            <a:ext cx="11379200" cy="8306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</a:rPr>
              <a:t>Усиление </a:t>
            </a:r>
            <a:r>
              <a:rPr lang="ru-RU" sz="2700" b="1" dirty="0">
                <a:solidFill>
                  <a:schemeClr val="tx1"/>
                </a:solidFill>
              </a:rPr>
              <a:t>агрессивности социальной </a:t>
            </a:r>
            <a:r>
              <a:rPr lang="ru-RU" sz="2700" b="1" dirty="0" smtClean="0">
                <a:solidFill>
                  <a:schemeClr val="tx1"/>
                </a:solidFill>
              </a:rPr>
              <a:t>среды в целом и школьной среды в частности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7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661118" y="1284576"/>
            <a:ext cx="9923462" cy="5569173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1</a:t>
            </a:r>
            <a:r>
              <a:rPr lang="ru-RU" sz="2400" dirty="0" smtClean="0"/>
              <a:t>) Ускоренное </a:t>
            </a:r>
            <a:r>
              <a:rPr lang="ru-RU" sz="2400" dirty="0"/>
              <a:t>развитие общества, потеря социальной стабильности и </a:t>
            </a:r>
            <a:r>
              <a:rPr lang="ru-RU" sz="2400" dirty="0" smtClean="0"/>
              <a:t>неопределенность.</a:t>
            </a:r>
            <a:endParaRPr lang="ru-RU" sz="2400" dirty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2) Постоянные </a:t>
            </a:r>
            <a:r>
              <a:rPr lang="ru-RU" sz="2400" dirty="0"/>
              <a:t>реформы и социальные кризисы в </a:t>
            </a:r>
            <a:r>
              <a:rPr lang="ru-RU" sz="2400" dirty="0" smtClean="0"/>
              <a:t>России.</a:t>
            </a:r>
            <a:endParaRPr lang="en-US" sz="24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3) </a:t>
            </a:r>
            <a:r>
              <a:rPr lang="ru-RU" sz="2400" dirty="0"/>
              <a:t>В</a:t>
            </a:r>
            <a:r>
              <a:rPr lang="ru-RU" sz="2400" dirty="0" smtClean="0"/>
              <a:t>ысокая социальная дифференциация, социальное сравнение, </a:t>
            </a:r>
            <a:r>
              <a:rPr lang="ru-RU" sz="2400" dirty="0" err="1" smtClean="0"/>
              <a:t>многоэтничность</a:t>
            </a:r>
            <a:r>
              <a:rPr lang="ru-RU" sz="2400" dirty="0" smtClean="0"/>
              <a:t> общества.</a:t>
            </a: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4</a:t>
            </a:r>
            <a:r>
              <a:rPr lang="ru-RU" sz="2400" dirty="0" smtClean="0"/>
              <a:t>) Размывание нравственных ориентиров и ценностей.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5) Существование </a:t>
            </a:r>
            <a:r>
              <a:rPr lang="ru-RU" sz="2400" dirty="0"/>
              <a:t>в повышенном шумовом фоне и высоком уровне избыточной информации, большое количество агрессивных сюжетов в </a:t>
            </a:r>
            <a:r>
              <a:rPr lang="ru-RU" sz="2400" dirty="0" smtClean="0"/>
              <a:t>СМИ.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6) Рост числа поведенческих нарушений у детей, частые проявления СДВГ.</a:t>
            </a: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/>
              <a:t>7</a:t>
            </a:r>
            <a:r>
              <a:rPr lang="ru-RU" sz="2400" dirty="0" smtClean="0"/>
              <a:t>) Использование Интернет-пространства для реализации агрессивности</a:t>
            </a: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/>
              <a:t>8</a:t>
            </a:r>
            <a:r>
              <a:rPr lang="ru-RU" sz="2400" dirty="0" smtClean="0"/>
              <a:t>) Индивидуализм</a:t>
            </a:r>
            <a:r>
              <a:rPr lang="ru-RU" sz="2400" dirty="0"/>
              <a:t>, постоянный рост </a:t>
            </a:r>
            <a:r>
              <a:rPr lang="ru-RU" sz="2400" dirty="0" smtClean="0"/>
              <a:t>потребностей, высокая конкуренция интересов, в том числе и у детей.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9) Усиление конфликта поколений в школе.</a:t>
            </a: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043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143" y="347901"/>
            <a:ext cx="7467600" cy="504825"/>
          </a:xfrm>
        </p:spPr>
        <p:txBody>
          <a:bodyPr/>
          <a:lstStyle/>
          <a:p>
            <a:pPr>
              <a:defRPr/>
            </a:pPr>
            <a:r>
              <a:rPr lang="ru-RU" sz="2500" b="1" dirty="0">
                <a:solidFill>
                  <a:srgbClr val="C00000"/>
                </a:solidFill>
                <a:latin typeface="Bookman Old Style" pitchFamily="18" charset="0"/>
              </a:rPr>
              <a:t>Вызовы современному образованию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6219" y="1199487"/>
            <a:ext cx="9747084" cy="556954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800000"/>
                </a:solidFill>
              </a:rPr>
              <a:t>Изменение общественного статуса учителя и школы в массовом сознании (требования уважения «не проходят», учитель больше не эксперт)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800000"/>
                </a:solidFill>
              </a:rPr>
              <a:t>Дети с особыми образовательными потребностями (инклюзия, «Школа учит любого»)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800000"/>
                </a:solidFill>
              </a:rPr>
              <a:t>Изменение ожиданий и требований родителей от школы (индивидуализм: «Вы обязаны обеспечить права и безопасность моему ребенку, а до остальных мне нет дела!», жалобы в вышестоящие инстанции)</a:t>
            </a:r>
          </a:p>
          <a:p>
            <a:pPr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800000"/>
                </a:solidFill>
              </a:rPr>
              <a:t>Невысокая педагогическая грамотность и психологические дефициты самих родителей («Ребенок приходит в школу со своими родителями»)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>
                <a:solidFill>
                  <a:srgbClr val="FF0000"/>
                </a:solidFill>
              </a:rPr>
              <a:t>Важно: умение выстраивать понимающую коммуникацию из </a:t>
            </a:r>
            <a:r>
              <a:rPr lang="ru-RU" b="1" i="1" dirty="0" err="1">
                <a:solidFill>
                  <a:srgbClr val="FF0000"/>
                </a:solidFill>
              </a:rPr>
              <a:t>неэкспертной</a:t>
            </a:r>
            <a:r>
              <a:rPr lang="ru-RU" b="1" i="1" dirty="0">
                <a:solidFill>
                  <a:srgbClr val="FF0000"/>
                </a:solidFill>
              </a:rPr>
              <a:t> позиции, вовлекая в диалог детей, родителей и педагогов как представителей сообщества таким образом, чтобы они сами обсудили ситуацию и решили </a:t>
            </a:r>
            <a:r>
              <a:rPr lang="ru-RU" sz="2000" b="1" i="1" dirty="0">
                <a:solidFill>
                  <a:srgbClr val="FF0000"/>
                </a:solidFill>
              </a:rPr>
              <a:t>проблему.</a:t>
            </a:r>
          </a:p>
          <a:p>
            <a:pPr marL="0" indent="0" algn="r">
              <a:buNone/>
              <a:defRPr/>
            </a:pPr>
            <a:r>
              <a:rPr lang="ru-RU" sz="1600" i="1" dirty="0">
                <a:solidFill>
                  <a:srgbClr val="800000"/>
                </a:solidFill>
              </a:rPr>
              <a:t>По </a:t>
            </a:r>
            <a:r>
              <a:rPr lang="ru-RU" sz="1600" i="1" dirty="0" err="1">
                <a:solidFill>
                  <a:srgbClr val="800000"/>
                </a:solidFill>
              </a:rPr>
              <a:t>А.Ю.Коновалову</a:t>
            </a:r>
            <a:r>
              <a:rPr lang="ru-RU" sz="1600" i="1" dirty="0">
                <a:solidFill>
                  <a:srgbClr val="800000"/>
                </a:solidFill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4152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630" y="269268"/>
            <a:ext cx="9552982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высокой конфликтности и насилия в школе по мнению экспертов: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937" y="1760561"/>
            <a:ext cx="9293675" cy="4885899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Общее недоверие к взрослым, </a:t>
            </a:r>
            <a:r>
              <a:rPr lang="ru-RU" sz="2400" dirty="0" err="1" smtClean="0"/>
              <a:t>нереферентность</a:t>
            </a:r>
            <a:r>
              <a:rPr lang="ru-RU" sz="2400" dirty="0" smtClean="0"/>
              <a:t> взрослых;</a:t>
            </a:r>
          </a:p>
          <a:p>
            <a:r>
              <a:rPr lang="ru-RU" sz="2400" dirty="0" smtClean="0"/>
              <a:t>Общая подавляющая репрессивная система в школе и невнимание к эмоциональной сфере детей;</a:t>
            </a:r>
          </a:p>
          <a:p>
            <a:r>
              <a:rPr lang="ru-RU" sz="2400" dirty="0" smtClean="0"/>
              <a:t>Всеобщая отчужденность и равнодушная реакция педагогов;</a:t>
            </a:r>
          </a:p>
          <a:p>
            <a:r>
              <a:rPr lang="ru-RU" sz="2400" dirty="0" smtClean="0"/>
              <a:t>Недоступность учителя и его безучастность;</a:t>
            </a:r>
          </a:p>
          <a:p>
            <a:r>
              <a:rPr lang="ru-RU" sz="2400" dirty="0" smtClean="0"/>
              <a:t>Отсутствие </a:t>
            </a:r>
            <a:r>
              <a:rPr lang="ru-RU" sz="2400" b="1" dirty="0" smtClean="0"/>
              <a:t>принятых </a:t>
            </a:r>
            <a:r>
              <a:rPr lang="ru-RU" sz="2400" dirty="0" smtClean="0"/>
              <a:t>правил в школе и безучастность детей в выработке правил;</a:t>
            </a:r>
          </a:p>
          <a:p>
            <a:r>
              <a:rPr lang="ru-RU" sz="2400" dirty="0" smtClean="0"/>
              <a:t>Слабые возможности для раскрытия в школе творческого и активного начала в детях.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692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91" y="487623"/>
            <a:ext cx="991125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Этапы работы в конфликтной среде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909050"/>
              </p:ext>
            </p:extLst>
          </p:nvPr>
        </p:nvGraphicFramePr>
        <p:xfrm>
          <a:off x="1371166" y="1875889"/>
          <a:ext cx="9997440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8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7F0B5-9D6E-4C7D-91FB-99E960BA3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977F0B5-9D6E-4C7D-91FB-99E960BA3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FD7B5-2725-48A8-A6DE-243465B3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F5FD7B5-2725-48A8-A6DE-243465B3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85629-98D9-4141-9340-6F0C529F4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AC85629-98D9-4141-9340-6F0C529F4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74DBE-54B6-4211-BACD-C9CB15612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6774DBE-54B6-4211-BACD-C9CB15612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188" y="260350"/>
            <a:ext cx="74676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>
                <a:solidFill>
                  <a:srgbClr val="C00000"/>
                </a:solidFill>
                <a:latin typeface="Bookman Old Style" pitchFamily="18" charset="0"/>
              </a:rPr>
              <a:t>«Окно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социальной</a:t>
            </a:r>
            <a:r>
              <a:rPr lang="ru-RU" sz="2700" b="1" dirty="0">
                <a:solidFill>
                  <a:srgbClr val="C00000"/>
                </a:solidFill>
                <a:latin typeface="Bookman Old Style" pitchFamily="18" charset="0"/>
              </a:rPr>
              <a:t> дисциплины»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sz="quarter" idx="1"/>
          </p:nvPr>
        </p:nvSpPr>
        <p:spPr>
          <a:xfrm>
            <a:off x="1774826" y="908051"/>
            <a:ext cx="8424863" cy="58340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>
                <a:solidFill>
                  <a:srgbClr val="800000"/>
                </a:solidFill>
              </a:rPr>
              <a:t>«Карательно-Разрешительный Континуум»:</a:t>
            </a:r>
          </a:p>
          <a:p>
            <a:pPr marL="0" indent="0">
              <a:buNone/>
            </a:pPr>
            <a:endParaRPr lang="ru-RU" altLang="ru-RU" sz="20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altLang="ru-RU" sz="2000" b="1" i="1" dirty="0">
                <a:solidFill>
                  <a:srgbClr val="C00000"/>
                </a:solidFill>
              </a:rPr>
              <a:t>Наказание	</a:t>
            </a:r>
            <a:r>
              <a:rPr lang="ru-RU" altLang="ru-RU" sz="2000" b="1" dirty="0">
                <a:solidFill>
                  <a:srgbClr val="800000"/>
                </a:solidFill>
              </a:rPr>
              <a:t>		        			</a:t>
            </a:r>
            <a:r>
              <a:rPr lang="ru-RU" altLang="ru-RU" sz="2000" b="1" dirty="0" smtClean="0">
                <a:solidFill>
                  <a:srgbClr val="800000"/>
                </a:solidFill>
              </a:rPr>
              <a:t>                               </a:t>
            </a:r>
            <a:r>
              <a:rPr lang="ru-RU" altLang="ru-RU" sz="2000" b="1" i="1" dirty="0" smtClean="0">
                <a:solidFill>
                  <a:srgbClr val="C00000"/>
                </a:solidFill>
              </a:rPr>
              <a:t>Потакание</a:t>
            </a:r>
            <a:endParaRPr lang="ru-RU" altLang="ru-RU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altLang="ru-RU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altLang="ru-RU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altLang="ru-RU" sz="2000" b="1" dirty="0">
              <a:solidFill>
                <a:srgbClr val="8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063750" y="1700213"/>
            <a:ext cx="7704138" cy="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847850" y="2170113"/>
          <a:ext cx="8135938" cy="3856038"/>
        </p:xfrm>
        <a:graphic>
          <a:graphicData uri="http://schemas.openxmlformats.org/drawingml/2006/table">
            <a:tbl>
              <a:tblPr/>
              <a:tblGrid>
                <a:gridCol w="2078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0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63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668C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Высокий уровень </a:t>
                      </a: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      НАД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(карательный)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ВМЕСТЕ С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(восстановительный)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entury Schoolbook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Р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НЕ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игнорирующий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ЗА, ВМЕСТО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(потакающий)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668C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Низкий уровень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3668C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          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 О Д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Е Р Ж К А   И  З А Б О Т 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                          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8C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 уровень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668C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3329" name="Прямая со стрелкой 18"/>
          <p:cNvCxnSpPr>
            <a:cxnSpLocks noChangeShapeType="1"/>
          </p:cNvCxnSpPr>
          <p:nvPr/>
        </p:nvCxnSpPr>
        <p:spPr bwMode="auto">
          <a:xfrm flipV="1">
            <a:off x="3719514" y="2133601"/>
            <a:ext cx="9525" cy="3167063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Прямая со стрелкой 19"/>
          <p:cNvCxnSpPr>
            <a:cxnSpLocks noChangeShapeType="1"/>
          </p:cNvCxnSpPr>
          <p:nvPr/>
        </p:nvCxnSpPr>
        <p:spPr bwMode="auto">
          <a:xfrm>
            <a:off x="3729039" y="5300663"/>
            <a:ext cx="6327775" cy="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1" name="Rectangle 12"/>
          <p:cNvSpPr>
            <a:spLocks noChangeArrowheads="1"/>
          </p:cNvSpPr>
          <p:nvPr/>
        </p:nvSpPr>
        <p:spPr bwMode="auto">
          <a:xfrm>
            <a:off x="2936876" y="2485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14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914"/>
            <a:ext cx="7467600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Уважительное сотрудничество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sz="quarter" idx="1"/>
          </p:nvPr>
        </p:nvSpPr>
        <p:spPr>
          <a:xfrm>
            <a:off x="1774824" y="836614"/>
            <a:ext cx="9675647" cy="583247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altLang="ru-RU" sz="2200" b="1" i="1" dirty="0">
                <a:solidFill>
                  <a:srgbClr val="FF0000"/>
                </a:solidFill>
              </a:rPr>
              <a:t>Баланс </a:t>
            </a:r>
            <a:r>
              <a:rPr lang="ru-RU" altLang="ru-RU" sz="3200" b="1" i="1" dirty="0">
                <a:solidFill>
                  <a:srgbClr val="FF0000"/>
                </a:solidFill>
              </a:rPr>
              <a:t>сильной поддержки </a:t>
            </a:r>
            <a:r>
              <a:rPr lang="ru-RU" altLang="ru-RU" sz="2200" b="1" i="1" dirty="0">
                <a:solidFill>
                  <a:srgbClr val="FF0000"/>
                </a:solidFill>
              </a:rPr>
              <a:t>и </a:t>
            </a:r>
            <a:endParaRPr lang="ru-RU" altLang="ru-RU" sz="2200" b="1" i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altLang="ru-RU" sz="3200" b="1" i="1" dirty="0" smtClean="0">
                <a:solidFill>
                  <a:srgbClr val="FF0000"/>
                </a:solidFill>
              </a:rPr>
              <a:t>          сильного  </a:t>
            </a:r>
            <a:r>
              <a:rPr lang="ru-RU" altLang="ru-RU" sz="3200" b="1" i="1" dirty="0">
                <a:solidFill>
                  <a:srgbClr val="FF0000"/>
                </a:solidFill>
              </a:rPr>
              <a:t>контроля </a:t>
            </a:r>
            <a:r>
              <a:rPr lang="ru-RU" altLang="ru-RU" sz="2200" b="1" i="1" dirty="0">
                <a:solidFill>
                  <a:srgbClr val="FF0000"/>
                </a:solidFill>
              </a:rPr>
              <a:t>(ответственности) создает основу уважительных отношений,  уважительного сотрудничества. </a:t>
            </a:r>
          </a:p>
          <a:p>
            <a:pPr marL="0" indent="0" algn="ctr">
              <a:buNone/>
            </a:pPr>
            <a:r>
              <a:rPr lang="ru-RU" altLang="ru-RU" sz="2200" b="1" i="1" dirty="0">
                <a:solidFill>
                  <a:srgbClr val="FF0000"/>
                </a:solidFill>
              </a:rPr>
              <a:t>Восстановительные практики педагога строятся именно в квадрате </a:t>
            </a:r>
          </a:p>
          <a:p>
            <a:pPr marL="0" indent="0" algn="ctr">
              <a:buNone/>
            </a:pPr>
            <a:r>
              <a:rPr lang="ru-RU" altLang="ru-RU" sz="2200" b="1" i="1" dirty="0">
                <a:solidFill>
                  <a:srgbClr val="FF0000"/>
                </a:solidFill>
              </a:rPr>
              <a:t>ВМЕСТЕ С РЕБЕНКОМ. </a:t>
            </a:r>
          </a:p>
          <a:p>
            <a:pPr marL="0" indent="0">
              <a:buNone/>
            </a:pPr>
            <a:endParaRPr lang="ru-RU" altLang="ru-RU" sz="800" dirty="0">
              <a:solidFill>
                <a:srgbClr val="660066"/>
              </a:solidFill>
            </a:endParaRPr>
          </a:p>
          <a:p>
            <a:pPr marL="0" indent="0" algn="just">
              <a:buNone/>
            </a:pPr>
            <a:r>
              <a:rPr lang="ru-RU" altLang="ru-RU" dirty="0">
                <a:solidFill>
                  <a:srgbClr val="800000"/>
                </a:solidFill>
              </a:rPr>
              <a:t>Педагогам, администраторам и сотрудникам школ, которые недооценивают  важность </a:t>
            </a:r>
            <a:r>
              <a:rPr lang="ru-RU" altLang="ru-RU" b="1" u="sng" dirty="0">
                <a:solidFill>
                  <a:srgbClr val="800000"/>
                </a:solidFill>
              </a:rPr>
              <a:t>выстраивания хороших отношений и чувства общности</a:t>
            </a:r>
            <a:r>
              <a:rPr lang="ru-RU" altLang="ru-RU" dirty="0">
                <a:solidFill>
                  <a:srgbClr val="800000"/>
                </a:solidFill>
              </a:rPr>
              <a:t>, будет труднее реагировать на проблемы в восстановительном ключе. </a:t>
            </a:r>
          </a:p>
          <a:p>
            <a:pPr marL="0" indent="0" algn="just">
              <a:buNone/>
            </a:pPr>
            <a:r>
              <a:rPr lang="ru-RU" altLang="ru-RU" b="1" dirty="0">
                <a:solidFill>
                  <a:srgbClr val="800000"/>
                </a:solidFill>
              </a:rPr>
              <a:t>Быть «восстановительным» означает верить в то, что наилучшие решения принимаются самими участниками, а конфликты лучше всего разрешаются теми, кто непосредственно в них вовлечен.</a:t>
            </a:r>
          </a:p>
          <a:p>
            <a:pPr marL="0" indent="0" algn="just">
              <a:buFontTx/>
              <a:buChar char="-"/>
            </a:pPr>
            <a:endParaRPr lang="ru-RU" altLang="ru-RU" sz="2000" dirty="0"/>
          </a:p>
          <a:p>
            <a:pPr marL="0" indent="0">
              <a:buNone/>
            </a:pPr>
            <a:endParaRPr lang="ru-RU" altLang="ru-RU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38" y="282916"/>
            <a:ext cx="9484743" cy="1280890"/>
          </a:xfrm>
        </p:spPr>
        <p:txBody>
          <a:bodyPr/>
          <a:lstStyle/>
          <a:p>
            <a:r>
              <a:rPr lang="ru-RU" dirty="0" smtClean="0"/>
              <a:t>Условия, необходимые для успешного управления конфликтом: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09" y="2060812"/>
            <a:ext cx="9730403" cy="3850410"/>
          </a:xfrm>
        </p:spPr>
        <p:txBody>
          <a:bodyPr/>
          <a:lstStyle/>
          <a:p>
            <a:r>
              <a:rPr lang="ru-RU" sz="3200" dirty="0" smtClean="0"/>
              <a:t> Взаимодействие «личность – личность»</a:t>
            </a:r>
          </a:p>
          <a:p>
            <a:r>
              <a:rPr lang="ru-RU" sz="3200" dirty="0" smtClean="0"/>
              <a:t> Разговор из «</a:t>
            </a:r>
            <a:r>
              <a:rPr lang="ru-RU" sz="3200" dirty="0" err="1" smtClean="0"/>
              <a:t>неэкспертной</a:t>
            </a:r>
            <a:r>
              <a:rPr lang="ru-RU" sz="3200" dirty="0" smtClean="0"/>
              <a:t>» позиции; 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Референтность</a:t>
            </a:r>
            <a:r>
              <a:rPr lang="ru-RU" sz="3200" dirty="0" smtClean="0"/>
              <a:t> (значимость) взрослого;</a:t>
            </a:r>
          </a:p>
          <a:p>
            <a:r>
              <a:rPr lang="ru-RU" sz="3200" dirty="0" smtClean="0"/>
              <a:t> Конгруэнтность взрослого (соответствие слова и дела)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Справедливость процесса.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7370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1381</Words>
  <Application>Microsoft Office PowerPoint</Application>
  <PresentationFormat>Широкоэкранный</PresentationFormat>
  <Paragraphs>223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Bookman Old Style</vt:lpstr>
      <vt:lpstr>Calibri</vt:lpstr>
      <vt:lpstr>Century Gothic</vt:lpstr>
      <vt:lpstr>Century Schoolbook</vt:lpstr>
      <vt:lpstr>Times New Roman</vt:lpstr>
      <vt:lpstr>Wingdings</vt:lpstr>
      <vt:lpstr>Wingdings 2</vt:lpstr>
      <vt:lpstr>Wingdings 3</vt:lpstr>
      <vt:lpstr>Легкий дым</vt:lpstr>
      <vt:lpstr>Управление конфликтами в образовательной среде. Прогнозирование конфликтов  и способы их предупреждения</vt:lpstr>
      <vt:lpstr>Эпиграф:</vt:lpstr>
      <vt:lpstr>Усиление агрессивности социальной среды в целом и школьной среды в частности </vt:lpstr>
      <vt:lpstr>Вызовы современному образованию</vt:lpstr>
      <vt:lpstr>Причины высокой конфликтности и насилия в школе по мнению экспертов:</vt:lpstr>
      <vt:lpstr>Этапы работы в конфликтной среде</vt:lpstr>
      <vt:lpstr>«Окно социальной дисциплины»</vt:lpstr>
      <vt:lpstr>Уважительное сотрудничество</vt:lpstr>
      <vt:lpstr>Условия, необходимые для успешного управления конфликтом: </vt:lpstr>
      <vt:lpstr>Справедливый процесс</vt:lpstr>
      <vt:lpstr>Стратегии коррекции нарушений дисциплины и управления конфликтами:</vt:lpstr>
      <vt:lpstr>Стратегии поддержки учеников</vt:lpstr>
      <vt:lpstr>Стратегии коррекции нарушений дисциплины и управления конфликтами:</vt:lpstr>
      <vt:lpstr>Восстановительный подход</vt:lpstr>
      <vt:lpstr>Восстановительные технологии:</vt:lpstr>
      <vt:lpstr>Восстановительная беседа:</vt:lpstr>
      <vt:lpstr>Восстановительная медиация  </vt:lpstr>
      <vt:lpstr>Принципы посредничества в конфликтах: </vt:lpstr>
      <vt:lpstr>Процедура проведения медиации:</vt:lpstr>
      <vt:lpstr>Круг сообщества</vt:lpstr>
      <vt:lpstr>Профилактический круг</vt:lpstr>
      <vt:lpstr>2 раунд (2-ой круг)</vt:lpstr>
      <vt:lpstr>3 раунд</vt:lpstr>
      <vt:lpstr>Наши контакты: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конфликтами в образовательной среде. Прогнозирование конфликтов  и способы их предупреждения</dc:title>
  <dc:creator>Пользователь Windows</dc:creator>
  <cp:lastModifiedBy>TOIPKRO</cp:lastModifiedBy>
  <cp:revision>9</cp:revision>
  <dcterms:created xsi:type="dcterms:W3CDTF">2018-12-12T01:43:22Z</dcterms:created>
  <dcterms:modified xsi:type="dcterms:W3CDTF">2018-12-12T04:00:44Z</dcterms:modified>
</cp:coreProperties>
</file>