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3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20" y="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16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678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528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79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5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463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7588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96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0377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957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862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002B5-C8CF-4108-99A1-17E025141497}" type="datetimeFigureOut">
              <a:rPr lang="ru-RU" smtClean="0"/>
              <a:t>12.03.2019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1D9E2-2049-4AA0-A358-66C86A8890C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12192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 sz="1800"/>
          </a:p>
        </p:txBody>
      </p:sp>
    </p:spTree>
    <p:extLst>
      <p:ext uri="{BB962C8B-B14F-4D97-AF65-F5344CB8AC3E}">
        <p14:creationId xmlns:p14="http://schemas.microsoft.com/office/powerpoint/2010/main" val="52461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19726C-9490-45D0-BC0F-D9F63BF5F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Основы профилактики экстремистского поведения подростков в образовательных организациях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AC2593E-0D48-4989-AD48-B20B87C17D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Антонова Оксана Николаевна</a:t>
            </a:r>
          </a:p>
          <a:p>
            <a:r>
              <a:rPr lang="ru-RU" dirty="0"/>
              <a:t>13.03.2019</a:t>
            </a:r>
          </a:p>
        </p:txBody>
      </p:sp>
    </p:spTree>
    <p:extLst>
      <p:ext uri="{BB962C8B-B14F-4D97-AF65-F5344CB8AC3E}">
        <p14:creationId xmlns:p14="http://schemas.microsoft.com/office/powerpoint/2010/main" val="1481593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C0CBF8-4A98-47FE-BB11-26CA1B38AE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F817969-0539-44A0-8C7D-86472BCE3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Изоляция</a:t>
            </a:r>
            <a:r>
              <a:rPr lang="ru-RU" sz="2600" b="1" dirty="0">
                <a:latin typeface="Times New Roman" panose="02020603050405020304" pitchFamily="18" charset="0"/>
              </a:rPr>
              <a:t> (чувство, что тебя никто не понимает, тобой никто не интересуется);-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причастность, сила места в сообществе, безопасности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Отверженность</a:t>
            </a: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сверстниками, возлюбленными, авторитетными взрослыми (чувство, что никому не нужен) – 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причастность, сила своего места, безопасности.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600" b="1" dirty="0">
                <a:latin typeface="Times New Roman" panose="02020603050405020304" pitchFamily="18" charset="0"/>
              </a:rPr>
              <a:t> </a:t>
            </a: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Беспомощность</a:t>
            </a:r>
            <a:r>
              <a:rPr lang="ru-RU" sz="2600" b="1" dirty="0">
                <a:latin typeface="Times New Roman" panose="02020603050405020304" pitchFamily="18" charset="0"/>
              </a:rPr>
              <a:t> (ощущение, что ты не можешь контролировать жизнь, все зависит не от тебя); - 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сила своего места, безопасности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Безнадежность</a:t>
            </a:r>
            <a:r>
              <a:rPr lang="ru-RU" sz="2600" b="1" dirty="0">
                <a:latin typeface="Times New Roman" panose="02020603050405020304" pitchFamily="18" charset="0"/>
              </a:rPr>
              <a:t> (когда будущее не предвещает ничего хорошего); - 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сила своего места, причастность, безопасности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6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Чувство собственной незначимости </a:t>
            </a:r>
            <a:r>
              <a:rPr lang="ru-RU" sz="2600" b="1" dirty="0">
                <a:latin typeface="Times New Roman" panose="02020603050405020304" pitchFamily="18" charset="0"/>
              </a:rPr>
              <a:t>(уязвленное чувство собственного достоинства, низкая самооценка, переживание некомпетентности, стыд за себя) – </a:t>
            </a:r>
            <a:r>
              <a:rPr lang="ru-RU" sz="2600" b="1" dirty="0">
                <a:solidFill>
                  <a:srgbClr val="7030A0"/>
                </a:solidFill>
                <a:latin typeface="Times New Roman" panose="02020603050405020304" pitchFamily="18" charset="0"/>
              </a:rPr>
              <a:t>сила своего места, причастность, безопасности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1889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783DE9-3DD1-48A5-B790-7494030F5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0C2887-1DBE-4669-A6A9-5CF093D982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dirty="0"/>
              <a:t>Таким образом, очевидно:</a:t>
            </a:r>
          </a:p>
          <a:p>
            <a:r>
              <a:rPr lang="ru-RU" dirty="0"/>
              <a:t> Базовые потребности не удовлетворяются в полном объеме, а психика к этому стремится.</a:t>
            </a:r>
          </a:p>
          <a:p>
            <a:r>
              <a:rPr lang="ru-RU" dirty="0"/>
              <a:t>В то же время, потребности в свободе и получении удовольствия удовлетворяются слишком (легко, быстро, доступно…)- общество потребления!!!!!</a:t>
            </a:r>
          </a:p>
          <a:p>
            <a:r>
              <a:rPr lang="ru-RU" dirty="0"/>
              <a:t>Происходит подмена понятий (что хорошо/что плохо) – общество потребления!!!</a:t>
            </a:r>
          </a:p>
          <a:p>
            <a:r>
              <a:rPr lang="ru-RU" dirty="0"/>
              <a:t>Отсутствуют четкие границы и ориентиры в поведении и даже мышлении – общество потребления!!!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01201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1015D4-17BF-4238-9815-DBF0DD668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1DEA45-EB59-43F7-8840-7E73F183F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Что воспитывает семья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67356D-4685-4D40-9832-636DA25D8FA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Бытовой вежливости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Уважению взрослых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Бытовой аккуратности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Взаимопомощи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Ответственности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Принятию традиций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Чувство значимости</a:t>
            </a:r>
          </a:p>
          <a:p>
            <a:endParaRPr lang="ru-RU" dirty="0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18BDB46-C925-44E1-82F2-ADC24EFF4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/>
              <a:t>Что воспитывает школа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E8F66A3-6931-4827-A638-36EF1008EB5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Умение работать с информацией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Подчинение взрослым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Выполнению инструкций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Многократно повторять одно и то же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Взаимодействовать с людьми</a:t>
            </a:r>
          </a:p>
          <a:p>
            <a:pPr marL="273050" indent="-273050">
              <a:spcBef>
                <a:spcPts val="575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/>
            </a:pPr>
            <a:r>
              <a:rPr lang="ru-RU" dirty="0"/>
              <a:t>Подчинению правилам</a:t>
            </a:r>
          </a:p>
          <a:p>
            <a:r>
              <a:rPr lang="ru-RU" dirty="0"/>
              <a:t>Конкурировать </a:t>
            </a:r>
          </a:p>
        </p:txBody>
      </p:sp>
    </p:spTree>
    <p:extLst>
      <p:ext uri="{BB962C8B-B14F-4D97-AF65-F5344CB8AC3E}">
        <p14:creationId xmlns:p14="http://schemas.microsoft.com/office/powerpoint/2010/main" val="404800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168BCAD4-FCB2-4204-8EC0-A2638089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8" name="Объект 7">
            <a:extLst>
              <a:ext uri="{FF2B5EF4-FFF2-40B4-BE49-F238E27FC236}">
                <a16:creationId xmlns:a16="http://schemas.microsoft.com/office/drawing/2014/main" id="{F14520E0-8FD8-4600-AE88-13300A3FB4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75"/>
              </a:spcBef>
              <a:buClr>
                <a:schemeClr val="accent1"/>
              </a:buClr>
              <a:buSzPct val="85000"/>
              <a:defRPr/>
            </a:pPr>
            <a:r>
              <a:rPr lang="ru-RU" dirty="0"/>
              <a:t>Задачи и функции у семьи и образования различаются!</a:t>
            </a:r>
          </a:p>
          <a:p>
            <a:pPr>
              <a:spcBef>
                <a:spcPts val="575"/>
              </a:spcBef>
              <a:buClr>
                <a:schemeClr val="accent1"/>
              </a:buClr>
              <a:buSzPct val="85000"/>
              <a:defRPr/>
            </a:pPr>
            <a:r>
              <a:rPr lang="ru-RU" dirty="0"/>
              <a:t>Слишком мало совпадений для достижения успеха!</a:t>
            </a:r>
          </a:p>
          <a:p>
            <a:pPr>
              <a:spcBef>
                <a:spcPts val="575"/>
              </a:spcBef>
              <a:buClr>
                <a:schemeClr val="accent1"/>
              </a:buClr>
              <a:buSzPct val="85000"/>
              <a:defRPr/>
            </a:pPr>
            <a:r>
              <a:rPr lang="ru-RU" dirty="0"/>
              <a:t>Ребенок находится не в дополняющей друг друга среде, а в конкурентной!</a:t>
            </a:r>
          </a:p>
          <a:p>
            <a:r>
              <a:rPr lang="ru-RU" dirty="0"/>
              <a:t>А еще и общество потребления вносит подмену понятий и обеспечивает потерю смыслов.</a:t>
            </a:r>
          </a:p>
          <a:p>
            <a:r>
              <a:rPr lang="ru-RU" dirty="0"/>
              <a:t>«Окна </a:t>
            </a:r>
            <a:r>
              <a:rPr lang="ru-RU" dirty="0" err="1"/>
              <a:t>Овертона</a:t>
            </a:r>
            <a:r>
              <a:rPr lang="ru-RU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1016366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E8782-5B83-49BE-A71D-F68715B64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6970AFA-CF52-4E49-BBAE-1D7704E367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Для создания системы профилактики экстремистского поведения подростков необходимо: </a:t>
            </a:r>
          </a:p>
          <a:p>
            <a:r>
              <a:rPr lang="ru-RU" dirty="0"/>
              <a:t>Создание рабочей команды из участников образовательного процесса, родителей и учеников;</a:t>
            </a:r>
          </a:p>
          <a:p>
            <a:r>
              <a:rPr lang="ru-RU" dirty="0"/>
              <a:t>Система взаимодополняющих мероприятий, направленных на одну цель и поддерживающих одни и те же потребности, ценности и убеждения;</a:t>
            </a:r>
          </a:p>
          <a:p>
            <a:r>
              <a:rPr lang="ru-RU" dirty="0"/>
              <a:t>Единый план мероприятий (ни у каждого свой, а по принципу </a:t>
            </a:r>
            <a:r>
              <a:rPr lang="ru-RU" dirty="0" err="1"/>
              <a:t>пазлов</a:t>
            </a:r>
            <a:r>
              <a:rPr lang="ru-RU" dirty="0"/>
              <a:t>).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611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35D5C0-FB06-4AC6-98BF-EC0A87D84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C07038C-3AFF-4CF2-B94E-1E14A0333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altLang="ru-RU" b="1" u="sng" dirty="0"/>
              <a:t>Обучить педагогический состав работать в восстановительном подходе:</a:t>
            </a:r>
            <a:endParaRPr lang="ru-RU" altLang="ru-RU" i="1" u="sng" dirty="0"/>
          </a:p>
          <a:p>
            <a:r>
              <a:rPr lang="ru-RU" altLang="ru-RU" dirty="0"/>
              <a:t>Какие бывают конфликты в школе и кто в них вовлечен.</a:t>
            </a:r>
          </a:p>
          <a:p>
            <a:r>
              <a:rPr lang="ru-RU" altLang="ru-RU" dirty="0"/>
              <a:t>Какие ценности мы (педагоги, родители) хотим развивать в детях.</a:t>
            </a:r>
          </a:p>
          <a:p>
            <a:r>
              <a:rPr lang="ru-RU" altLang="ru-RU" dirty="0"/>
              <a:t>Какой мы хотим видеть школу (детей ) через год по итогам проведенной работы.</a:t>
            </a:r>
          </a:p>
          <a:p>
            <a:r>
              <a:rPr lang="ru-RU" altLang="ru-RU" dirty="0"/>
              <a:t>Что делать, когда возник конфликт.</a:t>
            </a:r>
          </a:p>
          <a:p>
            <a:r>
              <a:rPr lang="ru-RU" altLang="ru-RU" dirty="0"/>
              <a:t>Передать ответственность за конфликтное  (протестное )поведение родителям и персоналу школы, чтобы уровень конфликтности снижался, а культура отношений становилась комфортной и дружелюбной, основанной на понимании взаимных потребностей и ценностей.</a:t>
            </a:r>
            <a:endParaRPr lang="en-US" altLang="ru-RU" dirty="0"/>
          </a:p>
          <a:p>
            <a:r>
              <a:rPr lang="ru-RU" altLang="ru-RU" dirty="0"/>
              <a:t>Как создать новые, здоровые, поддерживающие отношения в школе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192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1AB6DB-D757-4266-BA4E-E527BB53A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412C4F-3954-4BC8-8726-8678BE42E6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000" b="1" dirty="0"/>
              <a:t>Повысить уровень доверия:</a:t>
            </a:r>
          </a:p>
          <a:p>
            <a:r>
              <a:rPr lang="ru-RU" dirty="0"/>
              <a:t>Между родителями и «образованием»</a:t>
            </a:r>
          </a:p>
          <a:p>
            <a:r>
              <a:rPr lang="ru-RU" dirty="0"/>
              <a:t>Между родителями и детьми</a:t>
            </a:r>
          </a:p>
          <a:p>
            <a:r>
              <a:rPr lang="ru-RU" dirty="0"/>
              <a:t>Между детьми и «Образованием»</a:t>
            </a:r>
          </a:p>
          <a:p>
            <a:r>
              <a:rPr lang="ru-RU" dirty="0"/>
              <a:t>Между детьми и детьми</a:t>
            </a:r>
          </a:p>
        </p:txBody>
      </p:sp>
    </p:spTree>
    <p:extLst>
      <p:ext uri="{BB962C8B-B14F-4D97-AF65-F5344CB8AC3E}">
        <p14:creationId xmlns:p14="http://schemas.microsoft.com/office/powerpoint/2010/main" val="23937593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5E8F1E-BFBA-406B-89C7-30C25095B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E150C4E-E726-4761-B5DA-9019523EB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altLang="ru-RU" b="1" u="sng" dirty="0"/>
              <a:t>Родители нуждаются:</a:t>
            </a:r>
          </a:p>
          <a:p>
            <a:pPr>
              <a:buFontTx/>
              <a:buBlip>
                <a:blip r:embed="rId2"/>
              </a:buBlip>
            </a:pPr>
            <a:r>
              <a:rPr lang="ru-RU" altLang="ru-RU" dirty="0"/>
              <a:t>В информации об особенностях развития и поведения своих детей;</a:t>
            </a:r>
          </a:p>
          <a:p>
            <a:pPr>
              <a:buFontTx/>
              <a:buBlip>
                <a:blip r:embed="rId2"/>
              </a:buBlip>
            </a:pPr>
            <a:r>
              <a:rPr lang="ru-RU" altLang="ru-RU" dirty="0"/>
              <a:t>В рекомендациях и приемах бесконфликтного общения, по решению конфликтных ситуаций с детьми в рамках семьи;</a:t>
            </a:r>
          </a:p>
          <a:p>
            <a:pPr>
              <a:buFontTx/>
              <a:buBlip>
                <a:blip r:embed="rId2"/>
              </a:buBlip>
            </a:pPr>
            <a:r>
              <a:rPr lang="ru-RU" altLang="ru-RU" dirty="0"/>
              <a:t>В понимании общей стратегии усилий школы в направлении воспитательной работы и профилактики протестного, девиантного и суицидального поведения, что восстанавливает и поддерживает доверительные отношения, снижая риски конфликтов на уровне взрослых («родители против образования»);</a:t>
            </a:r>
          </a:p>
          <a:p>
            <a:pPr>
              <a:buFontTx/>
              <a:buBlip>
                <a:blip r:embed="rId2"/>
              </a:buBlip>
            </a:pPr>
            <a:r>
              <a:rPr lang="ru-RU" altLang="ru-RU" dirty="0"/>
              <a:t>В доступности и вовлеченности родителей в мероприятия школы, что позволяет снизить родительскую тревожность; </a:t>
            </a:r>
          </a:p>
          <a:p>
            <a:pPr>
              <a:buFontTx/>
              <a:buBlip>
                <a:blip r:embed="rId2"/>
              </a:buBlip>
            </a:pPr>
            <a:r>
              <a:rPr lang="ru-RU" altLang="ru-RU" dirty="0"/>
              <a:t>В повышении уровня доверия и взаимного уважения между коллективом образовательного учреждения и родителями.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11456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52634C-99C1-4C11-8ECF-60C488401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B1BB43C-B1E0-458D-A601-BB13043BEF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u="sng" dirty="0"/>
              <a:t>Дети нуждаются:</a:t>
            </a:r>
          </a:p>
          <a:p>
            <a:r>
              <a:rPr lang="ru-RU" dirty="0"/>
              <a:t>В наставническом поддержке взрослых;</a:t>
            </a:r>
          </a:p>
          <a:p>
            <a:r>
              <a:rPr lang="ru-RU" dirty="0"/>
              <a:t>В информации про мир вокруг них;</a:t>
            </a:r>
          </a:p>
          <a:p>
            <a:r>
              <a:rPr lang="ru-RU" dirty="0"/>
              <a:t>В создании сообщества и определении своего места в нем;</a:t>
            </a:r>
          </a:p>
          <a:p>
            <a:r>
              <a:rPr lang="ru-RU" dirty="0"/>
              <a:t>В оформлении себя и понимании своей сильной стороны;</a:t>
            </a:r>
          </a:p>
          <a:p>
            <a:r>
              <a:rPr lang="ru-RU" dirty="0"/>
              <a:t>В помощи при разрешении конфликтов (межличностных, внутриличностных).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4841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21ACBD-F68D-4F91-B546-3B38F8FAB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3844FB-CEBF-4196-BE6C-D8445BDEC0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u="sng" dirty="0"/>
              <a:t>«Образование нуждается»:</a:t>
            </a:r>
          </a:p>
          <a:p>
            <a:r>
              <a:rPr lang="ru-RU" dirty="0"/>
              <a:t>В знаниях и умениях, что делать, как, когда;</a:t>
            </a:r>
          </a:p>
          <a:p>
            <a:r>
              <a:rPr lang="ru-RU" dirty="0"/>
              <a:t>В системе реагирования и раннего распознавания любого протестного поведения (девиантное, делинквентное, суицидальное, экстремистское, террористическое);</a:t>
            </a:r>
          </a:p>
          <a:p>
            <a:r>
              <a:rPr lang="ru-RU" dirty="0"/>
              <a:t>В системе поддержки эмоционально-профессионального потенциала сотрудников.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5703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4E8A8AB-7CC8-42DC-8BB7-0CEBB384D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1C12D6-BC0F-4259-A6A2-AF088F9815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Экстремистское и террористическое поведение расценивается как протестное поведение гипертрофированное идеологическим контекстом. Но корни его лежат в протестном поведении, которое базируется на конфликте его личности с самим собой или окружением в текущих обстоятельствах. </a:t>
            </a:r>
          </a:p>
          <a:p>
            <a:pPr marL="0" indent="0">
              <a:buNone/>
            </a:pPr>
            <a:r>
              <a:rPr lang="ru-RU" dirty="0"/>
              <a:t>А так как речь идет о подростковых проявлениях, мы рассмотрим возможности управлять процессом профилактики в образовательном пространстве.</a:t>
            </a:r>
          </a:p>
        </p:txBody>
      </p:sp>
    </p:spTree>
    <p:extLst>
      <p:ext uri="{BB962C8B-B14F-4D97-AF65-F5344CB8AC3E}">
        <p14:creationId xmlns:p14="http://schemas.microsoft.com/office/powerpoint/2010/main" val="3106647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E0E1E2-CF84-407A-A626-B39A7FD35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D14F5A-FCE6-435B-93B6-30EEA8B90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u="sng" dirty="0"/>
              <a:t>И так,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В каждой образовательной системе план мероприятий эксклюзивный, который учитывает специфику традиций, ментальности, культурных особенностей территории, текущие задачи и другое.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План один, с секторами воздействий, обеспечивающий </a:t>
            </a:r>
            <a:r>
              <a:rPr lang="ru-RU" dirty="0" err="1"/>
              <a:t>единообразность</a:t>
            </a:r>
            <a:r>
              <a:rPr lang="ru-RU" dirty="0"/>
              <a:t> движения воспитательного контента.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/>
              <a:t>Особое внимание уделяется базовым потребностям: безопасность, </a:t>
            </a:r>
            <a:r>
              <a:rPr lang="ru-RU" dirty="0" err="1"/>
              <a:t>причастночть</a:t>
            </a:r>
            <a:r>
              <a:rPr lang="ru-RU" dirty="0"/>
              <a:t> к сообществу, сила своего места в этом сообществе.</a:t>
            </a:r>
          </a:p>
        </p:txBody>
      </p:sp>
    </p:spTree>
    <p:extLst>
      <p:ext uri="{BB962C8B-B14F-4D97-AF65-F5344CB8AC3E}">
        <p14:creationId xmlns:p14="http://schemas.microsoft.com/office/powerpoint/2010/main" val="38076265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B1A1F1-F716-4AF5-9367-7365E5A4D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Путь!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053B3D-1E73-4DAA-9F4F-A11AA635CC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4. Базовые ценности – свободы и получения удовольствия должны быть включены, но они в текущем историческом моменте удовлетворяются проще. Забывать о них не стоит, они должны быть.</a:t>
            </a:r>
          </a:p>
          <a:p>
            <a:pPr marL="0" indent="0">
              <a:buNone/>
            </a:pPr>
            <a:r>
              <a:rPr lang="ru-RU" dirty="0"/>
              <a:t>5. Необходимо определить, какие базовые ценности станет транслировать каждый взрослый участник «образования»-и сотрудники и родители. И как оценивать успешность принятия этих ценностей детьми в «образовании».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780280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A7C8A2-87A6-4CA8-98A8-73CFA00E9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Да, осилит идущий!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C4DEAFF-E936-4D35-A4E5-ED74C12675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/>
          </a:p>
          <a:p>
            <a:pPr algn="ctr"/>
            <a:endParaRPr lang="ru-RU" dirty="0"/>
          </a:p>
          <a:p>
            <a:pPr marL="0" indent="0" algn="ctr">
              <a:buNone/>
            </a:pPr>
            <a:endParaRPr lang="ru-RU" dirty="0"/>
          </a:p>
          <a:p>
            <a:pPr algn="ctr"/>
            <a:r>
              <a:rPr lang="ru-RU" sz="4400" dirty="0"/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323102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80AA69-B0D5-4823-8498-90AF8B705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C9BD759-5E7D-4742-9FC7-82A60153E6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Идеология – это система взглядов и идей, в которых осознаются и оцениваются отношения людей к действительности и друг к другу, социальные проблемы и конфликты, а также содержатся цели (программы) социальной деятельности, направленной на закрепление или изменение (развитие) данных общественных отношений.</a:t>
            </a:r>
          </a:p>
          <a:p>
            <a:r>
              <a:rPr lang="ru-RU" dirty="0"/>
              <a:t>Национальная идеология – это система взглядов, представлений, ценностей, основанных на принципах духовного единства, общности, нации и приоритета её интересов во всех сферах общественной жизни.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2994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B2CCCE3-898D-4E55-99E2-13277108B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BB3347-BCDA-47BE-8E07-1D3FD93E8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Знаток Запада </a:t>
            </a:r>
            <a:r>
              <a:rPr lang="ru-RU" dirty="0" err="1"/>
              <a:t>А.А.Зиновьев</a:t>
            </a:r>
            <a:r>
              <a:rPr lang="ru-RU" dirty="0"/>
              <a:t> пишет об этом эффекте данного идеологического феномена следующее: «Существование особой западной идеологии отрицается. Но это на самом деле есть одна из идей западной идеологии… Идеология спрятана, растворена, рассеяна во всем том, что предназначено для менталитета людей – в литературных произведениях, фильмах, специальных книгах, научно-популярных и научно-фантастических сочинениях, газетных и журнальных статьях, рекламе и т.д. Она слита с </a:t>
            </a:r>
            <a:r>
              <a:rPr lang="ru-RU" dirty="0" err="1"/>
              <a:t>внеидеологическими</a:t>
            </a:r>
            <a:r>
              <a:rPr lang="ru-RU" dirty="0"/>
              <a:t> феноменами настолько, что вторые просто немыслимы без нее. Это делает ее неуязвимой для критики. Она везде и во всем, и потому кажется, будто ее вообще нет… Люди там даже не замечают, что с рождения и до смерти постоянно находятся в поле действия идеологии. Они потребляют ее вместе со всем тем, что они потребляют для своего ментального питания. Делают они это без всякого усилия, без принуждения, свободно, без сборищ»[</a:t>
            </a:r>
          </a:p>
          <a:p>
            <a:r>
              <a:rPr lang="ru-RU" dirty="0"/>
              <a:t>Текст скопирован с сайта lawinrussia.ru.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925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28081-6BF5-45E9-B376-59E2873C4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4EE8FF-A8E5-4D6A-9FF1-EA6FD31AC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в свое время американский политолог Ф. Фукуяма постарался обосновать тезис о конце истории, когда мир оказывается лишен идеологии и когда в нем доминирует экономический расчет, забота об экологии и удовлетворение изощренных запросов потребителя, на место идеологической борьбы ставит соперничество за наиболее эффективное удовлетворение потребностей человека. Иными словами, в мире теперь нет стран, придерживающихся принципиально различных «идеологий», они отличаются друг от друга только стратегиями устройства общества потребления, т.е. фактически речь идет о разнообразии экономических идеологий.  Таким образом, осуществляется маскировка значимости идеологии для нормального развития общества, что влечет за собой весьма существенный социальный эффект.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580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F48151-B0FF-4A52-A59B-C329A0E98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3DF3DF-98F1-468F-964C-D61D12BA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/>
              <a:t>Основные базовые (глубинные) потребности:</a:t>
            </a:r>
          </a:p>
          <a:p>
            <a:pPr marL="0" indent="0">
              <a:buNone/>
            </a:pPr>
            <a:endParaRPr lang="ru-RU" sz="2000" b="1" dirty="0"/>
          </a:p>
          <a:p>
            <a:r>
              <a:rPr lang="ru-RU" b="1" dirty="0"/>
              <a:t>В безопасности</a:t>
            </a:r>
          </a:p>
          <a:p>
            <a:r>
              <a:rPr lang="ru-RU" b="1" dirty="0"/>
              <a:t>В причастности к сообществу</a:t>
            </a:r>
          </a:p>
          <a:p>
            <a:r>
              <a:rPr lang="ru-RU" b="1" dirty="0"/>
              <a:t>В силе собственного места в сообществе</a:t>
            </a:r>
          </a:p>
          <a:p>
            <a:r>
              <a:rPr lang="ru-RU" b="1" dirty="0"/>
              <a:t>В свободе</a:t>
            </a:r>
          </a:p>
          <a:p>
            <a:r>
              <a:rPr lang="ru-RU" b="1" dirty="0"/>
              <a:t>В получении удовольствия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51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7402AD-8575-465E-BAF1-214C0E1E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D6693-691C-481C-8843-660DEC8F8D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/>
              <a:t>Ценности базируются на потребностях и оберегают их неприкосновенность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2DDF7FA-1717-4120-9AEF-948CC04609A9}"/>
              </a:ext>
            </a:extLst>
          </p:cNvPr>
          <p:cNvSpPr/>
          <p:nvPr/>
        </p:nvSpPr>
        <p:spPr>
          <a:xfrm>
            <a:off x="924232" y="5466736"/>
            <a:ext cx="1632154" cy="344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свобода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5E82D58-148B-42CC-AA06-9E317CF9927B}"/>
              </a:ext>
            </a:extLst>
          </p:cNvPr>
          <p:cNvSpPr/>
          <p:nvPr/>
        </p:nvSpPr>
        <p:spPr>
          <a:xfrm>
            <a:off x="3205319" y="5466735"/>
            <a:ext cx="1632154" cy="344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безопасность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2BBEEB5D-39C2-4ADB-B20F-621C871056E4}"/>
              </a:ext>
            </a:extLst>
          </p:cNvPr>
          <p:cNvSpPr/>
          <p:nvPr/>
        </p:nvSpPr>
        <p:spPr>
          <a:xfrm>
            <a:off x="5348748" y="5466735"/>
            <a:ext cx="1700981" cy="344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причастность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2ACEE6B-E775-4AD2-ACB9-21D90ECC8D2C}"/>
              </a:ext>
            </a:extLst>
          </p:cNvPr>
          <p:cNvSpPr/>
          <p:nvPr/>
        </p:nvSpPr>
        <p:spPr>
          <a:xfrm>
            <a:off x="7472516" y="5466735"/>
            <a:ext cx="1700981" cy="344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Сила места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A00CBAF-A5BB-4C00-B73D-DB8AFAC6EB74}"/>
              </a:ext>
            </a:extLst>
          </p:cNvPr>
          <p:cNvSpPr/>
          <p:nvPr/>
        </p:nvSpPr>
        <p:spPr>
          <a:xfrm>
            <a:off x="9488128" y="5466734"/>
            <a:ext cx="1700981" cy="34412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удовольствие</a:t>
            </a: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BF6995A-A4D6-431C-8425-5105C29FB66A}"/>
              </a:ext>
            </a:extLst>
          </p:cNvPr>
          <p:cNvSpPr/>
          <p:nvPr/>
        </p:nvSpPr>
        <p:spPr>
          <a:xfrm>
            <a:off x="958646" y="4144289"/>
            <a:ext cx="314632" cy="13224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7275B618-580F-459F-865C-4DDFACEC0EC6}"/>
              </a:ext>
            </a:extLst>
          </p:cNvPr>
          <p:cNvSpPr/>
          <p:nvPr/>
        </p:nvSpPr>
        <p:spPr>
          <a:xfrm>
            <a:off x="1725566" y="4129548"/>
            <a:ext cx="353961" cy="13371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CDB834EB-C790-4FB6-998B-55BFA3C4FB44}"/>
              </a:ext>
            </a:extLst>
          </p:cNvPr>
          <p:cNvSpPr/>
          <p:nvPr/>
        </p:nvSpPr>
        <p:spPr>
          <a:xfrm>
            <a:off x="2133599" y="4144289"/>
            <a:ext cx="353961" cy="1322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CD307B62-A42E-4840-AEC5-93BF5499F5F0}"/>
              </a:ext>
            </a:extLst>
          </p:cNvPr>
          <p:cNvSpPr/>
          <p:nvPr/>
        </p:nvSpPr>
        <p:spPr>
          <a:xfrm>
            <a:off x="1342104" y="4129545"/>
            <a:ext cx="349044" cy="13224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A9466B-3BFF-484D-99EA-C15606740C92}"/>
              </a:ext>
            </a:extLst>
          </p:cNvPr>
          <p:cNvSpPr/>
          <p:nvPr/>
        </p:nvSpPr>
        <p:spPr>
          <a:xfrm>
            <a:off x="3205319" y="4129545"/>
            <a:ext cx="349044" cy="13224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6BBFA5EB-D575-45D6-9093-77523877FDBC}"/>
              </a:ext>
            </a:extLst>
          </p:cNvPr>
          <p:cNvSpPr/>
          <p:nvPr/>
        </p:nvSpPr>
        <p:spPr>
          <a:xfrm>
            <a:off x="3633016" y="4144289"/>
            <a:ext cx="349043" cy="130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CA9F25E2-591E-472B-90D7-A8B7A962EFDE}"/>
              </a:ext>
            </a:extLst>
          </p:cNvPr>
          <p:cNvSpPr/>
          <p:nvPr/>
        </p:nvSpPr>
        <p:spPr>
          <a:xfrm>
            <a:off x="4080392" y="4144289"/>
            <a:ext cx="339191" cy="130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134CCDF7-A84E-4234-87C5-7B139E5118D5}"/>
              </a:ext>
            </a:extLst>
          </p:cNvPr>
          <p:cNvSpPr/>
          <p:nvPr/>
        </p:nvSpPr>
        <p:spPr>
          <a:xfrm>
            <a:off x="4488426" y="4129545"/>
            <a:ext cx="339191" cy="1337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73AA3A28-CB49-4CB9-95D8-092A78946998}"/>
              </a:ext>
            </a:extLst>
          </p:cNvPr>
          <p:cNvSpPr/>
          <p:nvPr/>
        </p:nvSpPr>
        <p:spPr>
          <a:xfrm>
            <a:off x="5348748" y="4144289"/>
            <a:ext cx="353960" cy="1307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66F1CF60-A689-44E3-9399-717CCECF25B2}"/>
              </a:ext>
            </a:extLst>
          </p:cNvPr>
          <p:cNvSpPr/>
          <p:nvPr/>
        </p:nvSpPr>
        <p:spPr>
          <a:xfrm>
            <a:off x="5771550" y="4144288"/>
            <a:ext cx="427688" cy="13224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0047C3D-B714-4584-9297-584DFBD8EE6B}"/>
              </a:ext>
            </a:extLst>
          </p:cNvPr>
          <p:cNvSpPr/>
          <p:nvPr/>
        </p:nvSpPr>
        <p:spPr>
          <a:xfrm>
            <a:off x="6265613" y="4129545"/>
            <a:ext cx="329390" cy="1337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314FF14B-5A9D-4BA8-BCA9-4D7F24258ABC}"/>
              </a:ext>
            </a:extLst>
          </p:cNvPr>
          <p:cNvSpPr/>
          <p:nvPr/>
        </p:nvSpPr>
        <p:spPr>
          <a:xfrm>
            <a:off x="6676103" y="4129545"/>
            <a:ext cx="319545" cy="1337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0B15787C-B664-4652-8499-C60A05730B75}"/>
              </a:ext>
            </a:extLst>
          </p:cNvPr>
          <p:cNvSpPr/>
          <p:nvPr/>
        </p:nvSpPr>
        <p:spPr>
          <a:xfrm>
            <a:off x="7492172" y="4114799"/>
            <a:ext cx="376106" cy="13224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22551828-B801-4FF3-8BCC-B97392D325AD}"/>
              </a:ext>
            </a:extLst>
          </p:cNvPr>
          <p:cNvSpPr/>
          <p:nvPr/>
        </p:nvSpPr>
        <p:spPr>
          <a:xfrm>
            <a:off x="7917411" y="4092680"/>
            <a:ext cx="351518" cy="136668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8AB44A85-5775-4D77-A68A-4F069CA0B680}"/>
              </a:ext>
            </a:extLst>
          </p:cNvPr>
          <p:cNvSpPr/>
          <p:nvPr/>
        </p:nvSpPr>
        <p:spPr>
          <a:xfrm>
            <a:off x="8332805" y="4100054"/>
            <a:ext cx="329405" cy="13519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2EF6006A-A092-48BD-8CA3-1B3B26318DF6}"/>
              </a:ext>
            </a:extLst>
          </p:cNvPr>
          <p:cNvSpPr/>
          <p:nvPr/>
        </p:nvSpPr>
        <p:spPr>
          <a:xfrm>
            <a:off x="8731036" y="4100052"/>
            <a:ext cx="334306" cy="1366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0AF438A0-9062-4C4C-9188-E13AC572B2D3}"/>
              </a:ext>
            </a:extLst>
          </p:cNvPr>
          <p:cNvSpPr/>
          <p:nvPr/>
        </p:nvSpPr>
        <p:spPr>
          <a:xfrm>
            <a:off x="9497966" y="4092680"/>
            <a:ext cx="333034" cy="135930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E0ADAF1C-AD13-4E1E-87F2-83AEABA2AF2D}"/>
              </a:ext>
            </a:extLst>
          </p:cNvPr>
          <p:cNvSpPr/>
          <p:nvPr/>
        </p:nvSpPr>
        <p:spPr>
          <a:xfrm>
            <a:off x="9901098" y="4068092"/>
            <a:ext cx="351518" cy="1366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47FB29DE-1ABC-4830-B2DF-C5E290681A23}"/>
              </a:ext>
            </a:extLst>
          </p:cNvPr>
          <p:cNvSpPr/>
          <p:nvPr/>
        </p:nvSpPr>
        <p:spPr>
          <a:xfrm>
            <a:off x="10332505" y="4070561"/>
            <a:ext cx="365005" cy="1366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D25645D1-BEB9-4D1C-8B9A-3C85D92C21F2}"/>
              </a:ext>
            </a:extLst>
          </p:cNvPr>
          <p:cNvSpPr/>
          <p:nvPr/>
        </p:nvSpPr>
        <p:spPr>
          <a:xfrm>
            <a:off x="10788380" y="4085306"/>
            <a:ext cx="387142" cy="13666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3C6697EF-F869-42B3-AA39-6D95BE75CDF1}"/>
              </a:ext>
            </a:extLst>
          </p:cNvPr>
          <p:cNvSpPr/>
          <p:nvPr/>
        </p:nvSpPr>
        <p:spPr>
          <a:xfrm>
            <a:off x="810588" y="2971804"/>
            <a:ext cx="10349612" cy="5604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Убеждения оберегают ценности и глубинные базовые потребности</a:t>
            </a:r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6EAAB4BC-B9B7-4E5A-B2DD-60AB3424C099}"/>
              </a:ext>
            </a:extLst>
          </p:cNvPr>
          <p:cNvSpPr/>
          <p:nvPr/>
        </p:nvSpPr>
        <p:spPr>
          <a:xfrm>
            <a:off x="825910" y="1600201"/>
            <a:ext cx="10349612" cy="1189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Принципы проявляют убеждения и звучат через речь и демонстрации в поведении (видимая  и говорящая часть поведения)</a:t>
            </a:r>
          </a:p>
        </p:txBody>
      </p:sp>
    </p:spTree>
    <p:extLst>
      <p:ext uri="{BB962C8B-B14F-4D97-AF65-F5344CB8AC3E}">
        <p14:creationId xmlns:p14="http://schemas.microsoft.com/office/powerpoint/2010/main" val="203478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405D87-32AA-4953-9B39-7283CD4EB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472E78E-9EF1-44A8-88E9-F97717C8C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0"/>
              </a:spcBef>
            </a:pPr>
            <a:r>
              <a:rPr lang="ru-RU" sz="5400" b="1" dirty="0"/>
              <a:t>Лично-семейные: </a:t>
            </a:r>
            <a:r>
              <a:rPr lang="ru-RU" sz="5100" b="1" dirty="0">
                <a:solidFill>
                  <a:srgbClr val="7030A0"/>
                </a:solidFill>
              </a:rPr>
              <a:t>причастность к сообществу, сила своего места в этом сообществе, безопасности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семейные конфликты, развод (для подростков — развод родителей);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болезнь, смерть близких;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одиночество, неудачная любовь;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половая несостоятельность;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оскорбление, унижение со стороны окружающих и т.д.</a:t>
            </a:r>
          </a:p>
          <a:p>
            <a:pPr>
              <a:spcBef>
                <a:spcPts val="0"/>
              </a:spcBef>
            </a:pPr>
            <a:r>
              <a:rPr lang="ru-RU" sz="5400" b="1" dirty="0"/>
              <a:t>Состояние здоровья: </a:t>
            </a:r>
            <a:r>
              <a:rPr lang="ru-RU" sz="5100" b="1" dirty="0">
                <a:solidFill>
                  <a:srgbClr val="7030A0"/>
                </a:solidFill>
              </a:rPr>
              <a:t>причастность к сообществу, сила своего места в этом сообществе, безопасности</a:t>
            </a:r>
            <a:endParaRPr lang="ru-RU" sz="5100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психические заболевания;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соматические заболевания;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уродства.</a:t>
            </a:r>
          </a:p>
          <a:p>
            <a:pPr>
              <a:spcBef>
                <a:spcPts val="0"/>
              </a:spcBef>
            </a:pPr>
            <a:r>
              <a:rPr lang="ru-RU" sz="5400" b="1" dirty="0"/>
              <a:t>Конфликты, связанные с антисоциальным поведением</a:t>
            </a:r>
            <a:r>
              <a:rPr lang="ru-RU" sz="5400" dirty="0"/>
              <a:t>:</a:t>
            </a:r>
            <a:r>
              <a:rPr lang="ru-RU" sz="5400" b="1" dirty="0">
                <a:solidFill>
                  <a:srgbClr val="7030A0"/>
                </a:solidFill>
              </a:rPr>
              <a:t> </a:t>
            </a:r>
            <a:r>
              <a:rPr lang="ru-RU" sz="5100" b="1" dirty="0">
                <a:solidFill>
                  <a:srgbClr val="7030A0"/>
                </a:solidFill>
              </a:rPr>
              <a:t>причастность к сообществу, сила своего места в этом сообществе, безопасности</a:t>
            </a:r>
            <a:endParaRPr lang="ru-RU" sz="5100" dirty="0"/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опасение уголовной ответственности;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dirty="0"/>
              <a:t>боязнь иного наказания или позора.</a:t>
            </a:r>
          </a:p>
          <a:p>
            <a:r>
              <a:rPr lang="ru-RU" sz="5100" b="1" dirty="0"/>
              <a:t>Конфликты, связанные с учебой.</a:t>
            </a:r>
            <a:r>
              <a:rPr lang="ru-RU" sz="5100" b="1" dirty="0">
                <a:solidFill>
                  <a:srgbClr val="7030A0"/>
                </a:solidFill>
              </a:rPr>
              <a:t> причастность к сообществу, сила своего места в этом сообществе, безопасности</a:t>
            </a:r>
            <a:endParaRPr lang="ru-RU" sz="51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80041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F497-E7D4-48F4-9320-95598870C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Причины возникновения экстремистского мышления и поведения подростков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0C7E32D-BCC9-4521-903E-CBC8B4C97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Восстанавливаем связи, отвечающие за удовлетворение потребностей: </a:t>
            </a:r>
          </a:p>
          <a:p>
            <a:pPr marL="0" indent="0">
              <a:buNone/>
            </a:pPr>
            <a:r>
              <a:rPr lang="ru-RU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причастности, силы своего места и безопасности</a:t>
            </a:r>
          </a:p>
          <a:p>
            <a:pPr marL="0" indent="0">
              <a:buNone/>
            </a:pPr>
            <a:endParaRPr lang="ru-RU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любимым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Любить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Быть частью чего-то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(семья, сверстники, авторитетные взрослые);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4853378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1022</TotalTime>
  <Words>1493</Words>
  <Application>Microsoft Office PowerPoint</Application>
  <PresentationFormat>Широкоэкранный</PresentationFormat>
  <Paragraphs>145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 2</vt:lpstr>
      <vt:lpstr>La mente</vt:lpstr>
      <vt:lpstr>Основы профилактики экстремистского поведения подростков в образовательных организациях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Причины возникновения экстремистского мышления и поведения подростков</vt:lpstr>
      <vt:lpstr>Путь!</vt:lpstr>
      <vt:lpstr>Путь!</vt:lpstr>
      <vt:lpstr>Путь!</vt:lpstr>
      <vt:lpstr>Путь!</vt:lpstr>
      <vt:lpstr>Путь!</vt:lpstr>
      <vt:lpstr>Путь!</vt:lpstr>
      <vt:lpstr>Путь!</vt:lpstr>
      <vt:lpstr>Путь!</vt:lpstr>
      <vt:lpstr>Да, осилит идущий!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 Антонова</dc:creator>
  <cp:lastModifiedBy>Оксана Антонова</cp:lastModifiedBy>
  <cp:revision>13</cp:revision>
  <dcterms:created xsi:type="dcterms:W3CDTF">2019-03-12T14:19:31Z</dcterms:created>
  <dcterms:modified xsi:type="dcterms:W3CDTF">2019-03-13T07:21:58Z</dcterms:modified>
</cp:coreProperties>
</file>