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315" r:id="rId2"/>
    <p:sldId id="487" r:id="rId3"/>
    <p:sldId id="488" r:id="rId4"/>
    <p:sldId id="489" r:id="rId5"/>
    <p:sldId id="491" r:id="rId6"/>
    <p:sldId id="492" r:id="rId7"/>
    <p:sldId id="493" r:id="rId8"/>
    <p:sldId id="494" r:id="rId9"/>
    <p:sldId id="496" r:id="rId10"/>
    <p:sldId id="495" r:id="rId11"/>
    <p:sldId id="497" r:id="rId12"/>
    <p:sldId id="498" r:id="rId13"/>
    <p:sldId id="480" r:id="rId14"/>
    <p:sldId id="490" r:id="rId15"/>
    <p:sldId id="481" r:id="rId16"/>
    <p:sldId id="484" r:id="rId17"/>
    <p:sldId id="486" r:id="rId18"/>
    <p:sldId id="501" r:id="rId19"/>
    <p:sldId id="502" r:id="rId20"/>
    <p:sldId id="503" r:id="rId21"/>
    <p:sldId id="403" r:id="rId22"/>
  </p:sldIdLst>
  <p:sldSz cx="9144000" cy="6858000" type="screen4x3"/>
  <p:notesSz cx="6858000" cy="9144000"/>
  <p:defaultTextStyle>
    <a:defPPr>
      <a:defRPr lang="ru-RU"/>
    </a:defPPr>
    <a:lvl1pPr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CC3399"/>
    <a:srgbClr val="0066FF"/>
    <a:srgbClr val="33CCFF"/>
    <a:srgbClr val="CC0066"/>
    <a:srgbClr val="FFFF00"/>
    <a:srgbClr val="80008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79" autoAdjust="0"/>
    <p:restoredTop sz="93632" autoAdjust="0"/>
  </p:normalViewPr>
  <p:slideViewPr>
    <p:cSldViewPr>
      <p:cViewPr varScale="1">
        <p:scale>
          <a:sx n="70" d="100"/>
          <a:sy n="70" d="100"/>
        </p:scale>
        <p:origin x="111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effectLst/>
              </a:defRPr>
            </a:lvl1pPr>
          </a:lstStyle>
          <a:p>
            <a:endParaRPr lang="ru-RU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</a:defRPr>
            </a:lvl1pPr>
          </a:lstStyle>
          <a:p>
            <a:endParaRPr lang="ru-RU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effectLst/>
              </a:defRPr>
            </a:lvl1pPr>
          </a:lstStyle>
          <a:p>
            <a:endParaRPr lang="ru-RU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</a:defRPr>
            </a:lvl1pPr>
          </a:lstStyle>
          <a:p>
            <a:fld id="{28782251-D1BC-4B46-B08B-189B8B01D58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75623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5EE39A-C59F-4AF1-8D94-9736F8EA35F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0D806A-44D4-48B7-AA24-02F7904DEA2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E85E1D-ACC6-42D4-8D8C-72AF3AAECBC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E27D8B6-F080-474A-B83D-1101B9A81F7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DC212A-9A09-4415-AD8F-D0AFC607089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4A94E2-C291-4AB3-A6D0-52878A26FCE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8B0A91-0346-44FA-BE98-B21D5ED31DB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A4DE07-6115-495F-93B4-F86A0A79EB3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F88776-26C6-4E17-A171-B9FD67C8BC7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CBC0E2-B149-42B7-BE0A-74A1E87598A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4A5F8B-BA15-4BB0-AE7D-3281E641522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BA37EA-54B5-45AA-89D4-8CCA29733AF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effectLst/>
              </a:defRPr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</a:defRPr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</a:defRPr>
            </a:lvl1pPr>
          </a:lstStyle>
          <a:p>
            <a:fld id="{408018D5-CA71-4461-BE7D-D5DDDDD58562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eg"/><Relationship Id="rId4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36" y="5300198"/>
            <a:ext cx="9144793" cy="158509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2300" y="1484784"/>
            <a:ext cx="8280920" cy="2121122"/>
          </a:xfrm>
        </p:spPr>
        <p:txBody>
          <a:bodyPr/>
          <a:lstStyle/>
          <a:p>
            <a:r>
              <a:rPr lang="ru-RU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«Открытое образовательное пространство ДОУ как фактор успешного развития ребенка дошкольного возраста»</a:t>
            </a:r>
            <a:endParaRPr lang="ru-RU" sz="4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88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3" name="WordArt 3"/>
          <p:cNvSpPr>
            <a:spLocks noChangeArrowheads="1" noChangeShapeType="1" noTextEdit="1"/>
          </p:cNvSpPr>
          <p:nvPr/>
        </p:nvSpPr>
        <p:spPr bwMode="auto">
          <a:xfrm>
            <a:off x="463164" y="275457"/>
            <a:ext cx="8532813" cy="120336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endParaRPr lang="ru-RU" sz="36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00B05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9264" name="Rectangle 64"/>
          <p:cNvSpPr>
            <a:spLocks noChangeArrowheads="1"/>
          </p:cNvSpPr>
          <p:nvPr/>
        </p:nvSpPr>
        <p:spPr bwMode="auto">
          <a:xfrm>
            <a:off x="1184087" y="2147304"/>
            <a:ext cx="1547813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endParaRPr lang="ru-RU" dirty="0">
              <a:solidFill>
                <a:srgbClr val="000000"/>
              </a:solidFill>
              <a:effectLst/>
            </a:endParaRPr>
          </a:p>
          <a:p>
            <a:pPr algn="ctr"/>
            <a:r>
              <a:rPr lang="ru-RU" b="1" dirty="0" smtClean="0">
                <a:solidFill>
                  <a:srgbClr val="FFFFFF"/>
                </a:solidFill>
                <a:effectLst/>
              </a:rPr>
              <a:t>Неделя открытых дверей</a:t>
            </a:r>
            <a:endParaRPr lang="ru-RU" b="1" dirty="0">
              <a:solidFill>
                <a:srgbClr val="FFFFFF"/>
              </a:solidFill>
              <a:effectLst/>
            </a:endParaRPr>
          </a:p>
          <a:p>
            <a:pPr algn="ctr" eaLnBrk="0" hangingPunct="0"/>
            <a:endParaRPr lang="ru-RU" dirty="0">
              <a:solidFill>
                <a:srgbClr val="FFFFFF"/>
              </a:solidFill>
              <a:effectLst/>
            </a:endParaRPr>
          </a:p>
        </p:txBody>
      </p:sp>
      <p:sp>
        <p:nvSpPr>
          <p:cNvPr id="179266" name="Rectangle 66"/>
          <p:cNvSpPr>
            <a:spLocks noChangeArrowheads="1"/>
          </p:cNvSpPr>
          <p:nvPr/>
        </p:nvSpPr>
        <p:spPr bwMode="auto">
          <a:xfrm>
            <a:off x="6375127" y="2223290"/>
            <a:ext cx="179103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endParaRPr lang="ru-RU" dirty="0">
              <a:solidFill>
                <a:srgbClr val="000000"/>
              </a:solidFill>
              <a:effectLst/>
            </a:endParaRPr>
          </a:p>
          <a:p>
            <a:pPr algn="ctr" eaLnBrk="0" hangingPunct="0"/>
            <a:r>
              <a:rPr lang="ru-RU" b="1" dirty="0" smtClean="0">
                <a:solidFill>
                  <a:srgbClr val="FFFFFF"/>
                </a:solidFill>
                <a:effectLst/>
              </a:rPr>
              <a:t>Праздничные мероприятия</a:t>
            </a:r>
            <a:endParaRPr lang="ru-RU" b="1" dirty="0">
              <a:solidFill>
                <a:srgbClr val="FFFFFF"/>
              </a:solidFill>
              <a:effectLst/>
            </a:endParaRPr>
          </a:p>
        </p:txBody>
      </p:sp>
      <p:sp>
        <p:nvSpPr>
          <p:cNvPr id="179267" name="Rectangle 67"/>
          <p:cNvSpPr>
            <a:spLocks noChangeArrowheads="1"/>
          </p:cNvSpPr>
          <p:nvPr/>
        </p:nvSpPr>
        <p:spPr bwMode="auto">
          <a:xfrm>
            <a:off x="7019925" y="3093134"/>
            <a:ext cx="15843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endParaRPr lang="ru-RU" b="1" dirty="0">
              <a:solidFill>
                <a:srgbClr val="000000"/>
              </a:solidFill>
              <a:effectLst/>
            </a:endParaRPr>
          </a:p>
          <a:p>
            <a:pPr algn="ctr"/>
            <a:endParaRPr lang="ru-RU" b="1" dirty="0">
              <a:solidFill>
                <a:srgbClr val="000000"/>
              </a:solidFill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596" y="5298039"/>
            <a:ext cx="9150889" cy="158509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84534" y="117557"/>
            <a:ext cx="881144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269875" algn="l"/>
              </a:tabLst>
            </a:pPr>
            <a:r>
              <a:rPr lang="ru-RU" sz="2600" b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</a:t>
            </a:r>
            <a:r>
              <a:rPr lang="ru-RU" sz="2600" b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терренкуры.</a:t>
            </a:r>
            <a:endParaRPr lang="ru-RU" sz="2600" b="1" dirty="0">
              <a:solidFill>
                <a:srgbClr val="00B05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/>
          <a:stretch/>
        </p:blipFill>
        <p:spPr>
          <a:xfrm>
            <a:off x="774085" y="653415"/>
            <a:ext cx="7632340" cy="467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51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3" name="WordArt 3"/>
          <p:cNvSpPr>
            <a:spLocks noChangeArrowheads="1" noChangeShapeType="1" noTextEdit="1"/>
          </p:cNvSpPr>
          <p:nvPr/>
        </p:nvSpPr>
        <p:spPr bwMode="auto">
          <a:xfrm>
            <a:off x="323850" y="260350"/>
            <a:ext cx="8532813" cy="120336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endParaRPr lang="ru-RU" sz="36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00B05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9264" name="Rectangle 64"/>
          <p:cNvSpPr>
            <a:spLocks noChangeArrowheads="1"/>
          </p:cNvSpPr>
          <p:nvPr/>
        </p:nvSpPr>
        <p:spPr bwMode="auto">
          <a:xfrm>
            <a:off x="1184087" y="2147304"/>
            <a:ext cx="1547813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endParaRPr lang="ru-RU" dirty="0">
              <a:solidFill>
                <a:srgbClr val="000000"/>
              </a:solidFill>
              <a:effectLst/>
            </a:endParaRPr>
          </a:p>
          <a:p>
            <a:pPr algn="ctr"/>
            <a:r>
              <a:rPr lang="ru-RU" b="1" dirty="0" smtClean="0">
                <a:solidFill>
                  <a:srgbClr val="FFFFFF"/>
                </a:solidFill>
                <a:effectLst/>
              </a:rPr>
              <a:t>Неделя открытых дверей</a:t>
            </a:r>
            <a:endParaRPr lang="ru-RU" b="1" dirty="0">
              <a:solidFill>
                <a:srgbClr val="FFFFFF"/>
              </a:solidFill>
              <a:effectLst/>
            </a:endParaRPr>
          </a:p>
          <a:p>
            <a:pPr algn="ctr" eaLnBrk="0" hangingPunct="0"/>
            <a:endParaRPr lang="ru-RU" dirty="0">
              <a:solidFill>
                <a:srgbClr val="FFFFFF"/>
              </a:solidFill>
              <a:effectLst/>
            </a:endParaRPr>
          </a:p>
        </p:txBody>
      </p:sp>
      <p:sp>
        <p:nvSpPr>
          <p:cNvPr id="179266" name="Rectangle 66"/>
          <p:cNvSpPr>
            <a:spLocks noChangeArrowheads="1"/>
          </p:cNvSpPr>
          <p:nvPr/>
        </p:nvSpPr>
        <p:spPr bwMode="auto">
          <a:xfrm>
            <a:off x="6375127" y="2223290"/>
            <a:ext cx="179103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endParaRPr lang="ru-RU" dirty="0">
              <a:solidFill>
                <a:srgbClr val="000000"/>
              </a:solidFill>
              <a:effectLst/>
            </a:endParaRPr>
          </a:p>
          <a:p>
            <a:pPr algn="ctr" eaLnBrk="0" hangingPunct="0"/>
            <a:r>
              <a:rPr lang="ru-RU" b="1" dirty="0" smtClean="0">
                <a:solidFill>
                  <a:srgbClr val="FFFFFF"/>
                </a:solidFill>
                <a:effectLst/>
              </a:rPr>
              <a:t>Праздничные мероприятия</a:t>
            </a:r>
            <a:endParaRPr lang="ru-RU" b="1" dirty="0">
              <a:solidFill>
                <a:srgbClr val="FFFFFF"/>
              </a:solidFill>
              <a:effectLst/>
            </a:endParaRPr>
          </a:p>
        </p:txBody>
      </p:sp>
      <p:sp>
        <p:nvSpPr>
          <p:cNvPr id="179267" name="Rectangle 67"/>
          <p:cNvSpPr>
            <a:spLocks noChangeArrowheads="1"/>
          </p:cNvSpPr>
          <p:nvPr/>
        </p:nvSpPr>
        <p:spPr bwMode="auto">
          <a:xfrm>
            <a:off x="7019925" y="3093134"/>
            <a:ext cx="15843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endParaRPr lang="ru-RU" b="1" dirty="0">
              <a:solidFill>
                <a:srgbClr val="000000"/>
              </a:solidFill>
              <a:effectLst/>
            </a:endParaRPr>
          </a:p>
          <a:p>
            <a:pPr algn="ctr"/>
            <a:endParaRPr lang="ru-RU" b="1" dirty="0">
              <a:solidFill>
                <a:srgbClr val="000000"/>
              </a:solidFill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596" y="5298039"/>
            <a:ext cx="9150889" cy="158509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32557" y="31114"/>
            <a:ext cx="881144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269875" algn="l"/>
              </a:tabLst>
            </a:pPr>
            <a:r>
              <a:rPr lang="ru-RU" sz="2600" b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терренкуры.</a:t>
            </a:r>
            <a:endParaRPr lang="ru-RU" sz="2600" b="1" dirty="0">
              <a:solidFill>
                <a:srgbClr val="00B05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51"/>
          <a:stretch/>
        </p:blipFill>
        <p:spPr>
          <a:xfrm>
            <a:off x="2890107" y="625082"/>
            <a:ext cx="3857625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60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3" name="WordArt 3"/>
          <p:cNvSpPr>
            <a:spLocks noChangeArrowheads="1" noChangeShapeType="1" noTextEdit="1"/>
          </p:cNvSpPr>
          <p:nvPr/>
        </p:nvSpPr>
        <p:spPr bwMode="auto">
          <a:xfrm>
            <a:off x="323850" y="260350"/>
            <a:ext cx="8532813" cy="120336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endParaRPr lang="ru-RU" sz="36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00B05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9264" name="Rectangle 64"/>
          <p:cNvSpPr>
            <a:spLocks noChangeArrowheads="1"/>
          </p:cNvSpPr>
          <p:nvPr/>
        </p:nvSpPr>
        <p:spPr bwMode="auto">
          <a:xfrm>
            <a:off x="1184087" y="2147304"/>
            <a:ext cx="1547813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endParaRPr lang="ru-RU" dirty="0">
              <a:solidFill>
                <a:srgbClr val="000000"/>
              </a:solidFill>
              <a:effectLst/>
            </a:endParaRPr>
          </a:p>
          <a:p>
            <a:pPr algn="ctr"/>
            <a:r>
              <a:rPr lang="ru-RU" b="1" dirty="0" smtClean="0">
                <a:solidFill>
                  <a:srgbClr val="FFFFFF"/>
                </a:solidFill>
                <a:effectLst/>
              </a:rPr>
              <a:t>Неделя открытых дверей</a:t>
            </a:r>
            <a:endParaRPr lang="ru-RU" b="1" dirty="0">
              <a:solidFill>
                <a:srgbClr val="FFFFFF"/>
              </a:solidFill>
              <a:effectLst/>
            </a:endParaRPr>
          </a:p>
          <a:p>
            <a:pPr algn="ctr" eaLnBrk="0" hangingPunct="0"/>
            <a:endParaRPr lang="ru-RU" dirty="0">
              <a:solidFill>
                <a:srgbClr val="FFFFFF"/>
              </a:solidFill>
              <a:effectLst/>
            </a:endParaRPr>
          </a:p>
        </p:txBody>
      </p:sp>
      <p:sp>
        <p:nvSpPr>
          <p:cNvPr id="179266" name="Rectangle 66"/>
          <p:cNvSpPr>
            <a:spLocks noChangeArrowheads="1"/>
          </p:cNvSpPr>
          <p:nvPr/>
        </p:nvSpPr>
        <p:spPr bwMode="auto">
          <a:xfrm>
            <a:off x="6375127" y="2223290"/>
            <a:ext cx="179103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endParaRPr lang="ru-RU" dirty="0">
              <a:solidFill>
                <a:srgbClr val="000000"/>
              </a:solidFill>
              <a:effectLst/>
            </a:endParaRPr>
          </a:p>
          <a:p>
            <a:pPr algn="ctr" eaLnBrk="0" hangingPunct="0"/>
            <a:r>
              <a:rPr lang="ru-RU" b="1" dirty="0" smtClean="0">
                <a:solidFill>
                  <a:srgbClr val="FFFFFF"/>
                </a:solidFill>
                <a:effectLst/>
              </a:rPr>
              <a:t>Праздничные мероприятия</a:t>
            </a:r>
            <a:endParaRPr lang="ru-RU" b="1" dirty="0">
              <a:solidFill>
                <a:srgbClr val="FFFFFF"/>
              </a:solidFill>
              <a:effectLst/>
            </a:endParaRPr>
          </a:p>
        </p:txBody>
      </p:sp>
      <p:sp>
        <p:nvSpPr>
          <p:cNvPr id="179267" name="Rectangle 67"/>
          <p:cNvSpPr>
            <a:spLocks noChangeArrowheads="1"/>
          </p:cNvSpPr>
          <p:nvPr/>
        </p:nvSpPr>
        <p:spPr bwMode="auto">
          <a:xfrm>
            <a:off x="7019925" y="3093134"/>
            <a:ext cx="15843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endParaRPr lang="ru-RU" b="1" dirty="0">
              <a:solidFill>
                <a:srgbClr val="000000"/>
              </a:solidFill>
              <a:effectLst/>
            </a:endParaRPr>
          </a:p>
          <a:p>
            <a:pPr algn="ctr"/>
            <a:endParaRPr lang="ru-RU" b="1" dirty="0">
              <a:solidFill>
                <a:srgbClr val="000000"/>
              </a:solidFill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596" y="5298039"/>
            <a:ext cx="9150889" cy="158509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23850" y="-6236"/>
            <a:ext cx="881144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269875" algn="l"/>
              </a:tabLst>
            </a:pPr>
            <a:r>
              <a:rPr lang="ru-RU" sz="2600" b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 вовлеченности родителей в инновационную деятельность ДОУ</a:t>
            </a:r>
            <a:endParaRPr lang="ru-RU" sz="2600" b="1" dirty="0">
              <a:solidFill>
                <a:srgbClr val="00B05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79510" y="1730296"/>
          <a:ext cx="8856985" cy="3415577"/>
        </p:xfrm>
        <a:graphic>
          <a:graphicData uri="http://schemas.openxmlformats.org/drawingml/2006/table">
            <a:tbl>
              <a:tblPr firstRow="1" firstCol="1" bandRow="1"/>
              <a:tblGrid>
                <a:gridCol w="4752530"/>
                <a:gridCol w="720080"/>
                <a:gridCol w="792088"/>
                <a:gridCol w="792088"/>
                <a:gridCol w="864096"/>
                <a:gridCol w="936103"/>
              </a:tblGrid>
              <a:tr h="1458761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Критерии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2015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год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2016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4502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год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2017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4502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год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2018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4502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год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2019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4502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год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52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Отношение количества семей занятых в инновационной деятельности к общему количеству семей воспитанников ДОУ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0,1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0,5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4502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0,8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52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проведенных образовательных терренкуров с родителями воспитанников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4502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23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62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4502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72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5758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 descr="smile7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21600000">
            <a:off x="0" y="24598"/>
            <a:ext cx="9144000" cy="6858000"/>
          </a:xfrm>
          <a:prstGeom prst="rect">
            <a:avLst/>
          </a:prstGeom>
          <a:noFill/>
        </p:spPr>
      </p:pic>
      <p:sp>
        <p:nvSpPr>
          <p:cNvPr id="180227" name="Rectangle 3"/>
          <p:cNvSpPr>
            <a:spLocks noChangeArrowheads="1"/>
          </p:cNvSpPr>
          <p:nvPr/>
        </p:nvSpPr>
        <p:spPr bwMode="auto">
          <a:xfrm>
            <a:off x="359568" y="59432"/>
            <a:ext cx="842486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342900" indent="-342900" algn="l">
              <a:tabLst>
                <a:tab pos="269875" algn="l"/>
              </a:tabLst>
            </a:pPr>
            <a:endParaRPr lang="ru-RU" b="1" i="1" dirty="0">
              <a:solidFill>
                <a:srgbClr val="003399"/>
              </a:solidFill>
              <a:effectLst/>
            </a:endParaRPr>
          </a:p>
          <a:p>
            <a:pPr algn="ctr">
              <a:tabLst>
                <a:tab pos="269875" algn="l"/>
              </a:tabLst>
            </a:pPr>
            <a:r>
              <a:rPr lang="ru-RU" sz="3000" b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социальным окружением</a:t>
            </a:r>
          </a:p>
        </p:txBody>
      </p:sp>
      <p:sp>
        <p:nvSpPr>
          <p:cNvPr id="180228" name="WordArt 4"/>
          <p:cNvSpPr>
            <a:spLocks noChangeArrowheads="1" noChangeShapeType="1" noTextEdit="1"/>
          </p:cNvSpPr>
          <p:nvPr/>
        </p:nvSpPr>
        <p:spPr bwMode="auto">
          <a:xfrm>
            <a:off x="1223627" y="0"/>
            <a:ext cx="6696744" cy="1340287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endParaRPr lang="ru-RU" sz="3600" b="1" kern="10" dirty="0">
              <a:ln w="9525">
                <a:solidFill>
                  <a:srgbClr val="00CCFF"/>
                </a:solidFill>
                <a:round/>
                <a:headEnd/>
                <a:tailEnd/>
              </a:ln>
              <a:solidFill>
                <a:srgbClr val="00B05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596" y="5298039"/>
            <a:ext cx="9150889" cy="15850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4" t="479" r="364" b="14601"/>
          <a:stretch/>
        </p:blipFill>
        <p:spPr>
          <a:xfrm>
            <a:off x="1201530" y="887732"/>
            <a:ext cx="7092280" cy="436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55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180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2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 descr="smile7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21600000">
            <a:off x="-30412" y="-16639"/>
            <a:ext cx="9144000" cy="6858000"/>
          </a:xfrm>
          <a:prstGeom prst="rect">
            <a:avLst/>
          </a:prstGeom>
          <a:noFill/>
        </p:spPr>
      </p:pic>
      <p:sp>
        <p:nvSpPr>
          <p:cNvPr id="180227" name="Rectangle 3"/>
          <p:cNvSpPr>
            <a:spLocks noChangeArrowheads="1"/>
          </p:cNvSpPr>
          <p:nvPr/>
        </p:nvSpPr>
        <p:spPr bwMode="auto">
          <a:xfrm>
            <a:off x="-1355446" y="-286471"/>
            <a:ext cx="8424862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342900" indent="-342900" algn="l">
              <a:tabLst>
                <a:tab pos="269875" algn="l"/>
              </a:tabLst>
            </a:pPr>
            <a:endParaRPr lang="ru-RU" b="1" i="1" dirty="0">
              <a:solidFill>
                <a:srgbClr val="003399"/>
              </a:solidFill>
              <a:effectLst/>
            </a:endParaRPr>
          </a:p>
          <a:p>
            <a:pPr algn="ctr">
              <a:tabLst>
                <a:tab pos="269875" algn="l"/>
              </a:tabLst>
            </a:pPr>
            <a:r>
              <a:rPr lang="ru-RU" sz="3000" b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социальным </a:t>
            </a:r>
          </a:p>
          <a:p>
            <a:pPr algn="ctr">
              <a:tabLst>
                <a:tab pos="269875" algn="l"/>
              </a:tabLst>
            </a:pPr>
            <a:r>
              <a:rPr lang="ru-RU" sz="3000" b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окружением</a:t>
            </a:r>
          </a:p>
        </p:txBody>
      </p:sp>
      <p:sp>
        <p:nvSpPr>
          <p:cNvPr id="180228" name="WordArt 4"/>
          <p:cNvSpPr>
            <a:spLocks noChangeArrowheads="1" noChangeShapeType="1" noTextEdit="1"/>
          </p:cNvSpPr>
          <p:nvPr/>
        </p:nvSpPr>
        <p:spPr bwMode="auto">
          <a:xfrm>
            <a:off x="1223627" y="0"/>
            <a:ext cx="6696744" cy="1340287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endParaRPr lang="ru-RU" sz="3600" b="1" kern="10" dirty="0">
              <a:ln w="9525">
                <a:solidFill>
                  <a:srgbClr val="00CCFF"/>
                </a:solidFill>
                <a:round/>
                <a:headEnd/>
                <a:tailEnd/>
              </a:ln>
              <a:solidFill>
                <a:srgbClr val="00B05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596" y="5298039"/>
            <a:ext cx="9150889" cy="158509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r="10625"/>
          <a:stretch/>
        </p:blipFill>
        <p:spPr>
          <a:xfrm>
            <a:off x="5022601" y="3060114"/>
            <a:ext cx="3966886" cy="26731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t="9400" r="12200" b="3800"/>
          <a:stretch/>
        </p:blipFill>
        <p:spPr>
          <a:xfrm>
            <a:off x="4953816" y="334941"/>
            <a:ext cx="4104456" cy="25195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5" t="6601" r="21651"/>
          <a:stretch/>
        </p:blipFill>
        <p:spPr>
          <a:xfrm>
            <a:off x="85727" y="1291704"/>
            <a:ext cx="4762786" cy="387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445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180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2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 descr="smile7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21600000">
            <a:off x="0" y="24598"/>
            <a:ext cx="9144000" cy="6858000"/>
          </a:xfrm>
          <a:prstGeom prst="rect">
            <a:avLst/>
          </a:prstGeom>
          <a:noFill/>
        </p:spPr>
      </p:pic>
      <p:sp>
        <p:nvSpPr>
          <p:cNvPr id="180227" name="Rectangle 3"/>
          <p:cNvSpPr>
            <a:spLocks noChangeArrowheads="1"/>
          </p:cNvSpPr>
          <p:nvPr/>
        </p:nvSpPr>
        <p:spPr bwMode="auto">
          <a:xfrm>
            <a:off x="359568" y="-209914"/>
            <a:ext cx="842486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342900" indent="-342900" algn="l">
              <a:tabLst>
                <a:tab pos="269875" algn="l"/>
              </a:tabLst>
            </a:pPr>
            <a:endParaRPr lang="ru-RU" b="1" i="1" dirty="0">
              <a:solidFill>
                <a:srgbClr val="003399"/>
              </a:solidFill>
              <a:effectLst/>
            </a:endParaRPr>
          </a:p>
          <a:p>
            <a:pPr algn="ctr">
              <a:tabLst>
                <a:tab pos="269875" algn="l"/>
              </a:tabLst>
            </a:pPr>
            <a:r>
              <a:rPr lang="ru-RU" sz="3000" b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социальным окружением</a:t>
            </a:r>
          </a:p>
        </p:txBody>
      </p:sp>
      <p:sp>
        <p:nvSpPr>
          <p:cNvPr id="180228" name="WordArt 4"/>
          <p:cNvSpPr>
            <a:spLocks noChangeArrowheads="1" noChangeShapeType="1" noTextEdit="1"/>
          </p:cNvSpPr>
          <p:nvPr/>
        </p:nvSpPr>
        <p:spPr bwMode="auto">
          <a:xfrm>
            <a:off x="1223627" y="0"/>
            <a:ext cx="6696744" cy="1340287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endParaRPr lang="ru-RU" sz="3600" b="1" kern="10" dirty="0">
              <a:ln w="9525">
                <a:solidFill>
                  <a:srgbClr val="00CCFF"/>
                </a:solidFill>
                <a:round/>
                <a:headEnd/>
                <a:tailEnd/>
              </a:ln>
              <a:solidFill>
                <a:srgbClr val="00B05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596" y="5298039"/>
            <a:ext cx="9150889" cy="158509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2" r="2961"/>
          <a:stretch/>
        </p:blipFill>
        <p:spPr>
          <a:xfrm>
            <a:off x="70974" y="619297"/>
            <a:ext cx="6336704" cy="46000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4" r="62319" b="6568"/>
          <a:stretch/>
        </p:blipFill>
        <p:spPr>
          <a:xfrm>
            <a:off x="6514049" y="650721"/>
            <a:ext cx="2558975" cy="457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660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180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2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 descr="smile7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21600000">
            <a:off x="0" y="25136"/>
            <a:ext cx="9144000" cy="6858000"/>
          </a:xfrm>
          <a:prstGeom prst="rect">
            <a:avLst/>
          </a:prstGeom>
          <a:noFill/>
        </p:spPr>
      </p:pic>
      <p:sp>
        <p:nvSpPr>
          <p:cNvPr id="180227" name="Rectangle 3"/>
          <p:cNvSpPr>
            <a:spLocks noChangeArrowheads="1"/>
          </p:cNvSpPr>
          <p:nvPr/>
        </p:nvSpPr>
        <p:spPr bwMode="auto">
          <a:xfrm>
            <a:off x="-972617" y="-208864"/>
            <a:ext cx="1108923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342900" indent="-342900" algn="l">
              <a:tabLst>
                <a:tab pos="269875" algn="l"/>
              </a:tabLst>
            </a:pPr>
            <a:endParaRPr lang="ru-RU" b="1" i="1" dirty="0">
              <a:solidFill>
                <a:srgbClr val="003399"/>
              </a:solidFill>
              <a:effectLst/>
            </a:endParaRPr>
          </a:p>
          <a:p>
            <a:pPr algn="ctr">
              <a:tabLst>
                <a:tab pos="269875" algn="l"/>
              </a:tabLst>
            </a:pPr>
            <a:r>
              <a:rPr lang="ru-RU" sz="2600" b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социальным окружением</a:t>
            </a:r>
            <a:endParaRPr lang="ru-RU" sz="2600" b="1" dirty="0" smtClean="0">
              <a:solidFill>
                <a:srgbClr val="00B05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0228" name="WordArt 4"/>
          <p:cNvSpPr>
            <a:spLocks noChangeArrowheads="1" noChangeShapeType="1" noTextEdit="1"/>
          </p:cNvSpPr>
          <p:nvPr/>
        </p:nvSpPr>
        <p:spPr bwMode="auto">
          <a:xfrm>
            <a:off x="1223627" y="0"/>
            <a:ext cx="6696744" cy="1340287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endParaRPr lang="ru-RU" sz="3600" b="1" kern="10" dirty="0">
              <a:ln w="9525">
                <a:solidFill>
                  <a:srgbClr val="00CCFF"/>
                </a:solidFill>
                <a:round/>
                <a:headEnd/>
                <a:tailEnd/>
              </a:ln>
              <a:solidFill>
                <a:srgbClr val="00B05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596" y="5298039"/>
            <a:ext cx="9150889" cy="15850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13"/>
          <a:stretch/>
        </p:blipFill>
        <p:spPr>
          <a:xfrm>
            <a:off x="107504" y="3597755"/>
            <a:ext cx="4680520" cy="31995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5" r="12988" b="23400"/>
          <a:stretch/>
        </p:blipFill>
        <p:spPr>
          <a:xfrm>
            <a:off x="5220072" y="3581279"/>
            <a:ext cx="3800963" cy="319952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3" t="15001" r="15350" b="33681"/>
          <a:stretch/>
        </p:blipFill>
        <p:spPr>
          <a:xfrm>
            <a:off x="1357085" y="670143"/>
            <a:ext cx="6578881" cy="271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55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180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2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 descr="smile7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21600000">
            <a:off x="0" y="24598"/>
            <a:ext cx="9144000" cy="6858000"/>
          </a:xfrm>
          <a:prstGeom prst="rect">
            <a:avLst/>
          </a:prstGeom>
          <a:noFill/>
        </p:spPr>
      </p:pic>
      <p:sp>
        <p:nvSpPr>
          <p:cNvPr id="180227" name="Rectangle 3"/>
          <p:cNvSpPr>
            <a:spLocks noChangeArrowheads="1"/>
          </p:cNvSpPr>
          <p:nvPr/>
        </p:nvSpPr>
        <p:spPr bwMode="auto">
          <a:xfrm>
            <a:off x="392578" y="-339631"/>
            <a:ext cx="8424862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342900" indent="-342900" algn="l">
              <a:tabLst>
                <a:tab pos="269875" algn="l"/>
              </a:tabLst>
            </a:pPr>
            <a:endParaRPr lang="ru-RU" b="1" i="1" dirty="0">
              <a:solidFill>
                <a:srgbClr val="003399"/>
              </a:solidFill>
              <a:effectLst/>
            </a:endParaRPr>
          </a:p>
          <a:p>
            <a:pPr algn="ctr">
              <a:tabLst>
                <a:tab pos="269875" algn="l"/>
              </a:tabLst>
            </a:pPr>
            <a:r>
              <a:rPr lang="ru-RU" sz="3000" b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социальным окружением</a:t>
            </a:r>
          </a:p>
          <a:p>
            <a:pPr algn="ctr">
              <a:tabLst>
                <a:tab pos="269875" algn="l"/>
              </a:tabLst>
            </a:pPr>
            <a:r>
              <a:rPr lang="ru-RU" sz="3000" b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«Пасхальная Ярмарка»</a:t>
            </a:r>
          </a:p>
        </p:txBody>
      </p:sp>
      <p:sp>
        <p:nvSpPr>
          <p:cNvPr id="180228" name="WordArt 4"/>
          <p:cNvSpPr>
            <a:spLocks noChangeArrowheads="1" noChangeShapeType="1" noTextEdit="1"/>
          </p:cNvSpPr>
          <p:nvPr/>
        </p:nvSpPr>
        <p:spPr bwMode="auto">
          <a:xfrm>
            <a:off x="1223627" y="0"/>
            <a:ext cx="6696744" cy="1340287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endParaRPr lang="ru-RU" sz="3600" b="1" kern="10" dirty="0">
              <a:ln w="9525">
                <a:solidFill>
                  <a:srgbClr val="00CCFF"/>
                </a:solidFill>
                <a:round/>
                <a:headEnd/>
                <a:tailEnd/>
              </a:ln>
              <a:solidFill>
                <a:srgbClr val="00B05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596" y="5298039"/>
            <a:ext cx="9150889" cy="15850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0" r="10625" b="3800"/>
          <a:stretch/>
        </p:blipFill>
        <p:spPr>
          <a:xfrm>
            <a:off x="2576404" y="922792"/>
            <a:ext cx="4097986" cy="29969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06" y="4002277"/>
            <a:ext cx="4012159" cy="270116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2866" y="4057547"/>
            <a:ext cx="3603048" cy="264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851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180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2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 descr="smile7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21600000"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80227" name="Rectangle 3"/>
          <p:cNvSpPr>
            <a:spLocks noChangeArrowheads="1"/>
          </p:cNvSpPr>
          <p:nvPr/>
        </p:nvSpPr>
        <p:spPr bwMode="auto">
          <a:xfrm>
            <a:off x="359568" y="27389"/>
            <a:ext cx="8424862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342900" indent="-342900" algn="ctr">
              <a:tabLst>
                <a:tab pos="269875" algn="l"/>
              </a:tabLst>
            </a:pPr>
            <a:endParaRPr lang="ru-RU" b="1" i="1" dirty="0">
              <a:solidFill>
                <a:srgbClr val="003399"/>
              </a:solidFill>
              <a:effectLst/>
            </a:endParaRPr>
          </a:p>
          <a:p>
            <a:pPr algn="ctr"/>
            <a:r>
              <a:rPr lang="ru-RU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у нас </a:t>
            </a:r>
            <a:r>
              <a:rPr lang="ru-RU" sz="2600" b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хорошо?</a:t>
            </a:r>
          </a:p>
          <a:p>
            <a:pPr algn="ctr"/>
            <a:r>
              <a:rPr lang="ru-RU" sz="2600" b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400" b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Расположение</a:t>
            </a:r>
            <a:endParaRPr lang="ru-RU" sz="2400" dirty="0">
              <a:solidFill>
                <a:srgbClr val="00B05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</a:t>
            </a:r>
            <a:r>
              <a:rPr lang="ru-RU" sz="24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находится в </a:t>
            </a:r>
            <a:r>
              <a:rPr lang="ru-RU" sz="2400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центре поселка, в тихом, окруженном природными красотами месте</a:t>
            </a:r>
            <a:endParaRPr lang="ru-RU" sz="2400" dirty="0">
              <a:solidFill>
                <a:srgbClr val="00B05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Общение</a:t>
            </a:r>
            <a:endParaRPr lang="ru-RU" sz="2400" dirty="0">
              <a:solidFill>
                <a:srgbClr val="00B05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 прохождении маршрута образовательного терренкура оно происходит непроизвольно, на свежем воздухе </a:t>
            </a:r>
          </a:p>
          <a:p>
            <a:pPr algn="ctr"/>
            <a:r>
              <a:rPr lang="ru-RU" sz="2400" b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Атмосфера </a:t>
            </a:r>
          </a:p>
          <a:p>
            <a:pPr algn="ctr"/>
            <a:r>
              <a:rPr lang="ru-RU" sz="2400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Непринужденная, комфортная</a:t>
            </a:r>
          </a:p>
          <a:p>
            <a:pPr algn="ctr"/>
            <a:r>
              <a:rPr lang="ru-RU" sz="2400" b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4. Цена</a:t>
            </a:r>
            <a:endParaRPr lang="ru-RU" sz="2400" dirty="0">
              <a:solidFill>
                <a:srgbClr val="00B05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Инновационный проект реализуется </a:t>
            </a:r>
            <a:r>
              <a:rPr lang="ru-RU" sz="24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бесплатно. </a:t>
            </a:r>
            <a:endParaRPr lang="ru-RU" sz="2400" dirty="0" smtClean="0">
              <a:solidFill>
                <a:srgbClr val="00B05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 требует дополнительных финансовых вложений</a:t>
            </a:r>
            <a:endParaRPr lang="ru-RU" sz="2400" dirty="0">
              <a:solidFill>
                <a:srgbClr val="00B05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solidFill>
                <a:srgbClr val="00B05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tabLst>
                <a:tab pos="269875" algn="l"/>
              </a:tabLst>
            </a:pPr>
            <a:endParaRPr lang="ru-RU" sz="3000" b="1" dirty="0" smtClean="0">
              <a:solidFill>
                <a:srgbClr val="00B05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0228" name="WordArt 4"/>
          <p:cNvSpPr>
            <a:spLocks noChangeArrowheads="1" noChangeShapeType="1" noTextEdit="1"/>
          </p:cNvSpPr>
          <p:nvPr/>
        </p:nvSpPr>
        <p:spPr bwMode="auto">
          <a:xfrm>
            <a:off x="1223627" y="0"/>
            <a:ext cx="6696744" cy="1340287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endParaRPr lang="ru-RU" sz="3600" b="1" kern="10" dirty="0">
              <a:ln w="9525">
                <a:solidFill>
                  <a:srgbClr val="00CCFF"/>
                </a:solidFill>
                <a:round/>
                <a:headEnd/>
                <a:tailEnd/>
              </a:ln>
              <a:solidFill>
                <a:srgbClr val="00B05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596" y="5298039"/>
            <a:ext cx="9150889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09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180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2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 descr="smile7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21600000"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80227" name="Rectangle 3"/>
          <p:cNvSpPr>
            <a:spLocks noChangeArrowheads="1"/>
          </p:cNvSpPr>
          <p:nvPr/>
        </p:nvSpPr>
        <p:spPr bwMode="auto">
          <a:xfrm>
            <a:off x="359568" y="293422"/>
            <a:ext cx="8424862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342900" indent="-342900" algn="ctr">
              <a:tabLst>
                <a:tab pos="269875" algn="l"/>
              </a:tabLst>
            </a:pPr>
            <a:endParaRPr lang="ru-RU" b="1" i="1" dirty="0">
              <a:solidFill>
                <a:srgbClr val="003399"/>
              </a:solidFill>
              <a:effectLst/>
            </a:endParaRPr>
          </a:p>
          <a:p>
            <a:pPr algn="ctr"/>
            <a:r>
              <a:rPr lang="ru-RU" sz="2600" b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Закрытое образовательное пространство для:</a:t>
            </a:r>
          </a:p>
          <a:p>
            <a:pPr algn="ctr"/>
            <a:endParaRPr lang="ru-RU" sz="2600" b="1" dirty="0" smtClean="0">
              <a:solidFill>
                <a:srgbClr val="00B05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solidFill>
                <a:srgbClr val="00B05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tabLst>
                <a:tab pos="269875" algn="l"/>
              </a:tabLst>
            </a:pPr>
            <a:endParaRPr lang="ru-RU" sz="3000" b="1" dirty="0" smtClean="0">
              <a:solidFill>
                <a:srgbClr val="00B05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0228" name="WordArt 4"/>
          <p:cNvSpPr>
            <a:spLocks noChangeArrowheads="1" noChangeShapeType="1" noTextEdit="1"/>
          </p:cNvSpPr>
          <p:nvPr/>
        </p:nvSpPr>
        <p:spPr bwMode="auto">
          <a:xfrm>
            <a:off x="1223627" y="0"/>
            <a:ext cx="6696744" cy="1340287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endParaRPr lang="ru-RU" sz="3600" b="1" kern="10" dirty="0">
              <a:ln w="9525">
                <a:solidFill>
                  <a:srgbClr val="00CCFF"/>
                </a:solidFill>
                <a:round/>
                <a:headEnd/>
                <a:tailEnd/>
              </a:ln>
              <a:solidFill>
                <a:srgbClr val="00B05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596" y="5298039"/>
            <a:ext cx="9150889" cy="1585097"/>
          </a:xfrm>
          <a:prstGeom prst="rect">
            <a:avLst/>
          </a:prstGeom>
        </p:spPr>
      </p:pic>
      <p:pic>
        <p:nvPicPr>
          <p:cNvPr id="7" name="Рисунок 6" descr="https://static.tildacdn.com/tild6264-3664-4131-a339-643235623231/noroot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100" y="2240167"/>
            <a:ext cx="1504988" cy="15188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3998508" y="3824974"/>
            <a:ext cx="946926" cy="460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Wi-Fi</a:t>
            </a:r>
            <a:endParaRPr lang="ru-RU" sz="24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https://static.tildacdn.com/tild3264-3864-4832-b662-333263383139/noroot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460" y="2240166"/>
            <a:ext cx="1465950" cy="153963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5931967" y="3782258"/>
            <a:ext cx="1615443" cy="460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Телевизор</a:t>
            </a:r>
            <a:endParaRPr lang="ru-RU" sz="24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https://static.tildacdn.com/tild6637-6565-4235-b961-653961643436/noroot.p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468" y="2240166"/>
            <a:ext cx="1669260" cy="152249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Прямоугольник 10"/>
          <p:cNvSpPr/>
          <p:nvPr/>
        </p:nvSpPr>
        <p:spPr>
          <a:xfrm>
            <a:off x="1725712" y="3832963"/>
            <a:ext cx="1134157" cy="460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Работа</a:t>
            </a:r>
            <a:endParaRPr lang="ru-RU" sz="24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280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180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2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 descr="smile7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21600000">
            <a:off x="331" y="-22354"/>
            <a:ext cx="9144000" cy="6858000"/>
          </a:xfrm>
          <a:prstGeom prst="rect">
            <a:avLst/>
          </a:prstGeom>
          <a:noFill/>
        </p:spPr>
      </p:pic>
      <p:sp>
        <p:nvSpPr>
          <p:cNvPr id="180227" name="Rectangle 3"/>
          <p:cNvSpPr>
            <a:spLocks noChangeArrowheads="1"/>
          </p:cNvSpPr>
          <p:nvPr/>
        </p:nvSpPr>
        <p:spPr bwMode="auto">
          <a:xfrm>
            <a:off x="307881" y="177701"/>
            <a:ext cx="8787876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tabLst>
                <a:tab pos="269875" algn="l"/>
              </a:tabLst>
            </a:pPr>
            <a:r>
              <a:rPr lang="ru-RU" sz="2600" b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600" b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Неделя открытых дверей» </a:t>
            </a:r>
            <a:endParaRPr lang="ru-RU" sz="26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0228" name="WordArt 4"/>
          <p:cNvSpPr>
            <a:spLocks noChangeArrowheads="1" noChangeShapeType="1" noTextEdit="1"/>
          </p:cNvSpPr>
          <p:nvPr/>
        </p:nvSpPr>
        <p:spPr bwMode="auto">
          <a:xfrm>
            <a:off x="1223627" y="0"/>
            <a:ext cx="6696744" cy="1340287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endParaRPr lang="ru-RU" sz="3600" b="1" kern="10" dirty="0">
              <a:ln w="9525">
                <a:solidFill>
                  <a:srgbClr val="00CCFF"/>
                </a:solidFill>
                <a:round/>
                <a:headEnd/>
                <a:tailEnd/>
              </a:ln>
              <a:solidFill>
                <a:srgbClr val="00B05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596" y="5298039"/>
            <a:ext cx="9150889" cy="158509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0" b="11506"/>
          <a:stretch/>
        </p:blipFill>
        <p:spPr>
          <a:xfrm>
            <a:off x="3164819" y="1132839"/>
            <a:ext cx="2790058" cy="16777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" t="6330"/>
          <a:stretch/>
        </p:blipFill>
        <p:spPr>
          <a:xfrm>
            <a:off x="3237428" y="3226050"/>
            <a:ext cx="2895029" cy="20719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t="16400" r="2751" b="4851"/>
          <a:stretch/>
        </p:blipFill>
        <p:spPr>
          <a:xfrm>
            <a:off x="6238846" y="3213029"/>
            <a:ext cx="2790058" cy="20850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 t="36350"/>
          <a:stretch/>
        </p:blipFill>
        <p:spPr>
          <a:xfrm>
            <a:off x="6132457" y="1085613"/>
            <a:ext cx="2913425" cy="16777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t="21651"/>
          <a:stretch/>
        </p:blipFill>
        <p:spPr>
          <a:xfrm>
            <a:off x="131962" y="3226050"/>
            <a:ext cx="2973835" cy="207198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7881" y="1132839"/>
            <a:ext cx="2512054" cy="1679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98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180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22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 descr="smile7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21600000"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80227" name="Rectangle 3"/>
          <p:cNvSpPr>
            <a:spLocks noChangeArrowheads="1"/>
          </p:cNvSpPr>
          <p:nvPr/>
        </p:nvSpPr>
        <p:spPr bwMode="auto">
          <a:xfrm>
            <a:off x="359568" y="293422"/>
            <a:ext cx="8424862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342900" indent="-342900" algn="ctr">
              <a:tabLst>
                <a:tab pos="269875" algn="l"/>
              </a:tabLst>
            </a:pPr>
            <a:endParaRPr lang="ru-RU" b="1" i="1" dirty="0">
              <a:solidFill>
                <a:srgbClr val="003399"/>
              </a:solidFill>
              <a:effectLst/>
            </a:endParaRPr>
          </a:p>
          <a:p>
            <a:pPr algn="ctr"/>
            <a:r>
              <a:rPr lang="ru-RU" sz="2600" b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Открытое образовательное пространство для:</a:t>
            </a:r>
          </a:p>
          <a:p>
            <a:pPr algn="ctr"/>
            <a:endParaRPr lang="ru-RU" sz="2600" b="1" dirty="0" smtClean="0">
              <a:solidFill>
                <a:srgbClr val="00B05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solidFill>
                <a:srgbClr val="00B05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tabLst>
                <a:tab pos="269875" algn="l"/>
              </a:tabLst>
            </a:pPr>
            <a:endParaRPr lang="ru-RU" sz="3000" b="1" dirty="0" smtClean="0">
              <a:solidFill>
                <a:srgbClr val="00B05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0228" name="WordArt 4"/>
          <p:cNvSpPr>
            <a:spLocks noChangeArrowheads="1" noChangeShapeType="1" noTextEdit="1"/>
          </p:cNvSpPr>
          <p:nvPr/>
        </p:nvSpPr>
        <p:spPr bwMode="auto">
          <a:xfrm>
            <a:off x="1223627" y="0"/>
            <a:ext cx="6696744" cy="1340287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endParaRPr lang="ru-RU" sz="3600" b="1" kern="10" dirty="0">
              <a:ln w="9525">
                <a:solidFill>
                  <a:srgbClr val="00CCFF"/>
                </a:solidFill>
                <a:round/>
                <a:headEnd/>
                <a:tailEnd/>
              </a:ln>
              <a:solidFill>
                <a:srgbClr val="00B05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596" y="5298039"/>
            <a:ext cx="9150889" cy="158509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139952" y="3837481"/>
            <a:ext cx="1019317" cy="460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Тепло</a:t>
            </a:r>
            <a:endParaRPr lang="ru-RU" sz="24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344961" y="3836239"/>
            <a:ext cx="1200970" cy="460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Знания</a:t>
            </a:r>
            <a:endParaRPr lang="ru-RU" sz="24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944360" y="3883461"/>
            <a:ext cx="861133" cy="460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Свет</a:t>
            </a:r>
            <a:endParaRPr lang="ru-RU" sz="24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 descr="https://static.tildacdn.com/tild3863-3661-4261-a661-343462376338/noroot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457" y="2144769"/>
            <a:ext cx="1711124" cy="1637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https://static.tildacdn.com/tild3162-3831-4337-b063-636139663231/noroot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873" y="2144770"/>
            <a:ext cx="1625231" cy="1619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https://static.tildacdn.com/tild6135-3837-4061-b962-386334656432/noroot.p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283" y="2144770"/>
            <a:ext cx="1623062" cy="16123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853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180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2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 descr="smile7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21600000">
            <a:off x="0" y="25136"/>
            <a:ext cx="9144000" cy="6858000"/>
          </a:xfrm>
          <a:prstGeom prst="rect">
            <a:avLst/>
          </a:prstGeom>
          <a:noFill/>
        </p:spPr>
      </p:pic>
      <p:sp>
        <p:nvSpPr>
          <p:cNvPr id="180228" name="WordArt 4"/>
          <p:cNvSpPr>
            <a:spLocks noChangeArrowheads="1" noChangeShapeType="1" noTextEdit="1"/>
          </p:cNvSpPr>
          <p:nvPr/>
        </p:nvSpPr>
        <p:spPr bwMode="auto">
          <a:xfrm>
            <a:off x="1223627" y="0"/>
            <a:ext cx="6696744" cy="1340287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endParaRPr lang="ru-RU" sz="3600" b="1" kern="10" dirty="0">
              <a:ln w="9525">
                <a:solidFill>
                  <a:srgbClr val="00CCFF"/>
                </a:solidFill>
                <a:round/>
                <a:headEnd/>
                <a:tailEnd/>
              </a:ln>
              <a:solidFill>
                <a:srgbClr val="00B05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596" y="5298039"/>
            <a:ext cx="9150889" cy="158509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610597" y="325690"/>
            <a:ext cx="55942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2800" b="1" dirty="0">
              <a:solidFill>
                <a:srgbClr val="00B05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b="6862"/>
          <a:stretch/>
        </p:blipFill>
        <p:spPr>
          <a:xfrm>
            <a:off x="2987824" y="1095877"/>
            <a:ext cx="2839831" cy="370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64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 descr="smile7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21600000">
            <a:off x="-50181" y="-28688"/>
            <a:ext cx="9144000" cy="6858000"/>
          </a:xfrm>
          <a:prstGeom prst="rect">
            <a:avLst/>
          </a:prstGeom>
          <a:noFill/>
        </p:spPr>
      </p:pic>
      <p:sp>
        <p:nvSpPr>
          <p:cNvPr id="180227" name="Rectangle 3"/>
          <p:cNvSpPr>
            <a:spLocks noChangeArrowheads="1"/>
          </p:cNvSpPr>
          <p:nvPr/>
        </p:nvSpPr>
        <p:spPr bwMode="auto">
          <a:xfrm>
            <a:off x="-252537" y="430887"/>
            <a:ext cx="9649072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tabLst>
                <a:tab pos="269875" algn="l"/>
              </a:tabLst>
            </a:pPr>
            <a:r>
              <a:rPr lang="ru-RU" sz="2800" b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Неделя открытых дверей» </a:t>
            </a:r>
          </a:p>
          <a:p>
            <a:pPr algn="ctr">
              <a:tabLst>
                <a:tab pos="269875" algn="l"/>
              </a:tabLst>
            </a:pPr>
            <a:r>
              <a:rPr lang="ru-RU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2016 год – 28 родителей</a:t>
            </a:r>
          </a:p>
          <a:p>
            <a:pPr algn="ctr">
              <a:tabLst>
                <a:tab pos="269875" algn="l"/>
              </a:tabLst>
            </a:pPr>
            <a:r>
              <a:rPr lang="ru-RU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2017 год – 36 родителей</a:t>
            </a:r>
          </a:p>
          <a:p>
            <a:pPr algn="ctr">
              <a:tabLst>
                <a:tab pos="269875" algn="l"/>
              </a:tabLst>
            </a:pPr>
            <a:r>
              <a:rPr lang="ru-RU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2018 год – 28 родителей</a:t>
            </a:r>
            <a:endParaRPr lang="ru-RU" sz="2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tabLst>
                <a:tab pos="269875" algn="l"/>
              </a:tabLst>
            </a:pPr>
            <a:endParaRPr lang="ru-RU" sz="26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0228" name="WordArt 4"/>
          <p:cNvSpPr>
            <a:spLocks noChangeArrowheads="1" noChangeShapeType="1" noTextEdit="1"/>
          </p:cNvSpPr>
          <p:nvPr/>
        </p:nvSpPr>
        <p:spPr bwMode="auto">
          <a:xfrm>
            <a:off x="1223627" y="0"/>
            <a:ext cx="6696744" cy="1340287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endParaRPr lang="ru-RU" sz="3600" b="1" kern="10" dirty="0">
              <a:ln w="9525">
                <a:solidFill>
                  <a:srgbClr val="00CCFF"/>
                </a:solidFill>
                <a:round/>
                <a:headEnd/>
                <a:tailEnd/>
              </a:ln>
              <a:solidFill>
                <a:srgbClr val="00B05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596" y="5298039"/>
            <a:ext cx="9150889" cy="158509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t="24801" r="2750"/>
          <a:stretch/>
        </p:blipFill>
        <p:spPr>
          <a:xfrm>
            <a:off x="4357442" y="2534579"/>
            <a:ext cx="4468807" cy="27830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524343"/>
            <a:ext cx="3768606" cy="282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73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180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2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 descr="smile7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21600000">
            <a:off x="27626" y="-5864"/>
            <a:ext cx="9144000" cy="6858000"/>
          </a:xfrm>
          <a:prstGeom prst="rect">
            <a:avLst/>
          </a:prstGeom>
          <a:noFill/>
        </p:spPr>
      </p:pic>
      <p:sp>
        <p:nvSpPr>
          <p:cNvPr id="180227" name="Rectangle 3"/>
          <p:cNvSpPr>
            <a:spLocks noChangeArrowheads="1"/>
          </p:cNvSpPr>
          <p:nvPr/>
        </p:nvSpPr>
        <p:spPr bwMode="auto">
          <a:xfrm>
            <a:off x="307881" y="177701"/>
            <a:ext cx="8787876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tabLst>
                <a:tab pos="269875" algn="l"/>
              </a:tabLst>
            </a:pPr>
            <a:r>
              <a:rPr lang="ru-RU" sz="2600" b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«Родитель года» </a:t>
            </a:r>
            <a:endParaRPr lang="ru-RU" sz="26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0228" name="WordArt 4"/>
          <p:cNvSpPr>
            <a:spLocks noChangeArrowheads="1" noChangeShapeType="1" noTextEdit="1"/>
          </p:cNvSpPr>
          <p:nvPr/>
        </p:nvSpPr>
        <p:spPr bwMode="auto">
          <a:xfrm>
            <a:off x="1223627" y="0"/>
            <a:ext cx="6696744" cy="1340287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endParaRPr lang="ru-RU" sz="3600" b="1" kern="10" dirty="0">
              <a:ln w="9525">
                <a:solidFill>
                  <a:srgbClr val="00CCFF"/>
                </a:solidFill>
                <a:round/>
                <a:headEnd/>
                <a:tailEnd/>
              </a:ln>
              <a:solidFill>
                <a:srgbClr val="00B05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596" y="5298039"/>
            <a:ext cx="9150889" cy="158509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88"/>
          <a:stretch/>
        </p:blipFill>
        <p:spPr>
          <a:xfrm>
            <a:off x="1155291" y="2740209"/>
            <a:ext cx="3059832" cy="213246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t="20601" r="17714"/>
          <a:stretch/>
        </p:blipFill>
        <p:spPr>
          <a:xfrm>
            <a:off x="4415469" y="2740209"/>
            <a:ext cx="3684777" cy="213246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1" t="46591" b="20599"/>
          <a:stretch/>
        </p:blipFill>
        <p:spPr>
          <a:xfrm>
            <a:off x="918135" y="5014470"/>
            <a:ext cx="7182111" cy="184997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569" y="525305"/>
            <a:ext cx="2566638" cy="214597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2777" y="919749"/>
            <a:ext cx="2914141" cy="17679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82446" y="653556"/>
            <a:ext cx="2737341" cy="204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11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180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2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7" name="Rectangle 3"/>
          <p:cNvSpPr>
            <a:spLocks noChangeArrowheads="1"/>
          </p:cNvSpPr>
          <p:nvPr/>
        </p:nvSpPr>
        <p:spPr bwMode="auto">
          <a:xfrm>
            <a:off x="178061" y="14060"/>
            <a:ext cx="8787876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tabLst>
                <a:tab pos="269875" algn="l"/>
              </a:tabLst>
            </a:pPr>
            <a:r>
              <a:rPr lang="ru-RU" sz="2600" b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терренкуры </a:t>
            </a:r>
            <a:r>
              <a:rPr lang="ru-RU" sz="2600" b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для родителей</a:t>
            </a:r>
            <a:endParaRPr lang="ru-RU" sz="2600" b="1" dirty="0">
              <a:solidFill>
                <a:srgbClr val="00B05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0228" name="WordArt 4"/>
          <p:cNvSpPr>
            <a:spLocks noChangeArrowheads="1" noChangeShapeType="1" noTextEdit="1"/>
          </p:cNvSpPr>
          <p:nvPr/>
        </p:nvSpPr>
        <p:spPr bwMode="auto">
          <a:xfrm>
            <a:off x="1223627" y="0"/>
            <a:ext cx="6696744" cy="1340287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endParaRPr lang="ru-RU" sz="3600" b="1" kern="10" dirty="0">
              <a:ln w="9525">
                <a:solidFill>
                  <a:srgbClr val="00CCFF"/>
                </a:solidFill>
                <a:round/>
                <a:headEnd/>
                <a:tailEnd/>
              </a:ln>
              <a:solidFill>
                <a:srgbClr val="00B05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2" y="5272903"/>
            <a:ext cx="9150889" cy="158509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8" t="9400" r="13863" b="18082"/>
          <a:stretch/>
        </p:blipFill>
        <p:spPr>
          <a:xfrm>
            <a:off x="4758182" y="506503"/>
            <a:ext cx="4207755" cy="23464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6" t="27601" r="25772" b="16401"/>
          <a:stretch/>
        </p:blipFill>
        <p:spPr>
          <a:xfrm>
            <a:off x="262342" y="530478"/>
            <a:ext cx="4392488" cy="23402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88"/>
          <a:stretch/>
        </p:blipFill>
        <p:spPr>
          <a:xfrm>
            <a:off x="2208181" y="3068960"/>
            <a:ext cx="5312762" cy="3702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53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180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2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7" name="Rectangle 3"/>
          <p:cNvSpPr>
            <a:spLocks noChangeArrowheads="1"/>
          </p:cNvSpPr>
          <p:nvPr/>
        </p:nvSpPr>
        <p:spPr bwMode="auto">
          <a:xfrm>
            <a:off x="202568" y="1340287"/>
            <a:ext cx="8787876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tabLst>
                <a:tab pos="269875" algn="l"/>
              </a:tabLst>
            </a:pPr>
            <a:r>
              <a:rPr lang="ru-RU" sz="2600" b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терренкуры </a:t>
            </a:r>
            <a:r>
              <a:rPr lang="ru-RU" sz="2600" b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для родителей </a:t>
            </a:r>
            <a:r>
              <a:rPr lang="ru-RU" sz="2600" b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6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организованные маршруты по всей территории ДОУ, прохождение которых формирует привычку к здоровому образу жизни, вовлекает в </a:t>
            </a:r>
            <a:r>
              <a:rPr lang="ru-RU" sz="26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воспитательно</a:t>
            </a:r>
            <a:r>
              <a:rPr lang="ru-RU" sz="26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-образовательный процесс, повышает педагогическую грамотность родителей.                                 </a:t>
            </a:r>
          </a:p>
          <a:p>
            <a:pPr algn="ctr">
              <a:tabLst>
                <a:tab pos="269875" algn="l"/>
              </a:tabLst>
            </a:pPr>
            <a:endParaRPr lang="ru-RU" sz="2600" b="1" dirty="0">
              <a:solidFill>
                <a:srgbClr val="00B05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0228" name="WordArt 4"/>
          <p:cNvSpPr>
            <a:spLocks noChangeArrowheads="1" noChangeShapeType="1" noTextEdit="1"/>
          </p:cNvSpPr>
          <p:nvPr/>
        </p:nvSpPr>
        <p:spPr bwMode="auto">
          <a:xfrm>
            <a:off x="1223627" y="0"/>
            <a:ext cx="6696744" cy="1340287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endParaRPr lang="ru-RU" sz="3600" b="1" kern="10" dirty="0">
              <a:ln w="9525">
                <a:solidFill>
                  <a:srgbClr val="00CCFF"/>
                </a:solidFill>
                <a:round/>
                <a:headEnd/>
                <a:tailEnd/>
              </a:ln>
              <a:solidFill>
                <a:srgbClr val="00B05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2" y="5272903"/>
            <a:ext cx="9150889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03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180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2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 descr="smile7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21600000">
            <a:off x="-8707" y="-14966"/>
            <a:ext cx="9144000" cy="6858000"/>
          </a:xfrm>
          <a:prstGeom prst="rect">
            <a:avLst/>
          </a:prstGeom>
          <a:noFill/>
        </p:spPr>
      </p:pic>
      <p:sp>
        <p:nvSpPr>
          <p:cNvPr id="180227" name="Rectangle 3"/>
          <p:cNvSpPr>
            <a:spLocks noChangeArrowheads="1"/>
          </p:cNvSpPr>
          <p:nvPr/>
        </p:nvSpPr>
        <p:spPr bwMode="auto">
          <a:xfrm>
            <a:off x="307881" y="177701"/>
            <a:ext cx="8787876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tabLst>
                <a:tab pos="269875" algn="l"/>
              </a:tabLst>
            </a:pPr>
            <a:r>
              <a:rPr lang="ru-RU" sz="2600" b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терренкуры </a:t>
            </a:r>
            <a:endParaRPr lang="ru-RU" sz="2600" b="1" dirty="0" smtClean="0">
              <a:solidFill>
                <a:srgbClr val="00B05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0228" name="WordArt 4"/>
          <p:cNvSpPr>
            <a:spLocks noChangeArrowheads="1" noChangeShapeType="1" noTextEdit="1"/>
          </p:cNvSpPr>
          <p:nvPr/>
        </p:nvSpPr>
        <p:spPr bwMode="auto">
          <a:xfrm>
            <a:off x="1223627" y="0"/>
            <a:ext cx="6696744" cy="1340287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endParaRPr lang="ru-RU" sz="3600" b="1" kern="10" dirty="0">
              <a:ln w="9525">
                <a:solidFill>
                  <a:srgbClr val="00CCFF"/>
                </a:solidFill>
                <a:round/>
                <a:headEnd/>
                <a:tailEnd/>
              </a:ln>
              <a:solidFill>
                <a:srgbClr val="00B05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596" y="5298039"/>
            <a:ext cx="9150889" cy="158509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9" r="9838" b="11053"/>
          <a:stretch/>
        </p:blipFill>
        <p:spPr>
          <a:xfrm>
            <a:off x="1313636" y="856404"/>
            <a:ext cx="6516725" cy="440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594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180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2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3" name="WordArt 3"/>
          <p:cNvSpPr>
            <a:spLocks noChangeArrowheads="1" noChangeShapeType="1" noTextEdit="1"/>
          </p:cNvSpPr>
          <p:nvPr/>
        </p:nvSpPr>
        <p:spPr bwMode="auto">
          <a:xfrm>
            <a:off x="323850" y="260350"/>
            <a:ext cx="8532813" cy="120336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endParaRPr lang="ru-RU" sz="36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00B05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9264" name="Rectangle 64"/>
          <p:cNvSpPr>
            <a:spLocks noChangeArrowheads="1"/>
          </p:cNvSpPr>
          <p:nvPr/>
        </p:nvSpPr>
        <p:spPr bwMode="auto">
          <a:xfrm>
            <a:off x="1184087" y="2147304"/>
            <a:ext cx="1547813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endParaRPr lang="ru-RU" dirty="0">
              <a:solidFill>
                <a:srgbClr val="000000"/>
              </a:solidFill>
              <a:effectLst/>
            </a:endParaRPr>
          </a:p>
          <a:p>
            <a:pPr algn="ctr"/>
            <a:r>
              <a:rPr lang="ru-RU" b="1" dirty="0" smtClean="0">
                <a:solidFill>
                  <a:srgbClr val="FFFFFF"/>
                </a:solidFill>
                <a:effectLst/>
              </a:rPr>
              <a:t>Неделя открытых дверей</a:t>
            </a:r>
            <a:endParaRPr lang="ru-RU" b="1" dirty="0">
              <a:solidFill>
                <a:srgbClr val="FFFFFF"/>
              </a:solidFill>
              <a:effectLst/>
            </a:endParaRPr>
          </a:p>
          <a:p>
            <a:pPr algn="ctr" eaLnBrk="0" hangingPunct="0"/>
            <a:endParaRPr lang="ru-RU" dirty="0">
              <a:solidFill>
                <a:srgbClr val="FFFFFF"/>
              </a:solidFill>
              <a:effectLst/>
            </a:endParaRPr>
          </a:p>
        </p:txBody>
      </p:sp>
      <p:sp>
        <p:nvSpPr>
          <p:cNvPr id="179266" name="Rectangle 66"/>
          <p:cNvSpPr>
            <a:spLocks noChangeArrowheads="1"/>
          </p:cNvSpPr>
          <p:nvPr/>
        </p:nvSpPr>
        <p:spPr bwMode="auto">
          <a:xfrm>
            <a:off x="6375127" y="2223290"/>
            <a:ext cx="179103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endParaRPr lang="ru-RU" dirty="0">
              <a:solidFill>
                <a:srgbClr val="000000"/>
              </a:solidFill>
              <a:effectLst/>
            </a:endParaRPr>
          </a:p>
          <a:p>
            <a:pPr algn="ctr" eaLnBrk="0" hangingPunct="0"/>
            <a:r>
              <a:rPr lang="ru-RU" b="1" dirty="0" smtClean="0">
                <a:solidFill>
                  <a:srgbClr val="FFFFFF"/>
                </a:solidFill>
                <a:effectLst/>
              </a:rPr>
              <a:t>Праздничные мероприятия</a:t>
            </a:r>
            <a:endParaRPr lang="ru-RU" b="1" dirty="0">
              <a:solidFill>
                <a:srgbClr val="FFFFFF"/>
              </a:solidFill>
              <a:effectLst/>
            </a:endParaRPr>
          </a:p>
        </p:txBody>
      </p:sp>
      <p:sp>
        <p:nvSpPr>
          <p:cNvPr id="179267" name="Rectangle 67"/>
          <p:cNvSpPr>
            <a:spLocks noChangeArrowheads="1"/>
          </p:cNvSpPr>
          <p:nvPr/>
        </p:nvSpPr>
        <p:spPr bwMode="auto">
          <a:xfrm>
            <a:off x="7019925" y="3093134"/>
            <a:ext cx="15843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endParaRPr lang="ru-RU" b="1" dirty="0">
              <a:solidFill>
                <a:srgbClr val="000000"/>
              </a:solidFill>
              <a:effectLst/>
            </a:endParaRPr>
          </a:p>
          <a:p>
            <a:pPr algn="ctr"/>
            <a:endParaRPr lang="ru-RU" b="1" dirty="0">
              <a:solidFill>
                <a:srgbClr val="000000"/>
              </a:solidFill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596" y="5298039"/>
            <a:ext cx="9150889" cy="158509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84534" y="191778"/>
            <a:ext cx="881144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269875" algn="l"/>
              </a:tabLst>
            </a:pPr>
            <a:r>
              <a:rPr lang="ru-RU" sz="2600" b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</a:t>
            </a:r>
            <a:r>
              <a:rPr lang="ru-RU" sz="2600" b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терренкуры.</a:t>
            </a:r>
            <a:endParaRPr lang="ru-RU" sz="2600" b="1" dirty="0">
              <a:solidFill>
                <a:srgbClr val="00B05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" r="12201" b="12201"/>
          <a:stretch/>
        </p:blipFill>
        <p:spPr>
          <a:xfrm>
            <a:off x="949151" y="951358"/>
            <a:ext cx="7560840" cy="439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3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3" name="WordArt 3"/>
          <p:cNvSpPr>
            <a:spLocks noChangeArrowheads="1" noChangeShapeType="1" noTextEdit="1"/>
          </p:cNvSpPr>
          <p:nvPr/>
        </p:nvSpPr>
        <p:spPr bwMode="auto">
          <a:xfrm>
            <a:off x="323850" y="260350"/>
            <a:ext cx="8532813" cy="120336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endParaRPr lang="ru-RU" sz="36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00B05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9264" name="Rectangle 64"/>
          <p:cNvSpPr>
            <a:spLocks noChangeArrowheads="1"/>
          </p:cNvSpPr>
          <p:nvPr/>
        </p:nvSpPr>
        <p:spPr bwMode="auto">
          <a:xfrm>
            <a:off x="1184087" y="2147304"/>
            <a:ext cx="1547813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endParaRPr lang="ru-RU" dirty="0">
              <a:solidFill>
                <a:srgbClr val="000000"/>
              </a:solidFill>
              <a:effectLst/>
            </a:endParaRPr>
          </a:p>
          <a:p>
            <a:pPr algn="ctr"/>
            <a:r>
              <a:rPr lang="ru-RU" b="1" dirty="0" smtClean="0">
                <a:solidFill>
                  <a:srgbClr val="FFFFFF"/>
                </a:solidFill>
                <a:effectLst/>
              </a:rPr>
              <a:t>Неделя открытых дверей</a:t>
            </a:r>
            <a:endParaRPr lang="ru-RU" b="1" dirty="0">
              <a:solidFill>
                <a:srgbClr val="FFFFFF"/>
              </a:solidFill>
              <a:effectLst/>
            </a:endParaRPr>
          </a:p>
          <a:p>
            <a:pPr algn="ctr" eaLnBrk="0" hangingPunct="0"/>
            <a:endParaRPr lang="ru-RU" dirty="0">
              <a:solidFill>
                <a:srgbClr val="FFFFFF"/>
              </a:solidFill>
              <a:effectLst/>
            </a:endParaRPr>
          </a:p>
        </p:txBody>
      </p:sp>
      <p:sp>
        <p:nvSpPr>
          <p:cNvPr id="179266" name="Rectangle 66"/>
          <p:cNvSpPr>
            <a:spLocks noChangeArrowheads="1"/>
          </p:cNvSpPr>
          <p:nvPr/>
        </p:nvSpPr>
        <p:spPr bwMode="auto">
          <a:xfrm>
            <a:off x="6375127" y="2223290"/>
            <a:ext cx="179103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endParaRPr lang="ru-RU" dirty="0">
              <a:solidFill>
                <a:srgbClr val="000000"/>
              </a:solidFill>
              <a:effectLst/>
            </a:endParaRPr>
          </a:p>
          <a:p>
            <a:pPr algn="ctr" eaLnBrk="0" hangingPunct="0"/>
            <a:r>
              <a:rPr lang="ru-RU" b="1" dirty="0" smtClean="0">
                <a:solidFill>
                  <a:srgbClr val="FFFFFF"/>
                </a:solidFill>
                <a:effectLst/>
              </a:rPr>
              <a:t>Праздничные мероприятия</a:t>
            </a:r>
            <a:endParaRPr lang="ru-RU" b="1" dirty="0">
              <a:solidFill>
                <a:srgbClr val="FFFFFF"/>
              </a:solidFill>
              <a:effectLst/>
            </a:endParaRPr>
          </a:p>
        </p:txBody>
      </p:sp>
      <p:sp>
        <p:nvSpPr>
          <p:cNvPr id="179267" name="Rectangle 67"/>
          <p:cNvSpPr>
            <a:spLocks noChangeArrowheads="1"/>
          </p:cNvSpPr>
          <p:nvPr/>
        </p:nvSpPr>
        <p:spPr bwMode="auto">
          <a:xfrm>
            <a:off x="7019925" y="3093134"/>
            <a:ext cx="15843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endParaRPr lang="ru-RU" b="1" dirty="0">
              <a:solidFill>
                <a:srgbClr val="000000"/>
              </a:solidFill>
              <a:effectLst/>
            </a:endParaRPr>
          </a:p>
          <a:p>
            <a:pPr algn="ctr"/>
            <a:endParaRPr lang="ru-RU" b="1" dirty="0">
              <a:solidFill>
                <a:srgbClr val="000000"/>
              </a:solidFill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596" y="5298039"/>
            <a:ext cx="9150889" cy="158509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32557" y="157626"/>
            <a:ext cx="881144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269875" algn="l"/>
              </a:tabLst>
            </a:pPr>
            <a:r>
              <a:rPr lang="ru-RU" sz="2600" b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</a:t>
            </a:r>
            <a:r>
              <a:rPr lang="ru-RU" sz="2600" b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терренкуры.</a:t>
            </a:r>
            <a:endParaRPr lang="ru-RU" sz="2600" b="1" dirty="0">
              <a:solidFill>
                <a:srgbClr val="00B05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5" r="13775"/>
          <a:stretch/>
        </p:blipFill>
        <p:spPr>
          <a:xfrm>
            <a:off x="2123728" y="875267"/>
            <a:ext cx="5342147" cy="454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539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3913</TotalTime>
  <Words>275</Words>
  <Application>Microsoft Office PowerPoint</Application>
  <PresentationFormat>Экран (4:3)</PresentationFormat>
  <Paragraphs>100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Arial</vt:lpstr>
      <vt:lpstr>Calibri</vt:lpstr>
      <vt:lpstr>Times New Roman</vt:lpstr>
      <vt:lpstr>Оформление по умолчанию</vt:lpstr>
      <vt:lpstr>«Открытое образовательное пространство ДОУ как фактор успешного развития ребенка дошкольного возраста»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Влад</dc:creator>
  <cp:lastModifiedBy>PC</cp:lastModifiedBy>
  <cp:revision>225</cp:revision>
  <dcterms:created xsi:type="dcterms:W3CDTF">2010-05-08T04:04:22Z</dcterms:created>
  <dcterms:modified xsi:type="dcterms:W3CDTF">2019-04-23T01:01:56Z</dcterms:modified>
</cp:coreProperties>
</file>