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9" r:id="rId3"/>
    <p:sldId id="385" r:id="rId4"/>
    <p:sldId id="386" r:id="rId5"/>
    <p:sldId id="350" r:id="rId6"/>
    <p:sldId id="380" r:id="rId7"/>
    <p:sldId id="371" r:id="rId8"/>
    <p:sldId id="377" r:id="rId9"/>
    <p:sldId id="365" r:id="rId10"/>
    <p:sldId id="376" r:id="rId11"/>
    <p:sldId id="28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DB4"/>
    <a:srgbClr val="218099"/>
    <a:srgbClr val="8064A2"/>
    <a:srgbClr val="000099"/>
    <a:srgbClr val="F79646"/>
    <a:srgbClr val="CCECFF"/>
    <a:srgbClr val="FFFFFF"/>
    <a:srgbClr val="007D7A"/>
    <a:srgbClr val="67C3D0"/>
    <a:srgbClr val="00B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6441" autoAdjust="0"/>
  </p:normalViewPr>
  <p:slideViewPr>
    <p:cSldViewPr>
      <p:cViewPr>
        <p:scale>
          <a:sx n="100" d="100"/>
          <a:sy n="100" d="100"/>
        </p:scale>
        <p:origin x="-162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8DEDE-2667-451E-927C-A399580B17C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</dgm:pt>
    <dgm:pt modelId="{C2A98BC2-E4A4-4378-97AE-E61C9F47C3C0}">
      <dgm:prSet phldrT="[Текст]" custT="1"/>
      <dgm:spPr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r>
            <a:rPr lang="ru-RU" sz="2000" b="1" dirty="0" smtClean="0"/>
            <a:t>Программы сопровождения</a:t>
          </a:r>
          <a:endParaRPr lang="ru-RU" sz="2000" b="1" dirty="0"/>
        </a:p>
      </dgm:t>
    </dgm:pt>
    <dgm:pt modelId="{69F68C29-D1E0-4B0C-8580-4E9D6010B9B7}" type="parTrans" cxnId="{A34681E1-8241-43E7-9512-819C433BC530}">
      <dgm:prSet/>
      <dgm:spPr/>
      <dgm:t>
        <a:bodyPr/>
        <a:lstStyle/>
        <a:p>
          <a:endParaRPr lang="ru-RU"/>
        </a:p>
      </dgm:t>
    </dgm:pt>
    <dgm:pt modelId="{0015E0B3-F841-4899-9B43-C48AC0F3E1DA}" type="sibTrans" cxnId="{A34681E1-8241-43E7-9512-819C433BC53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8064A2"/>
          </a:solidFill>
        </a:ln>
      </dgm:spPr>
      <dgm:t>
        <a:bodyPr/>
        <a:lstStyle/>
        <a:p>
          <a:endParaRPr lang="ru-RU"/>
        </a:p>
      </dgm:t>
    </dgm:pt>
    <dgm:pt modelId="{DDE0ED4B-C752-425E-BCB8-086B526009F1}">
      <dgm:prSet phldrT="[Текст]" custT="1"/>
      <dgm:spPr>
        <a:solidFill>
          <a:srgbClr val="43BB8D"/>
        </a:solidFill>
      </dgm:spPr>
      <dgm:t>
        <a:bodyPr/>
        <a:lstStyle/>
        <a:p>
          <a:r>
            <a:rPr lang="ru-RU" sz="1600" b="1" dirty="0" smtClean="0"/>
            <a:t>Потребности семьи</a:t>
          </a:r>
          <a:endParaRPr lang="ru-RU" sz="1600" b="1" dirty="0" smtClean="0"/>
        </a:p>
      </dgm:t>
    </dgm:pt>
    <dgm:pt modelId="{E4BEB372-B6FD-4526-8BAC-1F6F4037630E}" type="parTrans" cxnId="{74AFFA4D-411C-47F8-A071-BAB97A4ED930}">
      <dgm:prSet/>
      <dgm:spPr/>
      <dgm:t>
        <a:bodyPr/>
        <a:lstStyle/>
        <a:p>
          <a:endParaRPr lang="ru-RU"/>
        </a:p>
      </dgm:t>
    </dgm:pt>
    <dgm:pt modelId="{9406920D-6C7A-496A-8466-6351CD9BEA9A}" type="sibTrans" cxnId="{74AFFA4D-411C-47F8-A071-BAB97A4ED93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19050">
          <a:solidFill>
            <a:srgbClr val="43BB8D"/>
          </a:solidFill>
        </a:ln>
      </dgm:spPr>
      <dgm:t>
        <a:bodyPr/>
        <a:lstStyle/>
        <a:p>
          <a:endParaRPr lang="ru-RU"/>
        </a:p>
      </dgm:t>
    </dgm:pt>
    <dgm:pt modelId="{1DC9974E-6BBA-4380-BFED-D470355985D2}">
      <dgm:prSet phldrT="[Текст]" custT="1"/>
      <dgm:spPr>
        <a:solidFill>
          <a:srgbClr val="70AD47"/>
        </a:solidFill>
      </dgm:spPr>
      <dgm:t>
        <a:bodyPr/>
        <a:lstStyle/>
        <a:p>
          <a:r>
            <a:rPr lang="ru-RU" sz="2000" b="1" dirty="0" smtClean="0"/>
            <a:t>Ранее выявление</a:t>
          </a:r>
          <a:endParaRPr lang="ru-RU" sz="2000" b="1" dirty="0"/>
        </a:p>
      </dgm:t>
    </dgm:pt>
    <dgm:pt modelId="{F37A72AA-B07C-4983-AC3F-69DB782839C5}" type="parTrans" cxnId="{286EF89B-4008-49D0-86FA-B26E3256F90C}">
      <dgm:prSet/>
      <dgm:spPr/>
      <dgm:t>
        <a:bodyPr/>
        <a:lstStyle/>
        <a:p>
          <a:endParaRPr lang="ru-RU"/>
        </a:p>
      </dgm:t>
    </dgm:pt>
    <dgm:pt modelId="{A296FBEC-216A-443D-924F-67CD5B600C10}" type="sibTrans" cxnId="{286EF89B-4008-49D0-86FA-B26E3256F90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19050">
          <a:solidFill>
            <a:srgbClr val="70AD47"/>
          </a:solidFill>
        </a:ln>
      </dgm:spPr>
      <dgm:t>
        <a:bodyPr/>
        <a:lstStyle/>
        <a:p>
          <a:endParaRPr lang="ru-RU"/>
        </a:p>
      </dgm:t>
    </dgm:pt>
    <dgm:pt modelId="{8A91EA85-D2DF-4534-B050-E8251E4209E0}" type="pres">
      <dgm:prSet presAssocID="{22A8DEDE-2667-451E-927C-A399580B17C2}" presName="Name0" presStyleCnt="0">
        <dgm:presLayoutVars>
          <dgm:chMax val="21"/>
          <dgm:chPref val="21"/>
        </dgm:presLayoutVars>
      </dgm:prSet>
      <dgm:spPr/>
    </dgm:pt>
    <dgm:pt modelId="{BBFE18AC-4738-4727-AC71-93C22DBA5BC7}" type="pres">
      <dgm:prSet presAssocID="{C2A98BC2-E4A4-4378-97AE-E61C9F47C3C0}" presName="text1" presStyleCnt="0"/>
      <dgm:spPr/>
    </dgm:pt>
    <dgm:pt modelId="{602A9B9A-74F1-42DD-9DBD-66BF624C2ED8}" type="pres">
      <dgm:prSet presAssocID="{C2A98BC2-E4A4-4378-97AE-E61C9F47C3C0}" presName="textRepeatNode" presStyleLbl="alignNode1" presStyleIdx="0" presStyleCnt="3" custScaleX="115280" custLinFactNeighborX="-1776" custLinFactNeighborY="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9EAD3-E7CE-465A-8DDC-BD1A8DCEF400}" type="pres">
      <dgm:prSet presAssocID="{C2A98BC2-E4A4-4378-97AE-E61C9F47C3C0}" presName="textaccent1" presStyleCnt="0"/>
      <dgm:spPr/>
    </dgm:pt>
    <dgm:pt modelId="{16934ED9-CBED-4633-9753-245121B77B02}" type="pres">
      <dgm:prSet presAssocID="{C2A98BC2-E4A4-4378-97AE-E61C9F47C3C0}" presName="accentRepeatNode" presStyleLbl="solidAlignAcc1" presStyleIdx="0" presStyleCnt="6" custLinFactNeighborX="-10337" custLinFactNeighborY="-4378"/>
      <dgm:spPr>
        <a:ln>
          <a:solidFill>
            <a:srgbClr val="8064A2"/>
          </a:solidFill>
        </a:ln>
      </dgm:spPr>
    </dgm:pt>
    <dgm:pt modelId="{B32F9721-285D-4AF4-BAB5-A650F3FEC8B6}" type="pres">
      <dgm:prSet presAssocID="{0015E0B3-F841-4899-9B43-C48AC0F3E1DA}" presName="image1" presStyleCnt="0"/>
      <dgm:spPr/>
    </dgm:pt>
    <dgm:pt modelId="{84147484-E3F3-4FD6-8D43-F0F1C913D756}" type="pres">
      <dgm:prSet presAssocID="{0015E0B3-F841-4899-9B43-C48AC0F3E1DA}" presName="imageRepeatNode" presStyleLbl="alignAcc1" presStyleIdx="0" presStyleCnt="3" custScaleX="105135" custScaleY="106791"/>
      <dgm:spPr/>
      <dgm:t>
        <a:bodyPr/>
        <a:lstStyle/>
        <a:p>
          <a:endParaRPr lang="ru-RU"/>
        </a:p>
      </dgm:t>
    </dgm:pt>
    <dgm:pt modelId="{F926CE13-A48E-4B9B-B7BE-A2A6C4FFBEF3}" type="pres">
      <dgm:prSet presAssocID="{0015E0B3-F841-4899-9B43-C48AC0F3E1DA}" presName="imageaccent1" presStyleCnt="0"/>
      <dgm:spPr/>
    </dgm:pt>
    <dgm:pt modelId="{F0090A33-F2BD-4A1D-9B57-FB5F3CD0846D}" type="pres">
      <dgm:prSet presAssocID="{0015E0B3-F841-4899-9B43-C48AC0F3E1DA}" presName="accentRepeatNode" presStyleLbl="solidAlignAcc1" presStyleIdx="1" presStyleCnt="6"/>
      <dgm:spPr>
        <a:ln>
          <a:solidFill>
            <a:srgbClr val="8064A2"/>
          </a:solidFill>
        </a:ln>
      </dgm:spPr>
    </dgm:pt>
    <dgm:pt modelId="{A1FD518F-2206-45BE-BC6B-89F6B002116D}" type="pres">
      <dgm:prSet presAssocID="{DDE0ED4B-C752-425E-BCB8-086B526009F1}" presName="text2" presStyleCnt="0"/>
      <dgm:spPr/>
    </dgm:pt>
    <dgm:pt modelId="{52ABFF63-6E10-4312-806B-AD625A8DA8D5}" type="pres">
      <dgm:prSet presAssocID="{DDE0ED4B-C752-425E-BCB8-086B526009F1}" presName="textRepeatNode" presStyleLbl="alignNode1" presStyleIdx="1" presStyleCnt="3" custScaleX="107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3C653-9BDC-4C70-B66B-8C52B5AC05F8}" type="pres">
      <dgm:prSet presAssocID="{DDE0ED4B-C752-425E-BCB8-086B526009F1}" presName="textaccent2" presStyleCnt="0"/>
      <dgm:spPr/>
    </dgm:pt>
    <dgm:pt modelId="{ED0F8171-C02A-4264-BA57-8E7EABE3D05B}" type="pres">
      <dgm:prSet presAssocID="{DDE0ED4B-C752-425E-BCB8-086B526009F1}" presName="accentRepeatNode" presStyleLbl="solidAlignAcc1" presStyleIdx="2" presStyleCnt="6"/>
      <dgm:spPr/>
    </dgm:pt>
    <dgm:pt modelId="{C5B355F4-547C-4BCD-ABFF-7DC6FF424A76}" type="pres">
      <dgm:prSet presAssocID="{9406920D-6C7A-496A-8466-6351CD9BEA9A}" presName="image2" presStyleCnt="0"/>
      <dgm:spPr/>
    </dgm:pt>
    <dgm:pt modelId="{DAA26B4F-D25D-4840-BC54-6886F9FFE7CC}" type="pres">
      <dgm:prSet presAssocID="{9406920D-6C7A-496A-8466-6351CD9BEA9A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8BC8B12C-7F26-41DE-ADD8-8815789DC37E}" type="pres">
      <dgm:prSet presAssocID="{9406920D-6C7A-496A-8466-6351CD9BEA9A}" presName="imageaccent2" presStyleCnt="0"/>
      <dgm:spPr/>
    </dgm:pt>
    <dgm:pt modelId="{1B32720F-3798-4D05-A115-73ADD7F6E1FA}" type="pres">
      <dgm:prSet presAssocID="{9406920D-6C7A-496A-8466-6351CD9BEA9A}" presName="accentRepeatNode" presStyleLbl="solidAlignAcc1" presStyleIdx="3" presStyleCnt="6"/>
      <dgm:spPr/>
    </dgm:pt>
    <dgm:pt modelId="{30C3D5D7-4526-4A71-8FD6-393D83267456}" type="pres">
      <dgm:prSet presAssocID="{1DC9974E-6BBA-4380-BFED-D470355985D2}" presName="text3" presStyleCnt="0"/>
      <dgm:spPr/>
    </dgm:pt>
    <dgm:pt modelId="{333721D5-E972-40BE-90E0-0C436A65007B}" type="pres">
      <dgm:prSet presAssocID="{1DC9974E-6BBA-4380-BFED-D470355985D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02981-89B2-4ABB-903B-39AA05F8432E}" type="pres">
      <dgm:prSet presAssocID="{1DC9974E-6BBA-4380-BFED-D470355985D2}" presName="textaccent3" presStyleCnt="0"/>
      <dgm:spPr/>
    </dgm:pt>
    <dgm:pt modelId="{1CA923D4-DCAC-4B0A-B437-1399DC9234D0}" type="pres">
      <dgm:prSet presAssocID="{1DC9974E-6BBA-4380-BFED-D470355985D2}" presName="accentRepeatNode" presStyleLbl="solidAlignAcc1" presStyleIdx="4" presStyleCnt="6"/>
      <dgm:spPr>
        <a:ln>
          <a:solidFill>
            <a:srgbClr val="F79646"/>
          </a:solidFill>
        </a:ln>
      </dgm:spPr>
    </dgm:pt>
    <dgm:pt modelId="{7D02B8F4-ABF7-413B-ACDE-0CF380781421}" type="pres">
      <dgm:prSet presAssocID="{A296FBEC-216A-443D-924F-67CD5B600C10}" presName="image3" presStyleCnt="0"/>
      <dgm:spPr/>
    </dgm:pt>
    <dgm:pt modelId="{48509BC5-9CE3-4CEF-BAA4-90484E40E97F}" type="pres">
      <dgm:prSet presAssocID="{A296FBEC-216A-443D-924F-67CD5B600C10}" presName="imageRepeatNode" presStyleLbl="alignAcc1" presStyleIdx="2" presStyleCnt="3" custScaleX="92941" custLinFactNeighborX="-710" custLinFactNeighborY="4943"/>
      <dgm:spPr/>
      <dgm:t>
        <a:bodyPr/>
        <a:lstStyle/>
        <a:p>
          <a:endParaRPr lang="ru-RU"/>
        </a:p>
      </dgm:t>
    </dgm:pt>
    <dgm:pt modelId="{D453A36A-AA14-4FB4-94AF-C46395BD4E40}" type="pres">
      <dgm:prSet presAssocID="{A296FBEC-216A-443D-924F-67CD5B600C10}" presName="imageaccent3" presStyleCnt="0"/>
      <dgm:spPr/>
    </dgm:pt>
    <dgm:pt modelId="{C173AF23-CE00-4CA6-AC46-8A350CCF9830}" type="pres">
      <dgm:prSet presAssocID="{A296FBEC-216A-443D-924F-67CD5B600C10}" presName="accentRepeatNode" presStyleLbl="solidAlignAcc1" presStyleIdx="5" presStyleCnt="6"/>
      <dgm:spPr/>
    </dgm:pt>
  </dgm:ptLst>
  <dgm:cxnLst>
    <dgm:cxn modelId="{EEF6B2AF-5479-461F-BB59-DDD523C698DC}" type="presOf" srcId="{C2A98BC2-E4A4-4378-97AE-E61C9F47C3C0}" destId="{602A9B9A-74F1-42DD-9DBD-66BF624C2ED8}" srcOrd="0" destOrd="0" presId="urn:microsoft.com/office/officeart/2008/layout/HexagonCluster"/>
    <dgm:cxn modelId="{FF3F7BBD-2ED0-4A67-8E93-5DE5FC6C6E5A}" type="presOf" srcId="{DDE0ED4B-C752-425E-BCB8-086B526009F1}" destId="{52ABFF63-6E10-4312-806B-AD625A8DA8D5}" srcOrd="0" destOrd="0" presId="urn:microsoft.com/office/officeart/2008/layout/HexagonCluster"/>
    <dgm:cxn modelId="{BCC2D523-16B5-4BAD-AF88-01404C66D11B}" type="presOf" srcId="{1DC9974E-6BBA-4380-BFED-D470355985D2}" destId="{333721D5-E972-40BE-90E0-0C436A65007B}" srcOrd="0" destOrd="0" presId="urn:microsoft.com/office/officeart/2008/layout/HexagonCluster"/>
    <dgm:cxn modelId="{A34681E1-8241-43E7-9512-819C433BC530}" srcId="{22A8DEDE-2667-451E-927C-A399580B17C2}" destId="{C2A98BC2-E4A4-4378-97AE-E61C9F47C3C0}" srcOrd="0" destOrd="0" parTransId="{69F68C29-D1E0-4B0C-8580-4E9D6010B9B7}" sibTransId="{0015E0B3-F841-4899-9B43-C48AC0F3E1DA}"/>
    <dgm:cxn modelId="{79C874CC-7CD6-4B87-8484-CE20BDFD5D70}" type="presOf" srcId="{0015E0B3-F841-4899-9B43-C48AC0F3E1DA}" destId="{84147484-E3F3-4FD6-8D43-F0F1C913D756}" srcOrd="0" destOrd="0" presId="urn:microsoft.com/office/officeart/2008/layout/HexagonCluster"/>
    <dgm:cxn modelId="{148BED37-1DE7-4602-A7AA-D9672E2E5F3B}" type="presOf" srcId="{A296FBEC-216A-443D-924F-67CD5B600C10}" destId="{48509BC5-9CE3-4CEF-BAA4-90484E40E97F}" srcOrd="0" destOrd="0" presId="urn:microsoft.com/office/officeart/2008/layout/HexagonCluster"/>
    <dgm:cxn modelId="{A921CC28-FC00-4D4A-96C6-E5B1FBBFF249}" type="presOf" srcId="{22A8DEDE-2667-451E-927C-A399580B17C2}" destId="{8A91EA85-D2DF-4534-B050-E8251E4209E0}" srcOrd="0" destOrd="0" presId="urn:microsoft.com/office/officeart/2008/layout/HexagonCluster"/>
    <dgm:cxn modelId="{74AFFA4D-411C-47F8-A071-BAB97A4ED930}" srcId="{22A8DEDE-2667-451E-927C-A399580B17C2}" destId="{DDE0ED4B-C752-425E-BCB8-086B526009F1}" srcOrd="1" destOrd="0" parTransId="{E4BEB372-B6FD-4526-8BAC-1F6F4037630E}" sibTransId="{9406920D-6C7A-496A-8466-6351CD9BEA9A}"/>
    <dgm:cxn modelId="{7C396271-E429-47BC-B17C-2442CF130141}" type="presOf" srcId="{9406920D-6C7A-496A-8466-6351CD9BEA9A}" destId="{DAA26B4F-D25D-4840-BC54-6886F9FFE7CC}" srcOrd="0" destOrd="0" presId="urn:microsoft.com/office/officeart/2008/layout/HexagonCluster"/>
    <dgm:cxn modelId="{286EF89B-4008-49D0-86FA-B26E3256F90C}" srcId="{22A8DEDE-2667-451E-927C-A399580B17C2}" destId="{1DC9974E-6BBA-4380-BFED-D470355985D2}" srcOrd="2" destOrd="0" parTransId="{F37A72AA-B07C-4983-AC3F-69DB782839C5}" sibTransId="{A296FBEC-216A-443D-924F-67CD5B600C10}"/>
    <dgm:cxn modelId="{3D0F42A5-53F1-4E18-A099-3884E7347225}" type="presParOf" srcId="{8A91EA85-D2DF-4534-B050-E8251E4209E0}" destId="{BBFE18AC-4738-4727-AC71-93C22DBA5BC7}" srcOrd="0" destOrd="0" presId="urn:microsoft.com/office/officeart/2008/layout/HexagonCluster"/>
    <dgm:cxn modelId="{5FA3A99B-C672-47DC-889A-84F2C7352C21}" type="presParOf" srcId="{BBFE18AC-4738-4727-AC71-93C22DBA5BC7}" destId="{602A9B9A-74F1-42DD-9DBD-66BF624C2ED8}" srcOrd="0" destOrd="0" presId="urn:microsoft.com/office/officeart/2008/layout/HexagonCluster"/>
    <dgm:cxn modelId="{464D5E20-3792-4E74-9D35-3EF86CF1F527}" type="presParOf" srcId="{8A91EA85-D2DF-4534-B050-E8251E4209E0}" destId="{6B29EAD3-E7CE-465A-8DDC-BD1A8DCEF400}" srcOrd="1" destOrd="0" presId="urn:microsoft.com/office/officeart/2008/layout/HexagonCluster"/>
    <dgm:cxn modelId="{00DA17BE-99CD-446F-A682-01F7AA856859}" type="presParOf" srcId="{6B29EAD3-E7CE-465A-8DDC-BD1A8DCEF400}" destId="{16934ED9-CBED-4633-9753-245121B77B02}" srcOrd="0" destOrd="0" presId="urn:microsoft.com/office/officeart/2008/layout/HexagonCluster"/>
    <dgm:cxn modelId="{7587B96F-B6C3-4FF1-A117-702728458BFB}" type="presParOf" srcId="{8A91EA85-D2DF-4534-B050-E8251E4209E0}" destId="{B32F9721-285D-4AF4-BAB5-A650F3FEC8B6}" srcOrd="2" destOrd="0" presId="urn:microsoft.com/office/officeart/2008/layout/HexagonCluster"/>
    <dgm:cxn modelId="{64EAF00E-6ABE-4018-9775-5359FE5862A9}" type="presParOf" srcId="{B32F9721-285D-4AF4-BAB5-A650F3FEC8B6}" destId="{84147484-E3F3-4FD6-8D43-F0F1C913D756}" srcOrd="0" destOrd="0" presId="urn:microsoft.com/office/officeart/2008/layout/HexagonCluster"/>
    <dgm:cxn modelId="{76880249-3B9B-47A9-BD84-493DCEFF5EB3}" type="presParOf" srcId="{8A91EA85-D2DF-4534-B050-E8251E4209E0}" destId="{F926CE13-A48E-4B9B-B7BE-A2A6C4FFBEF3}" srcOrd="3" destOrd="0" presId="urn:microsoft.com/office/officeart/2008/layout/HexagonCluster"/>
    <dgm:cxn modelId="{8DFF078F-F88A-4E82-9BA3-F176E60EEFA2}" type="presParOf" srcId="{F926CE13-A48E-4B9B-B7BE-A2A6C4FFBEF3}" destId="{F0090A33-F2BD-4A1D-9B57-FB5F3CD0846D}" srcOrd="0" destOrd="0" presId="urn:microsoft.com/office/officeart/2008/layout/HexagonCluster"/>
    <dgm:cxn modelId="{690BACE2-6B78-4687-901C-57F44FFA9F1E}" type="presParOf" srcId="{8A91EA85-D2DF-4534-B050-E8251E4209E0}" destId="{A1FD518F-2206-45BE-BC6B-89F6B002116D}" srcOrd="4" destOrd="0" presId="urn:microsoft.com/office/officeart/2008/layout/HexagonCluster"/>
    <dgm:cxn modelId="{82334B44-5781-46B5-835A-CA4B8626D437}" type="presParOf" srcId="{A1FD518F-2206-45BE-BC6B-89F6B002116D}" destId="{52ABFF63-6E10-4312-806B-AD625A8DA8D5}" srcOrd="0" destOrd="0" presId="urn:microsoft.com/office/officeart/2008/layout/HexagonCluster"/>
    <dgm:cxn modelId="{5B1D66A9-BA6A-411B-A470-26572D360EDE}" type="presParOf" srcId="{8A91EA85-D2DF-4534-B050-E8251E4209E0}" destId="{64B3C653-9BDC-4C70-B66B-8C52B5AC05F8}" srcOrd="5" destOrd="0" presId="urn:microsoft.com/office/officeart/2008/layout/HexagonCluster"/>
    <dgm:cxn modelId="{75C053D4-4046-4316-B4DB-2D9387621666}" type="presParOf" srcId="{64B3C653-9BDC-4C70-B66B-8C52B5AC05F8}" destId="{ED0F8171-C02A-4264-BA57-8E7EABE3D05B}" srcOrd="0" destOrd="0" presId="urn:microsoft.com/office/officeart/2008/layout/HexagonCluster"/>
    <dgm:cxn modelId="{1B0C2C3B-F3AE-431F-8524-95A15D2BEA87}" type="presParOf" srcId="{8A91EA85-D2DF-4534-B050-E8251E4209E0}" destId="{C5B355F4-547C-4BCD-ABFF-7DC6FF424A76}" srcOrd="6" destOrd="0" presId="urn:microsoft.com/office/officeart/2008/layout/HexagonCluster"/>
    <dgm:cxn modelId="{704F4648-597C-4789-BAF7-A2E726B1889E}" type="presParOf" srcId="{C5B355F4-547C-4BCD-ABFF-7DC6FF424A76}" destId="{DAA26B4F-D25D-4840-BC54-6886F9FFE7CC}" srcOrd="0" destOrd="0" presId="urn:microsoft.com/office/officeart/2008/layout/HexagonCluster"/>
    <dgm:cxn modelId="{9D918DCA-C7C6-4826-872F-91F88E5DC2CB}" type="presParOf" srcId="{8A91EA85-D2DF-4534-B050-E8251E4209E0}" destId="{8BC8B12C-7F26-41DE-ADD8-8815789DC37E}" srcOrd="7" destOrd="0" presId="urn:microsoft.com/office/officeart/2008/layout/HexagonCluster"/>
    <dgm:cxn modelId="{DF43478B-34E9-49B3-B915-D17382DF9C77}" type="presParOf" srcId="{8BC8B12C-7F26-41DE-ADD8-8815789DC37E}" destId="{1B32720F-3798-4D05-A115-73ADD7F6E1FA}" srcOrd="0" destOrd="0" presId="urn:microsoft.com/office/officeart/2008/layout/HexagonCluster"/>
    <dgm:cxn modelId="{E1800460-046D-4BA5-A4C2-21A0FAD6041F}" type="presParOf" srcId="{8A91EA85-D2DF-4534-B050-E8251E4209E0}" destId="{30C3D5D7-4526-4A71-8FD6-393D83267456}" srcOrd="8" destOrd="0" presId="urn:microsoft.com/office/officeart/2008/layout/HexagonCluster"/>
    <dgm:cxn modelId="{BC324302-ABD9-4B88-BEFD-DB363E276F87}" type="presParOf" srcId="{30C3D5D7-4526-4A71-8FD6-393D83267456}" destId="{333721D5-E972-40BE-90E0-0C436A65007B}" srcOrd="0" destOrd="0" presId="urn:microsoft.com/office/officeart/2008/layout/HexagonCluster"/>
    <dgm:cxn modelId="{694BB61A-03EB-4E4F-A181-A042A817F62C}" type="presParOf" srcId="{8A91EA85-D2DF-4534-B050-E8251E4209E0}" destId="{65B02981-89B2-4ABB-903B-39AA05F8432E}" srcOrd="9" destOrd="0" presId="urn:microsoft.com/office/officeart/2008/layout/HexagonCluster"/>
    <dgm:cxn modelId="{4E8D1131-5484-4F59-836F-5C7A9941A573}" type="presParOf" srcId="{65B02981-89B2-4ABB-903B-39AA05F8432E}" destId="{1CA923D4-DCAC-4B0A-B437-1399DC9234D0}" srcOrd="0" destOrd="0" presId="urn:microsoft.com/office/officeart/2008/layout/HexagonCluster"/>
    <dgm:cxn modelId="{D46C7A46-F011-44AE-9E53-B2095C832902}" type="presParOf" srcId="{8A91EA85-D2DF-4534-B050-E8251E4209E0}" destId="{7D02B8F4-ABF7-413B-ACDE-0CF380781421}" srcOrd="10" destOrd="0" presId="urn:microsoft.com/office/officeart/2008/layout/HexagonCluster"/>
    <dgm:cxn modelId="{3B800721-7DA7-48AE-8F5A-CD318F783BB4}" type="presParOf" srcId="{7D02B8F4-ABF7-413B-ACDE-0CF380781421}" destId="{48509BC5-9CE3-4CEF-BAA4-90484E40E97F}" srcOrd="0" destOrd="0" presId="urn:microsoft.com/office/officeart/2008/layout/HexagonCluster"/>
    <dgm:cxn modelId="{2F34DAC0-F7DE-4485-A547-B7F8199F2D7F}" type="presParOf" srcId="{8A91EA85-D2DF-4534-B050-E8251E4209E0}" destId="{D453A36A-AA14-4FB4-94AF-C46395BD4E40}" srcOrd="11" destOrd="0" presId="urn:microsoft.com/office/officeart/2008/layout/HexagonCluster"/>
    <dgm:cxn modelId="{88A4CEF0-6D61-43B3-91E6-EB1DCAB54169}" type="presParOf" srcId="{D453A36A-AA14-4FB4-94AF-C46395BD4E40}" destId="{C173AF23-CE00-4CA6-AC46-8A350CCF983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CED82-A4EF-4D50-B834-382BB015921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898DE8-1757-4786-A075-1FB87DFD280C}">
      <dgm:prSet phldrT="[Текст]" custT="1"/>
      <dgm:spPr/>
      <dgm:t>
        <a:bodyPr/>
        <a:lstStyle/>
        <a:p>
          <a:r>
            <a:rPr lang="ru-RU" sz="2800" b="1" dirty="0" smtClean="0"/>
            <a:t>Томская область ?</a:t>
          </a:r>
          <a:endParaRPr lang="ru-RU" sz="2800" b="1" dirty="0"/>
        </a:p>
      </dgm:t>
    </dgm:pt>
    <dgm:pt modelId="{7B7FA14A-A1CC-44DF-AFB4-7DED9EA23DF8}" type="parTrans" cxnId="{9A00E435-A71E-41D9-9D05-ECD11F137F39}">
      <dgm:prSet/>
      <dgm:spPr/>
      <dgm:t>
        <a:bodyPr/>
        <a:lstStyle/>
        <a:p>
          <a:endParaRPr lang="ru-RU"/>
        </a:p>
      </dgm:t>
    </dgm:pt>
    <dgm:pt modelId="{454B0FEC-C8F8-4DEF-A2D8-D4F00328A11D}" type="sibTrans" cxnId="{9A00E435-A71E-41D9-9D05-ECD11F137F39}">
      <dgm:prSet/>
      <dgm:spPr/>
      <dgm:t>
        <a:bodyPr/>
        <a:lstStyle/>
        <a:p>
          <a:endParaRPr lang="ru-RU"/>
        </a:p>
      </dgm:t>
    </dgm:pt>
    <dgm:pt modelId="{24EE82C3-813D-4240-9638-048E29C8363E}">
      <dgm:prSet phldrT="[Текст]" custT="1"/>
      <dgm:spPr/>
      <dgm:t>
        <a:bodyPr/>
        <a:lstStyle/>
        <a:p>
          <a:r>
            <a:rPr lang="ru-RU" sz="1700" b="1" dirty="0" smtClean="0"/>
            <a:t>Одно крупное учреждение (областное, краевое), с координирующей функцией</a:t>
          </a:r>
          <a:endParaRPr lang="ru-RU" sz="1700" b="1" dirty="0"/>
        </a:p>
      </dgm:t>
    </dgm:pt>
    <dgm:pt modelId="{70F0B2C0-471A-460F-B25C-E408B93688F0}" type="parTrans" cxnId="{606925E7-4B82-4034-8790-1C63E89D3516}">
      <dgm:prSet/>
      <dgm:spPr/>
      <dgm:t>
        <a:bodyPr/>
        <a:lstStyle/>
        <a:p>
          <a:endParaRPr lang="ru-RU" dirty="0"/>
        </a:p>
      </dgm:t>
    </dgm:pt>
    <dgm:pt modelId="{84A78FE9-0EB6-4FEC-8243-2CB6B3123BE0}" type="sibTrans" cxnId="{606925E7-4B82-4034-8790-1C63E89D3516}">
      <dgm:prSet/>
      <dgm:spPr/>
      <dgm:t>
        <a:bodyPr/>
        <a:lstStyle/>
        <a:p>
          <a:endParaRPr lang="ru-RU"/>
        </a:p>
      </dgm:t>
    </dgm:pt>
    <dgm:pt modelId="{BCEAC512-BFB5-44E7-8F89-7537F5515D20}">
      <dgm:prSet phldrT="[Текст]" custT="1"/>
      <dgm:spPr/>
      <dgm:t>
        <a:bodyPr/>
        <a:lstStyle/>
        <a:p>
          <a:r>
            <a:rPr lang="ru-RU" sz="1800" b="1" dirty="0" smtClean="0"/>
            <a:t>На базе нескольких профильных учреждений системы здравоохранения, образования и социального обслуживания </a:t>
          </a:r>
          <a:endParaRPr lang="ru-RU" sz="1800" b="1" dirty="0"/>
        </a:p>
      </dgm:t>
    </dgm:pt>
    <dgm:pt modelId="{2B847EA8-6F07-413C-8AEF-C484AEE629C6}" type="parTrans" cxnId="{83D53B83-655D-4126-A413-E3CF18F34DE1}">
      <dgm:prSet/>
      <dgm:spPr/>
      <dgm:t>
        <a:bodyPr/>
        <a:lstStyle/>
        <a:p>
          <a:endParaRPr lang="ru-RU" dirty="0"/>
        </a:p>
      </dgm:t>
    </dgm:pt>
    <dgm:pt modelId="{CD3203FD-035A-485B-9281-579A2C98CC8E}" type="sibTrans" cxnId="{83D53B83-655D-4126-A413-E3CF18F34DE1}">
      <dgm:prSet/>
      <dgm:spPr/>
      <dgm:t>
        <a:bodyPr/>
        <a:lstStyle/>
        <a:p>
          <a:endParaRPr lang="ru-RU"/>
        </a:p>
      </dgm:t>
    </dgm:pt>
    <dgm:pt modelId="{49443BDB-719D-43A4-88E1-39BA0C308F3C}">
      <dgm:prSet custT="1"/>
      <dgm:spPr/>
      <dgm:t>
        <a:bodyPr/>
        <a:lstStyle/>
        <a:p>
          <a:r>
            <a:rPr lang="ru-RU" sz="1800" b="1" dirty="0" smtClean="0"/>
            <a:t>Сеть типовых служб на базе одного ведомства с единым информационно-методическим центром </a:t>
          </a:r>
          <a:endParaRPr lang="ru-RU" sz="1800" b="1" dirty="0"/>
        </a:p>
      </dgm:t>
    </dgm:pt>
    <dgm:pt modelId="{E9083BA3-8B3A-4D4F-97B2-5C1BB63ED33E}" type="parTrans" cxnId="{E2BD6F32-D7A9-4F6A-815E-A7EE123D4320}">
      <dgm:prSet/>
      <dgm:spPr/>
      <dgm:t>
        <a:bodyPr/>
        <a:lstStyle/>
        <a:p>
          <a:endParaRPr lang="ru-RU" dirty="0"/>
        </a:p>
      </dgm:t>
    </dgm:pt>
    <dgm:pt modelId="{6FC684FE-68FB-4919-B44D-E0C3A37117B5}" type="sibTrans" cxnId="{E2BD6F32-D7A9-4F6A-815E-A7EE123D4320}">
      <dgm:prSet/>
      <dgm:spPr/>
      <dgm:t>
        <a:bodyPr/>
        <a:lstStyle/>
        <a:p>
          <a:endParaRPr lang="ru-RU"/>
        </a:p>
      </dgm:t>
    </dgm:pt>
    <dgm:pt modelId="{E802B633-11E1-49B6-801F-6C4FFCCEB2D0}" type="pres">
      <dgm:prSet presAssocID="{9B3CED82-A4EF-4D50-B834-382BB01592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FDBFE0-FE0D-4EBE-95B3-CEADA828699B}" type="pres">
      <dgm:prSet presAssocID="{6C898DE8-1757-4786-A075-1FB87DFD280C}" presName="centerShape" presStyleLbl="node0" presStyleIdx="0" presStyleCnt="1" custScaleX="103360" custScaleY="86365" custLinFactNeighborX="573" custLinFactNeighborY="9802"/>
      <dgm:spPr/>
      <dgm:t>
        <a:bodyPr/>
        <a:lstStyle/>
        <a:p>
          <a:endParaRPr lang="ru-RU"/>
        </a:p>
      </dgm:t>
    </dgm:pt>
    <dgm:pt modelId="{4A5BD1E1-9784-4468-843B-1FCCA0E7DBC7}" type="pres">
      <dgm:prSet presAssocID="{70F0B2C0-471A-460F-B25C-E408B93688F0}" presName="Name9" presStyleLbl="parChTrans1D2" presStyleIdx="0" presStyleCnt="3"/>
      <dgm:spPr/>
      <dgm:t>
        <a:bodyPr/>
        <a:lstStyle/>
        <a:p>
          <a:endParaRPr lang="ru-RU"/>
        </a:p>
      </dgm:t>
    </dgm:pt>
    <dgm:pt modelId="{B8B1F76C-454A-4C00-96C7-2BA74C11B201}" type="pres">
      <dgm:prSet presAssocID="{70F0B2C0-471A-460F-B25C-E408B93688F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9E0FB8A-EC94-4603-8D4A-BEE1EBC80F10}" type="pres">
      <dgm:prSet presAssocID="{24EE82C3-813D-4240-9638-048E29C8363E}" presName="node" presStyleLbl="node1" presStyleIdx="0" presStyleCnt="3" custScaleX="114256" custScaleY="98403" custRadScaleRad="105092" custRadScaleInc="-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1565D-0074-4234-AF76-49060A5705D6}" type="pres">
      <dgm:prSet presAssocID="{2B847EA8-6F07-413C-8AEF-C484AEE629C6}" presName="Name9" presStyleLbl="parChTrans1D2" presStyleIdx="1" presStyleCnt="3"/>
      <dgm:spPr/>
      <dgm:t>
        <a:bodyPr/>
        <a:lstStyle/>
        <a:p>
          <a:endParaRPr lang="ru-RU"/>
        </a:p>
      </dgm:t>
    </dgm:pt>
    <dgm:pt modelId="{131DA8C3-C94E-449D-8641-87C1EBF00F08}" type="pres">
      <dgm:prSet presAssocID="{2B847EA8-6F07-413C-8AEF-C484AEE629C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E9815AE-C8D0-40D4-9D87-33F829F584D6}" type="pres">
      <dgm:prSet presAssocID="{BCEAC512-BFB5-44E7-8F89-7537F5515D20}" presName="node" presStyleLbl="node1" presStyleIdx="1" presStyleCnt="3" custScaleX="159253" custScaleY="116196" custRadScaleRad="122568" custRadScaleInc="-24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C1211-1187-4D50-A83C-7EA9CA634A49}" type="pres">
      <dgm:prSet presAssocID="{E9083BA3-8B3A-4D4F-97B2-5C1BB63ED33E}" presName="Name9" presStyleLbl="parChTrans1D2" presStyleIdx="2" presStyleCnt="3"/>
      <dgm:spPr/>
      <dgm:t>
        <a:bodyPr/>
        <a:lstStyle/>
        <a:p>
          <a:endParaRPr lang="ru-RU"/>
        </a:p>
      </dgm:t>
    </dgm:pt>
    <dgm:pt modelId="{B6FA1BF9-1141-4AEB-8B79-2DBAD1F67990}" type="pres">
      <dgm:prSet presAssocID="{E9083BA3-8B3A-4D4F-97B2-5C1BB63ED33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2321BB0-DEF9-4161-A86D-75A1B047F48F}" type="pres">
      <dgm:prSet presAssocID="{49443BDB-719D-43A4-88E1-39BA0C308F3C}" presName="node" presStyleLbl="node1" presStyleIdx="2" presStyleCnt="3" custScaleX="129808" custScaleY="131339" custRadScaleRad="136727" custRadScaleInc="5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06BCA-4557-4630-A663-39B766A50D0A}" type="presOf" srcId="{E9083BA3-8B3A-4D4F-97B2-5C1BB63ED33E}" destId="{B6FA1BF9-1141-4AEB-8B79-2DBAD1F67990}" srcOrd="1" destOrd="0" presId="urn:microsoft.com/office/officeart/2005/8/layout/radial1"/>
    <dgm:cxn modelId="{2E7CC4E1-E761-464C-9AB9-FC7F6BE58534}" type="presOf" srcId="{49443BDB-719D-43A4-88E1-39BA0C308F3C}" destId="{82321BB0-DEF9-4161-A86D-75A1B047F48F}" srcOrd="0" destOrd="0" presId="urn:microsoft.com/office/officeart/2005/8/layout/radial1"/>
    <dgm:cxn modelId="{9F2C2A44-F17F-460C-A110-CDB8B6A2BA59}" type="presOf" srcId="{2B847EA8-6F07-413C-8AEF-C484AEE629C6}" destId="{131DA8C3-C94E-449D-8641-87C1EBF00F08}" srcOrd="1" destOrd="0" presId="urn:microsoft.com/office/officeart/2005/8/layout/radial1"/>
    <dgm:cxn modelId="{D247A3E0-C305-4E52-BEDD-B3B7D5866F8B}" type="presOf" srcId="{24EE82C3-813D-4240-9638-048E29C8363E}" destId="{99E0FB8A-EC94-4603-8D4A-BEE1EBC80F10}" srcOrd="0" destOrd="0" presId="urn:microsoft.com/office/officeart/2005/8/layout/radial1"/>
    <dgm:cxn modelId="{500B8611-68FF-44DF-B27C-30F6CC704997}" type="presOf" srcId="{9B3CED82-A4EF-4D50-B834-382BB0159219}" destId="{E802B633-11E1-49B6-801F-6C4FFCCEB2D0}" srcOrd="0" destOrd="0" presId="urn:microsoft.com/office/officeart/2005/8/layout/radial1"/>
    <dgm:cxn modelId="{B84FC4E5-D942-46F1-A472-A3B15936750E}" type="presOf" srcId="{6C898DE8-1757-4786-A075-1FB87DFD280C}" destId="{1EFDBFE0-FE0D-4EBE-95B3-CEADA828699B}" srcOrd="0" destOrd="0" presId="urn:microsoft.com/office/officeart/2005/8/layout/radial1"/>
    <dgm:cxn modelId="{7B2B00E6-A7BD-4B31-9E79-0E3F79FE76FD}" type="presOf" srcId="{2B847EA8-6F07-413C-8AEF-C484AEE629C6}" destId="{9951565D-0074-4234-AF76-49060A5705D6}" srcOrd="0" destOrd="0" presId="urn:microsoft.com/office/officeart/2005/8/layout/radial1"/>
    <dgm:cxn modelId="{E2BD6F32-D7A9-4F6A-815E-A7EE123D4320}" srcId="{6C898DE8-1757-4786-A075-1FB87DFD280C}" destId="{49443BDB-719D-43A4-88E1-39BA0C308F3C}" srcOrd="2" destOrd="0" parTransId="{E9083BA3-8B3A-4D4F-97B2-5C1BB63ED33E}" sibTransId="{6FC684FE-68FB-4919-B44D-E0C3A37117B5}"/>
    <dgm:cxn modelId="{606925E7-4B82-4034-8790-1C63E89D3516}" srcId="{6C898DE8-1757-4786-A075-1FB87DFD280C}" destId="{24EE82C3-813D-4240-9638-048E29C8363E}" srcOrd="0" destOrd="0" parTransId="{70F0B2C0-471A-460F-B25C-E408B93688F0}" sibTransId="{84A78FE9-0EB6-4FEC-8243-2CB6B3123BE0}"/>
    <dgm:cxn modelId="{7060E22F-DD8C-4F97-B065-79C1804EB464}" type="presOf" srcId="{70F0B2C0-471A-460F-B25C-E408B93688F0}" destId="{4A5BD1E1-9784-4468-843B-1FCCA0E7DBC7}" srcOrd="0" destOrd="0" presId="urn:microsoft.com/office/officeart/2005/8/layout/radial1"/>
    <dgm:cxn modelId="{83D53B83-655D-4126-A413-E3CF18F34DE1}" srcId="{6C898DE8-1757-4786-A075-1FB87DFD280C}" destId="{BCEAC512-BFB5-44E7-8F89-7537F5515D20}" srcOrd="1" destOrd="0" parTransId="{2B847EA8-6F07-413C-8AEF-C484AEE629C6}" sibTransId="{CD3203FD-035A-485B-9281-579A2C98CC8E}"/>
    <dgm:cxn modelId="{951A59E4-0B88-46BF-8EE3-1C117FCEFF74}" type="presOf" srcId="{BCEAC512-BFB5-44E7-8F89-7537F5515D20}" destId="{7E9815AE-C8D0-40D4-9D87-33F829F584D6}" srcOrd="0" destOrd="0" presId="urn:microsoft.com/office/officeart/2005/8/layout/radial1"/>
    <dgm:cxn modelId="{80F18871-FC34-494F-8DF6-9A0FB2B54A94}" type="presOf" srcId="{70F0B2C0-471A-460F-B25C-E408B93688F0}" destId="{B8B1F76C-454A-4C00-96C7-2BA74C11B201}" srcOrd="1" destOrd="0" presId="urn:microsoft.com/office/officeart/2005/8/layout/radial1"/>
    <dgm:cxn modelId="{8DED3F82-24E9-4CB4-A5AD-E231923C1F54}" type="presOf" srcId="{E9083BA3-8B3A-4D4F-97B2-5C1BB63ED33E}" destId="{453C1211-1187-4D50-A83C-7EA9CA634A49}" srcOrd="0" destOrd="0" presId="urn:microsoft.com/office/officeart/2005/8/layout/radial1"/>
    <dgm:cxn modelId="{9A00E435-A71E-41D9-9D05-ECD11F137F39}" srcId="{9B3CED82-A4EF-4D50-B834-382BB0159219}" destId="{6C898DE8-1757-4786-A075-1FB87DFD280C}" srcOrd="0" destOrd="0" parTransId="{7B7FA14A-A1CC-44DF-AFB4-7DED9EA23DF8}" sibTransId="{454B0FEC-C8F8-4DEF-A2D8-D4F00328A11D}"/>
    <dgm:cxn modelId="{8BFDF0EA-233D-4B5D-80AB-BC99F33A19E9}" type="presParOf" srcId="{E802B633-11E1-49B6-801F-6C4FFCCEB2D0}" destId="{1EFDBFE0-FE0D-4EBE-95B3-CEADA828699B}" srcOrd="0" destOrd="0" presId="urn:microsoft.com/office/officeart/2005/8/layout/radial1"/>
    <dgm:cxn modelId="{C5A8A004-139D-4966-AE6D-D1F9D3B58F09}" type="presParOf" srcId="{E802B633-11E1-49B6-801F-6C4FFCCEB2D0}" destId="{4A5BD1E1-9784-4468-843B-1FCCA0E7DBC7}" srcOrd="1" destOrd="0" presId="urn:microsoft.com/office/officeart/2005/8/layout/radial1"/>
    <dgm:cxn modelId="{3AB51D15-BF9D-4E48-A588-AC88F442D4E0}" type="presParOf" srcId="{4A5BD1E1-9784-4468-843B-1FCCA0E7DBC7}" destId="{B8B1F76C-454A-4C00-96C7-2BA74C11B201}" srcOrd="0" destOrd="0" presId="urn:microsoft.com/office/officeart/2005/8/layout/radial1"/>
    <dgm:cxn modelId="{6F90264F-0FA9-4B3B-97EA-9E6B30AF1936}" type="presParOf" srcId="{E802B633-11E1-49B6-801F-6C4FFCCEB2D0}" destId="{99E0FB8A-EC94-4603-8D4A-BEE1EBC80F10}" srcOrd="2" destOrd="0" presId="urn:microsoft.com/office/officeart/2005/8/layout/radial1"/>
    <dgm:cxn modelId="{A97C1327-9BCD-493F-9307-79419ADC4FFC}" type="presParOf" srcId="{E802B633-11E1-49B6-801F-6C4FFCCEB2D0}" destId="{9951565D-0074-4234-AF76-49060A5705D6}" srcOrd="3" destOrd="0" presId="urn:microsoft.com/office/officeart/2005/8/layout/radial1"/>
    <dgm:cxn modelId="{75D35FCB-2552-48CA-BC7A-082FF00DC770}" type="presParOf" srcId="{9951565D-0074-4234-AF76-49060A5705D6}" destId="{131DA8C3-C94E-449D-8641-87C1EBF00F08}" srcOrd="0" destOrd="0" presId="urn:microsoft.com/office/officeart/2005/8/layout/radial1"/>
    <dgm:cxn modelId="{683A05C6-D566-4FC8-9980-F56836866F11}" type="presParOf" srcId="{E802B633-11E1-49B6-801F-6C4FFCCEB2D0}" destId="{7E9815AE-C8D0-40D4-9D87-33F829F584D6}" srcOrd="4" destOrd="0" presId="urn:microsoft.com/office/officeart/2005/8/layout/radial1"/>
    <dgm:cxn modelId="{810DD0BC-5CF6-456B-9865-780F020F0B88}" type="presParOf" srcId="{E802B633-11E1-49B6-801F-6C4FFCCEB2D0}" destId="{453C1211-1187-4D50-A83C-7EA9CA634A49}" srcOrd="5" destOrd="0" presId="urn:microsoft.com/office/officeart/2005/8/layout/radial1"/>
    <dgm:cxn modelId="{7B610892-8D48-4ABC-B351-75390C70101C}" type="presParOf" srcId="{453C1211-1187-4D50-A83C-7EA9CA634A49}" destId="{B6FA1BF9-1141-4AEB-8B79-2DBAD1F67990}" srcOrd="0" destOrd="0" presId="urn:microsoft.com/office/officeart/2005/8/layout/radial1"/>
    <dgm:cxn modelId="{08CD15A0-6187-4C12-8F46-31FA551197FF}" type="presParOf" srcId="{E802B633-11E1-49B6-801F-6C4FFCCEB2D0}" destId="{82321BB0-DEF9-4161-A86D-75A1B047F48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9B9A-74F1-42DD-9DBD-66BF624C2ED8}">
      <dsp:nvSpPr>
        <dsp:cNvPr id="0" name=""/>
        <dsp:cNvSpPr/>
      </dsp:nvSpPr>
      <dsp:spPr>
        <a:xfrm>
          <a:off x="1705939" y="3282536"/>
          <a:ext cx="2542538" cy="1901554"/>
        </a:xfrm>
        <a:prstGeom prst="hexagon">
          <a:avLst>
            <a:gd name="adj" fmla="val 25000"/>
            <a:gd name="vf" fmla="val 115470"/>
          </a:avLst>
        </a:prstGeom>
        <a:solidFill>
          <a:srgbClr val="8064A2"/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Программы сопровождения</a:t>
          </a:r>
          <a:endParaRPr lang="ru-RU" sz="2000" b="1" kern="1200" dirty="0"/>
        </a:p>
      </dsp:txBody>
      <dsp:txXfrm>
        <a:off x="2076280" y="3559513"/>
        <a:ext cx="1801856" cy="1347600"/>
      </dsp:txXfrm>
    </dsp:sp>
    <dsp:sp modelId="{16934ED9-CBED-4633-9753-245121B77B02}">
      <dsp:nvSpPr>
        <dsp:cNvPr id="0" name=""/>
        <dsp:cNvSpPr/>
      </dsp:nvSpPr>
      <dsp:spPr>
        <a:xfrm>
          <a:off x="1944216" y="4104455"/>
          <a:ext cx="258227" cy="222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47484-E3F3-4FD6-8D43-F0F1C913D756}">
      <dsp:nvSpPr>
        <dsp:cNvPr id="0" name=""/>
        <dsp:cNvSpPr/>
      </dsp:nvSpPr>
      <dsp:spPr>
        <a:xfrm>
          <a:off x="-28313" y="2188771"/>
          <a:ext cx="2318787" cy="20306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0A33-F2BD-4A1D-9B57-FB5F3CD0846D}">
      <dsp:nvSpPr>
        <dsp:cNvPr id="0" name=""/>
        <dsp:cNvSpPr/>
      </dsp:nvSpPr>
      <dsp:spPr>
        <a:xfrm>
          <a:off x="1529802" y="3903697"/>
          <a:ext cx="258227" cy="222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BFF63-6E10-4312-806B-AD625A8DA8D5}">
      <dsp:nvSpPr>
        <dsp:cNvPr id="0" name=""/>
        <dsp:cNvSpPr/>
      </dsp:nvSpPr>
      <dsp:spPr>
        <a:xfrm>
          <a:off x="3707631" y="2230731"/>
          <a:ext cx="2375535" cy="1901554"/>
        </a:xfrm>
        <a:prstGeom prst="hexagon">
          <a:avLst>
            <a:gd name="adj" fmla="val 25000"/>
            <a:gd name="vf" fmla="val 115470"/>
          </a:avLst>
        </a:prstGeom>
        <a:solidFill>
          <a:srgbClr val="43BB8D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Потребности семьи</a:t>
          </a:r>
          <a:endParaRPr lang="ru-RU" sz="1600" b="1" kern="1200" dirty="0" smtClean="0"/>
        </a:p>
      </dsp:txBody>
      <dsp:txXfrm>
        <a:off x="4064055" y="2516039"/>
        <a:ext cx="1662687" cy="1330938"/>
      </dsp:txXfrm>
    </dsp:sp>
    <dsp:sp modelId="{ED0F8171-C02A-4264-BA57-8E7EABE3D05B}">
      <dsp:nvSpPr>
        <dsp:cNvPr id="0" name=""/>
        <dsp:cNvSpPr/>
      </dsp:nvSpPr>
      <dsp:spPr>
        <a:xfrm>
          <a:off x="5300400" y="3879080"/>
          <a:ext cx="258227" cy="222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26B4F-D25D-4840-BC54-6886F9FFE7CC}">
      <dsp:nvSpPr>
        <dsp:cNvPr id="0" name=""/>
        <dsp:cNvSpPr/>
      </dsp:nvSpPr>
      <dsp:spPr>
        <a:xfrm>
          <a:off x="5671652" y="3274702"/>
          <a:ext cx="2205533" cy="19015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43BB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2720F-3798-4D05-A115-73ADD7F6E1FA}">
      <dsp:nvSpPr>
        <dsp:cNvPr id="0" name=""/>
        <dsp:cNvSpPr/>
      </dsp:nvSpPr>
      <dsp:spPr>
        <a:xfrm>
          <a:off x="5728949" y="4114199"/>
          <a:ext cx="258227" cy="222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721D5-E972-40BE-90E0-0C436A65007B}">
      <dsp:nvSpPr>
        <dsp:cNvPr id="0" name=""/>
        <dsp:cNvSpPr/>
      </dsp:nvSpPr>
      <dsp:spPr>
        <a:xfrm>
          <a:off x="1913612" y="1191282"/>
          <a:ext cx="2205533" cy="1901554"/>
        </a:xfrm>
        <a:prstGeom prst="hexagon">
          <a:avLst>
            <a:gd name="adj" fmla="val 25000"/>
            <a:gd name="vf" fmla="val 115470"/>
          </a:avLst>
        </a:prstGeom>
        <a:solidFill>
          <a:srgbClr val="70AD47"/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Ранее выявление</a:t>
          </a:r>
          <a:endParaRPr lang="ru-RU" sz="2000" b="1" kern="1200" dirty="0"/>
        </a:p>
      </dsp:txBody>
      <dsp:txXfrm>
        <a:off x="2255869" y="1486367"/>
        <a:ext cx="1521019" cy="1311384"/>
      </dsp:txXfrm>
    </dsp:sp>
    <dsp:sp modelId="{1CA923D4-DCAC-4B0A-B437-1399DC9234D0}">
      <dsp:nvSpPr>
        <dsp:cNvPr id="0" name=""/>
        <dsp:cNvSpPr/>
      </dsp:nvSpPr>
      <dsp:spPr>
        <a:xfrm>
          <a:off x="3408822" y="1232478"/>
          <a:ext cx="258227" cy="222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09BC5-9CE3-4CEF-BAA4-90484E40E97F}">
      <dsp:nvSpPr>
        <dsp:cNvPr id="0" name=""/>
        <dsp:cNvSpPr/>
      </dsp:nvSpPr>
      <dsp:spPr>
        <a:xfrm>
          <a:off x="3854817" y="246329"/>
          <a:ext cx="2049844" cy="19015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70AD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3AF23-CE00-4CA6-AC46-8A350CCF9830}">
      <dsp:nvSpPr>
        <dsp:cNvPr id="0" name=""/>
        <dsp:cNvSpPr/>
      </dsp:nvSpPr>
      <dsp:spPr>
        <a:xfrm>
          <a:off x="3857778" y="987311"/>
          <a:ext cx="258227" cy="2225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BFE0-FE0D-4EBE-95B3-CEADA828699B}">
      <dsp:nvSpPr>
        <dsp:cNvPr id="0" name=""/>
        <dsp:cNvSpPr/>
      </dsp:nvSpPr>
      <dsp:spPr>
        <a:xfrm>
          <a:off x="3379149" y="2934320"/>
          <a:ext cx="1949446" cy="1628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Томская область ?</a:t>
          </a:r>
          <a:endParaRPr lang="ru-RU" sz="2800" b="1" kern="1200" dirty="0"/>
        </a:p>
      </dsp:txBody>
      <dsp:txXfrm>
        <a:off x="3664639" y="3172868"/>
        <a:ext cx="1378466" cy="1151812"/>
      </dsp:txXfrm>
    </dsp:sp>
    <dsp:sp modelId="{4A5BD1E1-9784-4468-843B-1FCCA0E7DBC7}">
      <dsp:nvSpPr>
        <dsp:cNvPr id="0" name=""/>
        <dsp:cNvSpPr/>
      </dsp:nvSpPr>
      <dsp:spPr>
        <a:xfrm rot="16105312">
          <a:off x="3716588" y="2317379"/>
          <a:ext cx="1196745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1196745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285042" y="2306471"/>
        <a:ext cx="59837" cy="59837"/>
      </dsp:txXfrm>
    </dsp:sp>
    <dsp:sp modelId="{99E0FB8A-EC94-4603-8D4A-BEE1EBC80F10}">
      <dsp:nvSpPr>
        <dsp:cNvPr id="0" name=""/>
        <dsp:cNvSpPr/>
      </dsp:nvSpPr>
      <dsp:spPr>
        <a:xfrm>
          <a:off x="3195445" y="-117448"/>
          <a:ext cx="2154953" cy="1855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Одно крупное учреждение (областное, краевое), с координирующей функцией</a:t>
          </a:r>
          <a:endParaRPr lang="ru-RU" sz="1700" b="1" kern="1200" dirty="0"/>
        </a:p>
      </dsp:txBody>
      <dsp:txXfrm>
        <a:off x="3511031" y="154350"/>
        <a:ext cx="1523781" cy="1312357"/>
      </dsp:txXfrm>
    </dsp:sp>
    <dsp:sp modelId="{9951565D-0074-4234-AF76-49060A5705D6}">
      <dsp:nvSpPr>
        <dsp:cNvPr id="0" name=""/>
        <dsp:cNvSpPr/>
      </dsp:nvSpPr>
      <dsp:spPr>
        <a:xfrm rot="368575">
          <a:off x="5319383" y="3856660"/>
          <a:ext cx="427062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427062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22238" y="3864994"/>
        <a:ext cx="21353" cy="21353"/>
      </dsp:txXfrm>
    </dsp:sp>
    <dsp:sp modelId="{7E9815AE-C8D0-40D4-9D87-33F829F584D6}">
      <dsp:nvSpPr>
        <dsp:cNvPr id="0" name=""/>
        <dsp:cNvSpPr/>
      </dsp:nvSpPr>
      <dsp:spPr>
        <a:xfrm>
          <a:off x="5729142" y="2962655"/>
          <a:ext cx="3003629" cy="21915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базе нескольких профильных учреждений системы здравоохранения, образования и социального обслуживания </a:t>
          </a:r>
          <a:endParaRPr lang="ru-RU" sz="1800" b="1" kern="1200" dirty="0"/>
        </a:p>
      </dsp:txBody>
      <dsp:txXfrm>
        <a:off x="6169013" y="3283599"/>
        <a:ext cx="2123887" cy="1549654"/>
      </dsp:txXfrm>
    </dsp:sp>
    <dsp:sp modelId="{453C1211-1187-4D50-A83C-7EA9CA634A49}">
      <dsp:nvSpPr>
        <dsp:cNvPr id="0" name=""/>
        <dsp:cNvSpPr/>
      </dsp:nvSpPr>
      <dsp:spPr>
        <a:xfrm rot="11417272">
          <a:off x="2421096" y="3468628"/>
          <a:ext cx="988212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988212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890497" y="3462933"/>
        <a:ext cx="49410" cy="49410"/>
      </dsp:txXfrm>
    </dsp:sp>
    <dsp:sp modelId="{82321BB0-DEF9-4161-A86D-75A1B047F48F}">
      <dsp:nvSpPr>
        <dsp:cNvPr id="0" name=""/>
        <dsp:cNvSpPr/>
      </dsp:nvSpPr>
      <dsp:spPr>
        <a:xfrm>
          <a:off x="0" y="1942114"/>
          <a:ext cx="2448275" cy="24771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Сеть типовых служб на базе одного ведомства с единым информационно-методическим центром </a:t>
          </a:r>
          <a:endParaRPr lang="ru-RU" sz="1800" b="1" kern="1200" dirty="0"/>
        </a:p>
      </dsp:txBody>
      <dsp:txXfrm>
        <a:off x="358542" y="2304884"/>
        <a:ext cx="1731191" cy="175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3E56-090B-4A06-81CC-612464C99A0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68A2D-FFDF-456C-9B4F-55943642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22.04.2019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29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onstantia" pitchFamily="18" charset="0"/>
              </a:rPr>
            </a:b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Ерина Ирина Ивановна,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ст.преподаватель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КЗСТ РОД ОВЗ ТОИПКРО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29309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Актуальность создания системы ранней помощи 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15616" y="1388677"/>
            <a:ext cx="1944216" cy="2184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0605" y="3813331"/>
            <a:ext cx="2533120" cy="2856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9902" y="5296136"/>
            <a:ext cx="2556314" cy="1383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4534" y="3284984"/>
            <a:ext cx="1785818" cy="1813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3140968"/>
            <a:ext cx="1844250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054" y="1388676"/>
            <a:ext cx="4104394" cy="1104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88913"/>
            <a:ext cx="7200900" cy="9366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Основные типы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организации системы ранней помощи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10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alt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707301"/>
              </p:ext>
            </p:extLst>
          </p:nvPr>
        </p:nvGraphicFramePr>
        <p:xfrm>
          <a:off x="7413" y="1304764"/>
          <a:ext cx="892911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263" y="1316667"/>
            <a:ext cx="325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Курская область, Вологодская область, Астраханская область, Калужская область, Красноярский край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954534" y="2972852"/>
            <a:ext cx="319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Курганская область, Забайкальский край, Камчатский край, Еврейская автономная область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7584" y="1886283"/>
            <a:ext cx="2050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Тюменская область, Алтайский край, Новосибирская область, Тамбовская область, Республика Татарстан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551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1267318"/>
              </p:ext>
            </p:extLst>
          </p:nvPr>
        </p:nvGraphicFramePr>
        <p:xfrm>
          <a:off x="323528" y="1196753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Блок-схема: карточка 6"/>
          <p:cNvSpPr/>
          <p:nvPr/>
        </p:nvSpPr>
        <p:spPr>
          <a:xfrm>
            <a:off x="6732240" y="1412776"/>
            <a:ext cx="2088232" cy="1152128"/>
          </a:xfrm>
          <a:prstGeom prst="flowChartPunchedCard">
            <a:avLst/>
          </a:prstGeom>
          <a:solidFill>
            <a:srgbClr val="119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ранней помощи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94459" y="152115"/>
            <a:ext cx="7783781" cy="9366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Реформирование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системы специального образования 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19298" y="1569387"/>
            <a:ext cx="7920880" cy="4883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низкое качество репродуктивного здоровья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родителей</a:t>
            </a:r>
          </a:p>
          <a:p>
            <a:pPr algn="ctr">
              <a:spcBef>
                <a:spcPct val="0"/>
              </a:spcBef>
            </a:pP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уровня здоровья детской популяции в возрастном диапазоне от рождения до младшего школьного возраста</a:t>
            </a: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учреждений для детей раннего возраста с особыми образовательными потребностями</a:t>
            </a: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неготовность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 с ограниченными возможностями здоровья и инвалидностью к интеграции в дошкольные образовательные организации</a:t>
            </a:r>
          </a:p>
          <a:p>
            <a:pPr algn="ctr">
              <a:spcBef>
                <a:spcPct val="0"/>
              </a:spcBef>
            </a:pPr>
            <a:endPara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потребность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 раннего возраста с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ОВЗ и инвалидностью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комплексном сопровождении их развития и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недостаточная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эффективностью использования методик раннего выявления и коррекции отклонений в развитии детей</a:t>
            </a: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V="1">
            <a:off x="4582220" y="3684035"/>
            <a:ext cx="237139" cy="256205"/>
          </a:xfrm>
          <a:prstGeom prst="rect">
            <a:avLst/>
          </a:prstGeom>
          <a:noFill/>
          <a:extLst/>
        </p:spPr>
      </p:pic>
      <p:pic>
        <p:nvPicPr>
          <p:cNvPr id="5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V="1">
            <a:off x="4516932" y="2924944"/>
            <a:ext cx="237139" cy="256205"/>
          </a:xfrm>
          <a:prstGeom prst="rect">
            <a:avLst/>
          </a:prstGeom>
          <a:noFill/>
          <a:extLst/>
        </p:spPr>
      </p:pic>
      <p:pic>
        <p:nvPicPr>
          <p:cNvPr id="6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V="1">
            <a:off x="4532113" y="2056760"/>
            <a:ext cx="237139" cy="256205"/>
          </a:xfrm>
          <a:prstGeom prst="rect">
            <a:avLst/>
          </a:prstGeom>
          <a:noFill/>
          <a:extLst/>
        </p:spPr>
      </p:pic>
      <p:pic>
        <p:nvPicPr>
          <p:cNvPr id="7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V="1">
            <a:off x="4461169" y="1301551"/>
            <a:ext cx="237139" cy="256205"/>
          </a:xfrm>
          <a:prstGeom prst="rect">
            <a:avLst/>
          </a:prstGeom>
          <a:noFill/>
          <a:extLst/>
        </p:spPr>
      </p:pic>
      <p:pic>
        <p:nvPicPr>
          <p:cNvPr id="8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V="1">
            <a:off x="4635501" y="4801177"/>
            <a:ext cx="237139" cy="256205"/>
          </a:xfrm>
          <a:prstGeom prst="rect">
            <a:avLst/>
          </a:prstGeom>
          <a:noFill/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8748" y="300478"/>
            <a:ext cx="7665252" cy="9366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Актуальность создания служб ранней помощи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23528" y="1676548"/>
            <a:ext cx="8640960" cy="47767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•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инклюзивных тенденций в дошкольном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образовании</a:t>
            </a: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•накопленный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образовательной практике опыт сопровождения детей раннего возраста</a:t>
            </a: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•высокая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эффективность комплексной помощи детям раннего возраста с ограниченными возможностями здоровья и детям группы риска.</a:t>
            </a: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508564" y="1382002"/>
            <a:ext cx="274441" cy="249620"/>
          </a:xfrm>
          <a:prstGeom prst="rect">
            <a:avLst/>
          </a:prstGeom>
          <a:noFill/>
          <a:extLst/>
        </p:spPr>
      </p:pic>
      <p:pic>
        <p:nvPicPr>
          <p:cNvPr id="7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468047" y="3341851"/>
            <a:ext cx="274441" cy="249620"/>
          </a:xfrm>
          <a:prstGeom prst="rect">
            <a:avLst/>
          </a:prstGeom>
          <a:noFill/>
          <a:extLst/>
        </p:spPr>
      </p:pic>
      <p:pic>
        <p:nvPicPr>
          <p:cNvPr id="10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477579" y="2084210"/>
            <a:ext cx="274441" cy="249620"/>
          </a:xfrm>
          <a:prstGeom prst="rect">
            <a:avLst/>
          </a:prstGeom>
          <a:noFill/>
          <a:extLst/>
        </p:spPr>
      </p:pic>
      <p:pic>
        <p:nvPicPr>
          <p:cNvPr id="11" name="Picture 3" descr="H:\Кванториум\ПРЕЗЕНТАЦИИ\17-04-19 Спонсорский пакет для РВК\img\like-RE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389431" y="4221088"/>
            <a:ext cx="274441" cy="288032"/>
          </a:xfrm>
          <a:prstGeom prst="rect">
            <a:avLst/>
          </a:prstGeom>
          <a:noFill/>
          <a:ex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78748" y="160494"/>
            <a:ext cx="7665252" cy="9366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Необходимость развития служб ранней помощи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413339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dirty="0" smtClean="0"/>
              <a:t>значительные потенциальные возможности </a:t>
            </a:r>
            <a:r>
              <a:rPr lang="ru-RU" dirty="0"/>
              <a:t>ранней помощи для всестороннего развития детей раннего возраста с ограниченными возможностями здоровья и инвалидностью и </a:t>
            </a:r>
            <a:r>
              <a:rPr lang="ru-RU" dirty="0" smtClean="0"/>
              <a:t>отсутствие </a:t>
            </a:r>
            <a:r>
              <a:rPr lang="ru-RU" dirty="0"/>
              <a:t>целостной модели их комплексного </a:t>
            </a:r>
            <a:r>
              <a:rPr lang="ru-RU" dirty="0" smtClean="0"/>
              <a:t>сопровождения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24123"/>
            <a:ext cx="7200900" cy="9366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Целевые группы 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5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71600" y="1772816"/>
            <a:ext cx="2520280" cy="10801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ограниченными возможностями здоровья раннего возраста, в том числе дети-инвалиды раннего возраста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71600" y="4077072"/>
            <a:ext cx="2520280" cy="10801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дети </a:t>
            </a:r>
            <a:r>
              <a:rPr lang="ru-RU" sz="1600" dirty="0"/>
              <a:t>группы риска возникновения отклонений в развитии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0176" y="1556792"/>
            <a:ext cx="5616827" cy="44644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нарушениями функций слухового анализатора, в том числе дети после </a:t>
            </a:r>
            <a:r>
              <a:rPr lang="ru-RU" sz="1600" dirty="0" err="1">
                <a:solidFill>
                  <a:schemeClr val="tx1"/>
                </a:solidFill>
              </a:rPr>
              <a:t>кохлеарной</a:t>
            </a:r>
            <a:r>
              <a:rPr lang="ru-RU" sz="1600" dirty="0">
                <a:solidFill>
                  <a:schemeClr val="tx1"/>
                </a:solidFill>
              </a:rPr>
              <a:t> имплантации;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нарушениями функций зрительного анализатора;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нарушениями двигательного развития;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расстройствами аутистического спектра;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нарушением интеллектуального развития;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нарушениями предречевого и раннего речевого развития;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со сложными (множественными) недостатками развития;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 с хроническими соматическими заболеваниями;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•	дети, воспитывающиеся в неблагоприятной социальной среде, организациях для детей-сирот и детей, оставшихся без попечения родителей.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9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36923" y="1484784"/>
            <a:ext cx="7200798" cy="4064452"/>
            <a:chOff x="-1034709" y="1532004"/>
            <a:chExt cx="10073847" cy="5447298"/>
          </a:xfrm>
        </p:grpSpPr>
        <p:sp>
          <p:nvSpPr>
            <p:cNvPr id="9" name="Полилиния 8"/>
            <p:cNvSpPr/>
            <p:nvPr/>
          </p:nvSpPr>
          <p:spPr>
            <a:xfrm>
              <a:off x="-1034709" y="1532004"/>
              <a:ext cx="8181437" cy="1098185"/>
            </a:xfrm>
            <a:custGeom>
              <a:avLst/>
              <a:gdLst>
                <a:gd name="connsiteX0" fmla="*/ 0 w 6216700"/>
                <a:gd name="connsiteY0" fmla="*/ 109819 h 1098185"/>
                <a:gd name="connsiteX1" fmla="*/ 109819 w 6216700"/>
                <a:gd name="connsiteY1" fmla="*/ 0 h 1098185"/>
                <a:gd name="connsiteX2" fmla="*/ 6106882 w 6216700"/>
                <a:gd name="connsiteY2" fmla="*/ 0 h 1098185"/>
                <a:gd name="connsiteX3" fmla="*/ 6216701 w 6216700"/>
                <a:gd name="connsiteY3" fmla="*/ 109819 h 1098185"/>
                <a:gd name="connsiteX4" fmla="*/ 6216700 w 6216700"/>
                <a:gd name="connsiteY4" fmla="*/ 988367 h 1098185"/>
                <a:gd name="connsiteX5" fmla="*/ 6106881 w 6216700"/>
                <a:gd name="connsiteY5" fmla="*/ 1098186 h 1098185"/>
                <a:gd name="connsiteX6" fmla="*/ 109819 w 6216700"/>
                <a:gd name="connsiteY6" fmla="*/ 1098185 h 1098185"/>
                <a:gd name="connsiteX7" fmla="*/ 0 w 6216700"/>
                <a:gd name="connsiteY7" fmla="*/ 988366 h 1098185"/>
                <a:gd name="connsiteX8" fmla="*/ 0 w 6216700"/>
                <a:gd name="connsiteY8" fmla="*/ 109819 h 109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6700" h="1098185">
                  <a:moveTo>
                    <a:pt x="0" y="109819"/>
                  </a:moveTo>
                  <a:cubicBezTo>
                    <a:pt x="0" y="49168"/>
                    <a:pt x="49168" y="0"/>
                    <a:pt x="109819" y="0"/>
                  </a:cubicBezTo>
                  <a:lnTo>
                    <a:pt x="6106882" y="0"/>
                  </a:lnTo>
                  <a:cubicBezTo>
                    <a:pt x="6167533" y="0"/>
                    <a:pt x="6216701" y="49168"/>
                    <a:pt x="6216701" y="109819"/>
                  </a:cubicBezTo>
                  <a:cubicBezTo>
                    <a:pt x="6216701" y="402668"/>
                    <a:pt x="6216700" y="695518"/>
                    <a:pt x="6216700" y="988367"/>
                  </a:cubicBezTo>
                  <a:cubicBezTo>
                    <a:pt x="6216700" y="1049018"/>
                    <a:pt x="6167532" y="1098186"/>
                    <a:pt x="6106881" y="1098186"/>
                  </a:cubicBezTo>
                  <a:lnTo>
                    <a:pt x="109819" y="1098185"/>
                  </a:lnTo>
                  <a:cubicBezTo>
                    <a:pt x="49168" y="1098185"/>
                    <a:pt x="0" y="1049017"/>
                    <a:pt x="0" y="988366"/>
                  </a:cubicBezTo>
                  <a:lnTo>
                    <a:pt x="0" y="109819"/>
                  </a:lnTo>
                  <a:close/>
                </a:path>
              </a:pathLst>
            </a:cu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510" tIns="94395" rIns="125510" bIns="9439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раннее </a:t>
              </a:r>
              <a:r>
                <a:rPr lang="ru-RU" sz="1600" b="1" dirty="0"/>
                <a:t>выявление риска развития нарушений здоровья и нарушений здоровья у детей от </a:t>
              </a:r>
              <a:r>
                <a:rPr lang="ru-RU" sz="2400" b="1" dirty="0"/>
                <a:t>0 до 3-х лет</a:t>
              </a:r>
              <a:endParaRPr lang="ru-RU" sz="2400" b="1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153141" y="2934669"/>
              <a:ext cx="7859902" cy="1112208"/>
            </a:xfrm>
            <a:custGeom>
              <a:avLst/>
              <a:gdLst>
                <a:gd name="connsiteX0" fmla="*/ 0 w 5052624"/>
                <a:gd name="connsiteY0" fmla="*/ 183067 h 1098185"/>
                <a:gd name="connsiteX1" fmla="*/ 183067 w 5052624"/>
                <a:gd name="connsiteY1" fmla="*/ 0 h 1098185"/>
                <a:gd name="connsiteX2" fmla="*/ 4869557 w 5052624"/>
                <a:gd name="connsiteY2" fmla="*/ 0 h 1098185"/>
                <a:gd name="connsiteX3" fmla="*/ 5052624 w 5052624"/>
                <a:gd name="connsiteY3" fmla="*/ 183067 h 1098185"/>
                <a:gd name="connsiteX4" fmla="*/ 5052624 w 5052624"/>
                <a:gd name="connsiteY4" fmla="*/ 915118 h 1098185"/>
                <a:gd name="connsiteX5" fmla="*/ 4869557 w 5052624"/>
                <a:gd name="connsiteY5" fmla="*/ 1098185 h 1098185"/>
                <a:gd name="connsiteX6" fmla="*/ 183067 w 5052624"/>
                <a:gd name="connsiteY6" fmla="*/ 1098185 h 1098185"/>
                <a:gd name="connsiteX7" fmla="*/ 0 w 5052624"/>
                <a:gd name="connsiteY7" fmla="*/ 915118 h 1098185"/>
                <a:gd name="connsiteX8" fmla="*/ 0 w 5052624"/>
                <a:gd name="connsiteY8" fmla="*/ 183067 h 109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2624" h="1098185">
                  <a:moveTo>
                    <a:pt x="0" y="183067"/>
                  </a:moveTo>
                  <a:cubicBezTo>
                    <a:pt x="0" y="81962"/>
                    <a:pt x="81962" y="0"/>
                    <a:pt x="183067" y="0"/>
                  </a:cubicBezTo>
                  <a:lnTo>
                    <a:pt x="4869557" y="0"/>
                  </a:lnTo>
                  <a:cubicBezTo>
                    <a:pt x="4970662" y="0"/>
                    <a:pt x="5052624" y="81962"/>
                    <a:pt x="5052624" y="183067"/>
                  </a:cubicBezTo>
                  <a:lnTo>
                    <a:pt x="5052624" y="915118"/>
                  </a:lnTo>
                  <a:cubicBezTo>
                    <a:pt x="5052624" y="1016223"/>
                    <a:pt x="4970662" y="1098185"/>
                    <a:pt x="4869557" y="1098185"/>
                  </a:cubicBezTo>
                  <a:lnTo>
                    <a:pt x="183067" y="1098185"/>
                  </a:lnTo>
                  <a:cubicBezTo>
                    <a:pt x="81962" y="1098185"/>
                    <a:pt x="0" y="1016223"/>
                    <a:pt x="0" y="915118"/>
                  </a:cubicBezTo>
                  <a:lnTo>
                    <a:pt x="0" y="183067"/>
                  </a:lnTo>
                  <a:close/>
                </a:path>
              </a:pathLst>
            </a:cu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5" tIns="217195" rIns="217195" bIns="21719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создание </a:t>
              </a:r>
              <a:r>
                <a:rPr lang="ru-RU" sz="2400" dirty="0"/>
                <a:t>единой системы </a:t>
              </a:r>
              <a:r>
                <a:rPr lang="ru-RU" dirty="0"/>
                <a:t>медицинских, психологических, педагогических, социально-экономических мероприятий</a:t>
              </a: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034709" y="4351357"/>
              <a:ext cx="8181437" cy="1137122"/>
            </a:xfrm>
            <a:custGeom>
              <a:avLst/>
              <a:gdLst>
                <a:gd name="connsiteX0" fmla="*/ 0 w 5052624"/>
                <a:gd name="connsiteY0" fmla="*/ 183067 h 1098185"/>
                <a:gd name="connsiteX1" fmla="*/ 183067 w 5052624"/>
                <a:gd name="connsiteY1" fmla="*/ 0 h 1098185"/>
                <a:gd name="connsiteX2" fmla="*/ 4869557 w 5052624"/>
                <a:gd name="connsiteY2" fmla="*/ 0 h 1098185"/>
                <a:gd name="connsiteX3" fmla="*/ 5052624 w 5052624"/>
                <a:gd name="connsiteY3" fmla="*/ 183067 h 1098185"/>
                <a:gd name="connsiteX4" fmla="*/ 5052624 w 5052624"/>
                <a:gd name="connsiteY4" fmla="*/ 915118 h 1098185"/>
                <a:gd name="connsiteX5" fmla="*/ 4869557 w 5052624"/>
                <a:gd name="connsiteY5" fmla="*/ 1098185 h 1098185"/>
                <a:gd name="connsiteX6" fmla="*/ 183067 w 5052624"/>
                <a:gd name="connsiteY6" fmla="*/ 1098185 h 1098185"/>
                <a:gd name="connsiteX7" fmla="*/ 0 w 5052624"/>
                <a:gd name="connsiteY7" fmla="*/ 915118 h 1098185"/>
                <a:gd name="connsiteX8" fmla="*/ 0 w 5052624"/>
                <a:gd name="connsiteY8" fmla="*/ 183067 h 109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2624" h="1098185">
                  <a:moveTo>
                    <a:pt x="0" y="183067"/>
                  </a:moveTo>
                  <a:cubicBezTo>
                    <a:pt x="0" y="81962"/>
                    <a:pt x="81962" y="0"/>
                    <a:pt x="183067" y="0"/>
                  </a:cubicBezTo>
                  <a:lnTo>
                    <a:pt x="4869557" y="0"/>
                  </a:lnTo>
                  <a:cubicBezTo>
                    <a:pt x="4970662" y="0"/>
                    <a:pt x="5052624" y="81962"/>
                    <a:pt x="5052624" y="183067"/>
                  </a:cubicBezTo>
                  <a:lnTo>
                    <a:pt x="5052624" y="915118"/>
                  </a:lnTo>
                  <a:cubicBezTo>
                    <a:pt x="5052624" y="1016223"/>
                    <a:pt x="4970662" y="1098185"/>
                    <a:pt x="4869557" y="1098185"/>
                  </a:cubicBezTo>
                  <a:lnTo>
                    <a:pt x="183067" y="1098185"/>
                  </a:lnTo>
                  <a:cubicBezTo>
                    <a:pt x="81962" y="1098185"/>
                    <a:pt x="0" y="1016223"/>
                    <a:pt x="0" y="915118"/>
                  </a:cubicBezTo>
                  <a:lnTo>
                    <a:pt x="0" y="183067"/>
                  </a:lnTo>
                  <a:close/>
                </a:path>
              </a:pathLst>
            </a:custGeom>
            <a:solidFill>
              <a:srgbClr val="8064A2"/>
            </a:solidFill>
            <a:ln>
              <a:solidFill>
                <a:srgbClr val="8064A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5" tIns="217195" rIns="217195" bIns="21719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предоставление </a:t>
              </a:r>
              <a:r>
                <a:rPr lang="ru-RU" dirty="0"/>
                <a:t>помощи </a:t>
              </a:r>
              <a:r>
                <a:rPr lang="ru-RU" sz="2400" dirty="0"/>
                <a:t>родителям</a:t>
              </a:r>
              <a:r>
                <a:rPr lang="ru-RU" dirty="0"/>
                <a:t> в создании оптимальных условий для развития и обучения ребенка в условиях семьи</a:t>
              </a:r>
              <a:endParaRPr lang="ru-RU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168842" y="5845922"/>
              <a:ext cx="7870296" cy="1133380"/>
            </a:xfrm>
            <a:custGeom>
              <a:avLst/>
              <a:gdLst>
                <a:gd name="connsiteX0" fmla="*/ 0 w 5052624"/>
                <a:gd name="connsiteY0" fmla="*/ 183067 h 1098185"/>
                <a:gd name="connsiteX1" fmla="*/ 183067 w 5052624"/>
                <a:gd name="connsiteY1" fmla="*/ 0 h 1098185"/>
                <a:gd name="connsiteX2" fmla="*/ 4869557 w 5052624"/>
                <a:gd name="connsiteY2" fmla="*/ 0 h 1098185"/>
                <a:gd name="connsiteX3" fmla="*/ 5052624 w 5052624"/>
                <a:gd name="connsiteY3" fmla="*/ 183067 h 1098185"/>
                <a:gd name="connsiteX4" fmla="*/ 5052624 w 5052624"/>
                <a:gd name="connsiteY4" fmla="*/ 915118 h 1098185"/>
                <a:gd name="connsiteX5" fmla="*/ 4869557 w 5052624"/>
                <a:gd name="connsiteY5" fmla="*/ 1098185 h 1098185"/>
                <a:gd name="connsiteX6" fmla="*/ 183067 w 5052624"/>
                <a:gd name="connsiteY6" fmla="*/ 1098185 h 1098185"/>
                <a:gd name="connsiteX7" fmla="*/ 0 w 5052624"/>
                <a:gd name="connsiteY7" fmla="*/ 915118 h 1098185"/>
                <a:gd name="connsiteX8" fmla="*/ 0 w 5052624"/>
                <a:gd name="connsiteY8" fmla="*/ 183067 h 109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2624" h="1098185">
                  <a:moveTo>
                    <a:pt x="0" y="183067"/>
                  </a:moveTo>
                  <a:cubicBezTo>
                    <a:pt x="0" y="81962"/>
                    <a:pt x="81962" y="0"/>
                    <a:pt x="183067" y="0"/>
                  </a:cubicBezTo>
                  <a:lnTo>
                    <a:pt x="4869557" y="0"/>
                  </a:lnTo>
                  <a:cubicBezTo>
                    <a:pt x="4970662" y="0"/>
                    <a:pt x="5052624" y="81962"/>
                    <a:pt x="5052624" y="183067"/>
                  </a:cubicBezTo>
                  <a:lnTo>
                    <a:pt x="5052624" y="915118"/>
                  </a:lnTo>
                  <a:cubicBezTo>
                    <a:pt x="5052624" y="1016223"/>
                    <a:pt x="4970662" y="1098185"/>
                    <a:pt x="4869557" y="1098185"/>
                  </a:cubicBezTo>
                  <a:lnTo>
                    <a:pt x="183067" y="1098185"/>
                  </a:lnTo>
                  <a:cubicBezTo>
                    <a:pt x="81962" y="1098185"/>
                    <a:pt x="0" y="1016223"/>
                    <a:pt x="0" y="915118"/>
                  </a:cubicBezTo>
                  <a:lnTo>
                    <a:pt x="0" y="183067"/>
                  </a:lnTo>
                  <a:close/>
                </a:path>
              </a:pathLst>
            </a:custGeom>
            <a:solidFill>
              <a:srgbClr val="4BAC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5" tIns="217195" rIns="217195" bIns="21719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обеспечение </a:t>
              </a:r>
              <a:r>
                <a:rPr lang="ru-RU" sz="2000" dirty="0"/>
                <a:t>подготовки и перехода </a:t>
              </a:r>
              <a:r>
                <a:rPr lang="ru-RU" sz="1600" dirty="0"/>
                <a:t>ребенка раннего </a:t>
              </a:r>
              <a:r>
                <a:rPr lang="ru-RU" sz="1600" dirty="0" smtClean="0"/>
                <a:t>возраста с ОВЗ, </a:t>
              </a:r>
              <a:r>
                <a:rPr lang="ru-RU" sz="1600" dirty="0"/>
                <a:t>инвалидностью в дошкольную образовательную организацию</a:t>
              </a:r>
              <a:endParaRPr lang="ru-RU" sz="1600" kern="1200" dirty="0"/>
            </a:p>
          </p:txBody>
        </p: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1620662" y="327174"/>
            <a:ext cx="7200900" cy="9366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Цели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создания системы ранней помощи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28499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601580" y="188640"/>
            <a:ext cx="7218892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Направления работы службы ранней помощи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4250"/>
            <a:ext cx="3168352" cy="1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84250"/>
            <a:ext cx="2004442" cy="1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7" y="4005064"/>
            <a:ext cx="296584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750377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795858" y="5544782"/>
            <a:ext cx="256152" cy="278241"/>
          </a:xfrm>
          <a:prstGeom prst="rect">
            <a:avLst/>
          </a:prstGeom>
          <a:solidFill>
            <a:schemeClr val="bg1"/>
          </a:solidFill>
          <a:ln w="38100">
            <a:solidFill>
              <a:srgbClr val="2E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21449" y="5411499"/>
            <a:ext cx="640380" cy="52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5870" y="6346637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601580" y="373306"/>
            <a:ext cx="621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Многоэтапная модель диагностики в системе ранней помощи детям с ограниченными возможностями здоровья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96" y="1477931"/>
            <a:ext cx="4947713" cy="369332"/>
          </a:xfrm>
          <a:prstGeom prst="rect">
            <a:avLst/>
          </a:prstGeom>
          <a:solidFill>
            <a:srgbClr val="00B3F2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1-й этап. Медицинское обследование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095" y="2755133"/>
            <a:ext cx="2415488" cy="1277273"/>
          </a:xfrm>
          <a:prstGeom prst="rect">
            <a:avLst/>
          </a:prstGeom>
          <a:noFill/>
          <a:ln w="12700">
            <a:solidFill>
              <a:srgbClr val="2EA2A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/>
              <a:t>Пренатальный</a:t>
            </a:r>
            <a:r>
              <a:rPr lang="ru-RU" sz="1400" b="1" dirty="0"/>
              <a:t> </a:t>
            </a:r>
            <a:r>
              <a:rPr lang="ru-RU" sz="1400" b="1" dirty="0" err="1"/>
              <a:t>скриниг</a:t>
            </a:r>
            <a:r>
              <a:rPr lang="ru-RU" sz="1400" b="1" dirty="0"/>
              <a:t> – </a:t>
            </a:r>
            <a:r>
              <a:rPr lang="ru-RU" sz="1050" b="1" dirty="0"/>
              <a:t>комплекс медицинских исследований (лабораторных, ультразвуковых), направленный на выявление группы риска по развитию пороков плода во время беременности. </a:t>
            </a:r>
            <a:endParaRPr lang="ru-RU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2636913"/>
            <a:ext cx="2543472" cy="1138773"/>
          </a:xfrm>
          <a:prstGeom prst="rect">
            <a:avLst/>
          </a:prstGeom>
          <a:noFill/>
          <a:ln w="12700">
            <a:solidFill>
              <a:srgbClr val="2EA2A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ru-RU" sz="600" b="1" dirty="0" smtClean="0"/>
          </a:p>
          <a:p>
            <a:pPr algn="just"/>
            <a:r>
              <a:rPr lang="ru-RU" sz="1400" b="1" dirty="0"/>
              <a:t>Неонатальный </a:t>
            </a:r>
            <a:r>
              <a:rPr lang="ru-RU" sz="1400" b="1" dirty="0" err="1"/>
              <a:t>скриниг</a:t>
            </a:r>
            <a:r>
              <a:rPr lang="ru-RU" sz="1400" b="1" dirty="0"/>
              <a:t> – </a:t>
            </a:r>
            <a:r>
              <a:rPr lang="ru-RU" sz="1200" b="1" dirty="0"/>
              <a:t>один из способов выявления наиболее распространенных врожденных и наследственных заболеваний у новорожденных детей. 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4255" y="1780073"/>
            <a:ext cx="2361600" cy="615553"/>
          </a:xfrm>
          <a:prstGeom prst="rect">
            <a:avLst/>
          </a:prstGeom>
          <a:noFill/>
          <a:ln w="12700">
            <a:solidFill>
              <a:srgbClr val="2EA2A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ru-RU" sz="600" b="1" dirty="0" smtClean="0"/>
          </a:p>
          <a:p>
            <a:pPr algn="just"/>
            <a:r>
              <a:rPr lang="ru-RU" sz="1400" b="1" dirty="0" smtClean="0"/>
              <a:t>Направление в Службу </a:t>
            </a:r>
            <a:r>
              <a:rPr lang="ru-RU" sz="1400" b="1" dirty="0"/>
              <a:t>ранней помощи</a:t>
            </a:r>
            <a:endParaRPr lang="ru-RU" sz="1400" b="1" dirty="0"/>
          </a:p>
        </p:txBody>
      </p:sp>
      <p:sp>
        <p:nvSpPr>
          <p:cNvPr id="11" name="Половина рамки 10"/>
          <p:cNvSpPr/>
          <p:nvPr/>
        </p:nvSpPr>
        <p:spPr>
          <a:xfrm>
            <a:off x="3130477" y="2562407"/>
            <a:ext cx="2315950" cy="650569"/>
          </a:xfrm>
          <a:prstGeom prst="halfFrame">
            <a:avLst>
              <a:gd name="adj1" fmla="val 12567"/>
              <a:gd name="adj2" fmla="val 13216"/>
            </a:avLst>
          </a:prstGeom>
          <a:solidFill>
            <a:srgbClr val="67C3D0"/>
          </a:solidFill>
          <a:ln>
            <a:solidFill>
              <a:srgbClr val="67C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6012160" y="1551124"/>
            <a:ext cx="1751519" cy="885688"/>
          </a:xfrm>
          <a:prstGeom prst="halfFrame">
            <a:avLst>
              <a:gd name="adj1" fmla="val 12567"/>
              <a:gd name="adj2" fmla="val 13216"/>
            </a:avLst>
          </a:prstGeom>
          <a:solidFill>
            <a:srgbClr val="67C3D0"/>
          </a:solidFill>
          <a:ln>
            <a:solidFill>
              <a:srgbClr val="67C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>
            <a:off x="251520" y="2564904"/>
            <a:ext cx="2315950" cy="720080"/>
          </a:xfrm>
          <a:prstGeom prst="halfFrame">
            <a:avLst>
              <a:gd name="adj1" fmla="val 12567"/>
              <a:gd name="adj2" fmla="val 13216"/>
            </a:avLst>
          </a:prstGeom>
          <a:solidFill>
            <a:srgbClr val="67C3D0"/>
          </a:solidFill>
          <a:ln>
            <a:solidFill>
              <a:srgbClr val="67C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402931" y="2065082"/>
            <a:ext cx="342908" cy="207500"/>
          </a:xfrm>
          <a:prstGeom prst="stripedRightArrow">
            <a:avLst>
              <a:gd name="adj1" fmla="val 43749"/>
              <a:gd name="adj2" fmla="val 56251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5403025" y="1614896"/>
            <a:ext cx="508919" cy="234800"/>
          </a:xfrm>
          <a:prstGeom prst="stripedRightArrow">
            <a:avLst>
              <a:gd name="adj1" fmla="val 43749"/>
              <a:gd name="adj2" fmla="val 56251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4013248" y="2065082"/>
            <a:ext cx="342908" cy="207500"/>
          </a:xfrm>
          <a:prstGeom prst="stripedRightArrow">
            <a:avLst>
              <a:gd name="adj1" fmla="val 43749"/>
              <a:gd name="adj2" fmla="val 56251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8095" y="4005064"/>
            <a:ext cx="234696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13931" y="4005064"/>
            <a:ext cx="234696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Штриховая стрелка вправо 22"/>
          <p:cNvSpPr/>
          <p:nvPr/>
        </p:nvSpPr>
        <p:spPr>
          <a:xfrm>
            <a:off x="664589" y="5038770"/>
            <a:ext cx="7919449" cy="113771"/>
          </a:xfrm>
          <a:prstGeom prst="stripedRightArrow">
            <a:avLst>
              <a:gd name="adj1" fmla="val 27313"/>
              <a:gd name="adj2" fmla="val 99912"/>
            </a:avLst>
          </a:prstGeom>
          <a:solidFill>
            <a:srgbClr val="00B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0770" y="5453551"/>
            <a:ext cx="4633399" cy="1077218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4-й этап. Комплексное обследование ребенка в ПМПК с целью оценки динамики в развитии ребенка и определения дальнейшего образовательного маршрута</a:t>
            </a:r>
            <a:endParaRPr lang="ru-RU" sz="1600" b="1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944718" y="5554710"/>
            <a:ext cx="716182" cy="322231"/>
          </a:xfrm>
          <a:prstGeom prst="stripedRightArrow">
            <a:avLst>
              <a:gd name="adj1" fmla="val 54068"/>
              <a:gd name="adj2" fmla="val 6915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923934" y="5373216"/>
            <a:ext cx="2664946" cy="1200329"/>
          </a:xfrm>
          <a:prstGeom prst="rect">
            <a:avLst/>
          </a:prstGeom>
          <a:noFill/>
          <a:ln>
            <a:solidFill>
              <a:srgbClr val="2EA2A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Дошкольная </a:t>
            </a:r>
            <a:r>
              <a:rPr lang="ru-RU" sz="1200" b="1" dirty="0"/>
              <a:t>образовательная организация, группа кратковременного пребывания, </a:t>
            </a:r>
            <a:r>
              <a:rPr lang="ru-RU" sz="1200" b="1" dirty="0" err="1"/>
              <a:t>лекотека</a:t>
            </a:r>
            <a:r>
              <a:rPr lang="ru-RU" sz="1200" b="1" dirty="0"/>
              <a:t>, Центр психолого-педагогической, медицинской и социальной помощи и </a:t>
            </a:r>
            <a:r>
              <a:rPr lang="ru-RU" sz="1200" b="1" dirty="0" err="1"/>
              <a:t>др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0769" y="4221088"/>
            <a:ext cx="37451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/>
              <a:t>2- й этап. Комплексное </a:t>
            </a:r>
            <a:r>
              <a:rPr lang="ru-RU" sz="1400" b="1" dirty="0"/>
              <a:t>обследование ребенка в ПМПК с целью выявления структуры нарушения, определения соотношения нарушенных и сохранных функций</a:t>
            </a:r>
            <a:endParaRPr lang="ru-RU" sz="1400" b="1" dirty="0"/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3715103" y="4467563"/>
            <a:ext cx="508919" cy="234800"/>
          </a:xfrm>
          <a:prstGeom prst="stripedRightArrow">
            <a:avLst>
              <a:gd name="adj1" fmla="val 43749"/>
              <a:gd name="adj2" fmla="val 56251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5757700" y="4490344"/>
            <a:ext cx="508919" cy="234800"/>
          </a:xfrm>
          <a:prstGeom prst="stripedRightArrow">
            <a:avLst>
              <a:gd name="adj1" fmla="val 43749"/>
              <a:gd name="adj2" fmla="val 56251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02809" y="4293096"/>
            <a:ext cx="45719" cy="666656"/>
          </a:xfrm>
          <a:prstGeom prst="rect">
            <a:avLst/>
          </a:prstGeom>
          <a:solidFill>
            <a:srgbClr val="67C3D0"/>
          </a:solidFill>
          <a:ln>
            <a:solidFill>
              <a:srgbClr val="67C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288453" y="4337157"/>
            <a:ext cx="1552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Направление в Службу ранней помощи</a:t>
            </a:r>
            <a:endParaRPr lang="ru-RU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61829" y="4149081"/>
            <a:ext cx="2426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3-й этап. Диагностическое сопровождение ребенка в Службе ранней помощи</a:t>
            </a:r>
            <a:endParaRPr lang="ru-RU" sz="1400" b="1" dirty="0"/>
          </a:p>
        </p:txBody>
      </p:sp>
      <p:pic>
        <p:nvPicPr>
          <p:cNvPr id="1026" name="Picture 2" descr="http://sosh125.com.ru/wp-content/uploads/2016/12/%D0%9B%D0%BE%D0%B3%D0%BE-%D0%9C%D0%9E%D0%9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1" r="70602" b="11379"/>
          <a:stretch/>
        </p:blipFill>
        <p:spPr bwMode="auto">
          <a:xfrm>
            <a:off x="7812360" y="191594"/>
            <a:ext cx="113361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185355"/>
            <a:ext cx="2448272" cy="1938992"/>
          </a:xfrm>
          <a:prstGeom prst="rect">
            <a:avLst/>
          </a:prstGeom>
          <a:noFill/>
          <a:ln w="28575">
            <a:solidFill>
              <a:srgbClr val="2EA2A2"/>
            </a:solidFill>
          </a:ln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/>
              <a:t>выявление детей целевых групп; направление в Службу ранней помощи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1" y="337346"/>
            <a:ext cx="5842993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    Услуги службы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ранней помощи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915359"/>
            <a:ext cx="2880320" cy="3354765"/>
          </a:xfrm>
          <a:prstGeom prst="rect">
            <a:avLst/>
          </a:prstGeom>
          <a:solidFill>
            <a:schemeClr val="bg1"/>
          </a:solidFill>
          <a:ln w="28575">
            <a:solidFill>
              <a:srgbClr val="2EA2A2"/>
            </a:solidFill>
          </a:ln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2000" dirty="0"/>
              <a:t>координация получения услуг ранней помощи, информирование о программах ранней помощи в регионе</a:t>
            </a:r>
            <a:endParaRPr lang="ru-RU" sz="1200" dirty="0" smtClean="0"/>
          </a:p>
          <a:p>
            <a:r>
              <a:rPr lang="ru-RU" sz="2000" dirty="0"/>
              <a:t>разработка индивидуальной программы сопровождения ребенка и семьи.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754775"/>
            <a:ext cx="3312368" cy="2585323"/>
          </a:xfrm>
          <a:prstGeom prst="rect">
            <a:avLst/>
          </a:prstGeom>
          <a:solidFill>
            <a:schemeClr val="bg1"/>
          </a:solidFill>
          <a:ln w="28575">
            <a:solidFill>
              <a:srgbClr val="2EA2A2"/>
            </a:solidFill>
          </a:ln>
        </p:spPr>
        <p:txBody>
          <a:bodyPr wrap="square" rtlCol="0">
            <a:spAutoFit/>
          </a:bodyPr>
          <a:lstStyle/>
          <a:p>
            <a:pPr marL="36000" indent="-36000" algn="just">
              <a:buFont typeface="Arial" pitchFamily="34" charset="0"/>
              <a:buChar char="•"/>
            </a:pPr>
            <a:r>
              <a:rPr lang="ru-RU" dirty="0"/>
              <a:t>консультирование и обучение членов семьи; социально-психологические услуги; </a:t>
            </a:r>
            <a:r>
              <a:rPr lang="ru-RU" dirty="0" smtClean="0"/>
              <a:t>формирование </a:t>
            </a:r>
            <a:r>
              <a:rPr lang="ru-RU" dirty="0"/>
              <a:t>и развитие речи, навыков </a:t>
            </a:r>
            <a:r>
              <a:rPr lang="ru-RU" dirty="0" smtClean="0"/>
              <a:t>общения; развитие двигательной </a:t>
            </a:r>
            <a:r>
              <a:rPr lang="ru-RU" dirty="0"/>
              <a:t>активности; использование вспомогательных технологий и оборудования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1556792"/>
            <a:ext cx="8712968" cy="1080120"/>
          </a:xfrm>
          <a:prstGeom prst="rightArrow">
            <a:avLst>
              <a:gd name="adj1" fmla="val 66236"/>
              <a:gd name="adj2" fmla="val 7667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83768" y="2167554"/>
            <a:ext cx="6264696" cy="1152128"/>
          </a:xfrm>
          <a:prstGeom prst="rightArrow">
            <a:avLst>
              <a:gd name="adj1" fmla="val 63046"/>
              <a:gd name="adj2" fmla="val 673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045573" y="2836027"/>
            <a:ext cx="3744416" cy="1119437"/>
          </a:xfrm>
          <a:prstGeom prst="rightArrow">
            <a:avLst>
              <a:gd name="adj1" fmla="val 65665"/>
              <a:gd name="adj2" fmla="val 6739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86601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этапе выявления ребенка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2498235"/>
            <a:ext cx="664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 этапе вхождения ребенка из семьи в целевую группу получателей ранней помощи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8646" y="3184351"/>
            <a:ext cx="379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 этапе реализации индивидуальной программы сопровождения ребенка и семьи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6124</TotalTime>
  <Words>457</Words>
  <Application>Microsoft Office PowerPoint</Application>
  <PresentationFormat>Экран (4:3)</PresentationFormat>
  <Paragraphs>100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</vt:lpstr>
      <vt:lpstr>Реформирование системы специального образования </vt:lpstr>
      <vt:lpstr>Презентация PowerPoint</vt:lpstr>
      <vt:lpstr>Презентация PowerPoint</vt:lpstr>
      <vt:lpstr>Целевые группы </vt:lpstr>
      <vt:lpstr>Презентация PowerPoint</vt:lpstr>
      <vt:lpstr>Направления работы службы ранней помощи</vt:lpstr>
      <vt:lpstr>Презентация PowerPoint</vt:lpstr>
      <vt:lpstr>         Услуги службы ранней помощи</vt:lpstr>
      <vt:lpstr>Основные типы организации системы ранней помощи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Пользователь Windows</cp:lastModifiedBy>
  <cp:revision>511</cp:revision>
  <cp:lastPrinted>2018-08-21T09:58:01Z</cp:lastPrinted>
  <dcterms:created xsi:type="dcterms:W3CDTF">2015-08-07T17:34:38Z</dcterms:created>
  <dcterms:modified xsi:type="dcterms:W3CDTF">2019-04-22T16:43:18Z</dcterms:modified>
</cp:coreProperties>
</file>