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77" r:id="rId5"/>
    <p:sldId id="258" r:id="rId6"/>
    <p:sldId id="260" r:id="rId7"/>
    <p:sldId id="278" r:id="rId8"/>
    <p:sldId id="268" r:id="rId9"/>
    <p:sldId id="269" r:id="rId10"/>
    <p:sldId id="280" r:id="rId11"/>
    <p:sldId id="275" r:id="rId12"/>
    <p:sldId id="259" r:id="rId13"/>
    <p:sldId id="264" r:id="rId14"/>
    <p:sldId id="271" r:id="rId15"/>
    <p:sldId id="281" r:id="rId16"/>
    <p:sldId id="282" r:id="rId17"/>
    <p:sldId id="283" r:id="rId18"/>
    <p:sldId id="284" r:id="rId19"/>
    <p:sldId id="285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175" autoAdjust="0"/>
  </p:normalViewPr>
  <p:slideViewPr>
    <p:cSldViewPr snapToGrid="0">
      <p:cViewPr varScale="1">
        <p:scale>
          <a:sx n="56" d="100"/>
          <a:sy n="56" d="100"/>
        </p:scale>
        <p:origin x="-12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0F6DF-09D4-4A54-AC2D-5D3F54A70EB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C25C7-0B23-44C8-8614-26FBC24FA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09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AEB198-07E5-4262-9579-8CF3B5C4C6D4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24400"/>
            <a:ext cx="5486400" cy="4478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6722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AEB198-07E5-4262-9579-8CF3B5C4C6D4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24400"/>
            <a:ext cx="5486400" cy="4478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127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1EC-D762-4BEC-9816-3F6564DC8BC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D8C-1753-4D62-8963-E6D2347B6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32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1EC-D762-4BEC-9816-3F6564DC8BC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D8C-1753-4D62-8963-E6D2347B6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96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1EC-D762-4BEC-9816-3F6564DC8BC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D8C-1753-4D62-8963-E6D2347B6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79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1EC-D762-4BEC-9816-3F6564DC8BC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D8C-1753-4D62-8963-E6D2347B6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9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1EC-D762-4BEC-9816-3F6564DC8BC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D8C-1753-4D62-8963-E6D2347B6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63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1EC-D762-4BEC-9816-3F6564DC8BC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D8C-1753-4D62-8963-E6D2347B6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31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1EC-D762-4BEC-9816-3F6564DC8BC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D8C-1753-4D62-8963-E6D2347B6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69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1EC-D762-4BEC-9816-3F6564DC8BC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D8C-1753-4D62-8963-E6D2347B6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59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1EC-D762-4BEC-9816-3F6564DC8BC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D8C-1753-4D62-8963-E6D2347B6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49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1EC-D762-4BEC-9816-3F6564DC8BC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D8C-1753-4D62-8963-E6D2347B6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4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71EC-D762-4BEC-9816-3F6564DC8BC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7D8C-1753-4D62-8963-E6D2347B6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44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71EC-D762-4BEC-9816-3F6564DC8BC4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7D8C-1753-4D62-8963-E6D2347B6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73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&#1072;&#1091;&#1090;&#1080;&#1079;&#1084;-&#1090;&#1077;&#1089;&#1090;.&#1088;&#1092;/te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AURA.TOMSK/" TargetMode="External"/><Relationship Id="rId2" Type="http://schemas.openxmlformats.org/officeDocument/2006/relationships/hyperlink" Target="mailto:aura.tomsk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0560" y="4678680"/>
            <a:ext cx="10698480" cy="140208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Томская региональная общественная организация</a:t>
            </a:r>
            <a:br>
              <a:rPr lang="ru-RU" altLang="ru-RU" sz="3600" b="1" dirty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3600" b="1" dirty="0" err="1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Ассоциациация</a:t>
            </a:r>
            <a:r>
              <a:rPr lang="ru-RU" altLang="ru-RU" sz="3600" b="1" dirty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родителей детей </a:t>
            </a:r>
            <a:br>
              <a:rPr lang="ru-RU" altLang="ru-RU" sz="3600" b="1" dirty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аутизмом «АУРА» </a:t>
            </a:r>
            <a:br>
              <a:rPr lang="ru-RU" altLang="ru-RU" sz="3600" b="1" dirty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200" b="1" dirty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200" b="1" dirty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7200" b="1" dirty="0">
                <a:solidFill>
                  <a:srgbClr val="330066"/>
                </a:solidFill>
              </a:rPr>
              <a:t/>
            </a:r>
            <a:br>
              <a:rPr lang="ru-RU" altLang="ru-RU" sz="7200" b="1" dirty="0">
                <a:solidFill>
                  <a:srgbClr val="330066"/>
                </a:solidFill>
              </a:rPr>
            </a:br>
            <a:r>
              <a:rPr lang="ru-RU" altLang="ru-RU" sz="7200" b="1" dirty="0">
                <a:solidFill>
                  <a:srgbClr val="330066"/>
                </a:solidFill>
              </a:rPr>
              <a:t/>
            </a:r>
            <a:br>
              <a:rPr lang="ru-RU" altLang="ru-RU" sz="7200" b="1" dirty="0">
                <a:solidFill>
                  <a:srgbClr val="330066"/>
                </a:solidFill>
              </a:rPr>
            </a:br>
            <a:r>
              <a:rPr lang="ru-RU" altLang="ru-RU" sz="4000" b="1" dirty="0">
                <a:solidFill>
                  <a:srgbClr val="330066"/>
                </a:solidFill>
              </a:rPr>
              <a:t/>
            </a:r>
            <a:br>
              <a:rPr lang="ru-RU" altLang="ru-RU" sz="4000" b="1" dirty="0">
                <a:solidFill>
                  <a:srgbClr val="330066"/>
                </a:solidFill>
              </a:rPr>
            </a:br>
            <a:r>
              <a:rPr lang="ru-RU" altLang="ru-RU" sz="4400" b="1" dirty="0" smtClean="0">
                <a:solidFill>
                  <a:srgbClr val="33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ранней диагностики  в эффективной реабилитации детей с РАС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6240"/>
            <a:ext cx="10911840" cy="1584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Аура логотип цветн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14879"/>
            <a:ext cx="1944968" cy="217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03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30629" y="122239"/>
            <a:ext cx="12061371" cy="1074737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Популяционный скрининг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203200" y="1016000"/>
            <a:ext cx="11553371" cy="58420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Тест M — CHAT — R для детей в возрасте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16-30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месяцев</a:t>
            </a:r>
            <a:endParaRPr lang="ru-RU" alt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Модифицированный </a:t>
            </a:r>
            <a:r>
              <a:rPr lang="ru-RU" alt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скрининговый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 на аутизм для детей раннего возраста, применяется с 16 до 30 месяцев. Тест направлен на выявление детей, которые нуждаются во внимательной диагностике сложностей в развитии, в том числе диагностике, направленной на выявление симптомов аутизма.</a:t>
            </a:r>
          </a:p>
          <a:p>
            <a:pPr marL="0" indent="0">
              <a:buNone/>
            </a:pPr>
            <a:endParaRPr lang="ru-RU" altLang="ru-RU" sz="1900" dirty="0"/>
          </a:p>
          <a:p>
            <a:pPr marL="0" indent="0" algn="ctr">
              <a:buNone/>
            </a:pPr>
            <a:r>
              <a:rPr lang="ru-RU" altLang="ru-RU" sz="6600" u="sng" dirty="0" err="1" smtClean="0">
                <a:solidFill>
                  <a:srgbClr val="C00000"/>
                </a:solidFill>
              </a:rPr>
              <a:t>аутизм-тест.рф</a:t>
            </a:r>
            <a:endParaRPr lang="ru-RU" altLang="ru-RU" sz="66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altLang="ru-RU" sz="1900" dirty="0"/>
          </a:p>
          <a:p>
            <a:pPr marL="0" indent="0">
              <a:buNone/>
            </a:pPr>
            <a:endParaRPr lang="ru-RU" alt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625" y="4416007"/>
            <a:ext cx="2716842" cy="21879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33" y="4130070"/>
            <a:ext cx="2726267" cy="27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13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890766"/>
            <a:ext cx="11551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200" b="1" dirty="0">
                <a:solidFill>
                  <a:srgbClr val="C00000"/>
                </a:solidFill>
              </a:rPr>
              <a:t>ADOS — Шкала Наблюдения для Диагностики Аутизма</a:t>
            </a:r>
            <a:r>
              <a:rPr lang="ru-RU" altLang="ru-RU" sz="3200" dirty="0">
                <a:solidFill>
                  <a:srgbClr val="C00000"/>
                </a:solidFill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</a:rPr>
              <a:t>является «золотым стандартом» для оценки и диагностики аутизма и общего (</a:t>
            </a:r>
            <a:r>
              <a:rPr lang="ru-RU" altLang="ru-RU" sz="3200" b="1" dirty="0" err="1">
                <a:solidFill>
                  <a:srgbClr val="002060"/>
                </a:solidFill>
              </a:rPr>
              <a:t>первазивного</a:t>
            </a:r>
            <a:r>
              <a:rPr lang="ru-RU" altLang="ru-RU" sz="3200" b="1" dirty="0">
                <a:solidFill>
                  <a:srgbClr val="002060"/>
                </a:solidFill>
              </a:rPr>
              <a:t>) расстройства развития у испытуемых разных возрастных групп, уровней развития и речевых навыков.</a:t>
            </a:r>
          </a:p>
          <a:p>
            <a:pPr algn="just"/>
            <a:r>
              <a:rPr lang="ru-RU" altLang="ru-RU" sz="3200" b="1" dirty="0">
                <a:solidFill>
                  <a:srgbClr val="C00000"/>
                </a:solidFill>
              </a:rPr>
              <a:t>ADI-R — Интервью при Диагностике Аутизма — </a:t>
            </a:r>
            <a:r>
              <a:rPr lang="ru-RU" altLang="ru-RU" sz="3200" b="1" dirty="0">
                <a:solidFill>
                  <a:srgbClr val="002060"/>
                </a:solidFill>
              </a:rPr>
              <a:t>предназначено для параллельного использования с таким инструментом как ADOS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.  ADI-R </a:t>
            </a:r>
            <a:r>
              <a:rPr lang="ru-RU" altLang="ru-RU" sz="3200" b="1" dirty="0">
                <a:solidFill>
                  <a:srgbClr val="002060"/>
                </a:solidFill>
              </a:rPr>
              <a:t>— это интервью с широким диагностическим спектром, которое дает возможность получить полную информацию для диагностики аутизма и для оценки расстройств аутистического спектра.</a:t>
            </a:r>
          </a:p>
          <a:p>
            <a:r>
              <a:rPr lang="ru-RU" altLang="ru-RU" sz="3200" b="1" dirty="0">
                <a:solidFill>
                  <a:srgbClr val="002060"/>
                </a:solidFill>
              </a:rPr>
              <a:t>Тест соответствует диагностическим критериям МКБ-10.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82880"/>
            <a:ext cx="115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диагноза</a:t>
            </a:r>
            <a:endParaRPr lang="ru-RU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7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" y="198120"/>
            <a:ext cx="1091184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u="sng" dirty="0" smtClean="0">
                <a:solidFill>
                  <a:srgbClr val="C00000"/>
                </a:solidFill>
              </a:rPr>
              <a:t/>
            </a:r>
            <a:br>
              <a:rPr lang="ru-RU" altLang="ru-RU" b="1" u="sng" dirty="0" smtClean="0">
                <a:solidFill>
                  <a:srgbClr val="C00000"/>
                </a:solidFill>
              </a:rPr>
            </a:br>
            <a:r>
              <a:rPr lang="ru-RU" alt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 </a:t>
            </a:r>
            <a:r>
              <a:rPr lang="ru-RU" alt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9160"/>
            <a:ext cx="11902440" cy="5821680"/>
          </a:xfrm>
        </p:spPr>
        <p:txBody>
          <a:bodyPr/>
          <a:lstStyle/>
          <a:p>
            <a:pPr marL="1587" indent="0" algn="just">
              <a:spcBef>
                <a:spcPts val="450"/>
              </a:spcBef>
              <a:buSzPct val="70000"/>
              <a:buNone/>
            </a:pPr>
            <a:r>
              <a:rPr lang="ru-RU" altLang="ru-RU" sz="3200" b="1" dirty="0">
                <a:solidFill>
                  <a:srgbClr val="002060"/>
                </a:solidFill>
              </a:rPr>
              <a:t>Необходима </a:t>
            </a:r>
            <a:r>
              <a:rPr lang="ru-RU" altLang="ru-RU" sz="3200" b="1" u="sng" dirty="0">
                <a:solidFill>
                  <a:srgbClr val="C00000"/>
                </a:solidFill>
              </a:rPr>
              <a:t>межведомственная </a:t>
            </a:r>
            <a:r>
              <a:rPr lang="ru-RU" altLang="ru-RU" sz="3200" b="1" u="sng" dirty="0" err="1">
                <a:solidFill>
                  <a:srgbClr val="C00000"/>
                </a:solidFill>
              </a:rPr>
              <a:t>скоординированность</a:t>
            </a:r>
            <a:r>
              <a:rPr lang="ru-RU" altLang="ru-RU" sz="3200" b="1" u="sng" dirty="0">
                <a:solidFill>
                  <a:srgbClr val="C00000"/>
                </a:solidFill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</a:rPr>
              <a:t>- связь медицинских учреждений с образовательными  и социальными в одну команду, </a:t>
            </a:r>
            <a:r>
              <a:rPr lang="ru-RU" altLang="ru-RU" sz="3200" b="1" u="sng" dirty="0">
                <a:solidFill>
                  <a:srgbClr val="C00000"/>
                </a:solidFill>
              </a:rPr>
              <a:t>в центре которой </a:t>
            </a:r>
            <a:r>
              <a:rPr lang="ru-RU" altLang="ru-RU" sz="3200" b="1" u="sng" dirty="0">
                <a:solidFill>
                  <a:srgbClr val="002060"/>
                </a:solidFill>
              </a:rPr>
              <a:t>- </a:t>
            </a:r>
            <a:r>
              <a:rPr lang="ru-RU" altLang="ru-RU" sz="3200" b="1" u="sng" dirty="0">
                <a:solidFill>
                  <a:srgbClr val="C00000"/>
                </a:solidFill>
              </a:rPr>
              <a:t>СЕМЬЯ</a:t>
            </a:r>
          </a:p>
          <a:p>
            <a:pPr indent="-255985" algn="just">
              <a:spcBef>
                <a:spcPts val="525"/>
              </a:spcBef>
              <a:buNone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  <a:defRPr/>
            </a:pPr>
            <a:r>
              <a:rPr lang="ru-RU" altLang="ru-RU" sz="3200" b="1" dirty="0">
                <a:solidFill>
                  <a:srgbClr val="002060"/>
                </a:solidFill>
              </a:rPr>
              <a:t>Необходимо </a:t>
            </a:r>
            <a:r>
              <a:rPr lang="ru-RU" altLang="ru-RU" sz="3200" b="1" u="sng" dirty="0">
                <a:solidFill>
                  <a:srgbClr val="002060"/>
                </a:solidFill>
              </a:rPr>
              <a:t>тесное взаимодействие с семьей всей</a:t>
            </a:r>
          </a:p>
          <a:p>
            <a:pPr indent="-255985" algn="just">
              <a:spcBef>
                <a:spcPts val="525"/>
              </a:spcBef>
              <a:buNone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  <a:defRPr/>
            </a:pPr>
            <a:r>
              <a:rPr lang="ru-RU" altLang="ru-RU" sz="3200" b="1" u="sng" dirty="0">
                <a:solidFill>
                  <a:srgbClr val="002060"/>
                </a:solidFill>
              </a:rPr>
              <a:t> команды специалистов</a:t>
            </a:r>
            <a:r>
              <a:rPr lang="ru-RU" sz="3200" b="1" dirty="0">
                <a:solidFill>
                  <a:srgbClr val="330066"/>
                </a:solidFill>
              </a:rPr>
              <a:t> с полным взаимопониманием  и</a:t>
            </a:r>
          </a:p>
          <a:p>
            <a:pPr indent="-255985" algn="just">
              <a:spcBef>
                <a:spcPts val="525"/>
              </a:spcBef>
              <a:buNone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  <a:defRPr/>
            </a:pPr>
            <a:r>
              <a:rPr lang="ru-RU" sz="3200" b="1" dirty="0">
                <a:solidFill>
                  <a:srgbClr val="330066"/>
                </a:solidFill>
              </a:rPr>
              <a:t>согласованностью действий. </a:t>
            </a:r>
          </a:p>
          <a:p>
            <a:pPr indent="-255985" algn="just">
              <a:spcBef>
                <a:spcPts val="450"/>
              </a:spcBef>
              <a:buNone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  <a:defRPr/>
            </a:pPr>
            <a:r>
              <a:rPr lang="ru-RU" sz="3200" b="1" u="sng" dirty="0">
                <a:solidFill>
                  <a:srgbClr val="C00000"/>
                </a:solidFill>
              </a:rPr>
              <a:t>Конечная цель </a:t>
            </a:r>
            <a:r>
              <a:rPr lang="ru-RU" sz="3200" b="1" dirty="0">
                <a:solidFill>
                  <a:srgbClr val="330066"/>
                </a:solidFill>
              </a:rPr>
              <a:t>-  повышение качества жизни </a:t>
            </a:r>
            <a:endParaRPr lang="ru-RU" sz="3200" b="1" dirty="0" smtClean="0">
              <a:solidFill>
                <a:srgbClr val="330066"/>
              </a:solidFill>
            </a:endParaRPr>
          </a:p>
          <a:p>
            <a:pPr indent="-255985" algn="just">
              <a:spcBef>
                <a:spcPts val="450"/>
              </a:spcBef>
              <a:buNone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  <a:defRPr/>
            </a:pPr>
            <a:r>
              <a:rPr lang="ru-RU" sz="3200" b="1" dirty="0" smtClean="0">
                <a:solidFill>
                  <a:srgbClr val="330066"/>
                </a:solidFill>
              </a:rPr>
              <a:t>ребенка </a:t>
            </a:r>
            <a:r>
              <a:rPr lang="ru-RU" sz="3200" b="1" dirty="0">
                <a:solidFill>
                  <a:srgbClr val="330066"/>
                </a:solidFill>
              </a:rPr>
              <a:t>с </a:t>
            </a:r>
            <a:r>
              <a:rPr lang="ru-RU" sz="3200" b="1" dirty="0" smtClean="0">
                <a:solidFill>
                  <a:srgbClr val="330066"/>
                </a:solidFill>
              </a:rPr>
              <a:t>РАС </a:t>
            </a:r>
          </a:p>
          <a:p>
            <a:pPr indent="-255985" algn="just">
              <a:spcBef>
                <a:spcPts val="450"/>
              </a:spcBef>
              <a:buNone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  <a:defRPr/>
            </a:pPr>
            <a:r>
              <a:rPr lang="ru-RU" sz="3200" b="1" dirty="0" smtClean="0">
                <a:solidFill>
                  <a:srgbClr val="330066"/>
                </a:solidFill>
              </a:rPr>
              <a:t>(его уровня </a:t>
            </a:r>
            <a:r>
              <a:rPr lang="ru-RU" sz="3200" b="1" dirty="0">
                <a:solidFill>
                  <a:srgbClr val="330066"/>
                </a:solidFill>
              </a:rPr>
              <a:t>самостоятельности и </a:t>
            </a:r>
          </a:p>
          <a:p>
            <a:pPr indent="-255985" algn="just">
              <a:spcBef>
                <a:spcPts val="450"/>
              </a:spcBef>
              <a:buNone/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  <a:defRPr/>
            </a:pPr>
            <a:r>
              <a:rPr lang="ru-RU" sz="3200" b="1" dirty="0">
                <a:solidFill>
                  <a:srgbClr val="330066"/>
                </a:solidFill>
              </a:rPr>
              <a:t>возможности  адаптироваться в обществе).</a:t>
            </a:r>
          </a:p>
          <a:p>
            <a:endParaRPr lang="ru-RU" dirty="0"/>
          </a:p>
        </p:txBody>
      </p:sp>
      <p:pic>
        <p:nvPicPr>
          <p:cNvPr id="6" name="Picture 5" descr="imagesCA4KVH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4258" y="3996266"/>
            <a:ext cx="3526812" cy="234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47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87636" y="1"/>
            <a:ext cx="4120587" cy="16736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ОБРАЗОВАНИЕ</a:t>
            </a:r>
          </a:p>
        </p:txBody>
      </p:sp>
      <p:sp>
        <p:nvSpPr>
          <p:cNvPr id="3" name="Овал 2"/>
          <p:cNvSpPr/>
          <p:nvPr/>
        </p:nvSpPr>
        <p:spPr>
          <a:xfrm>
            <a:off x="1" y="2497047"/>
            <a:ext cx="3666601" cy="18986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ЗДРАВООХРАНЕНИЕ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4136020" y="5219032"/>
            <a:ext cx="4228617" cy="16389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СОЦИУМ</a:t>
            </a:r>
          </a:p>
        </p:txBody>
      </p:sp>
      <p:sp>
        <p:nvSpPr>
          <p:cNvPr id="5" name="Овал 4"/>
          <p:cNvSpPr/>
          <p:nvPr/>
        </p:nvSpPr>
        <p:spPr>
          <a:xfrm>
            <a:off x="8229258" y="2336481"/>
            <a:ext cx="3884325" cy="18986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СОЦИАЛЬНАЯ ЗАЩИТА</a:t>
            </a:r>
          </a:p>
        </p:txBody>
      </p:sp>
      <p:sp>
        <p:nvSpPr>
          <p:cNvPr id="7" name="Овал 6"/>
          <p:cNvSpPr/>
          <p:nvPr/>
        </p:nvSpPr>
        <p:spPr>
          <a:xfrm>
            <a:off x="4766025" y="2138948"/>
            <a:ext cx="2613343" cy="24172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СЕМЬЯ И РЕБЕНОК С РАС</a:t>
            </a:r>
          </a:p>
        </p:txBody>
      </p:sp>
      <p:sp>
        <p:nvSpPr>
          <p:cNvPr id="8" name="Овал 7"/>
          <p:cNvSpPr/>
          <p:nvPr/>
        </p:nvSpPr>
        <p:spPr>
          <a:xfrm>
            <a:off x="2096169" y="3892884"/>
            <a:ext cx="60959" cy="64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5749607" y="1199014"/>
            <a:ext cx="646176" cy="1298033"/>
          </a:xfrm>
          <a:prstGeom prst="up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5835495" y="4372481"/>
            <a:ext cx="646176" cy="1298033"/>
          </a:xfrm>
          <a:prstGeom prst="up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Двойная стрелка вверх/вниз 10"/>
          <p:cNvSpPr/>
          <p:nvPr/>
        </p:nvSpPr>
        <p:spPr>
          <a:xfrm rot="5400000">
            <a:off x="7392532" y="2698582"/>
            <a:ext cx="646176" cy="1298033"/>
          </a:xfrm>
          <a:prstGeom prst="up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Двойная стрелка вверх/вниз 11"/>
          <p:cNvSpPr/>
          <p:nvPr/>
        </p:nvSpPr>
        <p:spPr>
          <a:xfrm rot="5400000">
            <a:off x="3919952" y="2777744"/>
            <a:ext cx="646176" cy="1298033"/>
          </a:xfrm>
          <a:prstGeom prst="up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xmlns="" val="2637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628" y="0"/>
            <a:ext cx="1199137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Миссия организации ТРОО «АРДА «АУРА» -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социализация и интеграция в общество людей с расстройствами аутистического спектра (РАС) и помощь их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семьям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всех возрастных этапах, компонентами которой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 fontAlgn="base">
              <a:lnSpc>
                <a:spcPct val="115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ранняя  диагностика, ранняя помощь, </a:t>
            </a:r>
          </a:p>
          <a:p>
            <a:pPr algn="just" fontAlgn="base">
              <a:lnSpc>
                <a:spcPct val="115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семьи, образование, </a:t>
            </a:r>
          </a:p>
          <a:p>
            <a:pPr algn="just" fontAlgn="base">
              <a:lnSpc>
                <a:spcPct val="115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занятость, сопровождаемое </a:t>
            </a:r>
          </a:p>
          <a:p>
            <a:pPr algn="just" fontAlgn="base">
              <a:lnSpc>
                <a:spcPct val="115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проживание.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imagesCA6MUX6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9143" y="3005799"/>
            <a:ext cx="4060324" cy="24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25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 indent="0" algn="ctr">
              <a:spcBef>
                <a:spcPts val="450"/>
              </a:spcBef>
              <a:buSzPct val="70000"/>
            </a:pPr>
            <a:r>
              <a:rPr lang="ru-RU" sz="3200" b="1" u="sng" dirty="0" smtClean="0">
                <a:solidFill>
                  <a:srgbClr val="C00000"/>
                </a:solidFill>
              </a:rPr>
              <a:t>Основные стратегические направления:</a:t>
            </a:r>
          </a:p>
          <a:p>
            <a:pPr marL="1587" indent="0">
              <a:spcBef>
                <a:spcPts val="450"/>
              </a:spcBef>
              <a:buSzPct val="70000"/>
            </a:pPr>
            <a:r>
              <a:rPr lang="ru-RU" sz="3200" b="1" dirty="0" smtClean="0">
                <a:solidFill>
                  <a:srgbClr val="C00000"/>
                </a:solidFill>
              </a:rPr>
              <a:t>1. Консультации родителей</a:t>
            </a:r>
            <a:r>
              <a:rPr lang="ru-RU" sz="3200" b="1" dirty="0" smtClean="0">
                <a:solidFill>
                  <a:srgbClr val="002060"/>
                </a:solidFill>
              </a:rPr>
              <a:t>,  впервые столкнувшихся с диагнозом аутизм (на базе Центра «Дети дождя»)</a:t>
            </a:r>
          </a:p>
          <a:p>
            <a:pPr marL="1587" indent="0">
              <a:spcBef>
                <a:spcPts val="450"/>
              </a:spcBef>
              <a:buSzPct val="70000"/>
            </a:pPr>
            <a:r>
              <a:rPr lang="ru-RU" sz="3200" b="1" dirty="0" smtClean="0">
                <a:solidFill>
                  <a:srgbClr val="C00000"/>
                </a:solidFill>
              </a:rPr>
              <a:t>2. Активное взаимодействие с ПМПК </a:t>
            </a:r>
            <a:r>
              <a:rPr lang="ru-RU" sz="3200" b="1" dirty="0" smtClean="0">
                <a:solidFill>
                  <a:srgbClr val="002060"/>
                </a:solidFill>
              </a:rPr>
              <a:t>(конференции, информирование родителей)</a:t>
            </a:r>
          </a:p>
          <a:p>
            <a:pPr marL="1587" indent="0">
              <a:spcBef>
                <a:spcPts val="450"/>
              </a:spcBef>
              <a:buSzPct val="70000"/>
            </a:pPr>
            <a:r>
              <a:rPr lang="ru-RU" sz="3200" b="1" dirty="0" smtClean="0">
                <a:solidFill>
                  <a:srgbClr val="C00000"/>
                </a:solidFill>
              </a:rPr>
              <a:t>3. Информированность:</a:t>
            </a:r>
          </a:p>
          <a:p>
            <a:pPr marL="1587" indent="0">
              <a:spcBef>
                <a:spcPts val="450"/>
              </a:spcBef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 Сайт ауры, библиотека, страницы в соц. </a:t>
            </a:r>
          </a:p>
          <a:p>
            <a:pPr marL="1587" indent="0">
              <a:spcBef>
                <a:spcPts val="450"/>
              </a:spcBef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сетях (</a:t>
            </a:r>
            <a:r>
              <a:rPr lang="ru-RU" sz="3200" b="1" dirty="0" err="1" smtClean="0">
                <a:solidFill>
                  <a:srgbClr val="002060"/>
                </a:solidFill>
              </a:rPr>
              <a:t>вконтакте</a:t>
            </a:r>
            <a:r>
              <a:rPr lang="ru-RU" sz="3200" b="1" dirty="0" smtClean="0">
                <a:solidFill>
                  <a:srgbClr val="002060"/>
                </a:solidFill>
              </a:rPr>
              <a:t> и </a:t>
            </a:r>
            <a:r>
              <a:rPr lang="ru-RU" sz="3200" b="1" dirty="0" err="1" smtClean="0">
                <a:solidFill>
                  <a:srgbClr val="002060"/>
                </a:solidFill>
              </a:rPr>
              <a:t>ф</a:t>
            </a:r>
            <a:r>
              <a:rPr lang="ru-RU" altLang="ru-RU" sz="3200" b="1" dirty="0" err="1" smtClean="0">
                <a:solidFill>
                  <a:srgbClr val="002060"/>
                </a:solidFill>
              </a:rPr>
              <a:t>ейсбуке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), </a:t>
            </a:r>
          </a:p>
          <a:p>
            <a:pPr marL="1587" indent="0">
              <a:spcBef>
                <a:spcPts val="450"/>
              </a:spcBef>
              <a:buSzPct val="70000"/>
            </a:pPr>
            <a:r>
              <a:rPr lang="ru-RU" altLang="ru-RU" sz="3200" b="1" dirty="0" smtClean="0">
                <a:solidFill>
                  <a:srgbClr val="002060"/>
                </a:solidFill>
              </a:rPr>
              <a:t>листовки, баннеры, видеоролики в автобусах.</a:t>
            </a:r>
          </a:p>
          <a:p>
            <a:r>
              <a:rPr lang="ru-RU" altLang="ru-RU" sz="3200" b="1" dirty="0" smtClean="0">
                <a:solidFill>
                  <a:srgbClr val="C00000"/>
                </a:solidFill>
              </a:rPr>
              <a:t>4.</a:t>
            </a:r>
            <a:r>
              <a:rPr lang="ru-RU" alt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Активное взаимодействие с ИМЦ </a:t>
            </a:r>
          </a:p>
          <a:p>
            <a:r>
              <a:rPr lang="ru-RU" altLang="ru-RU" sz="3200" b="1" dirty="0" smtClean="0">
                <a:solidFill>
                  <a:srgbClr val="002060"/>
                </a:solidFill>
              </a:rPr>
              <a:t>в рамках </a:t>
            </a:r>
            <a:r>
              <a:rPr lang="ru-RU" sz="3200" b="1" dirty="0" smtClean="0">
                <a:solidFill>
                  <a:srgbClr val="002060"/>
                </a:solidFill>
              </a:rPr>
              <a:t>Школы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передового опыта «Психолого-педагогическое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сопровождение детей с РАС»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49" y="2556933"/>
            <a:ext cx="2132120" cy="2938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07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 indent="0">
              <a:spcBef>
                <a:spcPts val="450"/>
              </a:spcBef>
              <a:buSzPct val="70000"/>
            </a:pPr>
            <a:r>
              <a:rPr lang="ru-RU" altLang="ru-RU" sz="3200" b="1" dirty="0" smtClean="0">
                <a:solidFill>
                  <a:srgbClr val="C00000"/>
                </a:solidFill>
              </a:rPr>
              <a:t>5. Взаимодействие с департаментом профессионального образования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 (</a:t>
            </a:r>
            <a:r>
              <a:rPr lang="ru-RU" sz="3200" b="1" dirty="0" smtClean="0">
                <a:solidFill>
                  <a:srgbClr val="002060"/>
                </a:solidFill>
              </a:rPr>
              <a:t>курсы повышения квалификации в ОГБПОУ «Томский  педагогический колледж»). </a:t>
            </a:r>
          </a:p>
          <a:p>
            <a:pPr marL="1587" indent="0">
              <a:spcBef>
                <a:spcPts val="450"/>
              </a:spcBef>
              <a:buSzPct val="70000"/>
            </a:pPr>
            <a:r>
              <a:rPr lang="ru-RU" altLang="ru-RU" sz="3200" b="1" dirty="0" smtClean="0">
                <a:solidFill>
                  <a:srgbClr val="C00000"/>
                </a:solidFill>
              </a:rPr>
              <a:t>6. Взаимодействие с  Департаментом образования администрации города Томска</a:t>
            </a:r>
          </a:p>
          <a:p>
            <a:pPr marL="344487" indent="-342900">
              <a:spcBef>
                <a:spcPts val="450"/>
              </a:spcBef>
              <a:buSzPct val="70000"/>
            </a:pPr>
            <a:r>
              <a:rPr lang="ru-RU" altLang="ru-RU" sz="3200" b="1" dirty="0" smtClean="0">
                <a:solidFill>
                  <a:srgbClr val="002060"/>
                </a:solidFill>
              </a:rPr>
              <a:t>  -   Межведомственная </a:t>
            </a:r>
            <a:r>
              <a:rPr lang="ru-RU" altLang="ru-RU" sz="3200" b="1" dirty="0" err="1" smtClean="0">
                <a:solidFill>
                  <a:srgbClr val="002060"/>
                </a:solidFill>
              </a:rPr>
              <a:t>научно-пракическая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 конференция</a:t>
            </a:r>
          </a:p>
          <a:p>
            <a:pPr marL="344487" indent="-342900">
              <a:spcBef>
                <a:spcPts val="450"/>
              </a:spcBef>
              <a:buSzPct val="70000"/>
            </a:pPr>
            <a:r>
              <a:rPr lang="ru-RU" altLang="ru-RU" sz="3200" b="1" dirty="0" smtClean="0">
                <a:solidFill>
                  <a:srgbClr val="002060"/>
                </a:solidFill>
              </a:rPr>
              <a:t>  -   Классы для детей с аутизмом на базе 34 школы и в</a:t>
            </a:r>
          </a:p>
          <a:p>
            <a:pPr marL="344487" indent="-342900">
              <a:spcBef>
                <a:spcPts val="450"/>
              </a:spcBef>
              <a:buSzPct val="70000"/>
            </a:pPr>
            <a:r>
              <a:rPr lang="ru-RU" altLang="ru-RU" sz="3200" b="1" dirty="0" smtClean="0">
                <a:solidFill>
                  <a:srgbClr val="002060"/>
                </a:solidFill>
              </a:rPr>
              <a:t> Академическом лицее с помощью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344487" indent="-342900">
              <a:spcBef>
                <a:spcPts val="450"/>
              </a:spcBef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Проекта по включению детей с </a:t>
            </a:r>
          </a:p>
          <a:p>
            <a:pPr marL="1587" indent="0">
              <a:spcBef>
                <a:spcPts val="450"/>
              </a:spcBef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аутизмом в общеобразовательные </a:t>
            </a:r>
          </a:p>
          <a:p>
            <a:pPr marL="1587" indent="0">
              <a:spcBef>
                <a:spcPts val="450"/>
              </a:spcBef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классы школы №34 через ресурсную зону</a:t>
            </a:r>
          </a:p>
          <a:p>
            <a:pPr marL="1587" indent="0">
              <a:spcBef>
                <a:spcPts val="450"/>
              </a:spcBef>
              <a:buSzPct val="70000"/>
            </a:pPr>
            <a:r>
              <a:rPr lang="ru-RU" sz="3200" b="1" dirty="0" smtClean="0">
                <a:solidFill>
                  <a:srgbClr val="002060"/>
                </a:solidFill>
              </a:rPr>
              <a:t>  -   Два класса в школе «Эврика развития»</a:t>
            </a:r>
          </a:p>
          <a:p>
            <a:pPr marL="1587" indent="0">
              <a:spcBef>
                <a:spcPts val="450"/>
              </a:spcBef>
              <a:buSzPct val="70000"/>
            </a:pPr>
            <a:endParaRPr lang="ru-RU" altLang="ru-RU" sz="32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4" descr="Права реб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52" y="4499534"/>
            <a:ext cx="3416247" cy="203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Работа с помощью Прикладного анализа поведения (</a:t>
            </a:r>
            <a:r>
              <a:rPr lang="ru-RU" sz="3600" b="1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АВА-терапии</a:t>
            </a:r>
            <a:r>
              <a:rPr lang="ru-RU" sz="36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) </a:t>
            </a:r>
            <a:r>
              <a:rPr lang="ru-RU" sz="3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– единственного научно-доказанного эффективного метода работы с детьми с аутизмом.</a:t>
            </a:r>
          </a:p>
          <a:p>
            <a:pPr algn="ctr">
              <a:spcAft>
                <a:spcPts val="0"/>
              </a:spcAft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</a:rPr>
              <a:t>Центр сопровождения семьи: Мамина школа «</a:t>
            </a:r>
            <a:r>
              <a:rPr lang="ru-RU" sz="3600" b="1" dirty="0" err="1" smtClean="0">
                <a:solidFill>
                  <a:srgbClr val="002060"/>
                </a:solidFill>
              </a:rPr>
              <a:t>Умничка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</a:p>
          <a:p>
            <a:pPr marL="457200" indent="-457200" algn="just"/>
            <a:endParaRPr lang="ru-RU" sz="3600" b="1" dirty="0" smtClean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</a:rPr>
              <a:t>Центр «Рассвет» 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</a:rPr>
              <a:t>Семейная академия </a:t>
            </a:r>
          </a:p>
          <a:p>
            <a:pPr marL="457200" indent="-457200" algn="just"/>
            <a:r>
              <a:rPr lang="ru-RU" sz="3600" b="1" smtClean="0">
                <a:solidFill>
                  <a:srgbClr val="002060"/>
                </a:solidFill>
              </a:rPr>
              <a:t>     развития </a:t>
            </a:r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</a:rPr>
              <a:t>Пазлики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endParaRPr lang="ru-RU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4801" y="3166533"/>
            <a:ext cx="5244400" cy="32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04800"/>
            <a:ext cx="51308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	Таким образом, наша организация создана для содействия защите прав и интересов детей и взрослых с РАС и интеграции их в общество с целью обретения ими равных   с  другими  гражданами  возможностей участия во всех сферах жизни.</a:t>
            </a:r>
          </a:p>
          <a:p>
            <a:r>
              <a:rPr lang="ru-RU" sz="3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		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32" y="423334"/>
            <a:ext cx="6282267" cy="574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5067" y="2816661"/>
            <a:ext cx="687493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5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alt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Shape 3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" t="-552" r="61897" b="50957"/>
          <a:stretch>
            <a:fillRect/>
          </a:stretch>
        </p:blipFill>
        <p:spPr bwMode="auto">
          <a:xfrm>
            <a:off x="8318350" y="1523755"/>
            <a:ext cx="2982058" cy="34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0"/>
            <a:ext cx="11643360" cy="102607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Аутизм -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первазивное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расстройство психического развития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" y="614998"/>
            <a:ext cx="11308080" cy="5974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1182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1722"/>
            <a:ext cx="10515600" cy="5691674"/>
          </a:xfrm>
        </p:spPr>
        <p:txBody>
          <a:bodyPr>
            <a:normAutofit fontScale="92500" lnSpcReduction="20000"/>
          </a:bodyPr>
          <a:lstStyle/>
          <a:p>
            <a:pPr indent="-341313" algn="ctr">
              <a:spcBef>
                <a:spcPts val="700"/>
              </a:spcBef>
              <a:buClrTx/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3200" dirty="0">
              <a:solidFill>
                <a:srgbClr val="0070C0"/>
              </a:solidFill>
            </a:endParaRPr>
          </a:p>
          <a:p>
            <a:pPr algn="ctr">
              <a:buNone/>
              <a:defRPr/>
            </a:pPr>
            <a:r>
              <a:rPr lang="ru-RU" altLang="ru-RU" sz="3900" b="1" dirty="0" smtClean="0">
                <a:solidFill>
                  <a:srgbClr val="002060"/>
                </a:solidFill>
              </a:rPr>
              <a:t>ТРОО </a:t>
            </a:r>
            <a:r>
              <a:rPr lang="ru-RU" altLang="ru-RU" sz="3900" b="1" dirty="0">
                <a:solidFill>
                  <a:srgbClr val="002060"/>
                </a:solidFill>
              </a:rPr>
              <a:t>«Ассоциация родителей детей с аутизмом «АУРА»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ru-RU" sz="3900" b="1" dirty="0">
                <a:solidFill>
                  <a:srgbClr val="002060"/>
                </a:solidFill>
              </a:rPr>
              <a:t>Председатель</a:t>
            </a:r>
            <a:r>
              <a:rPr lang="ru-RU" altLang="ru-RU" sz="3900" dirty="0">
                <a:solidFill>
                  <a:srgbClr val="002060"/>
                </a:solidFill>
              </a:rPr>
              <a:t> </a:t>
            </a:r>
            <a:r>
              <a:rPr lang="ru-RU" altLang="ru-RU" sz="3900" dirty="0">
                <a:solidFill>
                  <a:srgbClr val="0070C0"/>
                </a:solidFill>
              </a:rPr>
              <a:t>– Ирина Гришаева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ru-RU" altLang="ru-RU" sz="3900" dirty="0">
                <a:solidFill>
                  <a:srgbClr val="0070C0"/>
                </a:solidFill>
              </a:rPr>
              <a:t>тел. 8-913-826-44-94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ru-RU" sz="3900" dirty="0" err="1">
                <a:hlinkClick r:id="rId2"/>
              </a:rPr>
              <a:t>aura.tomsk@mail.r</a:t>
            </a:r>
            <a:r>
              <a:rPr lang="en-US" altLang="ru-RU" sz="3900" dirty="0">
                <a:hlinkClick r:id="rId2"/>
              </a:rPr>
              <a:t>u</a:t>
            </a:r>
            <a:endParaRPr lang="en-US" altLang="ru-RU" sz="39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ru-RU" sz="3900" b="1" dirty="0">
                <a:solidFill>
                  <a:srgbClr val="002060"/>
                </a:solidFill>
              </a:rPr>
              <a:t>Наш сайт</a:t>
            </a:r>
            <a:r>
              <a:rPr lang="ru-RU" altLang="ru-RU" sz="3900" dirty="0">
                <a:solidFill>
                  <a:srgbClr val="002060"/>
                </a:solidFill>
              </a:rPr>
              <a:t> </a:t>
            </a:r>
            <a:r>
              <a:rPr lang="en-US" altLang="ru-RU" sz="3900" dirty="0">
                <a:solidFill>
                  <a:schemeClr val="hlink"/>
                </a:solidFill>
              </a:rPr>
              <a:t>autizm-aura.ru</a:t>
            </a:r>
            <a:endParaRPr lang="ru-RU" altLang="ru-RU" sz="3900" dirty="0">
              <a:solidFill>
                <a:schemeClr val="hlink"/>
              </a:solidFill>
            </a:endParaRPr>
          </a:p>
          <a:p>
            <a:pPr marL="0" indent="0" algn="ctr">
              <a:buNone/>
              <a:defRPr/>
            </a:pPr>
            <a:r>
              <a:rPr lang="en-US" altLang="ru-RU" sz="3900" dirty="0">
                <a:solidFill>
                  <a:schemeClr val="hlink"/>
                </a:solidFill>
                <a:hlinkClick r:id="rId3"/>
              </a:rPr>
              <a:t>https://www.facebook.com/groups/AURA.TOMSK/</a:t>
            </a:r>
            <a:endParaRPr lang="ru-RU" altLang="ru-RU" sz="3900" dirty="0">
              <a:solidFill>
                <a:schemeClr val="hlink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ru-RU" altLang="ru-RU" sz="3200" dirty="0">
              <a:solidFill>
                <a:schemeClr val="hlink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alt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8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  <a:defRPr/>
            </a:pPr>
            <a:endParaRPr lang="ru-RU" altLang="ru-RU" sz="3200" b="1" u="sng" dirty="0">
              <a:solidFill>
                <a:srgbClr val="0070C0"/>
              </a:solidFill>
            </a:endParaRPr>
          </a:p>
          <a:p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</a:t>
            </a:r>
            <a:br>
              <a:rPr lang="ru-RU" alt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98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28600" y="122240"/>
            <a:ext cx="11734800" cy="516256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 АУТИЗМА. РАСПРОСТРАНЕННОСТЬ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9092"/>
            <a:ext cx="12192000" cy="60689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endParaRPr lang="ru-RU" altLang="ru-RU" sz="800" b="1" dirty="0">
              <a:solidFill>
                <a:srgbClr val="330066"/>
              </a:solidFill>
              <a:sym typeface="Arial" panose="020B0604020202020204" pitchFamily="34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r>
              <a:rPr lang="ru-RU" altLang="ru-RU" sz="4000" b="1" dirty="0" smtClean="0">
                <a:solidFill>
                  <a:srgbClr val="330066"/>
                </a:solidFill>
                <a:sym typeface="Arial" panose="020B0604020202020204" pitchFamily="34" charset="0"/>
              </a:rPr>
              <a:t>Мировая статистика (ВОЗ)</a:t>
            </a:r>
          </a:p>
          <a:p>
            <a:pPr marL="0">
              <a:spcBef>
                <a:spcPts val="0"/>
              </a:spcBef>
              <a:buNone/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sym typeface="Arial" panose="020B0604020202020204" pitchFamily="34" charset="0"/>
              </a:rPr>
              <a:t>1 </a:t>
            </a:r>
            <a:r>
              <a:rPr lang="ru-RU" altLang="ru-RU" sz="4000" b="1" dirty="0">
                <a:solidFill>
                  <a:srgbClr val="C00000"/>
                </a:solidFill>
                <a:sym typeface="Arial" panose="020B0604020202020204" pitchFamily="34" charset="0"/>
              </a:rPr>
              <a:t>на </a:t>
            </a:r>
            <a:r>
              <a:rPr lang="ru-RU" altLang="ru-RU" sz="4000" b="1" dirty="0" smtClean="0">
                <a:solidFill>
                  <a:srgbClr val="C00000"/>
                </a:solidFill>
                <a:sym typeface="Arial" panose="020B0604020202020204" pitchFamily="34" charset="0"/>
              </a:rPr>
              <a:t>100</a:t>
            </a:r>
          </a:p>
          <a:p>
            <a:pPr marL="0">
              <a:spcBef>
                <a:spcPts val="0"/>
              </a:spcBef>
              <a:buNone/>
              <a:defRPr/>
            </a:pPr>
            <a:endParaRPr lang="ru-RU" altLang="ru-RU" sz="4000" b="1" dirty="0">
              <a:solidFill>
                <a:srgbClr val="C00000"/>
              </a:solidFill>
              <a:sym typeface="Arial" panose="020B0604020202020204" pitchFamily="34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r>
              <a:rPr lang="ru-RU" altLang="ru-RU" sz="4000" b="1" dirty="0">
                <a:sym typeface="Arial" panose="020B0604020202020204" pitchFamily="34" charset="0"/>
              </a:rPr>
              <a:t>Глобальная </a:t>
            </a:r>
            <a:r>
              <a:rPr lang="ru-RU" altLang="ru-RU" sz="4000" b="1" dirty="0" smtClean="0">
                <a:sym typeface="Arial" panose="020B0604020202020204" pitchFamily="34" charset="0"/>
              </a:rPr>
              <a:t>распространенность</a:t>
            </a:r>
            <a:r>
              <a:rPr lang="ru-RU" altLang="ru-RU" sz="4000" dirty="0" smtClean="0">
                <a:sym typeface="Arial" panose="020B0604020202020204" pitchFamily="34" charset="0"/>
              </a:rPr>
              <a:t> </a:t>
            </a:r>
          </a:p>
          <a:p>
            <a:pPr marL="0">
              <a:spcBef>
                <a:spcPts val="0"/>
              </a:spcBef>
              <a:buNone/>
              <a:defRPr/>
            </a:pPr>
            <a:r>
              <a:rPr lang="ru-RU" altLang="ru-RU" sz="4000" b="1" dirty="0" smtClean="0">
                <a:sym typeface="Arial" panose="020B0604020202020204" pitchFamily="34" charset="0"/>
              </a:rPr>
              <a:t>близка </a:t>
            </a:r>
            <a:r>
              <a:rPr lang="ru-RU" altLang="ru-RU" sz="4000" b="1" dirty="0">
                <a:sym typeface="Arial" panose="020B0604020202020204" pitchFamily="34" charset="0"/>
              </a:rPr>
              <a:t>к 1%.</a:t>
            </a:r>
          </a:p>
          <a:p>
            <a:pPr marL="0">
              <a:spcBef>
                <a:spcPts val="0"/>
              </a:spcBef>
              <a:buNone/>
              <a:defRPr/>
            </a:pPr>
            <a:endParaRPr lang="ru-RU" altLang="ru-RU" sz="4000" dirty="0">
              <a:sym typeface="Arial" panose="020B0604020202020204" pitchFamily="34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r>
              <a:rPr lang="ru-RU" altLang="ru-RU" sz="4000" b="1" dirty="0">
                <a:solidFill>
                  <a:srgbClr val="330066"/>
                </a:solidFill>
                <a:sym typeface="Arial" panose="020B0604020202020204" pitchFamily="34" charset="0"/>
              </a:rPr>
              <a:t>США: </a:t>
            </a:r>
            <a:r>
              <a:rPr lang="ru-RU" altLang="ru-RU" sz="4000" b="1" dirty="0">
                <a:solidFill>
                  <a:srgbClr val="C00000"/>
                </a:solidFill>
                <a:sym typeface="Arial" panose="020B0604020202020204" pitchFamily="34" charset="0"/>
              </a:rPr>
              <a:t>1 на 59</a:t>
            </a:r>
          </a:p>
          <a:p>
            <a:pPr marL="0">
              <a:spcBef>
                <a:spcPts val="0"/>
              </a:spcBef>
              <a:buNone/>
              <a:defRPr/>
            </a:pPr>
            <a:endParaRPr lang="ru-RU" altLang="ru-RU" sz="3300" dirty="0">
              <a:sym typeface="Arial" panose="020B0604020202020204" pitchFamily="34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ru-RU" altLang="ru-RU" sz="3300" dirty="0">
              <a:sym typeface="Arial" panose="020B0604020202020204" pitchFamily="34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endParaRPr lang="en-US" altLang="ru-RU" sz="3300" b="1" dirty="0">
              <a:solidFill>
                <a:srgbClr val="C00000"/>
              </a:solidFill>
              <a:sym typeface="Arial" panose="020B0604020202020204" pitchFamily="34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endParaRPr lang="en-US" altLang="ru-RU" sz="3300" b="1" dirty="0">
              <a:solidFill>
                <a:srgbClr val="C00000"/>
              </a:solidFill>
              <a:sym typeface="Arial" panose="020B0604020202020204" pitchFamily="34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endParaRPr lang="en-US" altLang="ru-RU" sz="3300" b="1" dirty="0">
              <a:solidFill>
                <a:srgbClr val="C00000"/>
              </a:solidFill>
              <a:sym typeface="Arial" panose="020B0604020202020204" pitchFamily="34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endParaRPr lang="en-US" altLang="ru-RU" sz="3300" b="1" dirty="0">
              <a:solidFill>
                <a:srgbClr val="C00000"/>
              </a:solidFill>
              <a:sym typeface="Arial" panose="020B0604020202020204" pitchFamily="34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endParaRPr lang="ru-RU" altLang="ru-RU" sz="3300" b="1" dirty="0">
              <a:solidFill>
                <a:srgbClr val="C00000"/>
              </a:solidFill>
              <a:sym typeface="Arial" panose="020B0604020202020204" pitchFamily="34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r>
              <a:rPr lang="ru-RU" altLang="ru-RU" sz="3600" b="1" dirty="0" smtClean="0">
                <a:solidFill>
                  <a:srgbClr val="330066"/>
                </a:solidFill>
                <a:sym typeface="Arial" panose="020B0604020202020204" pitchFamily="34" charset="0"/>
              </a:rPr>
              <a:t>ТОМСКАЯ </a:t>
            </a:r>
            <a:r>
              <a:rPr lang="ru-RU" altLang="ru-RU" sz="3600" b="1" dirty="0">
                <a:solidFill>
                  <a:srgbClr val="330066"/>
                </a:solidFill>
                <a:sym typeface="Arial" panose="020B0604020202020204" pitchFamily="34" charset="0"/>
              </a:rPr>
              <a:t>ОБЛАСТЬ: </a:t>
            </a:r>
            <a:r>
              <a:rPr lang="ru-RU" altLang="ru-RU" sz="3600" b="1" dirty="0" smtClean="0">
                <a:solidFill>
                  <a:srgbClr val="C00000"/>
                </a:solidFill>
                <a:sym typeface="Arial" panose="020B0604020202020204" pitchFamily="34" charset="0"/>
              </a:rPr>
              <a:t>На 01.01.2019 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286 детей  - город и 113 – районы </a:t>
            </a:r>
          </a:p>
          <a:p>
            <a:pPr marL="0">
              <a:spcBef>
                <a:spcPts val="0"/>
              </a:spcBef>
              <a:buNone/>
              <a:defRPr/>
            </a:pPr>
            <a:r>
              <a:rPr lang="ru-RU" altLang="ru-RU" sz="3600" b="1" dirty="0" smtClean="0">
                <a:solidFill>
                  <a:srgbClr val="C00000"/>
                </a:solidFill>
              </a:rPr>
              <a:t>Итого - 399 детей с РАС </a:t>
            </a:r>
            <a:endParaRPr lang="ru-RU" sz="3600" b="1" dirty="0"/>
          </a:p>
          <a:p>
            <a:pPr marL="0">
              <a:spcBef>
                <a:spcPts val="0"/>
              </a:spcBef>
              <a:buNone/>
              <a:defRPr/>
            </a:pPr>
            <a:endParaRPr lang="ru-RU" sz="3600" b="1" dirty="0">
              <a:solidFill>
                <a:srgbClr val="C00000"/>
              </a:solidFill>
            </a:endParaRPr>
          </a:p>
          <a:p>
            <a:pPr marL="0">
              <a:spcBef>
                <a:spcPts val="0"/>
              </a:spcBef>
              <a:buNone/>
              <a:defRPr/>
            </a:pPr>
            <a:r>
              <a:rPr lang="ru-RU" sz="3600" b="1" dirty="0"/>
              <a:t>ПРОГНОЗИРУЕМОЕ КОЛИЧЕСТВО ДЕТЕЙ С АУТИЗМОМ В ТОМСКОЙ ОБЛАСТИ ПРИБЛИЖАЕТСЯ К </a:t>
            </a:r>
            <a:r>
              <a:rPr lang="ru-RU" sz="3600" b="1" dirty="0">
                <a:solidFill>
                  <a:srgbClr val="C00000"/>
                </a:solidFill>
              </a:rPr>
              <a:t>3000</a:t>
            </a:r>
            <a:r>
              <a:rPr lang="ru-RU" sz="3600" b="1" dirty="0"/>
              <a:t>!!!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6532" y="846668"/>
            <a:ext cx="648546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20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599"/>
            <a:ext cx="12070080" cy="929641"/>
          </a:xfrm>
        </p:spPr>
        <p:txBody>
          <a:bodyPr>
            <a:noAutofit/>
          </a:bodyPr>
          <a:lstStyle/>
          <a:p>
            <a:r>
              <a:rPr lang="ru-RU" alt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ранней диагностики и раннего вмешательства </a:t>
            </a:r>
            <a:br>
              <a:rPr lang="ru-RU" alt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31520"/>
            <a:ext cx="12192000" cy="6004560"/>
          </a:xfrm>
        </p:spPr>
        <p:txBody>
          <a:bodyPr>
            <a:normAutofit/>
          </a:bodyPr>
          <a:lstStyle/>
          <a:p>
            <a:pPr marL="1587" algn="l">
              <a:spcBef>
                <a:spcPts val="450"/>
              </a:spcBef>
              <a:buSzPct val="70000"/>
            </a:pPr>
            <a:r>
              <a:rPr lang="ru-RU" altLang="ru-RU" sz="3200" b="1" dirty="0" smtClean="0">
                <a:solidFill>
                  <a:srgbClr val="C00000"/>
                </a:solidFill>
              </a:rPr>
              <a:t>- Нервная </a:t>
            </a:r>
            <a:r>
              <a:rPr lang="ru-RU" altLang="ru-RU" sz="3200" b="1" dirty="0">
                <a:solidFill>
                  <a:srgbClr val="C00000"/>
                </a:solidFill>
              </a:rPr>
              <a:t>система </a:t>
            </a:r>
            <a:r>
              <a:rPr lang="ru-RU" altLang="ru-RU" sz="3200" b="1" dirty="0">
                <a:solidFill>
                  <a:srgbClr val="002060"/>
                </a:solidFill>
              </a:rPr>
              <a:t>детей в раннем возрасте </a:t>
            </a:r>
            <a:r>
              <a:rPr lang="ru-RU" altLang="ru-RU" sz="3200" b="1" dirty="0">
                <a:solidFill>
                  <a:srgbClr val="C00000"/>
                </a:solidFill>
              </a:rPr>
              <a:t>обладает повышенной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пластичностью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;</a:t>
            </a:r>
          </a:p>
          <a:p>
            <a:pPr algn="l"/>
            <a:r>
              <a:rPr lang="ru-RU" altLang="ru-RU" sz="3200" b="1" dirty="0">
                <a:solidFill>
                  <a:srgbClr val="C00000"/>
                </a:solidFill>
              </a:rPr>
              <a:t>- </a:t>
            </a:r>
            <a:r>
              <a:rPr lang="ru-RU" altLang="ru-RU" sz="3200" b="1" dirty="0">
                <a:solidFill>
                  <a:srgbClr val="002060"/>
                </a:solidFill>
              </a:rPr>
              <a:t>Существуют </a:t>
            </a:r>
            <a:r>
              <a:rPr lang="ru-RU" altLang="ru-RU" sz="3200" b="1" dirty="0">
                <a:solidFill>
                  <a:srgbClr val="C00000"/>
                </a:solidFill>
              </a:rPr>
              <a:t>эффективные способы обучения </a:t>
            </a:r>
            <a:r>
              <a:rPr lang="ru-RU" altLang="ru-RU" sz="3200" b="1" dirty="0">
                <a:solidFill>
                  <a:srgbClr val="002060"/>
                </a:solidFill>
              </a:rPr>
              <a:t>детей с аутизмом;</a:t>
            </a:r>
          </a:p>
          <a:p>
            <a:pPr algn="l"/>
            <a:r>
              <a:rPr lang="ru-RU" altLang="ru-RU" sz="3200" b="1" dirty="0" smtClean="0">
                <a:solidFill>
                  <a:srgbClr val="002060"/>
                </a:solidFill>
              </a:rPr>
              <a:t>- Чем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раньше начать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вмешательство, тем э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ффективнее адаптация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;</a:t>
            </a:r>
          </a:p>
          <a:p>
            <a:pPr marL="1587" algn="l">
              <a:spcBef>
                <a:spcPts val="450"/>
              </a:spcBef>
              <a:buSzPct val="70000"/>
            </a:pPr>
            <a:r>
              <a:rPr lang="ru-RU" altLang="ru-RU" sz="3200" b="1" dirty="0" smtClean="0">
                <a:solidFill>
                  <a:srgbClr val="C00000"/>
                </a:solidFill>
              </a:rPr>
              <a:t>- Ранний </a:t>
            </a:r>
            <a:r>
              <a:rPr lang="ru-RU" altLang="ru-RU" sz="3200" b="1" dirty="0">
                <a:solidFill>
                  <a:srgbClr val="C00000"/>
                </a:solidFill>
              </a:rPr>
              <a:t>возраст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связан </a:t>
            </a:r>
            <a:r>
              <a:rPr lang="ru-RU" altLang="ru-RU" sz="3200" b="1" dirty="0">
                <a:solidFill>
                  <a:srgbClr val="002060"/>
                </a:solidFill>
              </a:rPr>
              <a:t>с </a:t>
            </a:r>
            <a:r>
              <a:rPr lang="ru-RU" altLang="ru-RU" sz="3200" b="1" dirty="0">
                <a:solidFill>
                  <a:srgbClr val="C00000"/>
                </a:solidFill>
              </a:rPr>
              <a:t>лучшим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прогнозом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;</a:t>
            </a:r>
          </a:p>
          <a:p>
            <a:pPr>
              <a:defRPr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57" y="4260542"/>
            <a:ext cx="2836193" cy="2005756"/>
          </a:xfrm>
          <a:prstGeom prst="rect">
            <a:avLst/>
          </a:prstGeom>
        </p:spPr>
      </p:pic>
      <p:pic>
        <p:nvPicPr>
          <p:cNvPr id="6" name="Содержимое 4" descr="ребенок принимает реш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54" y="4074751"/>
            <a:ext cx="3594704" cy="235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57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599"/>
            <a:ext cx="12070080" cy="929641"/>
          </a:xfrm>
        </p:spPr>
        <p:txBody>
          <a:bodyPr>
            <a:noAutofit/>
          </a:bodyPr>
          <a:lstStyle/>
          <a:p>
            <a:r>
              <a:rPr lang="ru-RU" alt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раннего вмешательства </a:t>
            </a:r>
            <a:br>
              <a:rPr lang="ru-RU" alt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1120"/>
            <a:ext cx="12192000" cy="5394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вмешательство снижает необходимость помощи и сопровождения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будущем, уменьшает выраженность симптомов аутизма, а также увеличивает вероятность того, что ребенок сможет учиться в общеобразовательном классе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sz="36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РАННЕЕ </a:t>
            </a:r>
            <a:r>
              <a:rPr lang="ru-RU" sz="3200" b="1" dirty="0">
                <a:solidFill>
                  <a:srgbClr val="C00000"/>
                </a:solidFill>
              </a:rPr>
              <a:t>ВМЕШАТЕЛЬСТВО ПОЗВОЛЯЕТ СУЩЕСТВЕННО СОКРАТИТЬ  РАСХОДЫ НА РЕАБИЛИТАЦИЮ РЕБЕНКА С АУТИЗМОМ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9" descr="человечек с вопросо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2001" y="0"/>
            <a:ext cx="1270000" cy="130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08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025268" cy="822959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инструменты  ранней  диагностики: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600" y="822960"/>
            <a:ext cx="11658600" cy="5354003"/>
          </a:xfrm>
        </p:spPr>
        <p:txBody>
          <a:bodyPr/>
          <a:lstStyle/>
          <a:p>
            <a:pPr marL="1587" indent="0">
              <a:spcBef>
                <a:spcPts val="450"/>
              </a:spcBef>
              <a:buSzPct val="70000"/>
              <a:buNone/>
            </a:pPr>
            <a:r>
              <a:rPr lang="ru-RU" altLang="ru-RU" sz="3600" b="1" dirty="0" smtClean="0">
                <a:solidFill>
                  <a:srgbClr val="002060"/>
                </a:solidFill>
              </a:rPr>
              <a:t>-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Информированность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3600" b="1" dirty="0">
                <a:solidFill>
                  <a:srgbClr val="002060"/>
                </a:solidFill>
              </a:rPr>
              <a:t>об аутизме</a:t>
            </a:r>
          </a:p>
          <a:p>
            <a:pPr marL="1587" indent="0">
              <a:spcBef>
                <a:spcPts val="450"/>
              </a:spcBef>
              <a:buSzPct val="70000"/>
              <a:buNone/>
            </a:pPr>
            <a:r>
              <a:rPr lang="ru-RU" altLang="ru-RU" sz="3600" b="1" dirty="0">
                <a:solidFill>
                  <a:srgbClr val="002060"/>
                </a:solidFill>
              </a:rPr>
              <a:t>- </a:t>
            </a:r>
            <a:r>
              <a:rPr lang="ru-RU" altLang="ru-RU" sz="3600" b="1" dirty="0">
                <a:solidFill>
                  <a:srgbClr val="C00000"/>
                </a:solidFill>
              </a:rPr>
              <a:t>«Красные флажки» </a:t>
            </a:r>
            <a:r>
              <a:rPr lang="ru-RU" altLang="ru-RU" sz="3600" b="1" dirty="0">
                <a:solidFill>
                  <a:srgbClr val="002060"/>
                </a:solidFill>
              </a:rPr>
              <a:t>аутизма</a:t>
            </a:r>
          </a:p>
          <a:p>
            <a:pPr marL="1587" indent="0">
              <a:spcBef>
                <a:spcPts val="450"/>
              </a:spcBef>
              <a:buSzPct val="70000"/>
              <a:buNone/>
            </a:pPr>
            <a:r>
              <a:rPr lang="ru-RU" altLang="ru-RU" sz="3600" b="1" dirty="0" smtClean="0">
                <a:solidFill>
                  <a:srgbClr val="002060"/>
                </a:solidFill>
              </a:rPr>
              <a:t>- Модифицированный </a:t>
            </a:r>
            <a:r>
              <a:rPr lang="ru-RU" altLang="ru-RU" sz="3600" b="1" dirty="0" err="1" smtClean="0">
                <a:solidFill>
                  <a:srgbClr val="002060"/>
                </a:solidFill>
              </a:rPr>
              <a:t>скрининговый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 тест </a:t>
            </a:r>
            <a:r>
              <a:rPr lang="en-US" altLang="ru-RU" sz="3600" b="1" dirty="0">
                <a:solidFill>
                  <a:srgbClr val="C00000"/>
                </a:solidFill>
              </a:rPr>
              <a:t>M-CHAT/R</a:t>
            </a:r>
            <a:endParaRPr lang="ru-RU" altLang="ru-RU" sz="3600" b="1" dirty="0">
              <a:solidFill>
                <a:srgbClr val="C00000"/>
              </a:solidFill>
            </a:endParaRPr>
          </a:p>
          <a:p>
            <a:pPr marL="1587" indent="0">
              <a:spcBef>
                <a:spcPts val="450"/>
              </a:spcBef>
              <a:buSzPct val="70000"/>
              <a:buNone/>
            </a:pPr>
            <a:r>
              <a:rPr lang="ru-RU" altLang="ru-RU" sz="3600" b="1" dirty="0" smtClean="0">
                <a:solidFill>
                  <a:srgbClr val="002060"/>
                </a:solidFill>
              </a:rPr>
              <a:t>для </a:t>
            </a:r>
            <a:r>
              <a:rPr lang="ru-RU" altLang="ru-RU" sz="3600" b="1" dirty="0">
                <a:solidFill>
                  <a:srgbClr val="002060"/>
                </a:solidFill>
              </a:rPr>
              <a:t>выявления аутизма 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   </a:t>
            </a:r>
            <a:r>
              <a:rPr lang="ru-RU" altLang="ru-RU" sz="3600" b="1" dirty="0">
                <a:solidFill>
                  <a:srgbClr val="002060"/>
                </a:solidFill>
              </a:rPr>
              <a:t>у 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детей в возрасте  </a:t>
            </a:r>
            <a:r>
              <a:rPr lang="ru-RU" altLang="ru-RU" sz="3600" b="1" dirty="0">
                <a:solidFill>
                  <a:srgbClr val="002060"/>
                </a:solidFill>
              </a:rPr>
              <a:t>16-30 месяцев  </a:t>
            </a:r>
            <a:endParaRPr lang="ru-RU" altLang="ru-RU" sz="3600" b="1" dirty="0" smtClean="0">
              <a:solidFill>
                <a:srgbClr val="002060"/>
              </a:solidFill>
            </a:endParaRPr>
          </a:p>
          <a:p>
            <a:pPr marL="1587" indent="0">
              <a:spcBef>
                <a:spcPts val="450"/>
              </a:spcBef>
              <a:buSzPct val="70000"/>
              <a:buNone/>
            </a:pPr>
            <a:r>
              <a:rPr lang="ru-RU" altLang="ru-RU" sz="3600" b="1" dirty="0" smtClean="0">
                <a:solidFill>
                  <a:srgbClr val="002060"/>
                </a:solidFill>
              </a:rPr>
              <a:t>-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ADOS </a:t>
            </a:r>
            <a:r>
              <a:rPr lang="ru-RU" altLang="ru-RU" sz="3600" b="1" dirty="0">
                <a:solidFill>
                  <a:srgbClr val="C00000"/>
                </a:solidFill>
              </a:rPr>
              <a:t>— Шкала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Наблюдения</a:t>
            </a:r>
            <a:endParaRPr lang="ru-RU" altLang="ru-RU" sz="3600" b="1" dirty="0">
              <a:solidFill>
                <a:srgbClr val="002060"/>
              </a:solidFill>
            </a:endParaRPr>
          </a:p>
          <a:p>
            <a:pPr marL="1587" indent="0">
              <a:spcBef>
                <a:spcPts val="450"/>
              </a:spcBef>
              <a:buSzPct val="70000"/>
              <a:buNone/>
            </a:pPr>
            <a:r>
              <a:rPr lang="ru-RU" altLang="ru-RU" sz="3600" b="1" dirty="0" smtClean="0">
                <a:solidFill>
                  <a:srgbClr val="002060"/>
                </a:solidFill>
              </a:rPr>
              <a:t>  (Диагностический критерий Аутизма)</a:t>
            </a:r>
            <a:endParaRPr lang="ru-RU" altLang="ru-RU" sz="3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и</a:t>
            </a:r>
            <a:r>
              <a:rPr lang="ru-RU" sz="3600" dirty="0" smtClean="0"/>
              <a:t> 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ADI-R </a:t>
            </a:r>
            <a:r>
              <a:rPr lang="ru-RU" altLang="ru-RU" sz="3600" b="1" dirty="0">
                <a:solidFill>
                  <a:srgbClr val="C00000"/>
                </a:solidFill>
              </a:rPr>
              <a:t>—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Диагностическое интервью</a:t>
            </a:r>
            <a:endParaRPr lang="ru-RU" sz="3600" dirty="0"/>
          </a:p>
        </p:txBody>
      </p:sp>
      <p:pic>
        <p:nvPicPr>
          <p:cNvPr id="7" name="Содержимое 4" descr="человек под влияние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2847" y="3855720"/>
            <a:ext cx="2894933" cy="232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23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5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информирования: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990600"/>
            <a:ext cx="11216640" cy="51863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азвеять мифы об аутизме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ринять  детей  с РАС такими, какие они есть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общество толерантности (помогать, сочувствовать и спокойно реагировать)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взаимодействию с детьми с аутизмом, как правильно себя вести (что можно сделать,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чтобы помочь и чего не нужно делать)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0080" y="4001294"/>
            <a:ext cx="3818572" cy="286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8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23291" y="152402"/>
            <a:ext cx="11863227" cy="5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 u="sng" dirty="0">
                <a:solidFill>
                  <a:srgbClr val="C00000"/>
                </a:solidFill>
              </a:rPr>
              <a:t>Красные флажки аутизма</a:t>
            </a:r>
            <a:r>
              <a:rPr lang="ru-RU" altLang="ru-RU" sz="3200" b="1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" y="733843"/>
            <a:ext cx="12313919" cy="583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116" indent="0">
              <a:spcBef>
                <a:spcPts val="600"/>
              </a:spcBef>
              <a:buSzPct val="70000"/>
            </a:pPr>
            <a:r>
              <a:rPr lang="ru-RU" altLang="ru-RU" sz="2800" b="1" i="1" dirty="0">
                <a:solidFill>
                  <a:srgbClr val="002060"/>
                </a:solidFill>
              </a:rPr>
              <a:t>Наличие хотя бы одного требует дополнительной </a:t>
            </a:r>
            <a:r>
              <a:rPr lang="ru-RU" altLang="ru-RU" sz="2800" b="1" i="1" dirty="0" err="1">
                <a:solidFill>
                  <a:srgbClr val="002060"/>
                </a:solidFill>
              </a:rPr>
              <a:t>диагноостики</a:t>
            </a:r>
            <a:r>
              <a:rPr lang="ru-RU" altLang="ru-RU" sz="2800" b="1" i="1" dirty="0">
                <a:solidFill>
                  <a:srgbClr val="002060"/>
                </a:solidFill>
              </a:rPr>
              <a:t>:</a:t>
            </a:r>
          </a:p>
          <a:p>
            <a:pPr marL="459305" indent="-457189"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lang="ru-RU" altLang="ru-RU" sz="2800" b="1" i="1" dirty="0">
                <a:solidFill>
                  <a:srgbClr val="C00000"/>
                </a:solidFill>
              </a:rPr>
              <a:t>Не реагирует на имя</a:t>
            </a:r>
          </a:p>
          <a:p>
            <a:pPr marL="459305" indent="-457189"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lang="ru-RU" altLang="ru-RU" sz="2800" b="1" i="1" dirty="0">
                <a:solidFill>
                  <a:srgbClr val="C00000"/>
                </a:solidFill>
              </a:rPr>
              <a:t> Ведет себя как будто глухой</a:t>
            </a:r>
          </a:p>
          <a:p>
            <a:pPr marL="459305" indent="-457189"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lang="ru-RU" altLang="ru-RU" sz="2800" b="1" i="1" dirty="0">
                <a:solidFill>
                  <a:srgbClr val="C00000"/>
                </a:solidFill>
              </a:rPr>
              <a:t> Не улыбается другим людям</a:t>
            </a:r>
          </a:p>
          <a:p>
            <a:pPr marL="459305" indent="-457189"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lang="ru-RU" altLang="ru-RU" sz="2800" b="1" i="1" dirty="0">
                <a:solidFill>
                  <a:srgbClr val="C00000"/>
                </a:solidFill>
              </a:rPr>
              <a:t> Не использует указательный жест или другие жесты к </a:t>
            </a:r>
            <a:r>
              <a:rPr lang="ru-RU" altLang="ru-RU" sz="2800" b="1" i="1" dirty="0" smtClean="0">
                <a:solidFill>
                  <a:srgbClr val="C00000"/>
                </a:solidFill>
              </a:rPr>
              <a:t>12 </a:t>
            </a:r>
            <a:r>
              <a:rPr lang="ru-RU" altLang="ru-RU" sz="2800" b="1" i="1" dirty="0" err="1" smtClean="0">
                <a:solidFill>
                  <a:srgbClr val="C00000"/>
                </a:solidFill>
              </a:rPr>
              <a:t>мес</a:t>
            </a:r>
            <a:endParaRPr lang="ru-RU" altLang="ru-RU" sz="2800" b="1" i="1" dirty="0">
              <a:solidFill>
                <a:srgbClr val="C00000"/>
              </a:solidFill>
            </a:endParaRPr>
          </a:p>
          <a:p>
            <a:pPr marL="459305" indent="-457189"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endParaRPr lang="ru-RU" altLang="ru-RU" sz="2667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2776" y="3675164"/>
            <a:ext cx="2200712" cy="3112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134" y="3651516"/>
            <a:ext cx="2784126" cy="32064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675164"/>
            <a:ext cx="3052824" cy="30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290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23291" y="152402"/>
            <a:ext cx="11863227" cy="5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 u="sng" dirty="0">
                <a:solidFill>
                  <a:srgbClr val="C00000"/>
                </a:solidFill>
              </a:rPr>
              <a:t>Красные флажки аутизма</a:t>
            </a:r>
            <a:r>
              <a:rPr lang="ru-RU" altLang="ru-RU" sz="3200" b="1" dirty="0">
                <a:solidFill>
                  <a:srgbClr val="C00000"/>
                </a:solidFill>
              </a:rPr>
              <a:t>: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6991" y="795644"/>
            <a:ext cx="12191999" cy="583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9305" indent="-457189"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lang="ru-RU" altLang="ru-RU" sz="2667" b="1" i="1" dirty="0">
                <a:solidFill>
                  <a:srgbClr val="C00000"/>
                </a:solidFill>
              </a:rPr>
              <a:t>Нет лепета к 12 мес.  или слов к 16 мес.</a:t>
            </a:r>
          </a:p>
          <a:p>
            <a:pPr marL="459305" indent="-457189"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lang="ru-RU" altLang="ru-RU" sz="2667" b="1" i="1" dirty="0">
                <a:solidFill>
                  <a:srgbClr val="C00000"/>
                </a:solidFill>
              </a:rPr>
              <a:t>Нет фразовой речи к 24 мес.</a:t>
            </a:r>
          </a:p>
          <a:p>
            <a:pPr marL="459305" indent="-457189"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lang="ru-RU" altLang="ru-RU" sz="2667" b="1" i="1" dirty="0">
                <a:solidFill>
                  <a:srgbClr val="C00000"/>
                </a:solidFill>
              </a:rPr>
              <a:t>Нет зрительного контакта</a:t>
            </a:r>
          </a:p>
          <a:p>
            <a:pPr marL="459305" indent="-457189"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lang="ru-RU" altLang="ru-RU" sz="2667" b="1" i="1" dirty="0">
                <a:solidFill>
                  <a:srgbClr val="C00000"/>
                </a:solidFill>
              </a:rPr>
              <a:t>Потеря любых социальных или коммуникативных навыков в любой момент жизни </a:t>
            </a:r>
          </a:p>
          <a:p>
            <a:pPr marL="459305" indent="-457189">
              <a:spcBef>
                <a:spcPts val="600"/>
              </a:spcBef>
              <a:buSzPct val="70000"/>
              <a:buFontTx/>
              <a:buChar char="-"/>
            </a:pPr>
            <a:endParaRPr lang="ru-RU" altLang="ru-RU" sz="2667" b="1" i="1" dirty="0">
              <a:solidFill>
                <a:srgbClr val="002060"/>
              </a:solidFill>
            </a:endParaRPr>
          </a:p>
          <a:p>
            <a:pPr marL="459305" indent="-457189">
              <a:spcBef>
                <a:spcPts val="600"/>
              </a:spcBef>
              <a:buSzPct val="70000"/>
              <a:buFontTx/>
              <a:buChar char="-"/>
            </a:pPr>
            <a:endParaRPr lang="ru-RU" alt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5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420" y="3490580"/>
            <a:ext cx="3687512" cy="280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2369" y="3311733"/>
            <a:ext cx="3165091" cy="31650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1610" y="3194030"/>
            <a:ext cx="2484908" cy="32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027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811</Words>
  <Application>Microsoft Office PowerPoint</Application>
  <PresentationFormat>Произвольный</PresentationFormat>
  <Paragraphs>129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Томская региональная общественная организация  «Ассоциациация родителей детей  с аутизмом «АУРА»      Роль ранней диагностики  в эффективной реабилитации детей с РАС</vt:lpstr>
      <vt:lpstr>Аутизм - это первазивное расстройство психического развития </vt:lpstr>
      <vt:lpstr>ЭПИДЕМИОЛОГИЯ АУТИЗМА. РАСПРОСТРАНЕННОСТЬ</vt:lpstr>
      <vt:lpstr>Роль ранней диагностики и раннего вмешательства  </vt:lpstr>
      <vt:lpstr>Роль раннего вмешательства  </vt:lpstr>
      <vt:lpstr>Основные  инструменты  ранней  диагностики: </vt:lpstr>
      <vt:lpstr>Цель информирования:</vt:lpstr>
      <vt:lpstr>Слайд 8</vt:lpstr>
      <vt:lpstr>Слайд 9</vt:lpstr>
      <vt:lpstr>Популяционный скрининг</vt:lpstr>
      <vt:lpstr>Слайд 11</vt:lpstr>
      <vt:lpstr> !!!  ГЛАВНОЕ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Наши контакты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</dc:creator>
  <cp:lastModifiedBy>HP</cp:lastModifiedBy>
  <cp:revision>63</cp:revision>
  <dcterms:created xsi:type="dcterms:W3CDTF">2019-02-03T12:38:51Z</dcterms:created>
  <dcterms:modified xsi:type="dcterms:W3CDTF">2019-04-23T05:46:32Z</dcterms:modified>
</cp:coreProperties>
</file>