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7" r:id="rId4"/>
    <p:sldId id="263" r:id="rId5"/>
    <p:sldId id="259" r:id="rId6"/>
    <p:sldId id="272" r:id="rId7"/>
    <p:sldId id="264" r:id="rId8"/>
    <p:sldId id="260" r:id="rId9"/>
    <p:sldId id="262" r:id="rId10"/>
    <p:sldId id="273" r:id="rId11"/>
    <p:sldId id="258" r:id="rId12"/>
    <p:sldId id="274" r:id="rId13"/>
    <p:sldId id="275" r:id="rId14"/>
    <p:sldId id="276" r:id="rId15"/>
    <p:sldId id="277" r:id="rId16"/>
    <p:sldId id="265" r:id="rId17"/>
    <p:sldId id="266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FB3BAD7-1186-4970-8C71-3995E1A2238F}">
          <p14:sldIdLst>
            <p14:sldId id="256"/>
            <p14:sldId id="257"/>
            <p14:sldId id="267"/>
            <p14:sldId id="263"/>
            <p14:sldId id="259"/>
            <p14:sldId id="272"/>
            <p14:sldId id="264"/>
            <p14:sldId id="260"/>
            <p14:sldId id="262"/>
            <p14:sldId id="273"/>
            <p14:sldId id="258"/>
            <p14:sldId id="274"/>
            <p14:sldId id="275"/>
            <p14:sldId id="276"/>
            <p14:sldId id="277"/>
            <p14:sldId id="265"/>
            <p14:sldId id="266"/>
          </p14:sldIdLst>
        </p14:section>
        <p14:section name="Раздел без заголовка" id="{C6C54C3E-D571-451B-98FB-D959EC382B1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1057;&#1042;&#1054;&#1044;%20&#1087;&#1086;%20&#1082;&#1072;&#1076;&#1088;&#1072;&#1084;%20&#1089;&#1087;&#1077;&#1094;&#1080;&#1083;&#1072;&#1080;&#1089;&#1090;&#1086;&#1074;%20&#1085;&#1072;%2015%20&#1084;&#1072;&#1088;&#1090;&#1072;%202019%20&#1073;&#1077;&#1079;%20&#1054;&#1043;&#1054;&#105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1057;&#1042;&#1054;&#1044;%20&#1087;&#1086;%20&#1082;&#1072;&#1076;&#1088;&#1072;&#1084;%20&#1089;&#1087;&#1077;&#1094;&#1080;&#1083;&#1072;&#1080;&#1089;&#1090;&#1086;&#1074;%20&#1085;&#1072;%2015%20&#1084;&#1072;&#1088;&#1090;&#1072;%202019%20&#1073;&#1077;&#1079;%20&#1054;&#1043;&#1054;&#105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'[СВОД по кадрам специлаистов на 15 марта 2019 без ОГОУ.xlsx]Общее ОО'!$B$31</c:f>
              <c:strCache>
                <c:ptCount val="1"/>
                <c:pt idx="0">
                  <c:v>Количество ставок (предусмотренные в штате ОО)</c:v>
                </c:pt>
              </c:strCache>
            </c:strRef>
          </c:tx>
          <c:invertIfNegative val="0"/>
          <c:cat>
            <c:strRef>
              <c:f>'[СВОД по кадрам специлаистов на 15 марта 2019 без ОГОУ.xlsx]Общее ОО'!$C$30:$F$30</c:f>
              <c:strCache>
                <c:ptCount val="4"/>
                <c:pt idx="0">
                  <c:v>педагог-психолог</c:v>
                </c:pt>
                <c:pt idx="1">
                  <c:v>социальный-педагог</c:v>
                </c:pt>
                <c:pt idx="2">
                  <c:v>учитель - дефектолог</c:v>
                </c:pt>
                <c:pt idx="3">
                  <c:v>учитель-логопед</c:v>
                </c:pt>
              </c:strCache>
            </c:strRef>
          </c:cat>
          <c:val>
            <c:numRef>
              <c:f>'[СВОД по кадрам специлаистов на 15 марта 2019 без ОГОУ.xlsx]Общее ОО'!$C$31:$F$31</c:f>
              <c:numCache>
                <c:formatCode>General</c:formatCode>
                <c:ptCount val="4"/>
                <c:pt idx="0">
                  <c:v>277.56</c:v>
                </c:pt>
                <c:pt idx="1">
                  <c:v>123.55</c:v>
                </c:pt>
                <c:pt idx="2">
                  <c:v>40.25</c:v>
                </c:pt>
                <c:pt idx="3">
                  <c:v>203.17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4-4C0E-9A57-535C345B80B2}"/>
            </c:ext>
          </c:extLst>
        </c:ser>
        <c:ser>
          <c:idx val="1"/>
          <c:order val="1"/>
          <c:tx>
            <c:strRef>
              <c:f>'[СВОД по кадрам специлаистов на 15 марта 2019 без ОГОУ.xlsx]Общее ОО'!$B$32</c:f>
              <c:strCache>
                <c:ptCount val="1"/>
                <c:pt idx="0">
                  <c:v>Занятые ставки по основной должности</c:v>
                </c:pt>
              </c:strCache>
            </c:strRef>
          </c:tx>
          <c:invertIfNegative val="0"/>
          <c:cat>
            <c:strRef>
              <c:f>'[СВОД по кадрам специлаистов на 15 марта 2019 без ОГОУ.xlsx]Общее ОО'!$C$30:$F$30</c:f>
              <c:strCache>
                <c:ptCount val="4"/>
                <c:pt idx="0">
                  <c:v>педагог-психолог</c:v>
                </c:pt>
                <c:pt idx="1">
                  <c:v>социальный-педагог</c:v>
                </c:pt>
                <c:pt idx="2">
                  <c:v>учитель - дефектолог</c:v>
                </c:pt>
                <c:pt idx="3">
                  <c:v>учитель-логопед</c:v>
                </c:pt>
              </c:strCache>
            </c:strRef>
          </c:cat>
          <c:val>
            <c:numRef>
              <c:f>'[СВОД по кадрам специлаистов на 15 марта 2019 без ОГОУ.xlsx]Общее ОО'!$C$32:$F$32</c:f>
              <c:numCache>
                <c:formatCode>General</c:formatCode>
                <c:ptCount val="4"/>
                <c:pt idx="0">
                  <c:v>241.96</c:v>
                </c:pt>
                <c:pt idx="1">
                  <c:v>102.55</c:v>
                </c:pt>
                <c:pt idx="2">
                  <c:v>10.8</c:v>
                </c:pt>
                <c:pt idx="3">
                  <c:v>170.27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E4-4C0E-9A57-535C345B80B2}"/>
            </c:ext>
          </c:extLst>
        </c:ser>
        <c:ser>
          <c:idx val="2"/>
          <c:order val="2"/>
          <c:tx>
            <c:strRef>
              <c:f>'[СВОД по кадрам специлаистов на 15 марта 2019 без ОГОУ.xlsx]Общее ОО'!$B$33</c:f>
              <c:strCache>
                <c:ptCount val="1"/>
                <c:pt idx="0">
                  <c:v>Вакантные ставки</c:v>
                </c:pt>
              </c:strCache>
            </c:strRef>
          </c:tx>
          <c:invertIfNegative val="0"/>
          <c:cat>
            <c:strRef>
              <c:f>'[СВОД по кадрам специлаистов на 15 марта 2019 без ОГОУ.xlsx]Общее ОО'!$C$30:$F$30</c:f>
              <c:strCache>
                <c:ptCount val="4"/>
                <c:pt idx="0">
                  <c:v>педагог-психолог</c:v>
                </c:pt>
                <c:pt idx="1">
                  <c:v>социальный-педагог</c:v>
                </c:pt>
                <c:pt idx="2">
                  <c:v>учитель - дефектолог</c:v>
                </c:pt>
                <c:pt idx="3">
                  <c:v>учитель-логопед</c:v>
                </c:pt>
              </c:strCache>
            </c:strRef>
          </c:cat>
          <c:val>
            <c:numRef>
              <c:f>'[СВОД по кадрам специлаистов на 15 марта 2019 без ОГОУ.xlsx]Общее ОО'!$C$33:$F$33</c:f>
              <c:numCache>
                <c:formatCode>General</c:formatCode>
                <c:ptCount val="4"/>
                <c:pt idx="0">
                  <c:v>21</c:v>
                </c:pt>
                <c:pt idx="1">
                  <c:v>7.75</c:v>
                </c:pt>
                <c:pt idx="2">
                  <c:v>6.75</c:v>
                </c:pt>
                <c:pt idx="3">
                  <c:v>23.75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E4-4C0E-9A57-535C345B80B2}"/>
            </c:ext>
          </c:extLst>
        </c:ser>
        <c:ser>
          <c:idx val="3"/>
          <c:order val="3"/>
          <c:tx>
            <c:strRef>
              <c:f>'[СВОД по кадрам специлаистов на 15 марта 2019 без ОГОУ.xlsx]Общее ОО'!$B$34</c:f>
              <c:strCache>
                <c:ptCount val="1"/>
                <c:pt idx="0">
                  <c:v>Внешние совместители</c:v>
                </c:pt>
              </c:strCache>
            </c:strRef>
          </c:tx>
          <c:invertIfNegative val="0"/>
          <c:cat>
            <c:strRef>
              <c:f>'[СВОД по кадрам специлаистов на 15 марта 2019 без ОГОУ.xlsx]Общее ОО'!$C$30:$F$30</c:f>
              <c:strCache>
                <c:ptCount val="4"/>
                <c:pt idx="0">
                  <c:v>педагог-психолог</c:v>
                </c:pt>
                <c:pt idx="1">
                  <c:v>социальный-педагог</c:v>
                </c:pt>
                <c:pt idx="2">
                  <c:v>учитель - дефектолог</c:v>
                </c:pt>
                <c:pt idx="3">
                  <c:v>учитель-логопед</c:v>
                </c:pt>
              </c:strCache>
            </c:strRef>
          </c:cat>
          <c:val>
            <c:numRef>
              <c:f>'[СВОД по кадрам специлаистов на 15 марта 2019 без ОГОУ.xlsx]Общее ОО'!$C$34:$F$34</c:f>
              <c:numCache>
                <c:formatCode>General</c:formatCode>
                <c:ptCount val="4"/>
                <c:pt idx="0">
                  <c:v>7.75</c:v>
                </c:pt>
                <c:pt idx="1">
                  <c:v>2</c:v>
                </c:pt>
                <c:pt idx="2">
                  <c:v>0.5</c:v>
                </c:pt>
                <c:pt idx="3">
                  <c:v>10.25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E4-4C0E-9A57-535C345B80B2}"/>
            </c:ext>
          </c:extLst>
        </c:ser>
        <c:ser>
          <c:idx val="4"/>
          <c:order val="4"/>
          <c:tx>
            <c:strRef>
              <c:f>'[СВОД по кадрам специлаистов на 15 марта 2019 без ОГОУ.xlsx]Общее ОО'!$B$35</c:f>
              <c:strCache>
                <c:ptCount val="1"/>
                <c:pt idx="0">
                  <c:v>Внутреннее совмещение </c:v>
                </c:pt>
              </c:strCache>
            </c:strRef>
          </c:tx>
          <c:invertIfNegative val="0"/>
          <c:cat>
            <c:strRef>
              <c:f>'[СВОД по кадрам специлаистов на 15 марта 2019 без ОГОУ.xlsx]Общее ОО'!$C$30:$F$30</c:f>
              <c:strCache>
                <c:ptCount val="4"/>
                <c:pt idx="0">
                  <c:v>педагог-психолог</c:v>
                </c:pt>
                <c:pt idx="1">
                  <c:v>социальный-педагог</c:v>
                </c:pt>
                <c:pt idx="2">
                  <c:v>учитель - дефектолог</c:v>
                </c:pt>
                <c:pt idx="3">
                  <c:v>учитель-логопед</c:v>
                </c:pt>
              </c:strCache>
            </c:strRef>
          </c:cat>
          <c:val>
            <c:numRef>
              <c:f>'[СВОД по кадрам специлаистов на 15 марта 2019 без ОГОУ.xlsx]Общее ОО'!$C$35:$F$35</c:f>
              <c:numCache>
                <c:formatCode>General</c:formatCode>
                <c:ptCount val="4"/>
                <c:pt idx="0">
                  <c:v>30.65</c:v>
                </c:pt>
                <c:pt idx="1">
                  <c:v>32.1</c:v>
                </c:pt>
                <c:pt idx="2">
                  <c:v>13.4</c:v>
                </c:pt>
                <c:pt idx="3">
                  <c:v>32.520000000000003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E4-4C0E-9A57-535C345B8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0733968"/>
        <c:axId val="-270726352"/>
      </c:barChart>
      <c:catAx>
        <c:axId val="-270733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70726352"/>
        <c:crosses val="autoZero"/>
        <c:auto val="1"/>
        <c:lblAlgn val="ctr"/>
        <c:lblOffset val="100"/>
        <c:noMultiLvlLbl val="0"/>
      </c:catAx>
      <c:valAx>
        <c:axId val="-270726352"/>
        <c:scaling>
          <c:orientation val="minMax"/>
          <c:max val="5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707339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'[СВОД по кадрам специлаистов на 15 марта 2019 без ОГОУ.xlsx]ДОО'!$B$29</c:f>
              <c:strCache>
                <c:ptCount val="1"/>
                <c:pt idx="0">
                  <c:v>Количество ставок (предусмотренные в штате ОО)</c:v>
                </c:pt>
              </c:strCache>
            </c:strRef>
          </c:tx>
          <c:invertIfNegative val="0"/>
          <c:cat>
            <c:strRef>
              <c:f>'[СВОД по кадрам специлаистов на 15 марта 2019 без ОГОУ.xlsx]ДОО'!$C$28:$F$28</c:f>
              <c:strCache>
                <c:ptCount val="4"/>
                <c:pt idx="0">
                  <c:v>педагог-психолог</c:v>
                </c:pt>
                <c:pt idx="1">
                  <c:v>социальный-педагог</c:v>
                </c:pt>
                <c:pt idx="2">
                  <c:v>учитель - дефектолог</c:v>
                </c:pt>
                <c:pt idx="3">
                  <c:v>учитель-логопед</c:v>
                </c:pt>
              </c:strCache>
            </c:strRef>
          </c:cat>
          <c:val>
            <c:numRef>
              <c:f>'[СВОД по кадрам специлаистов на 15 марта 2019 без ОГОУ.xlsx]ДОО'!$C$29:$F$29</c:f>
              <c:numCache>
                <c:formatCode>General</c:formatCode>
                <c:ptCount val="4"/>
                <c:pt idx="0">
                  <c:v>201.62</c:v>
                </c:pt>
                <c:pt idx="1">
                  <c:v>1.5</c:v>
                </c:pt>
                <c:pt idx="2">
                  <c:v>39.21</c:v>
                </c:pt>
                <c:pt idx="3">
                  <c:v>503.72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E-4CC0-940E-802D32F18B5E}"/>
            </c:ext>
          </c:extLst>
        </c:ser>
        <c:ser>
          <c:idx val="1"/>
          <c:order val="1"/>
          <c:tx>
            <c:strRef>
              <c:f>'[СВОД по кадрам специлаистов на 15 марта 2019 без ОГОУ.xlsx]ДОО'!$B$30</c:f>
              <c:strCache>
                <c:ptCount val="1"/>
                <c:pt idx="0">
                  <c:v>Занятые ставки по основной должности</c:v>
                </c:pt>
              </c:strCache>
            </c:strRef>
          </c:tx>
          <c:invertIfNegative val="0"/>
          <c:cat>
            <c:strRef>
              <c:f>'[СВОД по кадрам специлаистов на 15 марта 2019 без ОГОУ.xlsx]ДОО'!$C$28:$F$28</c:f>
              <c:strCache>
                <c:ptCount val="4"/>
                <c:pt idx="0">
                  <c:v>педагог-психолог</c:v>
                </c:pt>
                <c:pt idx="1">
                  <c:v>социальный-педагог</c:v>
                </c:pt>
                <c:pt idx="2">
                  <c:v>учитель - дефектолог</c:v>
                </c:pt>
                <c:pt idx="3">
                  <c:v>учитель-логопед</c:v>
                </c:pt>
              </c:strCache>
            </c:strRef>
          </c:cat>
          <c:val>
            <c:numRef>
              <c:f>'[СВОД по кадрам специлаистов на 15 марта 2019 без ОГОУ.xlsx]ДОО'!$C$30:$F$30</c:f>
              <c:numCache>
                <c:formatCode>General</c:formatCode>
                <c:ptCount val="4"/>
                <c:pt idx="0">
                  <c:v>189.65</c:v>
                </c:pt>
                <c:pt idx="1">
                  <c:v>0.5</c:v>
                </c:pt>
                <c:pt idx="2">
                  <c:v>34.51</c:v>
                </c:pt>
                <c:pt idx="3">
                  <c:v>462.82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CE-4CC0-940E-802D32F18B5E}"/>
            </c:ext>
          </c:extLst>
        </c:ser>
        <c:ser>
          <c:idx val="2"/>
          <c:order val="2"/>
          <c:tx>
            <c:strRef>
              <c:f>'[СВОД по кадрам специлаистов на 15 марта 2019 без ОГОУ.xlsx]ДОО'!$B$31</c:f>
              <c:strCache>
                <c:ptCount val="1"/>
                <c:pt idx="0">
                  <c:v>Вакантные ставки</c:v>
                </c:pt>
              </c:strCache>
            </c:strRef>
          </c:tx>
          <c:invertIfNegative val="0"/>
          <c:cat>
            <c:strRef>
              <c:f>'[СВОД по кадрам специлаистов на 15 марта 2019 без ОГОУ.xlsx]ДОО'!$C$28:$F$28</c:f>
              <c:strCache>
                <c:ptCount val="4"/>
                <c:pt idx="0">
                  <c:v>педагог-психолог</c:v>
                </c:pt>
                <c:pt idx="1">
                  <c:v>социальный-педагог</c:v>
                </c:pt>
                <c:pt idx="2">
                  <c:v>учитель - дефектолог</c:v>
                </c:pt>
                <c:pt idx="3">
                  <c:v>учитель-логопед</c:v>
                </c:pt>
              </c:strCache>
            </c:strRef>
          </c:cat>
          <c:val>
            <c:numRef>
              <c:f>'[СВОД по кадрам специлаистов на 15 марта 2019 без ОГОУ.xlsx]ДОО'!$C$31:$F$31</c:f>
              <c:numCache>
                <c:formatCode>General</c:formatCode>
                <c:ptCount val="4"/>
                <c:pt idx="0">
                  <c:v>8.66</c:v>
                </c:pt>
                <c:pt idx="1">
                  <c:v>0.5</c:v>
                </c:pt>
                <c:pt idx="2">
                  <c:v>0.5</c:v>
                </c:pt>
                <c:pt idx="3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CE-4CC0-940E-802D32F18B5E}"/>
            </c:ext>
          </c:extLst>
        </c:ser>
        <c:ser>
          <c:idx val="3"/>
          <c:order val="3"/>
          <c:tx>
            <c:strRef>
              <c:f>'[СВОД по кадрам специлаистов на 15 марта 2019 без ОГОУ.xlsx]ДОО'!$B$32</c:f>
              <c:strCache>
                <c:ptCount val="1"/>
                <c:pt idx="0">
                  <c:v>Внешние совместители</c:v>
                </c:pt>
              </c:strCache>
            </c:strRef>
          </c:tx>
          <c:invertIfNegative val="0"/>
          <c:cat>
            <c:strRef>
              <c:f>'[СВОД по кадрам специлаистов на 15 марта 2019 без ОГОУ.xlsx]ДОО'!$C$28:$F$28</c:f>
              <c:strCache>
                <c:ptCount val="4"/>
                <c:pt idx="0">
                  <c:v>педагог-психолог</c:v>
                </c:pt>
                <c:pt idx="1">
                  <c:v>социальный-педагог</c:v>
                </c:pt>
                <c:pt idx="2">
                  <c:v>учитель - дефектолог</c:v>
                </c:pt>
                <c:pt idx="3">
                  <c:v>учитель-логопед</c:v>
                </c:pt>
              </c:strCache>
            </c:strRef>
          </c:cat>
          <c:val>
            <c:numRef>
              <c:f>'[СВОД по кадрам специлаистов на 15 марта 2019 без ОГОУ.xlsx]ДОО'!$C$32:$F$32</c:f>
              <c:numCache>
                <c:formatCode>General</c:formatCode>
                <c:ptCount val="4"/>
                <c:pt idx="0">
                  <c:v>2.35</c:v>
                </c:pt>
                <c:pt idx="1">
                  <c:v>0</c:v>
                </c:pt>
                <c:pt idx="2">
                  <c:v>1.26</c:v>
                </c:pt>
                <c:pt idx="3">
                  <c:v>11.45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CE-4CC0-940E-802D32F18B5E}"/>
            </c:ext>
          </c:extLst>
        </c:ser>
        <c:ser>
          <c:idx val="4"/>
          <c:order val="4"/>
          <c:tx>
            <c:strRef>
              <c:f>'[СВОД по кадрам специлаистов на 15 марта 2019 без ОГОУ.xlsx]ДОО'!$B$33</c:f>
              <c:strCache>
                <c:ptCount val="1"/>
                <c:pt idx="0">
                  <c:v>Внутреннее совмещение </c:v>
                </c:pt>
              </c:strCache>
            </c:strRef>
          </c:tx>
          <c:invertIfNegative val="0"/>
          <c:cat>
            <c:strRef>
              <c:f>'[СВОД по кадрам специлаистов на 15 марта 2019 без ОГОУ.xlsx]ДОО'!$C$28:$F$28</c:f>
              <c:strCache>
                <c:ptCount val="4"/>
                <c:pt idx="0">
                  <c:v>педагог-психолог</c:v>
                </c:pt>
                <c:pt idx="1">
                  <c:v>социальный-педагог</c:v>
                </c:pt>
                <c:pt idx="2">
                  <c:v>учитель - дефектолог</c:v>
                </c:pt>
                <c:pt idx="3">
                  <c:v>учитель-логопед</c:v>
                </c:pt>
              </c:strCache>
            </c:strRef>
          </c:cat>
          <c:val>
            <c:numRef>
              <c:f>'[СВОД по кадрам специлаистов на 15 марта 2019 без ОГОУ.xlsx]ДОО'!$C$33:$F$33</c:f>
              <c:numCache>
                <c:formatCode>General</c:formatCode>
                <c:ptCount val="4"/>
                <c:pt idx="0">
                  <c:v>11.86</c:v>
                </c:pt>
                <c:pt idx="1">
                  <c:v>1</c:v>
                </c:pt>
                <c:pt idx="2">
                  <c:v>8.9499999999999993</c:v>
                </c:pt>
                <c:pt idx="3">
                  <c:v>29.25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CE-4CC0-940E-802D32F18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43202832"/>
        <c:axId val="-143196848"/>
      </c:barChart>
      <c:catAx>
        <c:axId val="-143202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43196848"/>
        <c:crosses val="autoZero"/>
        <c:auto val="1"/>
        <c:lblAlgn val="ctr"/>
        <c:lblOffset val="100"/>
        <c:noMultiLvlLbl val="0"/>
      </c:catAx>
      <c:valAx>
        <c:axId val="-143196848"/>
        <c:scaling>
          <c:orientation val="minMax"/>
          <c:max val="5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1432028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E7CF1-1711-4641-AC7A-690D68347121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9BEF6-849C-475C-ACAE-D3773CE49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8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A4F8D-6863-4A69-8610-5FC8B66D26C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7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FF6-C59D-4F09-808B-5C26FA83277B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366F-3D36-4962-989E-4A8CB06AB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4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FF6-C59D-4F09-808B-5C26FA83277B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366F-3D36-4962-989E-4A8CB06AB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2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FF6-C59D-4F09-808B-5C26FA83277B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366F-3D36-4962-989E-4A8CB06AB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FF6-C59D-4F09-808B-5C26FA83277B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366F-3D36-4962-989E-4A8CB06AB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8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FF6-C59D-4F09-808B-5C26FA83277B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366F-3D36-4962-989E-4A8CB06AB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2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FF6-C59D-4F09-808B-5C26FA83277B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366F-3D36-4962-989E-4A8CB06AB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3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FF6-C59D-4F09-808B-5C26FA83277B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366F-3D36-4962-989E-4A8CB06AB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FF6-C59D-4F09-808B-5C26FA83277B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366F-3D36-4962-989E-4A8CB06AB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1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FF6-C59D-4F09-808B-5C26FA83277B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366F-3D36-4962-989E-4A8CB06AB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4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FF6-C59D-4F09-808B-5C26FA83277B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366F-3D36-4962-989E-4A8CB06AB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8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FF6-C59D-4F09-808B-5C26FA83277B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366F-3D36-4962-989E-4A8CB06AB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3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8FFF6-C59D-4F09-808B-5C26FA83277B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4366F-3D36-4962-989E-4A8CB06AB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4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6212" y="1007611"/>
            <a:ext cx="10795819" cy="3775588"/>
          </a:xfrm>
        </p:spPr>
        <p:txBody>
          <a:bodyPr>
            <a:noAutofit/>
          </a:bodyPr>
          <a:lstStyle/>
          <a:p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 </a:t>
            </a:r>
            <a:r>
              <a:rPr lang="ru-RU" sz="4800" b="1" dirty="0"/>
              <a:t>О РАЗВИТИИ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ПСИХОЛОГИЧЕСКОЙ </a:t>
            </a:r>
            <a:r>
              <a:rPr lang="ru-RU" sz="4800" b="1" dirty="0"/>
              <a:t>СЛУЖБЫ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В </a:t>
            </a:r>
            <a:r>
              <a:rPr lang="ru-RU" sz="4800" b="1" dirty="0"/>
              <a:t>СИСТЕМЕ </a:t>
            </a:r>
            <a:r>
              <a:rPr lang="ru-RU" sz="4800" b="1" dirty="0" smtClean="0"/>
              <a:t>ОБРАЗОВАНИЯ </a:t>
            </a:r>
            <a:br>
              <a:rPr lang="ru-RU" sz="4800" b="1" dirty="0" smtClean="0"/>
            </a:br>
            <a:r>
              <a:rPr lang="ru-RU" sz="4800" b="1" dirty="0" smtClean="0"/>
              <a:t>ТОМСКОЙ ОБЛАСТИ </a:t>
            </a:r>
            <a:endParaRPr lang="ru-RU" sz="4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66767" y="300731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общего образования Томской области</a:t>
            </a:r>
            <a:endParaRPr lang="ru-RU" sz="20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56" y="201286"/>
            <a:ext cx="886312" cy="8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494504" y="70054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2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66767" y="300731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общего образования Томской области</a:t>
            </a:r>
            <a:endParaRPr lang="ru-RU" sz="20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56" y="201286"/>
            <a:ext cx="886312" cy="8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494504" y="70054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94505" y="1370740"/>
            <a:ext cx="9537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</a:rPr>
              <a:t>Указ Президента Российской Федерации от 07.05.2018 г. № 204  «О национальных целях и стратегических задачах развития Российской Федерации на период до 2024 года»</a:t>
            </a:r>
            <a:endParaRPr lang="ru-RU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8557" t="21722" r="10394" b="16343"/>
          <a:stretch/>
        </p:blipFill>
        <p:spPr>
          <a:xfrm>
            <a:off x="430162" y="2509939"/>
            <a:ext cx="7621538" cy="3640138"/>
          </a:xfrm>
          <a:prstGeom prst="rect">
            <a:avLst/>
          </a:prstGeom>
        </p:spPr>
      </p:pic>
      <p:pic>
        <p:nvPicPr>
          <p:cNvPr id="10" name="Рисунок 9" descr="karta_tomsk (1).gif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8164246" y="2936626"/>
            <a:ext cx="3392128" cy="27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6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3154" t="20430" r="22491" b="31992"/>
          <a:stretch/>
        </p:blipFill>
        <p:spPr>
          <a:xfrm>
            <a:off x="2451142" y="1093741"/>
            <a:ext cx="8005464" cy="536691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66767" y="300731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общего образования Томской области</a:t>
            </a:r>
            <a:endParaRPr lang="ru-RU" sz="20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" y="201286"/>
            <a:ext cx="886312" cy="8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494504" y="70054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45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07568" y="-21454"/>
            <a:ext cx="84521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образовательного процесса (обеспеченность кадрами общеобразовательных организаций)</a:t>
            </a:r>
          </a:p>
        </p:txBody>
      </p:sp>
      <p:pic>
        <p:nvPicPr>
          <p:cNvPr id="6" name="Picture 6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982" y="152361"/>
            <a:ext cx="620595" cy="6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524000" y="98072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1863973" y="1121546"/>
          <a:ext cx="8464055" cy="530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01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883531" y="1340769"/>
          <a:ext cx="8424938" cy="511513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05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7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обучающихся, воспитанников в ОО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ставок в учреждении (предусмотренные в штате ОО)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социальный-педагог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- дефектолог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Зырянский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Бакчарский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Асиновский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Кедровый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Кожевниковский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Кривошеинский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Парабельский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Тегульдетский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Шегарский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Северск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Александровский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Томский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Первомайский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Каргасок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Стрежевой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Чаинский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Томск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0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ОГОУ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8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Верхнекетский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Молчановкий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Колпашевский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68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0" marR="4070" marT="4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114696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277,56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123,55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203,17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207568" y="-21454"/>
            <a:ext cx="84521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образовательного процесса (обеспеченность кадрами общеобразовательных организаций)</a:t>
            </a:r>
          </a:p>
        </p:txBody>
      </p:sp>
      <p:pic>
        <p:nvPicPr>
          <p:cNvPr id="6" name="Picture 6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82" y="152361"/>
            <a:ext cx="620595" cy="6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524000" y="98072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07568" y="-21454"/>
            <a:ext cx="84521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образовательного процесса (обеспеченность кадрами дошкольных образовательных организаций)</a:t>
            </a:r>
          </a:p>
        </p:txBody>
      </p:sp>
      <p:pic>
        <p:nvPicPr>
          <p:cNvPr id="6" name="Picture 6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982" y="152361"/>
            <a:ext cx="620595" cy="6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524000" y="98072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1876137" y="1121546"/>
          <a:ext cx="8439727" cy="525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16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207568" y="-21454"/>
            <a:ext cx="84521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образовательного процесса (обеспеченность кадрами дошкольных образовательных организаций)</a:t>
            </a:r>
          </a:p>
        </p:txBody>
      </p:sp>
      <p:pic>
        <p:nvPicPr>
          <p:cNvPr id="6" name="Picture 6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982" y="152361"/>
            <a:ext cx="620595" cy="6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524000" y="98072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847530" y="1340772"/>
          <a:ext cx="8496945" cy="490193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23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89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" marR="4140" marT="4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обучающихся, воспитанников в ОО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" marR="4140" marT="4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ставок в учреждении (предусмотренные в штате ОО)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" marR="4140" marT="4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" marR="4140" marT="4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социальный-педагог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" marR="4140" marT="4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- дефектолог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" marR="4140" marT="4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" marR="4140" marT="41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Зырянский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Бакчарский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Асиновский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Кедровый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Кожевниковский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Кривошеинский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Парабельский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Тегульдетский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Шегарский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Северск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Александровский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Томский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Первомайский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Каргасок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Стрежевой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Чаинский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г. Томск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26428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325,72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Верхнекетский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Молчановкий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Колпашевский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361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48 745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201,62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503,72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3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624" y="637199"/>
            <a:ext cx="8898751" cy="558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07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539" y="353960"/>
            <a:ext cx="5794995" cy="57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2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Ð°Ð±Ð»Ð¾Ð½ Ð±ÐµÐ»Ð¾Ð¹ Ð¿ÑÐµÐ·ÐµÐ½ÑÐ°ÑÐ¸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27" y="2625059"/>
            <a:ext cx="2051433" cy="20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4181" y="1148114"/>
            <a:ext cx="11061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Деятельность педагогов-психологов регламентирует: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i="0" u="none" strike="noStrik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Законодательство РФ, нормативные правовые акты Министерства просвещения РФ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i="0" u="none" strike="noStrik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Федеральный закон от 29.12.2012 №273-ФЗ «Об образовании в Российской Федерации»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49330" y="2223171"/>
            <a:ext cx="74626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Calibri" panose="020F0502020204030204" pitchFamily="34" charset="0"/>
              </a:rPr>
              <a:t>Статья 34. Основные права обучающихся и меры их социальной поддержки и стимулирования</a:t>
            </a:r>
          </a:p>
          <a:p>
            <a:r>
              <a:rPr lang="ru-RU" sz="1200" dirty="0">
                <a:solidFill>
                  <a:schemeClr val="tx2"/>
                </a:solidFill>
                <a:latin typeface="Calibri" panose="020F0502020204030204" pitchFamily="34" charset="0"/>
              </a:rPr>
              <a:t>1.Обучающимся предоставляются академические права на:</a:t>
            </a:r>
          </a:p>
          <a:p>
            <a:r>
              <a:rPr lang="ru-RU" sz="1200" dirty="0">
                <a:solidFill>
                  <a:schemeClr val="tx2"/>
                </a:solidFill>
                <a:latin typeface="Calibri" panose="020F0502020204030204" pitchFamily="34" charset="0"/>
              </a:rPr>
              <a:t>…2)предоставление условий для обучения с учетом особенностей их психофизического развития и состояния здоровья, в том числе получение социально-педагогической и психологической помощи, бесплатной психолого-медико-педагогической коррекции…</a:t>
            </a:r>
          </a:p>
          <a:p>
            <a:endParaRPr lang="ru-RU" sz="1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Calibri" panose="020F0502020204030204" pitchFamily="34" charset="0"/>
              </a:rPr>
              <a:t>Статья 42. Психолого-педагогическая, медицинская и социальная помощь обучающимся, испытывающим трудности в освоении основных общеобразовательных программ оказывается на основании заявления или согласия в письменной форме родителей (законных представителей). </a:t>
            </a:r>
          </a:p>
          <a:p>
            <a:endParaRPr lang="ru-RU" sz="1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ru-RU" sz="1200" dirty="0">
                <a:solidFill>
                  <a:schemeClr val="tx2"/>
                </a:solidFill>
                <a:latin typeface="Calibri" panose="020F0502020204030204" pitchFamily="34" charset="0"/>
              </a:rPr>
              <a:t>Статья 44. Родители (законные представители) имеют право получать информацию о всех видах проводимых обследований (психологических, психолого- педагогических) обучающихся, давать согласие на проведение таких обследований, отказаться от их проведения, получать информацию о результатах.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4181" y="5047328"/>
            <a:ext cx="110612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</a:rPr>
              <a:t>Указ Президента Российской Федерации от 07.05.2018 г. № </a:t>
            </a:r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</a:rPr>
              <a:t>204  «О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</a:rPr>
              <a:t> национальных целях и стратегических задачах развития Российской Федерации на период до 2024 </a:t>
            </a:r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</a:rPr>
              <a:t>года»</a:t>
            </a:r>
            <a:endParaRPr lang="ru-RU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i="0" u="none" strike="noStrike" baseline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Указ Президента Российской Федерации от 29 мая 2017 года № 240 «Об объявлении в Российской Федерации «Десятилетия детства»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</a:rPr>
              <a:t>Приказ Минтруда России от 24.07.2015 № 514н «Об утверждении профессионального стандарта «Педагог-психолог (психолог в сфере образования)»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766767" y="300731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общего образования Томской области</a:t>
            </a:r>
            <a:endParaRPr lang="ru-RU" sz="20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" y="201286"/>
            <a:ext cx="886312" cy="8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494504" y="70054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4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36" y="1175124"/>
            <a:ext cx="1833478" cy="12964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4291" y="1032639"/>
            <a:ext cx="501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Предмет регулирования Федерального закона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84" y="1401971"/>
            <a:ext cx="8613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Настоящий Федеральный закон определяет правовые основы организации, осуществления и контроля за психологической деятельностью;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также требования к лицам, осуществляющим психологическую деятельность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7774" y="2569032"/>
            <a:ext cx="122458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Глава 1</a:t>
            </a:r>
            <a:endParaRPr lang="ru-RU" sz="1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1.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Предмет регулирования настоящего Федерального закона;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2.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Основные понятия, используемые в настоящем Федеральном законе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3. 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Правовое регулирование психологической деятельности в Российской Федерации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4.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Цели и задачи настоящего Федерального закона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5.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Принципы осуществления психологической деятельности в Российской Федерации</a:t>
            </a:r>
          </a:p>
          <a:p>
            <a:endParaRPr lang="ru-RU" sz="1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Глава 2</a:t>
            </a:r>
            <a:endParaRPr lang="ru-RU" sz="1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6.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Психолог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7.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Юридическое лицо, осуществляющее психологическую деятельность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8.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Права и обязанности лица, получающего результаты психологической помощи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9.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Права и обязанности заказчика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10.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Права и обязанности психолога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11. 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Психологическая тайна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12. 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Виды психологической помощи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13.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Формы психологической помощи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14. 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Государство и регулирование психологической деятельности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15.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Полномочия Правительства Российской Федерации и федеральных органов исполнительной власти в области государственного регулирования психологической деятельности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16.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Функции федерального органа исполнительной власти по регулированию психологической деятельности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17.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Комиссия по психологической деятельности</a:t>
            </a:r>
          </a:p>
          <a:p>
            <a:r>
              <a:rPr lang="ru-RU" sz="1200" b="0" i="0" u="none" strike="noStrike" baseline="0" dirty="0" smtClean="0">
                <a:solidFill>
                  <a:srgbClr val="000000"/>
                </a:solidFill>
              </a:rPr>
              <a:t>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Статья 18.</a:t>
            </a:r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Участие общественных объединений в регулировании психологической деятельности в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88651" y="2374047"/>
            <a:ext cx="3603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Структура Федерального закона</a:t>
            </a:r>
            <a:endParaRPr lang="ru-RU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766767" y="300731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общего образования Томской области</a:t>
            </a:r>
            <a:endParaRPr lang="ru-RU" sz="20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" y="201286"/>
            <a:ext cx="886312" cy="8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494504" y="70054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ÐÐ°ÑÑÐ¸Ð½ÐºÐ¸ Ð¿Ð¾ Ð·Ð°Ð¿ÑÐ¾ÑÑ ÑÐ°Ð±Ð»Ð¾Ð½ Ð±ÐµÐ»Ð¾Ð¹ Ð¿ÑÐµÐ·ÐµÐ½ÑÐ°ÑÐ¸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" y="3967163"/>
            <a:ext cx="2630487" cy="26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ÐÐ°ÑÑÐ¸Ð½ÐºÐ¸ Ð¿Ð¾ Ð·Ð°Ð¿ÑÐ¾ÑÑ Ð¾ ÐºÐ¾Ð½ÑÐµÐ¿ÑÐ¸Ð¸ ÑÐ°Ð·Ð²Ð¸ÑÐ¸Ñ Ð¿ÑÐ¸ÑÐ¾Ð»Ð¾Ð³Ð¸ÑÐµÑÐºÐ¾Ð¹ ÑÐ»ÑÐ¶Ð±Ñ ÑÐ¸ÑÑÐµÐ¼Ñ Ð¾Ð±ÑÐ°Ð·Ð¾Ð²Ð°Ð½Ð¸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63" y="4595878"/>
            <a:ext cx="1900801" cy="14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2323" t="20202" r="22602" b="11717"/>
          <a:stretch/>
        </p:blipFill>
        <p:spPr>
          <a:xfrm>
            <a:off x="3908323" y="1182713"/>
            <a:ext cx="5032327" cy="475040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66767" y="300731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общего образования Томской области</a:t>
            </a:r>
            <a:endParaRPr lang="ru-RU" sz="20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" y="201286"/>
            <a:ext cx="886312" cy="8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494504" y="70054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32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935" t="33921" r="22420" b="16402"/>
          <a:stretch/>
        </p:blipFill>
        <p:spPr>
          <a:xfrm>
            <a:off x="1063766" y="1902542"/>
            <a:ext cx="4807434" cy="36723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498" t="33549" r="22356" b="18064"/>
          <a:stretch/>
        </p:blipFill>
        <p:spPr>
          <a:xfrm>
            <a:off x="6445045" y="1902542"/>
            <a:ext cx="5162724" cy="361873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66767" y="300731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общего образования Томской области</a:t>
            </a:r>
            <a:endParaRPr lang="ru-RU" sz="20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oat_of_arms_of_Tomsk_Ob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056" y="201286"/>
            <a:ext cx="886312" cy="8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494504" y="70054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38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66767" y="300731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общего образования Томской области</a:t>
            </a:r>
            <a:endParaRPr lang="ru-RU" sz="20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56" y="201286"/>
            <a:ext cx="886312" cy="8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494504" y="70054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kirovipk.ru/sites/default/files/styles/big/public/novost/rao._moskva.jpg?itok=jHSGpW5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05" y="1219631"/>
            <a:ext cx="6712458" cy="49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3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557" t="22365" r="12410" b="8603"/>
          <a:stretch/>
        </p:blipFill>
        <p:spPr>
          <a:xfrm>
            <a:off x="1725561" y="1027767"/>
            <a:ext cx="9409938" cy="51370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02085" y="1027767"/>
            <a:ext cx="4424516" cy="816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766767" y="300731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общего образования Томской области</a:t>
            </a:r>
            <a:endParaRPr lang="ru-RU" sz="20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Coat_of_arms_of_Tomsk_Obl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" y="201286"/>
            <a:ext cx="886312" cy="8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494504" y="70054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4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766767" y="300731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общего образования Томской области</a:t>
            </a:r>
            <a:endParaRPr lang="ru-RU" sz="20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Coat_of_arms_of_Tomsk_Obl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56" y="201286"/>
            <a:ext cx="886312" cy="8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494504" y="70054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karta_tomsk (1).gif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2451101" y="940681"/>
            <a:ext cx="7202732" cy="591732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13239"/>
              </p:ext>
            </p:extLst>
          </p:nvPr>
        </p:nvGraphicFramePr>
        <p:xfrm>
          <a:off x="999205" y="1093741"/>
          <a:ext cx="9639299" cy="507131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820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Главный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муниципальный внештатный педагог-психолог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 системе общего образования Томской области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Александровский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Кириченко Елена Владимировна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Асиновский</a:t>
                      </a:r>
                      <a:r>
                        <a:rPr lang="ru-RU" sz="1400" b="0" dirty="0">
                          <a:effectLst/>
                        </a:rPr>
                        <a:t>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Козлова Ольга Ивановна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Бакчарский</a:t>
                      </a:r>
                      <a:r>
                        <a:rPr lang="ru-RU" sz="1400" b="0" dirty="0">
                          <a:effectLst/>
                        </a:rPr>
                        <a:t>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Боенкина</a:t>
                      </a:r>
                      <a:r>
                        <a:rPr lang="ru-RU" sz="1400" b="1" dirty="0">
                          <a:effectLst/>
                        </a:rPr>
                        <a:t> Елена Алексеевна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Верхнекетский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Целещева</a:t>
                      </a:r>
                      <a:r>
                        <a:rPr lang="ru-RU" sz="1400" b="1" dirty="0">
                          <a:effectLst/>
                        </a:rPr>
                        <a:t> Наталья Геннадьевна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Зырянский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Палагина Татьяна Геннадьевна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Каргасокский</a:t>
                      </a:r>
                      <a:r>
                        <a:rPr lang="ru-RU" sz="1400" b="0" dirty="0">
                          <a:effectLst/>
                        </a:rPr>
                        <a:t>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Баховец</a:t>
                      </a:r>
                      <a:r>
                        <a:rPr lang="ru-RU" sz="1400" b="1" dirty="0">
                          <a:effectLst/>
                        </a:rPr>
                        <a:t> Марина Алексеевна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Кожевниковский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Алимбекова Маргарита Николаевна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Колпашевский</a:t>
                      </a:r>
                      <a:r>
                        <a:rPr lang="ru-RU" sz="1400" b="0" dirty="0">
                          <a:effectLst/>
                        </a:rPr>
                        <a:t>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Вотинцева</a:t>
                      </a:r>
                      <a:r>
                        <a:rPr lang="ru-RU" sz="1400" b="1" dirty="0">
                          <a:effectLst/>
                        </a:rPr>
                        <a:t> Анна Викторовна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Кривошеинский</a:t>
                      </a:r>
                      <a:r>
                        <a:rPr lang="ru-RU" sz="1400" b="0" dirty="0">
                          <a:effectLst/>
                        </a:rPr>
                        <a:t>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Синяева</a:t>
                      </a:r>
                      <a:r>
                        <a:rPr lang="ru-RU" sz="1400" b="1" dirty="0">
                          <a:effectLst/>
                        </a:rPr>
                        <a:t> Анастасия Николаевна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Молчановский район</a:t>
                      </a:r>
                      <a:endParaRPr lang="ru-RU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Карпович Елена Михайловна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Парабельский</a:t>
                      </a:r>
                      <a:r>
                        <a:rPr lang="ru-RU" sz="1400" b="0" dirty="0">
                          <a:effectLst/>
                        </a:rPr>
                        <a:t>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Олешкевич</a:t>
                      </a:r>
                      <a:r>
                        <a:rPr lang="ru-RU" sz="1400" b="1" dirty="0">
                          <a:effectLst/>
                        </a:rPr>
                        <a:t> Наталья Александровна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Первомайский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</a:rPr>
                        <a:t>Целещева</a:t>
                      </a:r>
                      <a:r>
                        <a:rPr lang="ru-RU" sz="1400" b="1" dirty="0" smtClean="0">
                          <a:effectLst/>
                        </a:rPr>
                        <a:t> Наталья</a:t>
                      </a:r>
                      <a:r>
                        <a:rPr lang="ru-RU" sz="1400" b="1" baseline="0" dirty="0" smtClean="0">
                          <a:effectLst/>
                        </a:rPr>
                        <a:t> Геннадьевна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Тегульдетский</a:t>
                      </a:r>
                      <a:r>
                        <a:rPr lang="ru-RU" sz="1400" b="0" dirty="0">
                          <a:effectLst/>
                        </a:rPr>
                        <a:t>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Алещенко Вера Анатольевна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Томский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Якубович Александр Васильевич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Чаинский</a:t>
                      </a:r>
                      <a:r>
                        <a:rPr lang="ru-RU" sz="1400" b="0" dirty="0">
                          <a:effectLst/>
                        </a:rPr>
                        <a:t>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Русскова</a:t>
                      </a:r>
                      <a:r>
                        <a:rPr lang="ru-RU" sz="1400" b="1" dirty="0">
                          <a:effectLst/>
                        </a:rPr>
                        <a:t> Ирина Петровна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</a:rPr>
                        <a:t>Шегарский</a:t>
                      </a:r>
                      <a:r>
                        <a:rPr lang="ru-RU" sz="1400" b="0" dirty="0">
                          <a:effectLst/>
                        </a:rPr>
                        <a:t> район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Власова Кристина Станиславовна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г. Кедровый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уточняется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г. Стрежевой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Козлова Елена Борисовна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г. Томск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Карнаухова Татьяна Алексеевна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6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ЗАТО Северск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Шпетр</a:t>
                      </a:r>
                      <a:r>
                        <a:rPr lang="ru-RU" sz="1400" b="1" dirty="0">
                          <a:effectLst/>
                        </a:rPr>
                        <a:t> Анжелика Михайловна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42" marR="55042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649" t="32903" r="23163" b="12903"/>
          <a:stretch/>
        </p:blipFill>
        <p:spPr>
          <a:xfrm>
            <a:off x="1209368" y="2484654"/>
            <a:ext cx="4512082" cy="38028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1541" t="32258" r="45523" b="17205"/>
          <a:stretch/>
        </p:blipFill>
        <p:spPr>
          <a:xfrm>
            <a:off x="7600336" y="2294068"/>
            <a:ext cx="3038168" cy="418399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66767" y="300731"/>
            <a:ext cx="6887066" cy="2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общего образования Томской области</a:t>
            </a:r>
            <a:endParaRPr lang="ru-RU" sz="20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oat_of_arms_of_Tomsk_Ob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056" y="201286"/>
            <a:ext cx="886312" cy="89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4B6589A-CA00-45B5-A833-711CFF4B104F}"/>
              </a:ext>
            </a:extLst>
          </p:cNvPr>
          <p:cNvCxnSpPr/>
          <p:nvPr/>
        </p:nvCxnSpPr>
        <p:spPr>
          <a:xfrm>
            <a:off x="1494504" y="700548"/>
            <a:ext cx="9144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94505" y="1370740"/>
            <a:ext cx="9537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</a:rPr>
              <a:t>Указ Президента Российской Федерации от 07.05.2018 г. № 204  «О национальных целях и стратегических задачах развития Российской Федерации на период до 2024 года»</a:t>
            </a:r>
            <a:endParaRPr lang="ru-RU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866</Words>
  <Application>Microsoft Office PowerPoint</Application>
  <PresentationFormat>Широкоэкранный</PresentationFormat>
  <Paragraphs>371</Paragraphs>
  <Slides>17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Тема Office</vt:lpstr>
      <vt:lpstr>   О РАЗВИТИИ  ПСИХОЛОГИЧЕСКОЙ СЛУЖБЫ  В СИСТЕМЕ ОБРАЗОВАНИЯ  ТОМСКОЙ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ПСИХОЛОГИЧЕСКОЙ СЛУЖБЫ В СИСТЕМЕ ОБРАЗОВАНИЯ РОССИЙСКОЙ ФЕДЕРАЦИИ</dc:title>
  <dc:creator>User</dc:creator>
  <cp:lastModifiedBy>Мария Боровикова</cp:lastModifiedBy>
  <cp:revision>15</cp:revision>
  <cp:lastPrinted>2019-04-30T02:30:14Z</cp:lastPrinted>
  <dcterms:created xsi:type="dcterms:W3CDTF">2019-04-29T15:09:29Z</dcterms:created>
  <dcterms:modified xsi:type="dcterms:W3CDTF">2019-04-30T02:51:48Z</dcterms:modified>
</cp:coreProperties>
</file>