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2" r:id="rId1"/>
  </p:sldMasterIdLst>
  <p:notesMasterIdLst>
    <p:notesMasterId r:id="rId19"/>
  </p:notesMasterIdLst>
  <p:sldIdLst>
    <p:sldId id="257" r:id="rId2"/>
    <p:sldId id="261" r:id="rId3"/>
    <p:sldId id="276" r:id="rId4"/>
    <p:sldId id="280" r:id="rId5"/>
    <p:sldId id="279" r:id="rId6"/>
    <p:sldId id="277" r:id="rId7"/>
    <p:sldId id="281" r:id="rId8"/>
    <p:sldId id="272" r:id="rId9"/>
    <p:sldId id="258" r:id="rId10"/>
    <p:sldId id="283" r:id="rId11"/>
    <p:sldId id="286" r:id="rId12"/>
    <p:sldId id="288" r:id="rId13"/>
    <p:sldId id="289" r:id="rId14"/>
    <p:sldId id="284" r:id="rId15"/>
    <p:sldId id="285" r:id="rId16"/>
    <p:sldId id="282" r:id="rId17"/>
    <p:sldId id="287" r:id="rId1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7414D2C-35DE-4D93-B145-D5E7B6695191}">
          <p14:sldIdLst>
            <p14:sldId id="257"/>
            <p14:sldId id="261"/>
            <p14:sldId id="274"/>
            <p14:sldId id="273"/>
            <p14:sldId id="272"/>
            <p14:sldId id="258"/>
            <p14:sldId id="275"/>
          </p14:sldIdLst>
        </p14:section>
        <p14:section name="Раздел без заголовка" id="{893D18EE-8D70-406D-AB3F-2EE46EF120DD}">
          <p14:sldIdLst>
            <p14:sldId id="2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bis" initials="I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1F1"/>
    <a:srgbClr val="B2CAE0"/>
    <a:srgbClr val="9DC3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 autoAdjust="0"/>
  </p:normalViewPr>
  <p:slideViewPr>
    <p:cSldViewPr snapToGrid="0">
      <p:cViewPr varScale="1">
        <p:scale>
          <a:sx n="51" d="100"/>
          <a:sy n="51" d="100"/>
        </p:scale>
        <p:origin x="-42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-2154" y="-78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 законом «Об образовании в Российской Федерации»  одной из основных задач, стоящих перед детским дошкольным учреждением является «взаимодействие с семьей для обеспечения полноценного развития личности ребенка». Разработан федеральный государственный образовательный стандарт дошкольного образования (ФГОС ДО), отвечающий  новым социальным запросам и уделяющий большое внимание работе с родителями дошкольников, которых в последнее время в образовательных организациях (в частности в МАОУ ДО ДДТ «У Белого озера»)  принято обозначать  термином 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(заинтересованная сторона).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 центра  дошкольников «Лучики», являющемся структурным подразделением МАОУ ДО ДДТ «У Белого озера»,  хорошо понимают, что взаимодействие с родителями дошкольников, самой «заинтересованной стороной», оказывает большое влияние на качество образования, его результат. Для эффективного взаимодействия с родителями  необходимо сначала выявить, а затем обеспечить выполнение либо формирование (а возможно и коррекцию) социального заказа на образование.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7496-D497-4B2D-864E-1752345ED5C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12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 центра  дошкольников «Лучики», являющемся структурным подразделением МАОУ ДО ДДТ «У Белого озера»,  хорошо понимают, что взаимодействие с родителями дошкольников, самой «заинтересованной стороной», оказывает большое влияние на качество образования, его результат. Для эффективного взаимодействия с родителями  необходимо сначала выявить, а затем обеспечить выполнение либо формирование (а возможно и коррекцию) социального заказа на образование.</a:t>
            </a:r>
            <a:r>
              <a:rPr lang="ru-RU" dirty="0" smtClean="0"/>
              <a:t> Научно-методическая служба ДДТ «У Белого озера» для изучения образовательного заказа родителей наших воспитанников предложила использовать методику «Анализ социального заказа в системе дополнительного образования»  кандидата педагогических наук Натальи Юрьевны </a:t>
            </a:r>
            <a:r>
              <a:rPr lang="ru-RU" dirty="0" err="1" smtClean="0"/>
              <a:t>Конасовой</a:t>
            </a:r>
            <a:r>
              <a:rPr lang="ru-RU" dirty="0" smtClean="0"/>
              <a:t>, Но поскольку анкета ориентирована на школьников, группа педагогов Центра Дошкольников «Лучики» провела коррекцию этой анкеты </a:t>
            </a:r>
            <a:r>
              <a:rPr lang="en-US" dirty="0" smtClean="0"/>
              <a:t>c</a:t>
            </a:r>
            <a:r>
              <a:rPr lang="ru-RU" dirty="0" smtClean="0"/>
              <a:t> целью использования ее в своем образовательном учреждении.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7496-D497-4B2D-864E-1752345ED5C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12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7496-D497-4B2D-864E-1752345ED5C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12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7496-D497-4B2D-864E-1752345ED5C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12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7496-D497-4B2D-864E-1752345ED5C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12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674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79"/>
          <p:cNvSpPr txBox="1">
            <a:spLocks/>
          </p:cNvSpPr>
          <p:nvPr/>
        </p:nvSpPr>
        <p:spPr>
          <a:xfrm>
            <a:off x="7489148" y="5410636"/>
            <a:ext cx="4702852" cy="1301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1740" dirty="0">
              <a:solidFill>
                <a:srgbClr val="000000"/>
              </a:solidFill>
            </a:endParaRPr>
          </a:p>
        </p:txBody>
      </p:sp>
      <p:sp>
        <p:nvSpPr>
          <p:cNvPr id="5" name="Shape 11"/>
          <p:cNvSpPr txBox="1">
            <a:spLocks/>
          </p:cNvSpPr>
          <p:nvPr/>
        </p:nvSpPr>
        <p:spPr>
          <a:xfrm>
            <a:off x="229556" y="152400"/>
            <a:ext cx="11725377" cy="655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ОБРАЗОВАТЕЛЬНЫМ </a:t>
            </a:r>
            <a:endParaRPr lang="ru-RU" sz="34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ЗАКАЗОМ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</a:p>
          <a:p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УЧРЕЖДЕНИЯ </a:t>
            </a:r>
            <a:endParaRPr lang="ru-RU" sz="34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endParaRPr lang="ru-RU" sz="3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dirty="0" smtClean="0"/>
              <a:t>(НА МАТЕРИАЛЕ ДЕЯТЕЛЬНОСТИ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dirty="0" smtClean="0"/>
              <a:t>ЦЕНТРА ДОШКОЛЬНИКОВ «ЛУЧИКИ»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dirty="0" smtClean="0"/>
              <a:t>МАОУ ДО ДДТ «У БЕЛОГО ОЗЕРА»)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436688"/>
            <a:ext cx="11725275" cy="527526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Shape 11"/>
          <p:cNvSpPr txBox="1">
            <a:spLocks/>
          </p:cNvSpPr>
          <p:nvPr/>
        </p:nvSpPr>
        <p:spPr>
          <a:xfrm>
            <a:off x="229556" y="152400"/>
            <a:ext cx="11725377" cy="655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70000"/>
              </a:lnSpc>
              <a:defRPr sz="1800">
                <a:solidFill>
                  <a:srgbClr val="000000"/>
                </a:solidFill>
              </a:defRPr>
            </a:pPr>
            <a:endParaRPr lang="ru-RU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3279" y="491186"/>
            <a:ext cx="7057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Модельная ситуация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13" y="1082352"/>
            <a:ext cx="11196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Мероприятие</a:t>
            </a:r>
            <a:r>
              <a:rPr lang="ru-RU" sz="2400" dirty="0" smtClean="0"/>
              <a:t>: Родительское собрание в образовательной организации</a:t>
            </a:r>
          </a:p>
          <a:p>
            <a:r>
              <a:rPr lang="ru-RU" sz="2400" b="1" dirty="0" smtClean="0"/>
              <a:t>Дата и время проведения: </a:t>
            </a:r>
            <a:r>
              <a:rPr lang="ru-RU" sz="2400" dirty="0" smtClean="0"/>
              <a:t>август (начало учебного года)</a:t>
            </a:r>
          </a:p>
          <a:p>
            <a:r>
              <a:rPr lang="ru-RU" sz="2400" b="1" dirty="0" smtClean="0"/>
              <a:t>Целевая группа: </a:t>
            </a:r>
            <a:r>
              <a:rPr lang="ru-RU" sz="2400" dirty="0" smtClean="0"/>
              <a:t>родители детей старшего дошкольного возраста  (6 лет)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31746" name="Picture 2" descr="Картинки по запросу родительское собрание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816" y="2497671"/>
            <a:ext cx="8458230" cy="3660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92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436688"/>
            <a:ext cx="11725275" cy="527526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Shape 11"/>
          <p:cNvSpPr txBox="1">
            <a:spLocks/>
          </p:cNvSpPr>
          <p:nvPr/>
        </p:nvSpPr>
        <p:spPr>
          <a:xfrm>
            <a:off x="229556" y="152400"/>
            <a:ext cx="11725377" cy="655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70000"/>
              </a:lnSpc>
              <a:defRPr sz="1800">
                <a:solidFill>
                  <a:srgbClr val="000000"/>
                </a:solidFill>
              </a:defRPr>
            </a:pPr>
            <a:endParaRPr lang="ru-RU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13" y="373224"/>
            <a:ext cx="111967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Рейтинг выборов по областям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Максимальное количество выборов</a:t>
            </a:r>
          </a:p>
          <a:p>
            <a:r>
              <a:rPr lang="ru-RU" sz="2400" b="1" dirty="0" smtClean="0"/>
              <a:t>Области: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Минимальное количество выборов</a:t>
            </a:r>
          </a:p>
          <a:p>
            <a:r>
              <a:rPr lang="ru-RU" sz="2400" b="1" dirty="0" smtClean="0"/>
              <a:t>Области: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292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436688"/>
            <a:ext cx="11725275" cy="527526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Shape 11"/>
          <p:cNvSpPr txBox="1">
            <a:spLocks/>
          </p:cNvSpPr>
          <p:nvPr/>
        </p:nvSpPr>
        <p:spPr>
          <a:xfrm>
            <a:off x="229556" y="152400"/>
            <a:ext cx="11725377" cy="655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70000"/>
              </a:lnSpc>
              <a:defRPr sz="1800">
                <a:solidFill>
                  <a:srgbClr val="000000"/>
                </a:solidFill>
              </a:defRPr>
            </a:pPr>
            <a:endParaRPr lang="ru-RU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13" y="373224"/>
            <a:ext cx="11196735" cy="600164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Рейтинг выборов по областям</a:t>
            </a:r>
          </a:p>
          <a:p>
            <a:endParaRPr lang="ru-RU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</a:t>
            </a:r>
            <a:r>
              <a:rPr lang="ru-RU" sz="2400" dirty="0" smtClean="0"/>
              <a:t>Формирование </a:t>
            </a:r>
            <a:r>
              <a:rPr lang="ru-RU" sz="2400" dirty="0" err="1" smtClean="0"/>
              <a:t>общеучебных</a:t>
            </a:r>
            <a:r>
              <a:rPr lang="ru-RU" sz="2400" dirty="0" smtClean="0"/>
              <a:t> навыков и развитие психических процессов» </a:t>
            </a:r>
            <a:r>
              <a:rPr lang="ru-RU" sz="2400" b="1" dirty="0" smtClean="0"/>
              <a:t>41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«Подготовка к школе» </a:t>
            </a:r>
            <a:r>
              <a:rPr lang="ru-RU" sz="2400" b="1" dirty="0" smtClean="0"/>
              <a:t>32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«Индивидуальное сопровождение ребёнка» </a:t>
            </a:r>
            <a:r>
              <a:rPr lang="ru-RU" sz="2400" b="1" dirty="0" smtClean="0"/>
              <a:t>29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«Формирование общей культуры, расширение кругозора, познание» </a:t>
            </a:r>
            <a:r>
              <a:rPr lang="ru-RU" sz="2400" b="1" dirty="0" smtClean="0"/>
              <a:t>28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«Сохранение, укрепление психического здоровья, эмоциональный комфорт» </a:t>
            </a:r>
            <a:r>
              <a:rPr lang="ru-RU" sz="2400" b="1" dirty="0" smtClean="0"/>
              <a:t>22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«Формирование лидерских компетенций» </a:t>
            </a:r>
            <a:r>
              <a:rPr lang="ru-RU" sz="2400" b="1" dirty="0" smtClean="0"/>
              <a:t>20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«Формирование коммуникативных навыков» </a:t>
            </a:r>
            <a:r>
              <a:rPr lang="ru-RU" sz="2400" b="1" dirty="0" smtClean="0"/>
              <a:t>19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«Присмотр и занятость» </a:t>
            </a:r>
            <a:r>
              <a:rPr lang="ru-RU" sz="2400" b="1" dirty="0" smtClean="0"/>
              <a:t>17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«Создание значимого </a:t>
            </a:r>
            <a:r>
              <a:rPr lang="ru-RU" sz="2400" dirty="0" err="1" smtClean="0"/>
              <a:t>микросоциума</a:t>
            </a:r>
            <a:r>
              <a:rPr lang="ru-RU" sz="2400" dirty="0" smtClean="0"/>
              <a:t>» </a:t>
            </a:r>
            <a:r>
              <a:rPr lang="ru-RU" sz="2400" b="1" dirty="0" smtClean="0"/>
              <a:t>14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«Приобретение специализированных навыков» </a:t>
            </a:r>
            <a:r>
              <a:rPr lang="ru-RU" sz="2400" b="1" dirty="0" smtClean="0"/>
              <a:t>11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«Социализация» </a:t>
            </a:r>
            <a:r>
              <a:rPr lang="ru-RU" sz="2400" b="1" dirty="0" smtClean="0"/>
              <a:t>10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«Личностное развитие, становление» </a:t>
            </a:r>
            <a:r>
              <a:rPr lang="ru-RU" sz="2400" b="1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41292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436688"/>
            <a:ext cx="11725275" cy="527526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Shape 11"/>
          <p:cNvSpPr txBox="1">
            <a:spLocks/>
          </p:cNvSpPr>
          <p:nvPr/>
        </p:nvSpPr>
        <p:spPr>
          <a:xfrm>
            <a:off x="229556" y="152400"/>
            <a:ext cx="11725377" cy="655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70000"/>
              </a:lnSpc>
              <a:defRPr sz="1800">
                <a:solidFill>
                  <a:srgbClr val="000000"/>
                </a:solidFill>
              </a:defRPr>
            </a:pPr>
            <a:endParaRPr lang="ru-RU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13" y="373224"/>
            <a:ext cx="11196735" cy="5262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Рейтинг выборов по областям</a:t>
            </a:r>
          </a:p>
          <a:p>
            <a:r>
              <a:rPr lang="ru-RU" sz="2400" b="1" dirty="0" smtClean="0"/>
              <a:t>Максимальное количество выборов</a:t>
            </a:r>
          </a:p>
          <a:p>
            <a:r>
              <a:rPr lang="ru-RU" sz="2400" b="1" dirty="0" smtClean="0"/>
              <a:t>Области: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«Формирование </a:t>
            </a:r>
            <a:r>
              <a:rPr lang="ru-RU" sz="2400" dirty="0" err="1" smtClean="0"/>
              <a:t>общеучебных</a:t>
            </a:r>
            <a:r>
              <a:rPr lang="ru-RU" sz="2400" dirty="0" smtClean="0"/>
              <a:t> навыков и развитие психических процессов» </a:t>
            </a:r>
            <a:r>
              <a:rPr lang="ru-RU" sz="2400" b="1" dirty="0" smtClean="0"/>
              <a:t>41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«Подготовка к школе» </a:t>
            </a:r>
            <a:r>
              <a:rPr lang="ru-RU" sz="2400" b="1" dirty="0" smtClean="0"/>
              <a:t>32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«Индивидуальное сопровождение ребёнка» </a:t>
            </a:r>
            <a:r>
              <a:rPr lang="ru-RU" sz="2400" b="1" dirty="0" smtClean="0"/>
              <a:t>29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«Формирование общей культуры, расширение кругозора, познание» </a:t>
            </a:r>
            <a:r>
              <a:rPr lang="ru-RU" sz="2400" b="1" dirty="0" smtClean="0"/>
              <a:t>28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Минимальное количество выборов</a:t>
            </a:r>
          </a:p>
          <a:p>
            <a:r>
              <a:rPr lang="ru-RU" sz="2400" b="1" dirty="0" smtClean="0"/>
              <a:t>Области: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«Личностное развитие, становление» </a:t>
            </a:r>
            <a:r>
              <a:rPr lang="ru-RU" sz="2400" b="1" dirty="0" smtClean="0"/>
              <a:t>7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«Социализация» </a:t>
            </a:r>
            <a:r>
              <a:rPr lang="ru-RU" sz="2400" b="1" dirty="0" smtClean="0"/>
              <a:t>10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«Приобретение специализированных навыков» </a:t>
            </a:r>
            <a:r>
              <a:rPr lang="ru-RU" sz="2400" b="1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41292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436688"/>
            <a:ext cx="11725275" cy="527526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Shape 11"/>
          <p:cNvSpPr txBox="1">
            <a:spLocks/>
          </p:cNvSpPr>
          <p:nvPr/>
        </p:nvSpPr>
        <p:spPr>
          <a:xfrm>
            <a:off x="229556" y="152400"/>
            <a:ext cx="11725377" cy="655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70000"/>
              </a:lnSpc>
              <a:defRPr sz="1800">
                <a:solidFill>
                  <a:srgbClr val="000000"/>
                </a:solidFill>
              </a:defRPr>
            </a:pPr>
            <a:endParaRPr lang="ru-RU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3279" y="491186"/>
            <a:ext cx="7057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 – фокусированное интервью 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13" y="1082352"/>
            <a:ext cx="111967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Выводы:</a:t>
            </a:r>
          </a:p>
          <a:p>
            <a:r>
              <a:rPr lang="ru-RU" sz="2400" dirty="0" smtClean="0"/>
              <a:t>- заполнение анкеты «здесь и сейчас» в располагающей к доверительному и в то же время деловому общению обстановке, исключают риски получения от родителей бланков, формально или наспех заполненных анкет;</a:t>
            </a:r>
          </a:p>
          <a:p>
            <a:r>
              <a:rPr lang="ru-RU" sz="2400" dirty="0" smtClean="0"/>
              <a:t>- включение в анкету открытых вопросов позволяет выявить частный запрос или обратить внимание родителей на какой-то конкретной образовательной области особыми пожеланиями;</a:t>
            </a:r>
          </a:p>
          <a:p>
            <a:pPr>
              <a:buFontTx/>
              <a:buChar char="-"/>
            </a:pPr>
            <a:r>
              <a:rPr lang="ru-RU" sz="2400" dirty="0" smtClean="0"/>
              <a:t>совместное с родителями и педагогами группы составление и анализ рейтинга обеспечивает повышение показателей </a:t>
            </a:r>
            <a:r>
              <a:rPr lang="ru-RU" sz="2400" dirty="0" err="1" smtClean="0"/>
              <a:t>осознаваемости</a:t>
            </a:r>
            <a:r>
              <a:rPr lang="ru-RU" sz="2400" dirty="0" smtClean="0"/>
              <a:t> и обобщенности;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292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436688"/>
            <a:ext cx="11725275" cy="527526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Shape 11"/>
          <p:cNvSpPr txBox="1">
            <a:spLocks/>
          </p:cNvSpPr>
          <p:nvPr/>
        </p:nvSpPr>
        <p:spPr>
          <a:xfrm>
            <a:off x="229556" y="152400"/>
            <a:ext cx="11725377" cy="655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70000"/>
              </a:lnSpc>
              <a:defRPr sz="1800">
                <a:solidFill>
                  <a:srgbClr val="000000"/>
                </a:solidFill>
              </a:defRPr>
            </a:pPr>
            <a:endParaRPr lang="ru-RU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3279" y="491186"/>
            <a:ext cx="7057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 – фокусированное интервью 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13" y="1082352"/>
            <a:ext cx="111967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Выводы:</a:t>
            </a:r>
          </a:p>
          <a:p>
            <a:pPr>
              <a:buFontTx/>
              <a:buChar char="-"/>
            </a:pPr>
            <a:r>
              <a:rPr lang="ru-RU" sz="2400" dirty="0" smtClean="0"/>
              <a:t>быстрый результат, без утомительных «закрытых» подсчетов, поиска возможностей представить результаты анкетирования коллегам и своевременного принятия решения по корректировке вариативной части программы; </a:t>
            </a:r>
          </a:p>
          <a:p>
            <a:r>
              <a:rPr lang="ru-RU" sz="2400" dirty="0" smtClean="0"/>
              <a:t>- знакомство с инвариантной частью программы и требованиями государства (на что родители и дети не могут оказать свое влияние) и вариативной частью, которая полностью зависит от заказа и образовательной инициативы сегодняшних обучающихся, позволяет родителям осознанно включаться в образовательный процесс, проявлять свою активность, обеспечивать поддержку инициативы ребенка.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292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3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54" y="3026673"/>
            <a:ext cx="4949222" cy="3299481"/>
          </a:xfrm>
          <a:prstGeom prst="rect">
            <a:avLst/>
          </a:prstGeom>
          <a:noFill/>
        </p:spPr>
      </p:pic>
      <p:pic>
        <p:nvPicPr>
          <p:cNvPr id="4" name="Picture 4" descr="Картинки по запросу семья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1591" y="3005502"/>
            <a:ext cx="4982548" cy="3277412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63690" y="872885"/>
            <a:ext cx="98717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Заключение: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Формы изучения образовательного запроса родителей дошкольников (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фокус-группы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тренинговые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занятия,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экспресс-фокусированное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интервью) позволяют нам сегодня качественно провести проблемный анализ, наметить стратегию развития Центра на следующий учебный год и внести коррективы в образовательные программы педагогов.  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37518" y="3377682"/>
            <a:ext cx="470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8653" y="6409893"/>
            <a:ext cx="2794801" cy="365125"/>
          </a:xfrm>
        </p:spPr>
        <p:txBody>
          <a:bodyPr/>
          <a:lstStyle/>
          <a:p>
            <a:fld id="{FCF762AA-6FF4-4CA2-8039-65A321A80026}" type="slidenum">
              <a:rPr lang="ru-RU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287867" y="169333"/>
            <a:ext cx="11345852" cy="82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287867" y="990600"/>
            <a:ext cx="11345852" cy="5419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4273421"/>
            <a:ext cx="81922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2932" y="594836"/>
            <a:ext cx="10223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AutoShape 2" descr="Картинки по запросу семья фотограф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klutschik.ucoz.ru/fot/1-2/4/DSCN57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54155" y="317241"/>
            <a:ext cx="78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образовании в Российской Федерации»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561044" y="765111"/>
            <a:ext cx="317241" cy="466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61527" y="1216090"/>
            <a:ext cx="9961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основных задач: «взаимодействие с семьей для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обеспечения полноценного развития личности ребенка»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5739" y="2780523"/>
            <a:ext cx="1043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(ФГОС ДО)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601477" y="2261119"/>
            <a:ext cx="317241" cy="466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5902" y="5340221"/>
            <a:ext cx="111967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ДДТ «У Белого озера» понятие «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(заинтересованная сторона)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5567265" y="3682483"/>
            <a:ext cx="317241" cy="466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697893" y="4858140"/>
            <a:ext cx="317241" cy="466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6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8653" y="6409893"/>
            <a:ext cx="2794801" cy="365125"/>
          </a:xfrm>
        </p:spPr>
        <p:txBody>
          <a:bodyPr/>
          <a:lstStyle/>
          <a:p>
            <a:fld id="{FCF762AA-6FF4-4CA2-8039-65A321A80026}" type="slidenum">
              <a:rPr lang="ru-RU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1530219" y="169333"/>
            <a:ext cx="4665307" cy="82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287867" y="1978090"/>
            <a:ext cx="11345852" cy="443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6367" y="429208"/>
            <a:ext cx="912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Взаимодействие с родителями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8333" y="5113177"/>
            <a:ext cx="8696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Качество образования, результат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92898" y="1586204"/>
            <a:ext cx="8640147" cy="2948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эффективного взаимодействия с родителями  необходимо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выявить,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обеспечить выполнение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формирование (а возможно и коррекцию) социального заказа на образование.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7896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8653" y="6409893"/>
            <a:ext cx="2794801" cy="365125"/>
          </a:xfrm>
        </p:spPr>
        <p:txBody>
          <a:bodyPr/>
          <a:lstStyle/>
          <a:p>
            <a:fld id="{FCF762AA-6FF4-4CA2-8039-65A321A80026}" type="slidenum">
              <a:rPr lang="ru-RU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287867" y="169333"/>
            <a:ext cx="11345852" cy="82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287867" y="990600"/>
            <a:ext cx="11345852" cy="5419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7419" y="323794"/>
            <a:ext cx="108285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НМС ДДТ «У Белого озера» для изучения образовательного заказа родителей воспитанников предложила </a:t>
            </a:r>
            <a:r>
              <a:rPr lang="ru-RU" sz="2000" b="1" dirty="0" smtClean="0"/>
              <a:t>методику «Анализ социального заказа в системе дополнительного образования» </a:t>
            </a:r>
            <a:r>
              <a:rPr lang="ru-RU" sz="2000" dirty="0" smtClean="0"/>
              <a:t>Натальи Юрьевны </a:t>
            </a:r>
            <a:r>
              <a:rPr lang="ru-RU" sz="2000" dirty="0" err="1" smtClean="0"/>
              <a:t>Конасовой</a:t>
            </a:r>
            <a:r>
              <a:rPr lang="ru-RU" sz="2000" dirty="0" smtClean="0"/>
              <a:t>. </a:t>
            </a:r>
          </a:p>
          <a:p>
            <a:endParaRPr lang="ru-RU" sz="2000" dirty="0" smtClean="0"/>
          </a:p>
          <a:p>
            <a:r>
              <a:rPr lang="ru-RU" sz="2000" b="1" dirty="0" smtClean="0"/>
              <a:t>Анкета</a:t>
            </a:r>
            <a:r>
              <a:rPr lang="ru-RU" sz="2000" dirty="0" smtClean="0"/>
              <a:t> содержит открытые и закрытые вопросы по вопросы по областям: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«Присмотр и занятость»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«Подготовка к школе»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«Формирование общеучебных навыков и развитие психических процессов»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«Формирование коммуникативных навыков»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«Индивидуальное сопровождение ребёнка»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«Личностное развитие, становление»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«Формирование общей культуры, расширение кругозора, познание»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«Приобретение специализированных навыков»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«Сохранение, укрепление психического здоровья, эмоциональный комфорт»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«Формирование лидерских компетенций»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«Социализация»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«Создание значимого </a:t>
            </a:r>
            <a:r>
              <a:rPr lang="ru-RU" sz="2000" dirty="0" err="1" smtClean="0"/>
              <a:t>микросоциума</a:t>
            </a:r>
            <a:r>
              <a:rPr lang="ru-RU" sz="2000" dirty="0" smtClean="0"/>
              <a:t>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6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2207886"/>
              </p:ext>
            </p:extLst>
          </p:nvPr>
        </p:nvGraphicFramePr>
        <p:xfrm>
          <a:off x="942975" y="2249536"/>
          <a:ext cx="10305289" cy="31897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98699"/>
                <a:gridCol w="6192141"/>
                <a:gridCol w="341444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spc="-1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свободное время с пользой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spc="-1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болтаться на улице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spc="-1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сидеть у телевизора, компьютера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spc="-1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Заняться чем-нибудь интересным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spc="-1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Подготовиться к поступлению в школу, гимназию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spc="-1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Адаптироваться к школьным требованиям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«Примерить» роль ученика, первоклассника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Ликвидировать пробелы в знаниях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spc="5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 самостоятельно приобретать новые знания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spc="5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 работать с информацией, литературой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spc="5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Пробудить интерес к знаниям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 общаться со сверстниками, младшими, старшими по возрасту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42975" y="587543"/>
            <a:ext cx="10970086" cy="16619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Укажите, пожалуйста: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Фамилию, имя ребёнка  _____________________________________________________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2. Возраст  ___________________________________________________________­­­_______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Сколько лет он посещает Центр дошкольников «Лучики»? _______________________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Какие цели Вы видите в занятиях Вашего ребёнка в Центре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данном учебном году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? Внимательно прочитайте предложенные варианты и в графе «Выбор» отметьте знаком «+» ответы,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соответствующие Вашим целям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8653" y="6409893"/>
            <a:ext cx="2794801" cy="365125"/>
          </a:xfrm>
        </p:spPr>
        <p:txBody>
          <a:bodyPr/>
          <a:lstStyle/>
          <a:p>
            <a:fld id="{FCF762AA-6FF4-4CA2-8039-65A321A80026}" type="slidenum">
              <a:rPr lang="ru-RU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287867" y="169333"/>
            <a:ext cx="11345852" cy="82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287867" y="990600"/>
            <a:ext cx="11345852" cy="5419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7078" y="2481943"/>
            <a:ext cx="8658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/>
              <a:t>   анкетирование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/>
              <a:t>   фокус-группа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/>
              <a:t>   </a:t>
            </a:r>
            <a:r>
              <a:rPr lang="ru-RU" sz="2800" dirty="0" err="1" smtClean="0"/>
              <a:t>тренинговое</a:t>
            </a:r>
            <a:r>
              <a:rPr lang="ru-RU" sz="2800" dirty="0" smtClean="0"/>
              <a:t> занятие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/>
              <a:t>   </a:t>
            </a:r>
            <a:r>
              <a:rPr lang="ru-RU" sz="2800" dirty="0" err="1" smtClean="0"/>
              <a:t>экспресс-фокусированное</a:t>
            </a:r>
            <a:r>
              <a:rPr lang="ru-RU" sz="2800" dirty="0" smtClean="0"/>
              <a:t> интервью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482" y="690465"/>
            <a:ext cx="1041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Формы изучения образовательного запроса родителей дошкольников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6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8653" y="6409893"/>
            <a:ext cx="2794801" cy="365125"/>
          </a:xfrm>
        </p:spPr>
        <p:txBody>
          <a:bodyPr/>
          <a:lstStyle/>
          <a:p>
            <a:fld id="{FCF762AA-6FF4-4CA2-8039-65A321A80026}" type="slidenum">
              <a:rPr lang="ru-RU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287867" y="169333"/>
            <a:ext cx="11345852" cy="82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287867" y="990600"/>
            <a:ext cx="11345852" cy="5419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7419" y="323794"/>
            <a:ext cx="108285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(традиционный)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000" i="1" dirty="0" smtClean="0"/>
              <a:t>1 этап «Заполнение и сбор анкет»</a:t>
            </a:r>
            <a:endParaRPr lang="ru-RU" sz="2000" dirty="0" smtClean="0"/>
          </a:p>
          <a:p>
            <a:r>
              <a:rPr lang="ru-RU" sz="2000" i="1" dirty="0" smtClean="0"/>
              <a:t>2 этап «Обработка анкет»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8416" y="2239346"/>
          <a:ext cx="10021250" cy="37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625"/>
                <a:gridCol w="5010625"/>
              </a:tblGrid>
              <a:tr h="40911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«Плюсы»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«Минусы»</a:t>
                      </a:r>
                      <a:endParaRPr lang="ru-RU" sz="2800" dirty="0"/>
                    </a:p>
                  </a:txBody>
                  <a:tcPr/>
                </a:tc>
              </a:tr>
              <a:tr h="3276509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800" dirty="0" smtClean="0"/>
                        <a:t>   большой объем полученной педагогами информации;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800" dirty="0" smtClean="0"/>
                        <a:t>   метод анкет хорошо знаком родителям, заполнение анкеты не вызывает затруднений.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800" dirty="0" smtClean="0"/>
                        <a:t>   нечеткое понимание вопросов респондентами;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800" dirty="0" smtClean="0"/>
                        <a:t>  заполнение абсолютно всех граф в столбике «Выбор» (т.е. родители отмечают все, что им предложено).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96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41576" y="341155"/>
            <a:ext cx="429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66726" y="412425"/>
            <a:ext cx="33030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Метод классической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фокус-группы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 algn="just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15" y="335903"/>
            <a:ext cx="3546854" cy="261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27"/>
          <a:stretch>
            <a:fillRect/>
          </a:stretch>
        </p:blipFill>
        <p:spPr bwMode="auto">
          <a:xfrm>
            <a:off x="7725745" y="242596"/>
            <a:ext cx="3141305" cy="272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8498" y="3063332"/>
          <a:ext cx="10431624" cy="322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5812"/>
                <a:gridCol w="5215812"/>
              </a:tblGrid>
              <a:tr h="4277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«Плюсы»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«Минусы»</a:t>
                      </a:r>
                      <a:endParaRPr lang="ru-RU" sz="2800" dirty="0"/>
                    </a:p>
                  </a:txBody>
                  <a:tcPr/>
                </a:tc>
              </a:tr>
              <a:tr h="2704496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  большой объем полученной педагогами информации</a:t>
                      </a:r>
                      <a:r>
                        <a:rPr lang="ru-RU" sz="1600" baseline="0" dirty="0" smtClean="0"/>
                        <a:t>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осознанность родительского участия в развитии собственного ребёнка, четкое понимание того, что их ребёнок получит здесь в Центре, видение путей решения своих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родительских-педагогических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затруднений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родители по-новому открыли для себя друг друга, преодолели барьер стеснения, познакомились с теми, кого не знали. 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  недостаточное ресурсное обеспечение (свободного времени и помещений для проведения развернутых фокусированных интервью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  несоразмерным с трудозатратами работа организаторов (модераторов,</a:t>
                      </a:r>
                      <a:r>
                        <a:rPr lang="ru-RU" sz="1600" baseline="0" dirty="0" smtClean="0"/>
                        <a:t> наблюдателей</a:t>
                      </a:r>
                      <a:r>
                        <a:rPr lang="ru-RU" sz="1600" dirty="0" smtClean="0"/>
                        <a:t>);</a:t>
                      </a:r>
                    </a:p>
                    <a:p>
                      <a:r>
                        <a:rPr lang="ru-RU" sz="1600" dirty="0" smtClean="0"/>
                        <a:t>- недостаточный или нулевой уровень квалификации и развития специальных знаний и умений у модераторов и ассистентов.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436688"/>
            <a:ext cx="11725275" cy="527526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Shape 11"/>
          <p:cNvSpPr txBox="1">
            <a:spLocks/>
          </p:cNvSpPr>
          <p:nvPr/>
        </p:nvSpPr>
        <p:spPr>
          <a:xfrm>
            <a:off x="229556" y="152400"/>
            <a:ext cx="11725377" cy="655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70000"/>
              </a:lnSpc>
              <a:defRPr sz="1800">
                <a:solidFill>
                  <a:srgbClr val="000000"/>
                </a:solidFill>
              </a:defRPr>
            </a:pPr>
            <a:endParaRPr lang="ru-RU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2066" y="155283"/>
            <a:ext cx="5827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 – фокусированное интервью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6053" y="839755"/>
            <a:ext cx="4259677" cy="537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87"/>
          <a:stretch>
            <a:fillRect/>
          </a:stretch>
        </p:blipFill>
        <p:spPr bwMode="auto">
          <a:xfrm>
            <a:off x="931809" y="3555999"/>
            <a:ext cx="3767192" cy="27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DSC_001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18234"/>
          <a:stretch>
            <a:fillRect/>
          </a:stretch>
        </p:blipFill>
        <p:spPr bwMode="auto">
          <a:xfrm>
            <a:off x="931035" y="772553"/>
            <a:ext cx="3691765" cy="2639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92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910</TotalTime>
  <Words>1231</Words>
  <Application>Microsoft Office PowerPoint</Application>
  <PresentationFormat>Произвольный</PresentationFormat>
  <Paragraphs>258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Хороший</cp:lastModifiedBy>
  <cp:revision>122</cp:revision>
  <cp:lastPrinted>2016-06-08T13:47:12Z</cp:lastPrinted>
  <dcterms:created xsi:type="dcterms:W3CDTF">2015-09-03T07:45:20Z</dcterms:created>
  <dcterms:modified xsi:type="dcterms:W3CDTF">2019-04-23T03:00:51Z</dcterms:modified>
</cp:coreProperties>
</file>