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3" r:id="rId4"/>
    <p:sldId id="279" r:id="rId5"/>
    <p:sldId id="275" r:id="rId6"/>
    <p:sldId id="257" r:id="rId7"/>
    <p:sldId id="258" r:id="rId8"/>
    <p:sldId id="259" r:id="rId9"/>
    <p:sldId id="271" r:id="rId10"/>
    <p:sldId id="261" r:id="rId11"/>
    <p:sldId id="262" r:id="rId12"/>
    <p:sldId id="263" r:id="rId13"/>
    <p:sldId id="265" r:id="rId14"/>
    <p:sldId id="266" r:id="rId15"/>
    <p:sldId id="280" r:id="rId16"/>
    <p:sldId id="272" r:id="rId1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23" autoAdjust="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1D9A3-2444-42FC-B0A3-D06242A71AA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28918-8FFD-467E-BA1A-0621120C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8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8918-8FFD-467E-BA1A-0621120C1A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1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8918-8FFD-467E-BA1A-0621120C1A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8918-8FFD-467E-BA1A-0621120C1A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1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8918-8FFD-467E-BA1A-0621120C1A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4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8918-8FFD-467E-BA1A-0621120C1A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4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1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0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9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1145" y="465736"/>
            <a:ext cx="8819961" cy="8188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1286307" y="2300419"/>
            <a:ext cx="9629634" cy="33522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7563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6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2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1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5902-4501-4B55-AD5C-1A01F4323E2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46C7-2AAE-4C14-880A-7351EFA0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microsoft.com/office/2007/relationships/hdphoto" Target="../media/hdphoto5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NUL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NUL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ok.ru/" TargetMode="External"/><Relationship Id="rId5" Type="http://schemas.openxmlformats.org/officeDocument/2006/relationships/image" Target="../media/image9.png"/><Relationship Id="rId10" Type="http://schemas.openxmlformats.org/officeDocument/2006/relationships/hyperlink" Target="NULL" TargetMode="External"/><Relationship Id="rId4" Type="http://schemas.openxmlformats.org/officeDocument/2006/relationships/hyperlink" Target="https://toipkro.ru/" TargetMode="External"/><Relationship Id="rId9" Type="http://schemas.openxmlformats.org/officeDocument/2006/relationships/hyperlink" Target="https://vk.com/toipkr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toipkro/" TargetMode="External"/><Relationship Id="rId3" Type="http://schemas.openxmlformats.org/officeDocument/2006/relationships/hyperlink" Target="https://toipkro.ru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NU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hyperlink" Target="NULL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ok.ru/" TargetMode="External"/><Relationship Id="rId4" Type="http://schemas.openxmlformats.org/officeDocument/2006/relationships/image" Target="../media/image9.png"/><Relationship Id="rId9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0"/>
            <a:ext cx="12192000" cy="9667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00300" y="2982760"/>
            <a:ext cx="8236683" cy="2859454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46641" y="321868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ТЕХНОЛОГИИ РАЗВИТИЯ </a:t>
            </a:r>
          </a:p>
          <a:p>
            <a:r>
              <a:rPr lang="en-US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SOFT</a:t>
            </a: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-КОМПЕТЕНЦИЙ У ПЕДАГОГОВ ТОМСКОЙ ОБЛАСТИ</a:t>
            </a:r>
            <a:endParaRPr lang="ru-RU" sz="4000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376" y="134784"/>
            <a:ext cx="1276538" cy="1386198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9" y="231987"/>
            <a:ext cx="1052731" cy="11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891817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4835" y="247225"/>
            <a:ext cx="9842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МЕЖПРЕДМЕТНОСТЬ: РАБОТА</a:t>
            </a:r>
            <a:endParaRPr lang="en-US" sz="4000" b="1" dirty="0" smtClean="0">
              <a:solidFill>
                <a:srgbClr val="0099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С УПРАВЛЕНЧЕСКИМИ КОМАНДАМИ </a:t>
            </a:r>
            <a:endParaRPr lang="ru-RU" sz="4000" b="1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0664"/>
            <a:ext cx="12192001" cy="594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2538" y="16834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9999"/>
                </a:solidFill>
                <a:latin typeface="Arial Narrow" panose="020B0606020202030204" pitchFamily="34" charset="0"/>
              </a:rPr>
              <a:t>Модуль </a:t>
            </a:r>
            <a:r>
              <a:rPr lang="en-US" b="1" dirty="0">
                <a:solidFill>
                  <a:srgbClr val="009999"/>
                </a:solidFill>
                <a:latin typeface="Arial Narrow" panose="020B0606020202030204" pitchFamily="34" charset="0"/>
              </a:rPr>
              <a:t>#</a:t>
            </a:r>
            <a:r>
              <a:rPr lang="ru-RU" b="1" dirty="0">
                <a:solidFill>
                  <a:srgbClr val="009999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0016" y="1683400"/>
            <a:ext cx="200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Образовательный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76865" y="16834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9999"/>
                </a:solidFill>
                <a:latin typeface="Arial Narrow" panose="020B0606020202030204" pitchFamily="34" charset="0"/>
              </a:rPr>
              <a:t>Модуль </a:t>
            </a:r>
            <a:r>
              <a:rPr lang="en-US" b="1" dirty="0">
                <a:solidFill>
                  <a:srgbClr val="009999"/>
                </a:solidFill>
                <a:latin typeface="Arial Narrow" panose="020B0606020202030204" pitchFamily="34" charset="0"/>
              </a:rPr>
              <a:t>#</a:t>
            </a:r>
            <a:r>
              <a:rPr lang="ru-RU" b="1" dirty="0">
                <a:solidFill>
                  <a:srgbClr val="009999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81836" y="1683400"/>
            <a:ext cx="196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Мониторинговый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38" y="2278204"/>
            <a:ext cx="5494191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Образовательная программа «Школа современного руководителя: </a:t>
            </a:r>
            <a:r>
              <a:rPr 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лидерство, мотивация </a:t>
            </a:r>
            <a:r>
              <a:rPr lang="ru-RU" sz="1350" b="1" dirty="0">
                <a:solidFill>
                  <a:schemeClr val="tx1"/>
                </a:solidFill>
                <a:latin typeface="Arial Narrow" panose="020B0606020202030204" pitchFamily="34" charset="0"/>
              </a:rPr>
              <a:t>и управление персоналом»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538" y="3075732"/>
            <a:ext cx="5494191" cy="715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Образовательная программа «Школа современного руководителя: управление качеством образования через обновление содержания и технологий обучения» </a:t>
            </a:r>
            <a:endParaRPr lang="ru-RU" sz="13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37" y="4065621"/>
            <a:ext cx="5494191" cy="738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Образовательная программа «Школа современного руководителя: управление качеством образования через обновление содержания и технологий обучения» 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537" y="5008076"/>
            <a:ext cx="5494191" cy="5078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Образовательная программа «</a:t>
            </a:r>
            <a:r>
              <a:rPr lang="ru-RU" sz="135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Фандрайзинг</a:t>
            </a:r>
            <a:r>
              <a:rPr 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образовательной организации» </a:t>
            </a:r>
            <a:endParaRPr lang="ru-RU" sz="13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22742" y="2278204"/>
            <a:ext cx="5339063" cy="151310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22742" y="4047730"/>
            <a:ext cx="5339063" cy="151310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97034" y="4481118"/>
            <a:ext cx="5190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Пилотный проект «Аттестация руководителей образовательных организаций Томской области»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22742" y="2783433"/>
            <a:ext cx="5190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Arial Narrow" panose="020B0606020202030204" pitchFamily="34" charset="0"/>
              </a:rPr>
              <a:t>Справочный цифровой модуль по организации деятельности руководителей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56226" y="5714539"/>
            <a:ext cx="12248225" cy="707886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348AA2"/>
              </a:buClr>
              <a:buSzPct val="101000"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 методического лидерства для руководителей школ</a:t>
            </a:r>
          </a:p>
          <a:p>
            <a:pPr algn="ctr">
              <a:buClr>
                <a:srgbClr val="348AA2"/>
              </a:buClr>
              <a:buSzPct val="101000"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Интенсивная программа для тренеров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95440" y="5745315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2019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3484741">
            <a:off x="5281686" y="2051203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9091997">
            <a:off x="4993939" y="3477690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283" y="34743"/>
            <a:ext cx="9842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9999"/>
                </a:solidFill>
                <a:latin typeface="Arial Narrow" panose="020B0606020202030204" pitchFamily="34" charset="0"/>
              </a:rPr>
              <a:t>МЕЖПРЕДМЕТНОСТЬ: </a:t>
            </a: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РАБОТА</a:t>
            </a:r>
            <a:endParaRPr lang="en-US" sz="4000" b="1" dirty="0" smtClean="0">
              <a:solidFill>
                <a:srgbClr val="0099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С ПЕДАГОГИЧЕСКИМИ </a:t>
            </a:r>
            <a:r>
              <a:rPr lang="ru-RU" sz="4000" b="1" dirty="0">
                <a:solidFill>
                  <a:srgbClr val="009999"/>
                </a:solidFill>
                <a:latin typeface="Arial Narrow" panose="020B0606020202030204" pitchFamily="34" charset="0"/>
              </a:rPr>
              <a:t>КОМАНДАМИ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9918"/>
            <a:ext cx="12192001" cy="5948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8665" y="149699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Модуль 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#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7768" y="1496998"/>
            <a:ext cx="200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Образовательный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16447" y="150699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Модуль 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#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97761" y="1492774"/>
            <a:ext cx="196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Мониторинговый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37" y="2150510"/>
            <a:ext cx="5494191" cy="715581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 smtClean="0">
                <a:solidFill>
                  <a:schemeClr val="bg1"/>
                </a:solidFill>
              </a:rPr>
              <a:t>Образовательная программа интегративного обучения педагогов «Проектирование и проведение </a:t>
            </a:r>
            <a:r>
              <a:rPr lang="ru-RU" sz="1350" b="1" dirty="0" err="1" smtClean="0">
                <a:solidFill>
                  <a:schemeClr val="bg1"/>
                </a:solidFill>
              </a:rPr>
              <a:t>межпредметных</a:t>
            </a:r>
            <a:r>
              <a:rPr lang="ru-RU" sz="1350" b="1" dirty="0" smtClean="0">
                <a:solidFill>
                  <a:schemeClr val="bg1"/>
                </a:solidFill>
              </a:rPr>
              <a:t> модулей в основном образовательном процессе учащихся средней школы» 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37" y="2980000"/>
            <a:ext cx="5494191" cy="715581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Образовательная программа формирования компетенций цифрового общества у педагогов «Школа современного педагога: ИКТ грамотность и </a:t>
            </a:r>
            <a:r>
              <a:rPr lang="ru-RU" sz="135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цифровизация</a:t>
            </a:r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endParaRPr lang="ru-RU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36" y="3793433"/>
            <a:ext cx="5494191" cy="507831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Образовательная программа «Школа современного педагога: мотивация и современные образовательные технологии» </a:t>
            </a:r>
            <a:endParaRPr lang="ru-RU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36" y="4394163"/>
            <a:ext cx="5494191" cy="507831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Образовательная программа «Школа современного педагога: развитие предметной компетентности» </a:t>
            </a:r>
            <a:endParaRPr lang="ru-RU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04987" y="2150510"/>
            <a:ext cx="5362112" cy="1545071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38042" y="26907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Апробация новой модели аттестации и оценки компетенций педагогов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04987" y="3827459"/>
            <a:ext cx="5362112" cy="1058272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20035" y="4116955"/>
            <a:ext cx="4932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МООК, дистанционные образовательные программы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0" y="53927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348AA2"/>
              </a:buClr>
              <a:buSzPct val="101000"/>
            </a:pPr>
            <a:r>
              <a:rPr lang="ru-RU" b="1" dirty="0">
                <a:latin typeface="Arial Narrow" panose="020B0606020202030204" pitchFamily="34" charset="0"/>
              </a:rPr>
              <a:t>РЕСУРСНЫЙ ЦЕНТР ИНТЕГРАТИВНОГО </a:t>
            </a:r>
            <a:r>
              <a:rPr lang="ru-RU" b="1" dirty="0" smtClean="0">
                <a:latin typeface="Arial Narrow" panose="020B0606020202030204" pitchFamily="34" charset="0"/>
              </a:rPr>
              <a:t>ОБУЧЕНИЯ</a:t>
            </a:r>
          </a:p>
          <a:p>
            <a:pPr>
              <a:buClr>
                <a:srgbClr val="348AA2"/>
              </a:buClr>
              <a:buSzPct val="101000"/>
            </a:pPr>
            <a:r>
              <a:rPr lang="ru-RU" b="1" dirty="0" smtClean="0">
                <a:latin typeface="Arial Narrow" panose="020B0606020202030204" pitchFamily="34" charset="0"/>
              </a:rPr>
              <a:t>ЦИФРОВОЙ АВАТАР ПЕДАГОГА ТОМСКОЙ ОБЛАСТИ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6684" y="5964576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116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34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171" y="98192"/>
            <a:ext cx="9812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9999"/>
                </a:solidFill>
                <a:latin typeface="Arial Narrow" panose="020B0606020202030204" pitchFamily="34" charset="0"/>
              </a:rPr>
              <a:t>ЭФФЕКТИВНЫЕ ОБРАЗОВАТЕЛЬНЫЕ 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330" y="1421631"/>
            <a:ext cx="4580878" cy="12695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548" y="1733218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PISA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77316"/>
              </p:ext>
            </p:extLst>
          </p:nvPr>
        </p:nvGraphicFramePr>
        <p:xfrm>
          <a:off x="524812" y="2379549"/>
          <a:ext cx="4322396" cy="24803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463">
                  <a:extLst>
                    <a:ext uri="{9D8B030D-6E8A-4147-A177-3AD203B41FA5}">
                      <a16:colId xmlns:a16="http://schemas.microsoft.com/office/drawing/2014/main" val="2135881886"/>
                    </a:ext>
                  </a:extLst>
                </a:gridCol>
                <a:gridCol w="1216018">
                  <a:extLst>
                    <a:ext uri="{9D8B030D-6E8A-4147-A177-3AD203B41FA5}">
                      <a16:colId xmlns:a16="http://schemas.microsoft.com/office/drawing/2014/main" val="4065849485"/>
                    </a:ext>
                  </a:extLst>
                </a:gridCol>
              </a:tblGrid>
              <a:tr h="5067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Естественнонаучная грамотность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Математическая грамотность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Читательская грамотность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Сингапур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Сингапур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Сингапур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Япония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Гонконг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Гонконг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Эстония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Макао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Канада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Тайвань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Тайвань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Финляндия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Финляндия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Япония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Ирландия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Россия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Россия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Россия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282214"/>
            <a:ext cx="12192001" cy="136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661" y="5380579"/>
            <a:ext cx="4401547" cy="1169551"/>
          </a:xfrm>
          <a:prstGeom prst="rect">
            <a:avLst/>
          </a:prstGeom>
          <a:ln>
            <a:noFill/>
            <a:prstDash val="sysDot"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Международная программа по оценке образовательных достижений учащихся (</a:t>
            </a:r>
            <a:r>
              <a:rPr lang="ru-RU" sz="1400" i="1" dirty="0" err="1">
                <a:latin typeface="Arial Narrow" panose="020B0606020202030204" pitchFamily="34" charset="0"/>
              </a:rPr>
              <a:t>Programme</a:t>
            </a:r>
            <a:r>
              <a:rPr lang="ru-RU" sz="1400" i="1" dirty="0">
                <a:latin typeface="Arial Narrow" panose="020B0606020202030204" pitchFamily="34" charset="0"/>
              </a:rPr>
              <a:t> </a:t>
            </a:r>
            <a:r>
              <a:rPr lang="ru-RU" sz="1400" i="1" dirty="0" err="1">
                <a:latin typeface="Arial Narrow" panose="020B0606020202030204" pitchFamily="34" charset="0"/>
              </a:rPr>
              <a:t>for</a:t>
            </a:r>
            <a:r>
              <a:rPr lang="ru-RU" sz="1400" i="1" dirty="0">
                <a:latin typeface="Arial Narrow" panose="020B0606020202030204" pitchFamily="34" charset="0"/>
              </a:rPr>
              <a:t> </a:t>
            </a:r>
            <a:r>
              <a:rPr lang="ru-RU" sz="1400" i="1" dirty="0" err="1">
                <a:latin typeface="Arial Narrow" panose="020B0606020202030204" pitchFamily="34" charset="0"/>
              </a:rPr>
              <a:t>International</a:t>
            </a:r>
            <a:r>
              <a:rPr lang="ru-RU" sz="1400" i="1" dirty="0">
                <a:latin typeface="Arial Narrow" panose="020B0606020202030204" pitchFamily="34" charset="0"/>
              </a:rPr>
              <a:t> </a:t>
            </a:r>
            <a:r>
              <a:rPr lang="ru-RU" sz="1400" i="1" dirty="0" err="1">
                <a:latin typeface="Arial Narrow" panose="020B0606020202030204" pitchFamily="34" charset="0"/>
              </a:rPr>
              <a:t>Student</a:t>
            </a:r>
            <a:r>
              <a:rPr lang="ru-RU" sz="1400" i="1" dirty="0">
                <a:latin typeface="Arial Narrow" panose="020B0606020202030204" pitchFamily="34" charset="0"/>
              </a:rPr>
              <a:t> </a:t>
            </a:r>
            <a:r>
              <a:rPr lang="ru-RU" sz="1400" i="1" dirty="0" err="1">
                <a:latin typeface="Arial Narrow" panose="020B0606020202030204" pitchFamily="34" charset="0"/>
              </a:rPr>
              <a:t>Assessment</a:t>
            </a:r>
            <a:r>
              <a:rPr lang="ru-RU" sz="1400" i="1" dirty="0">
                <a:latin typeface="Arial Narrow" panose="020B0606020202030204" pitchFamily="34" charset="0"/>
              </a:rPr>
              <a:t>, PISA</a:t>
            </a:r>
            <a:r>
              <a:rPr lang="ru-RU" sz="1400" dirty="0">
                <a:latin typeface="Arial Narrow" panose="020B0606020202030204" pitchFamily="34" charset="0"/>
              </a:rPr>
              <a:t>) </a:t>
            </a:r>
            <a:r>
              <a:rPr lang="ru-RU" sz="1400" dirty="0"/>
              <a:t>—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тест, оценивающий грамотность школьников в разных странах мира и умение применять знания на практике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73161" y="6245300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2019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2797" y="1421631"/>
            <a:ext cx="5486400" cy="7711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2797" y="2358777"/>
            <a:ext cx="5486400" cy="2480308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98479" y="1421629"/>
            <a:ext cx="0" cy="3438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46514" y="1400857"/>
            <a:ext cx="0" cy="3438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82797" y="1400857"/>
            <a:ext cx="0" cy="3438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88830" y="1538580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Фундаментальные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знания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93118" y="1582378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компетенции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3668" y="1607871"/>
            <a:ext cx="1439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Черты характера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8999" y="2460305"/>
            <a:ext cx="17994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Языковая грамотность;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Математическая грамотность;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Естественнонаучная грамотность;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ИКТ-грамотность;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Финансовая грамотность;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Культурная и гражданская грамотность.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47033" y="2491004"/>
            <a:ext cx="1799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Критическое мышление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 проблем;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Креативность;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Коммуникация;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Сотрудничество.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14159" y="2491004"/>
            <a:ext cx="1993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Любознательность;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Упорство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настойчивость;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Приспособляемость;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Лидерство;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Социально-культурная осведомленность.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77506" y="5331525"/>
            <a:ext cx="6751648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348AA2"/>
              </a:buClr>
              <a:buSzPct val="101000"/>
            </a:pPr>
            <a:r>
              <a:rPr lang="ru-RU" sz="1600" b="1" dirty="0"/>
              <a:t>Проведение тренинга по теме «Эффективные приемы развития у учеников навыков XXI века»</a:t>
            </a:r>
          </a:p>
          <a:p>
            <a:pPr algn="ctr">
              <a:buClr>
                <a:srgbClr val="348AA2"/>
              </a:buClr>
              <a:buSzPct val="101000"/>
            </a:pPr>
            <a:r>
              <a:rPr lang="ru-RU" sz="1600" b="1" dirty="0" smtClean="0"/>
              <a:t>Внедрение метода Шаталова в преподавание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184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06" y="0"/>
            <a:ext cx="2346294" cy="7088222"/>
          </a:xfrm>
          <a:prstGeom prst="rect">
            <a:avLst/>
          </a:prstGeom>
        </p:spPr>
      </p:pic>
      <p:grpSp>
        <p:nvGrpSpPr>
          <p:cNvPr id="1027" name="Группа 1026"/>
          <p:cNvGrpSpPr/>
          <p:nvPr/>
        </p:nvGrpSpPr>
        <p:grpSpPr>
          <a:xfrm>
            <a:off x="-33867" y="6361508"/>
            <a:ext cx="12225867" cy="814391"/>
            <a:chOff x="0" y="6100758"/>
            <a:chExt cx="12225867" cy="814391"/>
          </a:xfrm>
        </p:grpSpPr>
        <p:pic>
          <p:nvPicPr>
            <p:cNvPr id="1025" name="Рисунок 10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" b="22875"/>
            <a:stretch/>
          </p:blipFill>
          <p:spPr>
            <a:xfrm>
              <a:off x="0" y="6106246"/>
              <a:ext cx="3557847" cy="789854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0" t="-1" r="402" b="25046"/>
            <a:stretch/>
          </p:blipFill>
          <p:spPr>
            <a:xfrm>
              <a:off x="3557847" y="6100758"/>
              <a:ext cx="3557847" cy="814391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0" r="402" b="25922"/>
            <a:stretch/>
          </p:blipFill>
          <p:spPr>
            <a:xfrm>
              <a:off x="7141333" y="6100759"/>
              <a:ext cx="3557847" cy="80486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0" r="54362" b="26799"/>
            <a:stretch/>
          </p:blipFill>
          <p:spPr>
            <a:xfrm>
              <a:off x="10713030" y="6100759"/>
              <a:ext cx="1512837" cy="795341"/>
            </a:xfrm>
            <a:prstGeom prst="rect">
              <a:avLst/>
            </a:prstGeom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07581" y="1948863"/>
            <a:ext cx="11400051" cy="45361"/>
          </a:xfrm>
          <a:prstGeom prst="line">
            <a:avLst/>
          </a:prstGeom>
          <a:ln w="952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973103" y="372388"/>
            <a:ext cx="3173601" cy="1259508"/>
            <a:chOff x="1778923" y="1370270"/>
            <a:chExt cx="2646526" cy="107571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0" t="8282" r="5745" b="4009"/>
            <a:stretch/>
          </p:blipFill>
          <p:spPr>
            <a:xfrm>
              <a:off x="1778923" y="1370270"/>
              <a:ext cx="2646526" cy="9822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75914" y="2261976"/>
              <a:ext cx="1072335" cy="184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rgbClr val="333E48"/>
                  </a:solidFill>
                </a:rPr>
                <a:t>ТОМСКАЯ ОБЛАСТЬ</a:t>
              </a:r>
              <a:endParaRPr lang="ru-RU" sz="800" b="1" dirty="0">
                <a:solidFill>
                  <a:srgbClr val="333E48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643638" y="284064"/>
            <a:ext cx="4560340" cy="1640741"/>
            <a:chOff x="5538127" y="239494"/>
            <a:chExt cx="4560340" cy="1640741"/>
          </a:xfrm>
        </p:grpSpPr>
        <p:sp>
          <p:nvSpPr>
            <p:cNvPr id="11" name="TextBox 10"/>
            <p:cNvSpPr txBox="1"/>
            <p:nvPr/>
          </p:nvSpPr>
          <p:spPr>
            <a:xfrm>
              <a:off x="6615435" y="295186"/>
              <a:ext cx="3483032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Коммуникация</a:t>
              </a:r>
            </a:p>
            <a:p>
              <a:endParaRPr lang="ru-RU" sz="1050" dirty="0" smtClean="0"/>
            </a:p>
            <a:p>
              <a:r>
                <a:rPr lang="ru-RU" sz="1600" dirty="0" smtClean="0"/>
                <a:t>Кооперация</a:t>
              </a:r>
            </a:p>
            <a:p>
              <a:endParaRPr lang="ru-RU" sz="1050" dirty="0" smtClean="0"/>
            </a:p>
            <a:p>
              <a:r>
                <a:rPr lang="ru-RU" sz="1600" dirty="0" smtClean="0"/>
                <a:t>Креативность </a:t>
              </a:r>
            </a:p>
            <a:p>
              <a:endParaRPr lang="ru-RU" sz="1050" dirty="0" smtClean="0"/>
            </a:p>
            <a:p>
              <a:r>
                <a:rPr lang="ru-RU" sz="1600" dirty="0" smtClean="0"/>
                <a:t>Критическое мышление</a:t>
              </a:r>
              <a:endParaRPr lang="ru-RU" sz="1600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 rot="16200000">
              <a:off x="5626132" y="787476"/>
              <a:ext cx="1461946" cy="365982"/>
              <a:chOff x="2506654" y="1254957"/>
              <a:chExt cx="5354028" cy="1213178"/>
            </a:xfrm>
            <a:solidFill>
              <a:srgbClr val="B43500"/>
            </a:solidFill>
          </p:grpSpPr>
          <p:sp>
            <p:nvSpPr>
              <p:cNvPr id="13" name="Полилиния 12"/>
              <p:cNvSpPr/>
              <p:nvPr/>
            </p:nvSpPr>
            <p:spPr>
              <a:xfrm rot="5400000">
                <a:off x="2365541" y="1396070"/>
                <a:ext cx="1195542" cy="913316"/>
              </a:xfrm>
              <a:custGeom>
                <a:avLst/>
                <a:gdLst>
                  <a:gd name="connsiteX0" fmla="*/ 0 w 1728341"/>
                  <a:gd name="connsiteY0" fmla="*/ 0 h 631766"/>
                  <a:gd name="connsiteX1" fmla="*/ 1412458 w 1728341"/>
                  <a:gd name="connsiteY1" fmla="*/ 0 h 631766"/>
                  <a:gd name="connsiteX2" fmla="*/ 1728341 w 1728341"/>
                  <a:gd name="connsiteY2" fmla="*/ 315883 h 631766"/>
                  <a:gd name="connsiteX3" fmla="*/ 1412458 w 1728341"/>
                  <a:gd name="connsiteY3" fmla="*/ 631766 h 631766"/>
                  <a:gd name="connsiteX4" fmla="*/ 0 w 1728341"/>
                  <a:gd name="connsiteY4" fmla="*/ 631766 h 631766"/>
                  <a:gd name="connsiteX5" fmla="*/ 315883 w 1728341"/>
                  <a:gd name="connsiteY5" fmla="*/ 315883 h 631766"/>
                  <a:gd name="connsiteX6" fmla="*/ 0 w 1728341"/>
                  <a:gd name="connsiteY6" fmla="*/ 0 h 63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8341" h="631766">
                    <a:moveTo>
                      <a:pt x="0" y="0"/>
                    </a:moveTo>
                    <a:lnTo>
                      <a:pt x="1412458" y="0"/>
                    </a:lnTo>
                    <a:lnTo>
                      <a:pt x="1728341" y="315883"/>
                    </a:lnTo>
                    <a:lnTo>
                      <a:pt x="1412458" y="631766"/>
                    </a:lnTo>
                    <a:lnTo>
                      <a:pt x="0" y="631766"/>
                    </a:lnTo>
                    <a:lnTo>
                      <a:pt x="315883" y="315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77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3897" tIns="36005" rIns="351888" bIns="3600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700" kern="120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5400000">
                <a:off x="3695238" y="1413705"/>
                <a:ext cx="1195542" cy="913316"/>
              </a:xfrm>
              <a:custGeom>
                <a:avLst/>
                <a:gdLst>
                  <a:gd name="connsiteX0" fmla="*/ 0 w 1728341"/>
                  <a:gd name="connsiteY0" fmla="*/ 0 h 631766"/>
                  <a:gd name="connsiteX1" fmla="*/ 1412458 w 1728341"/>
                  <a:gd name="connsiteY1" fmla="*/ 0 h 631766"/>
                  <a:gd name="connsiteX2" fmla="*/ 1728341 w 1728341"/>
                  <a:gd name="connsiteY2" fmla="*/ 315883 h 631766"/>
                  <a:gd name="connsiteX3" fmla="*/ 1412458 w 1728341"/>
                  <a:gd name="connsiteY3" fmla="*/ 631766 h 631766"/>
                  <a:gd name="connsiteX4" fmla="*/ 0 w 1728341"/>
                  <a:gd name="connsiteY4" fmla="*/ 631766 h 631766"/>
                  <a:gd name="connsiteX5" fmla="*/ 315883 w 1728341"/>
                  <a:gd name="connsiteY5" fmla="*/ 315883 h 631766"/>
                  <a:gd name="connsiteX6" fmla="*/ 0 w 1728341"/>
                  <a:gd name="connsiteY6" fmla="*/ 0 h 63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8341" h="631766">
                    <a:moveTo>
                      <a:pt x="0" y="0"/>
                    </a:moveTo>
                    <a:lnTo>
                      <a:pt x="1412458" y="0"/>
                    </a:lnTo>
                    <a:lnTo>
                      <a:pt x="1728341" y="315883"/>
                    </a:lnTo>
                    <a:lnTo>
                      <a:pt x="1412458" y="631766"/>
                    </a:lnTo>
                    <a:lnTo>
                      <a:pt x="0" y="631766"/>
                    </a:lnTo>
                    <a:lnTo>
                      <a:pt x="315883" y="315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848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03533"/>
                  <a:satOff val="33333"/>
                  <a:lumOff val="-4902"/>
                  <a:alphaOff val="0"/>
                </a:schemeClr>
              </a:fillRef>
              <a:effectRef idx="0">
                <a:schemeClr val="accent3">
                  <a:hueOff val="903533"/>
                  <a:satOff val="33333"/>
                  <a:lumOff val="-4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7902" tIns="50673" rIns="366556" bIns="50673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800" kern="120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 rot="5400000">
                <a:off x="5250747" y="1413705"/>
                <a:ext cx="1195541" cy="913316"/>
              </a:xfrm>
              <a:custGeom>
                <a:avLst/>
                <a:gdLst>
                  <a:gd name="connsiteX0" fmla="*/ 0 w 1728341"/>
                  <a:gd name="connsiteY0" fmla="*/ 0 h 631766"/>
                  <a:gd name="connsiteX1" fmla="*/ 1412458 w 1728341"/>
                  <a:gd name="connsiteY1" fmla="*/ 0 h 631766"/>
                  <a:gd name="connsiteX2" fmla="*/ 1728341 w 1728341"/>
                  <a:gd name="connsiteY2" fmla="*/ 315883 h 631766"/>
                  <a:gd name="connsiteX3" fmla="*/ 1412458 w 1728341"/>
                  <a:gd name="connsiteY3" fmla="*/ 631766 h 631766"/>
                  <a:gd name="connsiteX4" fmla="*/ 0 w 1728341"/>
                  <a:gd name="connsiteY4" fmla="*/ 631766 h 631766"/>
                  <a:gd name="connsiteX5" fmla="*/ 315883 w 1728341"/>
                  <a:gd name="connsiteY5" fmla="*/ 315883 h 631766"/>
                  <a:gd name="connsiteX6" fmla="*/ 0 w 1728341"/>
                  <a:gd name="connsiteY6" fmla="*/ 0 h 63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8341" h="631766">
                    <a:moveTo>
                      <a:pt x="0" y="0"/>
                    </a:moveTo>
                    <a:lnTo>
                      <a:pt x="1412458" y="0"/>
                    </a:lnTo>
                    <a:lnTo>
                      <a:pt x="1728341" y="315883"/>
                    </a:lnTo>
                    <a:lnTo>
                      <a:pt x="1412458" y="631766"/>
                    </a:lnTo>
                    <a:lnTo>
                      <a:pt x="0" y="631766"/>
                    </a:lnTo>
                    <a:lnTo>
                      <a:pt x="315883" y="315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E4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807066"/>
                  <a:satOff val="66667"/>
                  <a:lumOff val="-9804"/>
                  <a:alphaOff val="0"/>
                </a:schemeClr>
              </a:fillRef>
              <a:effectRef idx="0">
                <a:schemeClr val="accent3">
                  <a:hueOff val="1807066"/>
                  <a:satOff val="66667"/>
                  <a:lumOff val="-980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3897" tIns="36005" rIns="351888" bIns="3600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700" kern="120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5400000">
                <a:off x="6806253" y="1413706"/>
                <a:ext cx="1195542" cy="913316"/>
              </a:xfrm>
              <a:custGeom>
                <a:avLst/>
                <a:gdLst>
                  <a:gd name="connsiteX0" fmla="*/ 0 w 1728341"/>
                  <a:gd name="connsiteY0" fmla="*/ 0 h 631766"/>
                  <a:gd name="connsiteX1" fmla="*/ 1412458 w 1728341"/>
                  <a:gd name="connsiteY1" fmla="*/ 0 h 631766"/>
                  <a:gd name="connsiteX2" fmla="*/ 1728341 w 1728341"/>
                  <a:gd name="connsiteY2" fmla="*/ 315883 h 631766"/>
                  <a:gd name="connsiteX3" fmla="*/ 1412458 w 1728341"/>
                  <a:gd name="connsiteY3" fmla="*/ 631766 h 631766"/>
                  <a:gd name="connsiteX4" fmla="*/ 0 w 1728341"/>
                  <a:gd name="connsiteY4" fmla="*/ 631766 h 631766"/>
                  <a:gd name="connsiteX5" fmla="*/ 315883 w 1728341"/>
                  <a:gd name="connsiteY5" fmla="*/ 315883 h 631766"/>
                  <a:gd name="connsiteX6" fmla="*/ 0 w 1728341"/>
                  <a:gd name="connsiteY6" fmla="*/ 0 h 63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8341" h="631766">
                    <a:moveTo>
                      <a:pt x="0" y="0"/>
                    </a:moveTo>
                    <a:lnTo>
                      <a:pt x="1412458" y="0"/>
                    </a:lnTo>
                    <a:lnTo>
                      <a:pt x="1728341" y="315883"/>
                    </a:lnTo>
                    <a:lnTo>
                      <a:pt x="1412458" y="631766"/>
                    </a:lnTo>
                    <a:lnTo>
                      <a:pt x="0" y="631766"/>
                    </a:lnTo>
                    <a:lnTo>
                      <a:pt x="315883" y="315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0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3897" tIns="36005" rIns="351888" bIns="3600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700" kern="12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38127" y="624510"/>
              <a:ext cx="12387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303A44"/>
                  </a:solidFill>
                </a:rPr>
                <a:t>4К</a:t>
              </a:r>
              <a:endParaRPr lang="ru-RU" sz="3600" b="1" dirty="0">
                <a:solidFill>
                  <a:srgbClr val="303A44"/>
                </a:solidFill>
              </a:endParaRPr>
            </a:p>
          </p:txBody>
        </p:sp>
      </p:grpSp>
      <p:pic>
        <p:nvPicPr>
          <p:cNvPr id="1026" name="Picture 2" descr="https://imageog.flaticon.com/icons/png/512/237/237061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9" r="24140"/>
          <a:stretch/>
        </p:blipFill>
        <p:spPr bwMode="auto">
          <a:xfrm>
            <a:off x="218360" y="2429302"/>
            <a:ext cx="923127" cy="937384"/>
          </a:xfrm>
          <a:prstGeom prst="ellipse">
            <a:avLst/>
          </a:prstGeom>
          <a:noFill/>
          <a:ln w="3175">
            <a:solidFill>
              <a:srgbClr val="A5A5A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35259" y="2693136"/>
            <a:ext cx="2122536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rgbClr val="ED1C24"/>
              </a:buClr>
              <a:buSzPct val="92000"/>
            </a:pPr>
            <a:r>
              <a:rPr lang="ru-RU" sz="2400" dirty="0" smtClean="0"/>
              <a:t>Информатика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49353" y="3746287"/>
            <a:ext cx="2110172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rgbClr val="ED1C24"/>
              </a:buClr>
              <a:buSzPct val="92000"/>
            </a:pPr>
            <a:r>
              <a:rPr lang="ru-RU" sz="2400" dirty="0" smtClean="0"/>
              <a:t>Технология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35259" y="4865405"/>
            <a:ext cx="2122536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rgbClr val="ED1C24"/>
              </a:buClr>
              <a:buSzPct val="92000"/>
            </a:pPr>
            <a:r>
              <a:rPr lang="ru-RU" sz="2400" dirty="0" smtClean="0"/>
              <a:t>ОБЖ</a:t>
            </a:r>
            <a:endParaRPr lang="ru-RU" sz="2400" dirty="0"/>
          </a:p>
        </p:txBody>
      </p:sp>
      <p:pic>
        <p:nvPicPr>
          <p:cNvPr id="1028" name="Picture 4" descr="https://static.vecteezy.com/system/resources/previews/000/075/644/original/vector-info-graphics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4" r="11325" b="57160"/>
          <a:stretch/>
        </p:blipFill>
        <p:spPr bwMode="auto">
          <a:xfrm>
            <a:off x="196896" y="3523396"/>
            <a:ext cx="963111" cy="937385"/>
          </a:xfrm>
          <a:prstGeom prst="ellipse">
            <a:avLst/>
          </a:prstGeom>
          <a:noFill/>
          <a:ln w="3175">
            <a:solidFill>
              <a:srgbClr val="A5A5A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ru.prom.st/498508117_w640_h640_obshee.jpe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7343" r="16994" b="19739"/>
          <a:stretch/>
        </p:blipFill>
        <p:spPr bwMode="auto">
          <a:xfrm>
            <a:off x="206609" y="4606553"/>
            <a:ext cx="923127" cy="927420"/>
          </a:xfrm>
          <a:prstGeom prst="ellipse">
            <a:avLst/>
          </a:prstGeom>
          <a:noFill/>
          <a:ln w="3175">
            <a:solidFill>
              <a:srgbClr val="A5A5A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3268070" y="2284797"/>
            <a:ext cx="455046" cy="3384645"/>
          </a:xfrm>
          <a:prstGeom prst="rightBrace">
            <a:avLst>
              <a:gd name="adj1" fmla="val 14331"/>
              <a:gd name="adj2" fmla="val 49597"/>
            </a:avLst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26742" y="3521634"/>
            <a:ext cx="2004438" cy="830997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Предметные компетенции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7443" y="2563063"/>
            <a:ext cx="2707115" cy="83099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rgbClr val="ED1C24"/>
              </a:buClr>
              <a:buSzPct val="92000"/>
            </a:pPr>
            <a:r>
              <a:rPr lang="ru-RU" sz="2400" dirty="0" smtClean="0"/>
              <a:t>Дополнительное образование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57443" y="3638869"/>
            <a:ext cx="2707115" cy="83099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rgbClr val="ED1C24"/>
              </a:buClr>
              <a:buSzPct val="92000"/>
            </a:pPr>
            <a:r>
              <a:rPr lang="ru-RU" sz="2400" dirty="0" smtClean="0"/>
              <a:t>Внеурочная деятельность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157443" y="4735331"/>
            <a:ext cx="2707115" cy="83099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rgbClr val="ED1C24"/>
              </a:buClr>
              <a:buSzPct val="92000"/>
            </a:pPr>
            <a:r>
              <a:rPr lang="ru-RU" sz="2400" dirty="0" smtClean="0"/>
              <a:t>Социокультурные мероприятия</a:t>
            </a:r>
            <a:endParaRPr lang="ru-RU" sz="2400" dirty="0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8835945" y="2284796"/>
            <a:ext cx="455046" cy="3384645"/>
          </a:xfrm>
          <a:prstGeom prst="rightBrace">
            <a:avLst>
              <a:gd name="adj1" fmla="val 14331"/>
              <a:gd name="adj2" fmla="val 49597"/>
            </a:avLst>
          </a:prstGeom>
          <a:ln w="28575">
            <a:solidFill>
              <a:srgbClr val="303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623523" y="3121524"/>
            <a:ext cx="2546645" cy="1631216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Метапредметные, личностные компетенции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Soft </a:t>
            </a:r>
            <a:r>
              <a:rPr lang="en-US" dirty="0" smtClean="0">
                <a:solidFill>
                  <a:schemeClr val="bg1"/>
                </a:solidFill>
              </a:rPr>
              <a:t>skills</a:t>
            </a:r>
            <a:r>
              <a:rPr lang="ru-RU" dirty="0" smtClean="0">
                <a:solidFill>
                  <a:schemeClr val="bg1"/>
                </a:solidFill>
              </a:rPr>
              <a:t>, «мягкие» компетенции, 4К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564" y="444921"/>
            <a:ext cx="4879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999"/>
                </a:solidFill>
                <a:latin typeface="Arial Narrow" panose="020B0606020202030204" pitchFamily="34" charset="0"/>
              </a:rPr>
              <a:t>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4108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с вырезом 7"/>
          <p:cNvSpPr/>
          <p:nvPr/>
        </p:nvSpPr>
        <p:spPr>
          <a:xfrm>
            <a:off x="3883482" y="1900891"/>
            <a:ext cx="949911" cy="354834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6022" y="176203"/>
            <a:ext cx="11523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9999"/>
                </a:solidFill>
                <a:latin typeface="Arial Narrow" panose="020B0606020202030204" pitchFamily="34" charset="0"/>
              </a:rPr>
              <a:t>АЛГОРИТМ ФОРМИРОВАНИЯ ОБРАЗОВАТЕЛЬНОЙ ПРОГРАММЫ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057"/>
            <a:ext cx="12192000" cy="4390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075188"/>
            <a:ext cx="12192000" cy="85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4106" y="1874859"/>
            <a:ext cx="4048762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Поиск лучших квалифицирова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нных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тренеров в данной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2875" y="3372770"/>
            <a:ext cx="10689125" cy="819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66539" y="1499642"/>
            <a:ext cx="265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Регион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Россия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За рубежом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0002" y="1380790"/>
            <a:ext cx="10011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ВУЗы</a:t>
            </a:r>
          </a:p>
        </p:txBody>
      </p:sp>
      <p:pic>
        <p:nvPicPr>
          <p:cNvPr id="10" name="Picture 13" descr="http://edu.tomsk.ru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87" y="1991761"/>
            <a:ext cx="803939" cy="6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tatic.tildacdn.com/tild6264-3065-4636-b661-386461383838/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804" r="4309" b="32391"/>
          <a:stretch/>
        </p:blipFill>
        <p:spPr bwMode="auto">
          <a:xfrm>
            <a:off x="9042231" y="1472829"/>
            <a:ext cx="1532999" cy="2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013404" y="1989352"/>
            <a:ext cx="215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Ведущие специалисты ОО ТО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130" y="2742612"/>
            <a:ext cx="111237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СОВМЕСТНОЕ ПРОЕКТИРОВАНИЕ ПРОГРАММ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0063" y="3490141"/>
            <a:ext cx="3992338" cy="1397956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КАДРЫ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868" y="3503794"/>
            <a:ext cx="3992338" cy="1397956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СОДЕРЖАНИЕ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06096" y="3524311"/>
            <a:ext cx="3185290" cy="1397956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7622" y="3623124"/>
            <a:ext cx="403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Запрос  </a:t>
            </a: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ОО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или </a:t>
            </a: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МОУО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 rot="10800000">
            <a:off x="3720990" y="4045871"/>
            <a:ext cx="949911" cy="354834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0800000">
            <a:off x="8140558" y="4074085"/>
            <a:ext cx="949911" cy="354834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67670" y="5199341"/>
            <a:ext cx="949312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Организационно-методическое сопровождение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7670" y="5904370"/>
            <a:ext cx="949312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Система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посткурсовой</a:t>
            </a:r>
            <a:r>
              <a:rPr lang="ru-RU" sz="2400" b="1" dirty="0" smtClean="0">
                <a:latin typeface="Arial Narrow" panose="020B0606020202030204" pitchFamily="34" charset="0"/>
              </a:rPr>
              <a:t> поддержки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7670" y="6550814"/>
            <a:ext cx="949312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Формирование педагогического сообщества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69850" y="5152717"/>
            <a:ext cx="569387" cy="1859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IMPLEMENT!</a:t>
            </a:r>
            <a:endParaRPr lang="ru-RU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57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5513"/>
            <a:ext cx="12192000" cy="2020378"/>
          </a:xfrm>
          <a:prstGeom prst="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793" y="412119"/>
            <a:ext cx="10145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6 </a:t>
            </a:r>
            <a:r>
              <a:rPr lang="ru-RU" sz="4000" b="1" cap="all" dirty="0">
                <a:solidFill>
                  <a:srgbClr val="009999"/>
                </a:solidFill>
                <a:latin typeface="Arial Narrow" panose="020B0606020202030204" pitchFamily="34" charset="0"/>
              </a:rPr>
              <a:t>ключевых навыков </a:t>
            </a:r>
            <a:endParaRPr lang="ru-RU" sz="4000" b="1" cap="all" dirty="0" smtClean="0">
              <a:solidFill>
                <a:srgbClr val="0099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000" b="1" cap="all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современного педагога</a:t>
            </a:r>
            <a:endParaRPr lang="ru-RU" sz="4000" b="1" cap="all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847513" y="3389050"/>
            <a:ext cx="6858000" cy="798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1043007" y="5019147"/>
            <a:ext cx="3581527" cy="9617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5080" y="1982449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Коммуникация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https://www.gst.com.my/images/pficon1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5610"/>
          <a:stretch/>
        </p:blipFill>
        <p:spPr bwMode="auto">
          <a:xfrm>
            <a:off x="9849628" y="3529876"/>
            <a:ext cx="1801630" cy="936864"/>
          </a:xfrm>
          <a:prstGeom prst="rect">
            <a:avLst/>
          </a:prstGeom>
          <a:noFill/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99" y="4934764"/>
            <a:ext cx="948457" cy="9376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15" y="2286543"/>
            <a:ext cx="1185895" cy="110903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909785" y="2169882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9709255" y="3047597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9401388" y="4466740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9313498" y="3299772"/>
            <a:ext cx="278516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178362" y="4651670"/>
            <a:ext cx="278516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348655" y="3428999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Кооперация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75021" y="3461799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Уверенность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6915" y="4908431"/>
            <a:ext cx="2974473" cy="1138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Критическое мышление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3175" y="4934764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Креативность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6303" y="2015167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Содержание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9091997">
            <a:off x="1519726" y="4007510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2607202">
            <a:off x="8340595" y="2341339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20329853">
            <a:off x="4375216" y="2430849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227869" y="2096322"/>
            <a:ext cx="10305934" cy="1600201"/>
            <a:chOff x="-126269" y="4700977"/>
            <a:chExt cx="10305934" cy="160020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39253" y="4700977"/>
              <a:ext cx="9940412" cy="1600201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-126269" y="4791075"/>
              <a:ext cx="10305933" cy="11009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4000" b="1" dirty="0" smtClean="0">
                  <a:solidFill>
                    <a:srgbClr val="009999"/>
                  </a:solidFill>
                  <a:latin typeface="Arial Narrow" panose="020B0606020202030204" pitchFamily="34" charset="0"/>
                </a:rPr>
                <a:t>ВСЕГДА РАДЫ НОВОМУ СОТРУДНИЧЕСТВУ!</a:t>
              </a:r>
              <a:endParaRPr lang="ru-RU" sz="4000" dirty="0">
                <a:solidFill>
                  <a:srgbClr val="009999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" y="6098487"/>
            <a:ext cx="219456" cy="2037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08" y="6000775"/>
            <a:ext cx="1837362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https://toipkro.ru/</a:t>
            </a:r>
            <a:r>
              <a:rPr lang="ru-RU" sz="167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7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17" y="6086848"/>
            <a:ext cx="227294" cy="223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73" y="6531257"/>
            <a:ext cx="223375" cy="223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" y="6512870"/>
            <a:ext cx="227294" cy="223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2" y="6083657"/>
            <a:ext cx="223375" cy="2233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34347" y="6001574"/>
            <a:ext cx="2324675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US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vk.com/</a:t>
            </a:r>
            <a:r>
              <a:rPr lang="en-US" sz="167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toipkro</a:t>
            </a:r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ru-RU" sz="167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6111" y="6000775"/>
            <a:ext cx="3491084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invalidUrl="https:///"/>
              </a:rPr>
              <a:t>https://</a:t>
            </a:r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www.facebook.com/toipkro</a:t>
            </a:r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729" y="6429387"/>
            <a:ext cx="2122697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en-US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ok</a:t>
            </a:r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.</a:t>
            </a:r>
            <a:r>
              <a:rPr lang="ru-RU" sz="1671" u="sng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ru</a:t>
            </a:r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en-US" sz="1671" u="sng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toipkro</a:t>
            </a:r>
            <a:r>
              <a:rPr lang="en-US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67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6749" y="6454981"/>
            <a:ext cx="4252511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invalidUrl="https:///"/>
              </a:rPr>
              <a:t>https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 invalidUrl="https:///"/>
              </a:rPr>
              <a:t>://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www.instagram.com/toipkro_tomsk/ </a:t>
            </a:r>
          </a:p>
        </p:txBody>
      </p:sp>
    </p:spTree>
    <p:extLst>
      <p:ext uri="{BB962C8B-B14F-4D97-AF65-F5344CB8AC3E}">
        <p14:creationId xmlns:p14="http://schemas.microsoft.com/office/powerpoint/2010/main" val="30114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ссылка на другую страницу 5"/>
          <p:cNvSpPr/>
          <p:nvPr/>
        </p:nvSpPr>
        <p:spPr>
          <a:xfrm>
            <a:off x="-85060" y="0"/>
            <a:ext cx="12192000" cy="3349256"/>
          </a:xfrm>
          <a:prstGeom prst="flowChartOffpageConnector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Shape 86">
            <a:extLst>
              <a:ext uri="{FF2B5EF4-FFF2-40B4-BE49-F238E27FC236}">
                <a16:creationId xmlns:a16="http://schemas.microsoft.com/office/drawing/2014/main" id="{41C657FC-1A5D-4628-87B5-6D2837A955D7}"/>
              </a:ext>
            </a:extLst>
          </p:cNvPr>
          <p:cNvSpPr/>
          <p:nvPr/>
        </p:nvSpPr>
        <p:spPr>
          <a:xfrm>
            <a:off x="11554445" y="7295216"/>
            <a:ext cx="402747" cy="42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742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342" y="1055203"/>
            <a:ext cx="10651103" cy="290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“</a:t>
            </a:r>
            <a:r>
              <a:rPr lang="ru-RU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Качество ни одной системы</a:t>
            </a:r>
            <a:r>
              <a:rPr lang="en-US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 </a:t>
            </a:r>
            <a:r>
              <a:rPr lang="ru-RU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образования </a:t>
            </a:r>
            <a:r>
              <a:rPr lang="en-US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/>
            </a:r>
            <a:br>
              <a:rPr lang="en-US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</a:br>
            <a:r>
              <a:rPr lang="ru-RU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не может</a:t>
            </a:r>
            <a:r>
              <a:rPr lang="en-US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 </a:t>
            </a:r>
            <a:r>
              <a:rPr lang="ru-RU" altLang="en-US" sz="4000" b="1" dirty="0">
                <a:latin typeface="Arial Narrow" panose="020B0606020202030204" pitchFamily="34" charset="0"/>
                <a:ea typeface="Sanpya" panose="02000500000000020004" pitchFamily="2" charset="-122"/>
              </a:rPr>
              <a:t>превышать качество её </a:t>
            </a:r>
            <a:r>
              <a:rPr lang="ru-RU" altLang="en-US" sz="4000" b="1" dirty="0" smtClean="0">
                <a:latin typeface="Arial Narrow" panose="020B0606020202030204" pitchFamily="34" charset="0"/>
                <a:ea typeface="Sanpya" panose="02000500000000020004" pitchFamily="2" charset="-122"/>
              </a:rPr>
              <a:t>педагогов</a:t>
            </a:r>
            <a:r>
              <a:rPr lang="en-US" altLang="en-US" sz="4000" b="1" dirty="0" smtClean="0">
                <a:latin typeface="Arial Narrow" panose="020B0606020202030204" pitchFamily="34" charset="0"/>
                <a:ea typeface="Sanpya" panose="02000500000000020004" pitchFamily="2" charset="-122"/>
              </a:rPr>
              <a:t>.”</a:t>
            </a:r>
            <a:endParaRPr lang="ru-RU" altLang="en-US" sz="4000" b="1" dirty="0" smtClean="0">
              <a:latin typeface="Arial Narrow" panose="020B0606020202030204" pitchFamily="34" charset="0"/>
              <a:ea typeface="Sanpya" panose="02000500000000020004" pitchFamily="2" charset="-122"/>
            </a:endParaRPr>
          </a:p>
          <a:p>
            <a:pPr algn="ctr"/>
            <a:endParaRPr lang="ru-RU" altLang="en-US" sz="3086" b="1" dirty="0"/>
          </a:p>
          <a:p>
            <a:pPr algn="ctr"/>
            <a:r>
              <a:rPr lang="en-US" altLang="en-US" sz="3086" b="1" dirty="0" smtClean="0"/>
              <a:t> </a:t>
            </a:r>
            <a:endParaRPr lang="en-SG" sz="3086" dirty="0"/>
          </a:p>
          <a:p>
            <a:pPr algn="r"/>
            <a:endParaRPr lang="en-SG" sz="2314" dirty="0"/>
          </a:p>
          <a:p>
            <a:pPr algn="r"/>
            <a:r>
              <a:rPr lang="en-US" altLang="en-US" b="1" i="1" dirty="0"/>
              <a:t>- </a:t>
            </a:r>
            <a:r>
              <a:rPr lang="ru-RU" altLang="en-US" b="1" i="1" dirty="0"/>
              <a:t>Отчет </a:t>
            </a:r>
            <a:r>
              <a:rPr lang="en-US" altLang="en-US" b="1" i="1" dirty="0"/>
              <a:t>McKinsey, 2007</a:t>
            </a:r>
          </a:p>
        </p:txBody>
      </p:sp>
    </p:spTree>
    <p:extLst>
      <p:ext uri="{BB962C8B-B14F-4D97-AF65-F5344CB8AC3E}">
        <p14:creationId xmlns:p14="http://schemas.microsoft.com/office/powerpoint/2010/main" val="574620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b="12532"/>
          <a:stretch/>
        </p:blipFill>
        <p:spPr>
          <a:xfrm>
            <a:off x="680" y="0"/>
            <a:ext cx="12191320" cy="6860926"/>
          </a:xfrm>
          <a:prstGeom prst="rect">
            <a:avLst/>
          </a:prstGeom>
        </p:spPr>
      </p:pic>
      <p:sp>
        <p:nvSpPr>
          <p:cNvPr id="33" name="Shape 86">
            <a:extLst>
              <a:ext uri="{FF2B5EF4-FFF2-40B4-BE49-F238E27FC236}">
                <a16:creationId xmlns:a16="http://schemas.microsoft.com/office/drawing/2014/main" id="{41C657FC-1A5D-4628-87B5-6D2837A955D7}"/>
              </a:ext>
            </a:extLst>
          </p:cNvPr>
          <p:cNvSpPr/>
          <p:nvPr/>
        </p:nvSpPr>
        <p:spPr>
          <a:xfrm>
            <a:off x="11554445" y="7295216"/>
            <a:ext cx="402747" cy="42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742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5609" y="524761"/>
            <a:ext cx="3888432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14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Профстандарты</a:t>
            </a:r>
            <a:endParaRPr lang="ru-RU" sz="411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9113" y="5152510"/>
            <a:ext cx="4417738" cy="135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14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Национальные проекты</a:t>
            </a:r>
            <a:endParaRPr lang="ru-RU" sz="411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4059" y="1321779"/>
            <a:ext cx="5073042" cy="135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14" b="1" dirty="0">
                <a:solidFill>
                  <a:schemeClr val="bg1"/>
                </a:solidFill>
                <a:latin typeface="Arial Narrow" panose="020B0606020202030204" pitchFamily="34" charset="0"/>
              </a:rPr>
              <a:t>ФГОС </a:t>
            </a:r>
            <a:r>
              <a:rPr lang="ru-RU" sz="4114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дошкольного образования</a:t>
            </a:r>
            <a:endParaRPr lang="ru-RU" sz="411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2922" y="3576789"/>
            <a:ext cx="5006362" cy="135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14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 </a:t>
            </a:r>
            <a:r>
              <a:rPr lang="ru-RU" sz="4114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десятилетия детства</a:t>
            </a:r>
            <a:endParaRPr lang="ru-RU" sz="411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5901" y="2719678"/>
            <a:ext cx="3795850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14" b="1" dirty="0">
                <a:solidFill>
                  <a:schemeClr val="bg1"/>
                </a:solidFill>
                <a:latin typeface="Arial Narrow" panose="020B0606020202030204" pitchFamily="34" charset="0"/>
              </a:rPr>
              <a:t>ФГОС </a:t>
            </a:r>
            <a:r>
              <a:rPr lang="ru-RU" sz="4114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НОО</a:t>
            </a:r>
            <a:endParaRPr lang="ru-RU" sz="411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11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57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5513"/>
            <a:ext cx="12192000" cy="2020378"/>
          </a:xfrm>
          <a:prstGeom prst="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793" y="412119"/>
            <a:ext cx="10145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6 </a:t>
            </a:r>
            <a:r>
              <a:rPr lang="ru-RU" sz="4000" b="1" cap="all" dirty="0">
                <a:solidFill>
                  <a:srgbClr val="009999"/>
                </a:solidFill>
                <a:latin typeface="Arial Narrow" panose="020B0606020202030204" pitchFamily="34" charset="0"/>
              </a:rPr>
              <a:t>ключевых навыков </a:t>
            </a:r>
            <a:endParaRPr lang="ru-RU" sz="4000" b="1" cap="all" dirty="0" smtClean="0">
              <a:solidFill>
                <a:srgbClr val="0099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000" b="1" cap="all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современного педагога</a:t>
            </a:r>
            <a:endParaRPr lang="ru-RU" sz="4000" b="1" cap="all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847513" y="3389050"/>
            <a:ext cx="6858000" cy="798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1043007" y="5019147"/>
            <a:ext cx="3581527" cy="9617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5080" y="1982449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Коммуникация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https://www.gst.com.my/images/pficon1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5610"/>
          <a:stretch/>
        </p:blipFill>
        <p:spPr bwMode="auto">
          <a:xfrm>
            <a:off x="9849628" y="3529876"/>
            <a:ext cx="1801630" cy="936864"/>
          </a:xfrm>
          <a:prstGeom prst="rect">
            <a:avLst/>
          </a:prstGeom>
          <a:noFill/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99" y="4934764"/>
            <a:ext cx="948457" cy="9376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15" y="2286543"/>
            <a:ext cx="1185895" cy="110903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909785" y="2169882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9709255" y="3047597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9401388" y="4466740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9313498" y="3299772"/>
            <a:ext cx="278516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178362" y="4651670"/>
            <a:ext cx="278516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348655" y="3428999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Кооперация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75021" y="3461799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Уверенность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6915" y="4908431"/>
            <a:ext cx="2974473" cy="1138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Критическое мышление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3175" y="4934764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Креативность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6303" y="2015167"/>
            <a:ext cx="2974473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4BACC6"/>
              </a:buClr>
              <a:buSzPct val="101000"/>
            </a:pPr>
            <a:r>
              <a:rPr lang="ru-RU" sz="2200" b="1" dirty="0" smtClean="0">
                <a:solidFill>
                  <a:schemeClr val="tx1"/>
                </a:solidFill>
              </a:rPr>
              <a:t>Содержание</a:t>
            </a:r>
          </a:p>
          <a:p>
            <a:pPr algn="ctr">
              <a:buClr>
                <a:srgbClr val="4BACC6"/>
              </a:buClr>
              <a:buSzPct val="101000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9091997">
            <a:off x="1519726" y="4007510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2607202">
            <a:off x="8340595" y="2341339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20329853">
            <a:off x="4375216" y="2430849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86">
            <a:extLst>
              <a:ext uri="{FF2B5EF4-FFF2-40B4-BE49-F238E27FC236}">
                <a16:creationId xmlns:a16="http://schemas.microsoft.com/office/drawing/2014/main" id="{41C657FC-1A5D-4628-87B5-6D2837A955D7}"/>
              </a:ext>
            </a:extLst>
          </p:cNvPr>
          <p:cNvSpPr/>
          <p:nvPr/>
        </p:nvSpPr>
        <p:spPr>
          <a:xfrm>
            <a:off x="11554445" y="7295216"/>
            <a:ext cx="402747" cy="42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742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73009"/>
              </p:ext>
            </p:extLst>
          </p:nvPr>
        </p:nvGraphicFramePr>
        <p:xfrm>
          <a:off x="564805" y="1489181"/>
          <a:ext cx="10989638" cy="46620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9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2769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66" marR="117566" marT="58783" marB="58783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Кооперация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566" marR="117566" marT="58783" marB="58783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Коммуникация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Содержание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Критическое мышление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Креативность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Уверенность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Уровень </a:t>
                      </a:r>
                      <a:r>
                        <a:rPr lang="ru-RU" sz="3900" dirty="0">
                          <a:effectLst/>
                        </a:rPr>
                        <a:t>4</a:t>
                      </a:r>
                      <a:endParaRPr lang="ru-RU" sz="3900" dirty="0">
                        <a:solidFill>
                          <a:srgbClr val="060E9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Совместная работа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Умение управлять эмоциями аудитории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Владение знаниями на уровне эксперта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 baseline="0" dirty="0">
                          <a:effectLst/>
                        </a:rPr>
                        <a:t>Доказательства</a:t>
                      </a:r>
                      <a:endParaRPr lang="ru-RU" sz="1500" spc="-3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Ви́дение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Неудачи </a:t>
                      </a:r>
                      <a:r>
                        <a:rPr lang="en-US" sz="1500" dirty="0" smtClean="0">
                          <a:effectLst/>
                        </a:rPr>
                        <a:t/>
                      </a:r>
                      <a:br>
                        <a:rPr lang="en-US" sz="1500" dirty="0" smtClean="0">
                          <a:effectLst/>
                        </a:rPr>
                      </a:br>
                      <a:r>
                        <a:rPr lang="ru-RU" sz="1500" dirty="0" smtClean="0">
                          <a:effectLst/>
                        </a:rPr>
                        <a:t>не </a:t>
                      </a:r>
                      <a:r>
                        <a:rPr lang="ru-RU" sz="1500" dirty="0">
                          <a:effectLst/>
                        </a:rPr>
                        <a:t>пугают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Уровень </a:t>
                      </a:r>
                      <a:r>
                        <a:rPr lang="ru-RU" sz="3900" dirty="0">
                          <a:effectLst/>
                        </a:rPr>
                        <a:t>3</a:t>
                      </a:r>
                      <a:endParaRPr lang="ru-RU" sz="3900" dirty="0">
                        <a:solidFill>
                          <a:srgbClr val="060E9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 обе стороны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Эмоциональная реакция в диалоге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Формирование связей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Мнения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Умение слышать внутренний голос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Обдуманный риск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Уровень </a:t>
                      </a:r>
                      <a:r>
                        <a:rPr lang="ru-RU" sz="3900" dirty="0">
                          <a:effectLst/>
                        </a:rPr>
                        <a:t>2</a:t>
                      </a:r>
                      <a:endParaRPr lang="ru-RU" sz="3900" dirty="0">
                        <a:solidFill>
                          <a:srgbClr val="060E9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Бок о бок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Показываем </a:t>
                      </a:r>
                      <a:r>
                        <a:rPr lang="en-US" sz="1500" dirty="0" smtClean="0">
                          <a:effectLst/>
                        </a:rPr>
                        <a:t/>
                      </a:r>
                      <a:br>
                        <a:rPr lang="en-US" sz="1500" dirty="0" smtClean="0">
                          <a:effectLst/>
                        </a:rPr>
                      </a:br>
                      <a:r>
                        <a:rPr lang="ru-RU" sz="1500" dirty="0" smtClean="0">
                          <a:effectLst/>
                        </a:rPr>
                        <a:t>и </a:t>
                      </a:r>
                      <a:r>
                        <a:rPr lang="ru-RU" sz="1500" dirty="0">
                          <a:effectLst/>
                        </a:rPr>
                        <a:t>рассказываем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Широта/поверхностное понимание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Правда </a:t>
                      </a:r>
                      <a:r>
                        <a:rPr lang="en-US" sz="1500" dirty="0" smtClean="0">
                          <a:effectLst/>
                        </a:rPr>
                        <a:t/>
                      </a:r>
                      <a:br>
                        <a:rPr lang="en-US" sz="1500" dirty="0" smtClean="0">
                          <a:effectLst/>
                        </a:rPr>
                      </a:br>
                      <a:r>
                        <a:rPr lang="ru-RU" sz="1500" dirty="0" smtClean="0">
                          <a:effectLst/>
                        </a:rPr>
                        <a:t>у </a:t>
                      </a:r>
                      <a:r>
                        <a:rPr lang="ru-RU" sz="1500" dirty="0">
                          <a:effectLst/>
                        </a:rPr>
                        <a:t>каждого своя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Средство-цель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Где я нахожусь?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Уровень </a:t>
                      </a:r>
                      <a:r>
                        <a:rPr lang="ru-RU" sz="3900" dirty="0">
                          <a:effectLst/>
                        </a:rPr>
                        <a:t>1</a:t>
                      </a:r>
                      <a:endParaRPr lang="ru-RU" sz="3900" dirty="0">
                        <a:solidFill>
                          <a:srgbClr val="060E9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 одиночестве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Только эмоции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Раннее обучение/знания зависят от обстоятельств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Увидеть </a:t>
                      </a:r>
                      <a:r>
                        <a:rPr lang="en-US" sz="1500" dirty="0" smtClean="0">
                          <a:effectLst/>
                        </a:rPr>
                        <a:t>—</a:t>
                      </a:r>
                      <a:r>
                        <a:rPr lang="ru-RU" sz="1500" dirty="0" smtClean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значит поверить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Эксперименты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Идти вперед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174" marR="881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Shape 86">
            <a:extLst>
              <a:ext uri="{FF2B5EF4-FFF2-40B4-BE49-F238E27FC236}">
                <a16:creationId xmlns:a16="http://schemas.microsoft.com/office/drawing/2014/main" id="{E6F092E8-68B6-43AC-94A8-8BED9E1C1012}"/>
              </a:ext>
            </a:extLst>
          </p:cNvPr>
          <p:cNvSpPr/>
          <p:nvPr/>
        </p:nvSpPr>
        <p:spPr>
          <a:xfrm>
            <a:off x="564804" y="976997"/>
            <a:ext cx="10016450" cy="42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742" dirty="0">
                <a:solidFill>
                  <a:schemeClr val="tx1"/>
                </a:solidFill>
                <a:latin typeface="Arial Narrow" panose="020B0606020202030204" pitchFamily="34" charset="0"/>
              </a:rPr>
              <a:t>Четыре уровня владения каждым </a:t>
            </a:r>
            <a:r>
              <a:rPr lang="ru-RU" sz="2742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навыком</a:t>
            </a:r>
            <a:endParaRPr lang="ru-RU" sz="2742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31" y="6227230"/>
            <a:ext cx="219456" cy="203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5786" y="6129518"/>
            <a:ext cx="1837362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https://toipkro.ru/</a:t>
            </a:r>
            <a:r>
              <a:rPr lang="ru-RU" sz="167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76" y="6227230"/>
            <a:ext cx="227294" cy="22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1" y="6564203"/>
            <a:ext cx="223375" cy="223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6" y="6571410"/>
            <a:ext cx="227294" cy="223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51" y="6234269"/>
            <a:ext cx="223375" cy="2233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25426" y="6152186"/>
            <a:ext cx="2324675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vk.com/</a:t>
            </a:r>
            <a:r>
              <a:rPr lang="en-US" sz="167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toipkro</a:t>
            </a:r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ru-RU" sz="167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17170" y="6141157"/>
            <a:ext cx="3491084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invalidUrl="https:///"/>
              </a:rPr>
              <a:t>https://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www.facebook.com/toipkro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54110" y="6487927"/>
            <a:ext cx="2122697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en-US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ok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.</a:t>
            </a:r>
            <a:r>
              <a:rPr lang="ru-RU" sz="1671" u="sng" dirty="0" err="1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ru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en-US" sz="1671" u="sng" dirty="0" err="1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toipkro</a:t>
            </a:r>
            <a:r>
              <a:rPr lang="en-US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0287" y="6487927"/>
            <a:ext cx="4252511" cy="349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7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invalidUrl="https:///"/>
              </a:rPr>
              <a:t>https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invalidUrl="https:///"/>
              </a:rPr>
              <a:t>://</a:t>
            </a:r>
            <a:r>
              <a:rPr lang="ru-RU" sz="1671" u="sng" dirty="0">
                <a:solidFill>
                  <a:srgbClr val="060E9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www.instagram.com/toipkro_tomsk/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806" y="100783"/>
            <a:ext cx="115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6 </a:t>
            </a:r>
            <a:r>
              <a:rPr lang="ru-RU" sz="4000" b="1" cap="all" dirty="0">
                <a:solidFill>
                  <a:srgbClr val="009999"/>
                </a:solidFill>
                <a:latin typeface="Arial Narrow" panose="020B0606020202030204" pitchFamily="34" charset="0"/>
              </a:rPr>
              <a:t>ключевых навыков </a:t>
            </a:r>
            <a:r>
              <a:rPr lang="ru-RU" sz="4000" b="1" cap="all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современного педагога</a:t>
            </a:r>
            <a:endParaRPr lang="ru-RU" sz="4000" b="1" cap="all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2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348"/>
            <a:ext cx="12192000" cy="5450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02395" y="524710"/>
            <a:ext cx="5070317" cy="2020378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 школьных команд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личностных компетенций педагогов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Корпоративное обучение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Внедрение современных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(система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посткурсовой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поддержки)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590" y="438737"/>
            <a:ext cx="5070317" cy="2020378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874979" y="820617"/>
            <a:ext cx="4040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Оптимизация системы подготовки учителей, развитие системы повышения квалификации учителей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 руководителей образовательных организаций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959" y="500664"/>
            <a:ext cx="10689125" cy="819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9091997">
            <a:off x="-264129" y="3058210"/>
            <a:ext cx="1910281" cy="1249379"/>
          </a:xfrm>
          <a:prstGeom prst="triangl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9091997">
            <a:off x="333096" y="2315831"/>
            <a:ext cx="1910281" cy="1249379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20846" y="279485"/>
            <a:ext cx="6465683" cy="8519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97394-9B39-4D9D-B92B-F0BEF39C665E}"/>
              </a:ext>
            </a:extLst>
          </p:cNvPr>
          <p:cNvSpPr txBox="1"/>
          <p:nvPr/>
        </p:nvSpPr>
        <p:spPr>
          <a:xfrm>
            <a:off x="957289" y="2705689"/>
            <a:ext cx="1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999"/>
                </a:solidFill>
                <a:latin typeface="Arial Narrow" panose="020B0606020202030204" pitchFamily="34" charset="0"/>
              </a:rPr>
              <a:t>2018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552484" y="1357482"/>
            <a:ext cx="949911" cy="354834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5468619" y="1431544"/>
            <a:ext cx="949911" cy="354834"/>
          </a:xfrm>
          <a:prstGeom prst="notched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97394-9B39-4D9D-B92B-F0BEF39C665E}"/>
              </a:ext>
            </a:extLst>
          </p:cNvPr>
          <p:cNvSpPr txBox="1"/>
          <p:nvPr/>
        </p:nvSpPr>
        <p:spPr>
          <a:xfrm>
            <a:off x="261253" y="3551522"/>
            <a:ext cx="1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2019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0300" y="2982760"/>
            <a:ext cx="8236683" cy="2859454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946641" y="321868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 Narrow" panose="020B0606020202030204" pitchFamily="34" charset="0"/>
              </a:rPr>
              <a:t>LEARN4TEACH:</a:t>
            </a:r>
            <a:r>
              <a:rPr lang="en-US" sz="4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МОДЕЛЬ ОБУЧЕНИЯ </a:t>
            </a:r>
            <a:b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И РАЗВИТИЯ УПРАВЛЕНЧЕСКИХ </a:t>
            </a:r>
            <a:b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И ПЕДАГОГИЧЕСКИХ КОМАНД </a:t>
            </a:r>
            <a:b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ТОМСКОЙ ОБЛАСТИ</a:t>
            </a:r>
            <a:endParaRPr lang="ru-RU" sz="4000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57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5513"/>
            <a:ext cx="12192000" cy="2020378"/>
          </a:xfrm>
          <a:prstGeom prst="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5776" y="773982"/>
            <a:ext cx="10145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РАБОТА С ПЕДАГОГАМИ И РУКОВОДИТЕЛЯМИ </a:t>
            </a:r>
          </a:p>
          <a:p>
            <a:pPr algn="ctr"/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ОБРАЗОВАТЕЛЬНЫХ ОРГАНИЗАЦИЙ</a:t>
            </a:r>
            <a:endParaRPr lang="ru-RU" sz="4000" b="1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847513" y="3389050"/>
            <a:ext cx="6858000" cy="798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1043007" y="5019147"/>
            <a:ext cx="3581527" cy="9617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18521" y="2578916"/>
            <a:ext cx="7590735" cy="430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2200" b="1" dirty="0">
                <a:solidFill>
                  <a:schemeClr val="tx1"/>
                </a:solidFill>
              </a:rPr>
              <a:t>Образовательные программы повышения квалификации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5468" y="3160583"/>
            <a:ext cx="1328359" cy="1242261"/>
          </a:xfrm>
          <a:prstGeom prst="rect">
            <a:avLst/>
          </a:prstGeom>
        </p:spPr>
      </p:pic>
      <p:pic>
        <p:nvPicPr>
          <p:cNvPr id="11" name="Picture 4" descr="https://www.gst.com.my/images/pficon1.pn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5610"/>
          <a:stretch/>
        </p:blipFill>
        <p:spPr bwMode="auto">
          <a:xfrm>
            <a:off x="6811428" y="3465980"/>
            <a:ext cx="1801630" cy="936864"/>
          </a:xfrm>
          <a:prstGeom prst="rect">
            <a:avLst/>
          </a:prstGeom>
          <a:noFill/>
          <a:extLst/>
        </p:spPr>
      </p:pic>
      <p:cxnSp>
        <p:nvCxnSpPr>
          <p:cNvPr id="12" name="Прямая со стрелкой 11"/>
          <p:cNvCxnSpPr/>
          <p:nvPr/>
        </p:nvCxnSpPr>
        <p:spPr>
          <a:xfrm>
            <a:off x="4036336" y="4051964"/>
            <a:ext cx="2657427" cy="14009"/>
          </a:xfrm>
          <a:prstGeom prst="straightConnector1">
            <a:avLst/>
          </a:prstGeom>
          <a:ln>
            <a:solidFill>
              <a:srgbClr val="009999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18520" y="4741910"/>
            <a:ext cx="7590735" cy="430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профессиональной переподготовки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5468" y="5511863"/>
            <a:ext cx="1185895" cy="11090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4" y="5683214"/>
            <a:ext cx="948457" cy="9376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96" y="5391685"/>
            <a:ext cx="1185895" cy="1109030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3802716" y="5250175"/>
            <a:ext cx="348748" cy="355661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83203" y="5211456"/>
            <a:ext cx="0" cy="433098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61820" y="5274060"/>
            <a:ext cx="571593" cy="355661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909785" y="2169882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9709255" y="3047597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9401388" y="4406744"/>
            <a:ext cx="2188878" cy="1532106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9734175" y="2146580"/>
            <a:ext cx="2536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Стажировки для руководителей, педагогов </a:t>
            </a:r>
          </a:p>
          <a:p>
            <a:pPr lvl="0" algn="ctr"/>
            <a:r>
              <a:rPr lang="ru-RU" b="1" dirty="0" smtClean="0"/>
              <a:t>в лучших ОО ТО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401364" y="3423895"/>
            <a:ext cx="2871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Arial Narrow" panose="020B0606020202030204" pitchFamily="34" charset="0"/>
              </a:rPr>
              <a:t>Программа «Кадровый резерв», «Молодые учителя», «Наставничество»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13498" y="3299772"/>
            <a:ext cx="278516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178362" y="4651670"/>
            <a:ext cx="278516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644632" y="4673895"/>
            <a:ext cx="190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Arial Narrow" panose="020B0606020202030204" pitchFamily="34" charset="0"/>
              </a:rPr>
              <a:t>События: Форумы, семинары, конференции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97394-9B39-4D9D-B92B-F0BEF39C665E}"/>
              </a:ext>
            </a:extLst>
          </p:cNvPr>
          <p:cNvSpPr txBox="1"/>
          <p:nvPr/>
        </p:nvSpPr>
        <p:spPr>
          <a:xfrm>
            <a:off x="10010044" y="5974562"/>
            <a:ext cx="1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999"/>
                </a:solidFill>
                <a:latin typeface="Arial Narrow" panose="020B060602020203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16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10" y="476016"/>
            <a:ext cx="1017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999"/>
                </a:solidFill>
                <a:latin typeface="Arial Narrow" panose="020B0606020202030204" pitchFamily="34" charset="0"/>
              </a:rPr>
              <a:t>НОВЫЕ ФОРМАТЫ В </a:t>
            </a:r>
            <a:r>
              <a:rPr lang="ru-RU" sz="4000" b="1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РАБОТЕ</a:t>
            </a:r>
            <a:endParaRPr lang="ru-RU" sz="4000" b="1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" y="2155531"/>
            <a:ext cx="12192000" cy="47259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710" y="5619565"/>
            <a:ext cx="11976290" cy="995006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BACC6"/>
              </a:buClr>
              <a:buSzPct val="101000"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Выявление профессиональных дефицитов педагогов и  руководителей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710" y="4069837"/>
            <a:ext cx="11976290" cy="995006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15710" y="2422278"/>
            <a:ext cx="11976290" cy="995006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BACC6"/>
              </a:buClr>
              <a:buSzPct val="101000"/>
            </a:pP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Педагогические десанты в муниципальные образования Томской 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710" y="1572594"/>
            <a:ext cx="7143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ACC6"/>
              </a:buClr>
              <a:buSzPct val="101000"/>
            </a:pPr>
            <a:r>
              <a:rPr lang="ru-RU" b="1" dirty="0">
                <a:latin typeface="Arial Narrow" panose="020B0606020202030204" pitchFamily="34" charset="0"/>
              </a:rPr>
              <a:t>Работа со школьными </a:t>
            </a:r>
            <a:r>
              <a:rPr lang="ru-RU" b="1" dirty="0" smtClean="0">
                <a:latin typeface="Arial Narrow" panose="020B0606020202030204" pitchFamily="34" charset="0"/>
              </a:rPr>
              <a:t>командами: педагогическими и управленческими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11" y="4382674"/>
            <a:ext cx="835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ACC6"/>
              </a:buClr>
              <a:buSzPct val="101000"/>
            </a:pPr>
            <a:r>
              <a:rPr lang="ru-RU" b="1" dirty="0">
                <a:latin typeface="Arial Narrow" panose="020B0606020202030204" pitchFamily="34" charset="0"/>
              </a:rPr>
              <a:t>Стажировки руководителей в лучших образовательных организациях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85032" y="1644300"/>
            <a:ext cx="1926455" cy="407702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www.gst.com.my/images/pficon1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5610"/>
          <a:stretch/>
        </p:blipFill>
        <p:spPr bwMode="auto">
          <a:xfrm>
            <a:off x="9003704" y="1340320"/>
            <a:ext cx="1801630" cy="936864"/>
          </a:xfrm>
          <a:prstGeom prst="rect">
            <a:avLst/>
          </a:prstGeom>
          <a:noFill/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540" y1="69589" x2="25540" y2="69589"/>
                        <a14:foregroundMark x1="73291" y1="70274" x2="73291" y2="70274"/>
                        <a14:foregroundMark x1="8183" y1="66438" x2="8183" y2="66438"/>
                        <a14:foregroundMark x1="10612" y1="23014" x2="10612" y2="23014"/>
                        <a14:foregroundMark x1="26079" y1="26986" x2="26079" y2="26986"/>
                        <a14:foregroundMark x1="46313" y1="30137" x2="46313" y2="30137"/>
                        <a14:foregroundMark x1="57824" y1="24658" x2="57824" y2="24658"/>
                        <a14:foregroundMark x1="59353" y1="18356" x2="59353" y2="18356"/>
                        <a14:foregroundMark x1="64658" y1="19863" x2="64658" y2="19863"/>
                        <a14:foregroundMark x1="64658" y1="30959" x2="64658" y2="30959"/>
                        <a14:foregroundMark x1="45773" y1="20685" x2="45773" y2="20685"/>
                        <a14:foregroundMark x1="78147" y1="23836" x2="78147" y2="23836"/>
                        <a14:foregroundMark x1="77158" y1="31644" x2="77158" y2="31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07" y="2590102"/>
            <a:ext cx="1426571" cy="8725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35" y="392262"/>
            <a:ext cx="628869" cy="6288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145" y="5631577"/>
            <a:ext cx="759872" cy="759872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 rot="19091997">
            <a:off x="7820967" y="-82712"/>
            <a:ext cx="1910281" cy="1249379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159523" y="2567373"/>
            <a:ext cx="177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9523" y="4266196"/>
            <a:ext cx="17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Сингапур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Ð°ÑÑÐ¸Ð½ÐºÐ¸ Ð¿Ð¾ Ð·Ð°Ð¿ÑÐ¾ÑÑ ÑÐ°Ð¼Ð¾Ð»ÐµÑ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1328" y="4044726"/>
            <a:ext cx="1020117" cy="10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295108">
            <a:off x="10257833" y="5207564"/>
            <a:ext cx="1910281" cy="1249379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270000" dist="2540000" dir="21540000" sx="6000" sy="6000" algn="ctr" rotWithShape="0">
              <a:srgbClr val="000000">
                <a:alpha val="91000"/>
              </a:srgbClr>
            </a:outerShdw>
            <a:reflection blurRad="1270000" stA="0" endPos="65000" dist="254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762113" y="2531062"/>
            <a:ext cx="45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МЕЖПРЕДМЕТНОСТЬ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0350" y="2434937"/>
            <a:ext cx="4095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ЭФФЕКТИВНЫЕ ПЕДАГОГИЧЕСКИЕ ТЕХНОЛОГИИ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4926" y="3907806"/>
            <a:ext cx="3898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ПРОЕКТНАЯ ДЕЯТЕЛЬНОСТЬ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702</Words>
  <Application>Microsoft Office PowerPoint</Application>
  <PresentationFormat>Широкоэкранный</PresentationFormat>
  <Paragraphs>248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Arial Rounded MT Bold</vt:lpstr>
      <vt:lpstr>Calibri</vt:lpstr>
      <vt:lpstr>Calibri Light</vt:lpstr>
      <vt:lpstr>Sanpya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Брусьянина</dc:creator>
  <cp:lastModifiedBy>Оксана Михайловна Замятина</cp:lastModifiedBy>
  <cp:revision>44</cp:revision>
  <cp:lastPrinted>2019-04-22T04:20:03Z</cp:lastPrinted>
  <dcterms:created xsi:type="dcterms:W3CDTF">2019-03-18T02:21:58Z</dcterms:created>
  <dcterms:modified xsi:type="dcterms:W3CDTF">2019-04-23T00:56:10Z</dcterms:modified>
</cp:coreProperties>
</file>