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  <p:sldMasterId id="2147483688" r:id="rId2"/>
    <p:sldMasterId id="2147483689" r:id="rId3"/>
  </p:sldMasterIdLst>
  <p:notesMasterIdLst>
    <p:notesMasterId r:id="rId15"/>
  </p:notesMasterIdLst>
  <p:sldIdLst>
    <p:sldId id="256" r:id="rId4"/>
    <p:sldId id="316" r:id="rId5"/>
    <p:sldId id="284" r:id="rId6"/>
    <p:sldId id="313" r:id="rId7"/>
    <p:sldId id="314" r:id="rId8"/>
    <p:sldId id="315" r:id="rId9"/>
    <p:sldId id="317" r:id="rId10"/>
    <p:sldId id="318" r:id="rId11"/>
    <p:sldId id="319" r:id="rId12"/>
    <p:sldId id="320" r:id="rId13"/>
    <p:sldId id="32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F90F78-EC1E-4F44-B460-3A4B2704B36E}">
  <a:tblStyle styleId="{9EF90F78-EC1E-4F44-B460-3A4B2704B3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369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61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45062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3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AA3A6991-BDD4-4072-8D4F-09D898E1D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826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142;g4649c1ead9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7106" name="Google Shape;143;g4649c1ead9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dirty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7107" name="Google Shape;144;g4649c1ead9_0_0:notes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B81EDA-C73A-4C8B-A1F5-1F95DC5DB5E8}" type="slidenum">
              <a:rPr lang="ru-RU" sz="1400" smtClean="0">
                <a:latin typeface="Arial" charset="0"/>
                <a:sym typeface="Arial" charset="0"/>
              </a:rPr>
              <a:pPr/>
              <a:t>1</a:t>
            </a:fld>
            <a:endParaRPr lang="ru-RU" sz="1400"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3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2179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331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6139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1672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0708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06545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88529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73458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71132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4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Google Shape;150;p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9068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9">
  <p:cSld name="Custom 9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0">
  <p:cSld name="Custom 10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1">
  <p:cSld name="Custom 1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2">
  <p:cSld name="Custom 1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ubTitle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subTitle" idx="1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2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3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3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3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2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body" idx="3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4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4;p2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675" y="1825625"/>
            <a:ext cx="54530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oogle Shape;95;p2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675" y="1825625"/>
            <a:ext cx="54530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Google Shape;96;p27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2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2">
  <p:cSld name="Custom 1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1">
  <p:cSld name="Custom 1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0">
  <p:cSld name="Custom 10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9">
  <p:cSld name="Custom 9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2">
  <p:cSld name="Custom 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8">
  <p:cSld name="Custom 8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7">
  <p:cSld name="Custom 7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6">
  <p:cSld name="Custom 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5">
  <p:cSld name="Custom 5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4">
  <p:cSld name="Custom 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3">
  <p:cSld name="Custom 3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2">
  <p:cSld name="Custom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3">
  <p:cSld name="Custom 3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4">
  <p:cSld name="Custom 4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5">
  <p:cSld name="Custom 5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6">
  <p:cSld name="Custom 6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7">
  <p:cSld name="Custom 7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8">
  <p:cSld name="Custom 8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48;p15"/>
          <p:cNvSpPr txBox="1"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5363" name="Google Shape;49;p15"/>
          <p:cNvSpPr txBox="1"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5364" name="Google Shape;50;p15"/>
          <p:cNvSpPr txBox="1">
            <a:spLocks noGrp="1"/>
          </p:cNvSpPr>
          <p:nvPr>
            <p:ph type="dt" idx="1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Google Shape;51;p15"/>
          <p:cNvSpPr txBox="1">
            <a:spLocks noGrp="1"/>
          </p:cNvSpPr>
          <p:nvPr>
            <p:ph type="ftr" idx="11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6" name="Google Shape;52;p15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60A96A4D-DA07-4B74-ABD1-5265B5FD4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-2" y="5673634"/>
            <a:ext cx="9143999" cy="1184366"/>
          </a:xfrm>
          <a:prstGeom prst="rect">
            <a:avLst/>
          </a:prstGeom>
        </p:spPr>
      </p:pic>
      <p:sp>
        <p:nvSpPr>
          <p:cNvPr id="46082" name="Google Shape;147;p44"/>
          <p:cNvSpPr>
            <a:spLocks noChangeArrowheads="1"/>
          </p:cNvSpPr>
          <p:nvPr/>
        </p:nvSpPr>
        <p:spPr bwMode="auto">
          <a:xfrm>
            <a:off x="-2" y="5961810"/>
            <a:ext cx="914400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Психологическая служба системы образования </a:t>
            </a:r>
            <a:endParaRPr lang="ru-RU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1" y="73914"/>
            <a:ext cx="8125095" cy="5351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236538" y="269965"/>
            <a:ext cx="8696325" cy="522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78" name="Google Shape;153;p45"/>
          <p:cNvSpPr txBox="1">
            <a:spLocks noChangeArrowheads="1"/>
          </p:cNvSpPr>
          <p:nvPr/>
        </p:nvSpPr>
        <p:spPr bwMode="auto">
          <a:xfrm>
            <a:off x="851625" y="2578100"/>
            <a:ext cx="78867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Психологическая служба системы образования </a:t>
            </a:r>
          </a:p>
        </p:txBody>
      </p:sp>
      <p:sp>
        <p:nvSpPr>
          <p:cNvPr id="7" name="Google Shape;152;p45"/>
          <p:cNvSpPr txBox="1">
            <a:spLocks noChangeArrowheads="1"/>
          </p:cNvSpPr>
          <p:nvPr/>
        </p:nvSpPr>
        <p:spPr bwMode="auto">
          <a:xfrm>
            <a:off x="236538" y="310674"/>
            <a:ext cx="8696325" cy="6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Шаблон для оформления РЕШЕНИЯ КЕЙСА(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 скачать, заполнить, отправить)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Блок 3.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35317"/>
              </p:ext>
            </p:extLst>
          </p:nvPr>
        </p:nvGraphicFramePr>
        <p:xfrm>
          <a:off x="350154" y="951545"/>
          <a:ext cx="8227788" cy="4742401"/>
        </p:xfrm>
        <a:graphic>
          <a:graphicData uri="http://schemas.openxmlformats.org/drawingml/2006/table">
            <a:tbl>
              <a:tblPr firstRow="1" bandRow="1">
                <a:tableStyleId>{9EF90F78-EC1E-4F44-B460-3A4B2704B36E}</a:tableStyleId>
              </a:tblPr>
              <a:tblGrid>
                <a:gridCol w="3089732">
                  <a:extLst>
                    <a:ext uri="{9D8B030D-6E8A-4147-A177-3AD203B41FA5}">
                      <a16:colId xmlns:a16="http://schemas.microsoft.com/office/drawing/2014/main" val="839039185"/>
                    </a:ext>
                  </a:extLst>
                </a:gridCol>
                <a:gridCol w="5138056">
                  <a:extLst>
                    <a:ext uri="{9D8B030D-6E8A-4147-A177-3AD203B41FA5}">
                      <a16:colId xmlns:a16="http://schemas.microsoft.com/office/drawing/2014/main" val="2087062625"/>
                    </a:ext>
                  </a:extLst>
                </a:gridCol>
              </a:tblGrid>
              <a:tr h="667518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виды деятельности педагога-психолога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Способы преодоления дефицитов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00201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Психологическое просвещение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733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Психологическая профилактика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229758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Психологическая диагностика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78302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Психологическое</a:t>
                      </a:r>
                      <a:r>
                        <a:rPr lang="ru-RU" baseline="0" dirty="0" smtClean="0"/>
                        <a:t> консультирование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69087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Психологическая коррекция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586496"/>
                  </a:ext>
                </a:extLst>
              </a:tr>
              <a:tr h="1056903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Психологическая реабилитация и социально-психологическая адаптация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940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2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236538" y="269965"/>
            <a:ext cx="8696325" cy="522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78" name="Google Shape;153;p45"/>
          <p:cNvSpPr txBox="1">
            <a:spLocks noChangeArrowheads="1"/>
          </p:cNvSpPr>
          <p:nvPr/>
        </p:nvSpPr>
        <p:spPr bwMode="auto">
          <a:xfrm>
            <a:off x="1117600" y="4388626"/>
            <a:ext cx="6032070" cy="82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Психологическая служба системы образования </a:t>
            </a:r>
          </a:p>
        </p:txBody>
      </p:sp>
      <p:sp>
        <p:nvSpPr>
          <p:cNvPr id="7" name="Google Shape;152;p45"/>
          <p:cNvSpPr txBox="1">
            <a:spLocks noChangeArrowheads="1"/>
          </p:cNvSpPr>
          <p:nvPr/>
        </p:nvSpPr>
        <p:spPr bwMode="auto">
          <a:xfrm>
            <a:off x="236538" y="310674"/>
            <a:ext cx="8696325" cy="6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lang="ru-RU" sz="1800" b="1" dirty="0" smtClean="0">
                <a:latin typeface="Calibri" pitchFamily="34" charset="0"/>
                <a:sym typeface="Calibri" pitchFamily="34" charset="0"/>
              </a:rPr>
              <a:t>Информация об участнике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28193"/>
              </p:ext>
            </p:extLst>
          </p:nvPr>
        </p:nvGraphicFramePr>
        <p:xfrm>
          <a:off x="445950" y="1643200"/>
          <a:ext cx="8227788" cy="2478306"/>
        </p:xfrm>
        <a:graphic>
          <a:graphicData uri="http://schemas.openxmlformats.org/drawingml/2006/table">
            <a:tbl>
              <a:tblPr firstRow="1" bandRow="1">
                <a:tableStyleId>{9EF90F78-EC1E-4F44-B460-3A4B2704B36E}</a:tableStyleId>
              </a:tblPr>
              <a:tblGrid>
                <a:gridCol w="3089732">
                  <a:extLst>
                    <a:ext uri="{9D8B030D-6E8A-4147-A177-3AD203B41FA5}">
                      <a16:colId xmlns:a16="http://schemas.microsoft.com/office/drawing/2014/main" val="839039185"/>
                    </a:ext>
                  </a:extLst>
                </a:gridCol>
                <a:gridCol w="5138056">
                  <a:extLst>
                    <a:ext uri="{9D8B030D-6E8A-4147-A177-3AD203B41FA5}">
                      <a16:colId xmlns:a16="http://schemas.microsoft.com/office/drawing/2014/main" val="2087062625"/>
                    </a:ext>
                  </a:extLst>
                </a:gridCol>
              </a:tblGrid>
              <a:tr h="667518"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Ф.И.О. (полностью)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00201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Образовательное</a:t>
                      </a:r>
                      <a:r>
                        <a:rPr lang="ru-RU" baseline="0" dirty="0" smtClean="0"/>
                        <a:t> учреждение</a:t>
                      </a:r>
                      <a:r>
                        <a:rPr lang="ru-RU" dirty="0" smtClean="0"/>
                        <a:t> (полностью)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733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r>
                        <a:rPr lang="ru-RU" baseline="0" dirty="0" smtClean="0"/>
                        <a:t> электронной почты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229758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Контактный телефон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78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12700" y="0"/>
            <a:ext cx="9144000" cy="555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78" name="Google Shape;153;p45"/>
          <p:cNvSpPr txBox="1">
            <a:spLocks noChangeArrowheads="1"/>
          </p:cNvSpPr>
          <p:nvPr/>
        </p:nvSpPr>
        <p:spPr bwMode="auto">
          <a:xfrm>
            <a:off x="447676" y="533298"/>
            <a:ext cx="8485188" cy="509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lvl="0">
              <a:buClr>
                <a:srgbClr val="000000"/>
              </a:buClr>
            </a:pPr>
            <a:r>
              <a:rPr lang="ru-RU" dirty="0"/>
              <a:t> </a:t>
            </a:r>
            <a:r>
              <a:rPr lang="ru-RU" dirty="0" smtClean="0"/>
              <a:t>В ситуации  </a:t>
            </a:r>
            <a:r>
              <a:rPr lang="ru-RU" dirty="0"/>
              <a:t>перехода  Российской  Федерации  от  индустриального к  постиндустриальному  информационному  обществу  нарастают  вызовы  системе образования и социализации человека. Все острее встает задача общественного понимания  необходимости  воспитания  детей  и  подростков  как  вариативного процесса «открытого образования» и его миссии наиболее полного обеспечения права человека на развитие и свободный выбор различных видов деятельности, в  которых  происходит  личностное  и  профессиональное  самоопределение  детей и подростков. </a:t>
            </a:r>
            <a:endParaRPr lang="ru-RU" dirty="0" smtClean="0"/>
          </a:p>
          <a:p>
            <a:pPr lvl="0">
              <a:buClr>
                <a:srgbClr val="000000"/>
              </a:buClr>
            </a:pPr>
            <a:r>
              <a:rPr lang="ru-RU" dirty="0"/>
              <a:t>Н</a:t>
            </a:r>
            <a:r>
              <a:rPr lang="ru-RU" dirty="0" smtClean="0"/>
              <a:t>а  </a:t>
            </a:r>
            <a:r>
              <a:rPr lang="ru-RU" dirty="0"/>
              <a:t>передний  план  выдвигаются  ценности  </a:t>
            </a:r>
            <a:r>
              <a:rPr lang="ru-RU" dirty="0" smtClean="0"/>
              <a:t>самовыражения человека</a:t>
            </a:r>
            <a:r>
              <a:rPr lang="ru-RU" dirty="0"/>
              <a:t>, личностного  роста,  высокое  качество  жизни  человека,  требования  к  высокому образовательному уровню. Применительно к образованию это означает переход от задачи обязательности общего, «массового</a:t>
            </a:r>
            <a:r>
              <a:rPr lang="ru-RU" dirty="0" smtClean="0"/>
              <a:t>» образования </a:t>
            </a:r>
            <a:r>
              <a:rPr lang="ru-RU" dirty="0"/>
              <a:t>к задаче проектирования пространства  индивидуально-ориентированного  образования  для  максимального раскрытия  творческого  потенциала  и  самореализации  личности.  Образование становится не только средством освоения всеобщих норм, культурных образцов и интеграции в социум, но создает возможности для реализации фундаментального вектора процесса развития человека, поиска и обретения человеком самого себя. </a:t>
            </a:r>
            <a:r>
              <a:rPr lang="ru-RU" dirty="0" smtClean="0"/>
              <a:t>Исходя из этого</a:t>
            </a:r>
            <a:r>
              <a:rPr lang="ru-RU" dirty="0" smtClean="0">
                <a:solidFill>
                  <a:srgbClr val="C00000"/>
                </a:solidFill>
              </a:rPr>
              <a:t> , </a:t>
            </a:r>
            <a:r>
              <a:rPr lang="ru-RU" dirty="0" smtClean="0"/>
              <a:t>психологическая  </a:t>
            </a:r>
            <a:r>
              <a:rPr lang="ru-RU" dirty="0"/>
              <a:t>служба  в  системе  образования </a:t>
            </a:r>
            <a:r>
              <a:rPr lang="ru-RU" dirty="0" smtClean="0"/>
              <a:t>становится необходимым </a:t>
            </a:r>
            <a:r>
              <a:rPr lang="ru-RU" dirty="0"/>
              <a:t>компонентом   образования,   реализующим   социально-психологическое проектирование,  экспертизу  и  мониторинг условий  для  интеллектуального, личностного и социального развития детей, охраны психологического здоровья </a:t>
            </a:r>
            <a:r>
              <a:rPr lang="ru-RU" dirty="0">
                <a:solidFill>
                  <a:srgbClr val="C00000"/>
                </a:solidFill>
              </a:rPr>
              <a:t>всех участников  образовательного  процесса  </a:t>
            </a:r>
            <a:r>
              <a:rPr lang="ru-RU" dirty="0"/>
              <a:t>и  оказания  психолого-педагогической, </a:t>
            </a:r>
            <a:r>
              <a:rPr lang="ru-RU" dirty="0" smtClean="0"/>
              <a:t>медицинской </a:t>
            </a:r>
            <a:r>
              <a:rPr lang="ru-RU" dirty="0"/>
              <a:t>и социальной помощи </a:t>
            </a:r>
            <a:r>
              <a:rPr lang="ru-RU" dirty="0">
                <a:solidFill>
                  <a:srgbClr val="C00000"/>
                </a:solidFill>
              </a:rPr>
              <a:t>всем участникам образовательного процесса </a:t>
            </a:r>
            <a:r>
              <a:rPr lang="ru-RU" dirty="0"/>
              <a:t>в соответствии с целями и задачами системы образования.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Психологическая служба системы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42591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12700" y="0"/>
            <a:ext cx="9144000" cy="555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50178" name="Google Shape;153;p45"/>
          <p:cNvSpPr txBox="1">
            <a:spLocks noChangeArrowheads="1"/>
          </p:cNvSpPr>
          <p:nvPr/>
        </p:nvSpPr>
        <p:spPr bwMode="auto">
          <a:xfrm>
            <a:off x="236538" y="557349"/>
            <a:ext cx="8696325" cy="26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lvl="0">
              <a:buClr>
                <a:srgbClr val="000000"/>
              </a:buClr>
            </a:pPr>
            <a:r>
              <a:rPr lang="ru-RU" sz="1800" dirty="0"/>
              <a:t>Для решения этого кейса Вам предстоит познакомиться с основными видами деятельности психолога </a:t>
            </a:r>
            <a:r>
              <a:rPr lang="ru-RU" sz="1800" dirty="0" smtClean="0"/>
              <a:t>,  </a:t>
            </a:r>
            <a:r>
              <a:rPr lang="ru-RU" sz="1800" dirty="0"/>
              <a:t>обозначенными в «Концепции  развития психологической службы в системе образования в Российской Федерации на период до 2025 года</a:t>
            </a:r>
            <a:r>
              <a:rPr lang="ru-RU" sz="1800" dirty="0" smtClean="0"/>
              <a:t>». </a:t>
            </a:r>
            <a:endParaRPr lang="ru-RU" sz="1800" dirty="0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 b="1" dirty="0" smtClean="0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 b="1" dirty="0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 b="1" dirty="0" smtClean="0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 b="1" dirty="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 dirty="0" smtClean="0"/>
              <a:t>Введение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b="1" dirty="0" smtClean="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b="1" dirty="0" smtClean="0"/>
              <a:t>В действующей редакции </a:t>
            </a:r>
            <a:r>
              <a:rPr lang="ru-RU" dirty="0" smtClean="0"/>
              <a:t>КОНЦЕПЦИИ в качестве </a:t>
            </a:r>
            <a:r>
              <a:rPr lang="ru-RU" b="1" dirty="0" smtClean="0"/>
              <a:t>основных видов деятельности психолога  обозначены </a:t>
            </a:r>
            <a:r>
              <a:rPr lang="ru-RU" dirty="0" smtClean="0"/>
              <a:t>: </a:t>
            </a:r>
            <a:r>
              <a:rPr lang="ru-RU" b="1" dirty="0" smtClean="0"/>
              <a:t>психологическое просвещение, психологическая профилактика, психологическое консультирование, психологическая диагностика, психологическая коррекция, психологическая реабилитация и социально- психологическая адаптация</a:t>
            </a:r>
            <a:r>
              <a:rPr lang="ru-RU" dirty="0" smtClean="0"/>
              <a:t>. В любой конкретной ситуации каждый вид работы может быть основным , в зависимости от той проблемы, которую решает педагог-психолог,  и от специфики того учреждения, где он работает.</a:t>
            </a:r>
            <a:endParaRPr lang="ru-RU" dirty="0"/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ru-RU" sz="2400" b="1" dirty="0">
                <a:solidFill>
                  <a:srgbClr val="FFFFFF"/>
                </a:solidFill>
                <a:latin typeface="Calibri" pitchFamily="34" charset="0"/>
              </a:rPr>
              <a:t>Психологическая служба системы образования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236538" y="845276"/>
            <a:ext cx="8696325" cy="367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lvl="0">
              <a:buClr>
                <a:srgbClr val="000000"/>
              </a:buClr>
            </a:pPr>
            <a:r>
              <a:rPr lang="ru-RU" b="1" dirty="0" smtClean="0"/>
              <a:t>Психологическое </a:t>
            </a:r>
            <a:r>
              <a:rPr lang="ru-RU" b="1" dirty="0"/>
              <a:t>просвещение</a:t>
            </a:r>
            <a:r>
              <a:rPr lang="ru-RU" dirty="0"/>
              <a:t> ставит целью повышение уровня психологических знаний и психологической культуры педагогов и родителей, формирование запроса на психологические услуги и обеспечение учащихся информацией о возможности решения возникающих психологических проблем, популяризацию результаты новейших психологических исследований. </a:t>
            </a:r>
            <a:endParaRPr lang="ru-RU" dirty="0" smtClean="0"/>
          </a:p>
          <a:p>
            <a:pPr lvl="0">
              <a:buClr>
                <a:srgbClr val="000000"/>
              </a:buClr>
            </a:pPr>
            <a:r>
              <a:rPr lang="ru-RU" b="1" dirty="0" smtClean="0"/>
              <a:t>Формы </a:t>
            </a:r>
            <a:r>
              <a:rPr lang="ru-RU" b="1" dirty="0"/>
              <a:t>психологического просвещения </a:t>
            </a:r>
            <a:r>
              <a:rPr lang="ru-RU" dirty="0" smtClean="0"/>
              <a:t>: </a:t>
            </a:r>
            <a:r>
              <a:rPr lang="ru-RU" dirty="0"/>
              <a:t>лекции, беседы, семинары, выставки, подборка литературы и пр. </a:t>
            </a:r>
            <a:endParaRPr lang="ru-RU" dirty="0" smtClean="0"/>
          </a:p>
          <a:p>
            <a:pPr lvl="0">
              <a:buClr>
                <a:srgbClr val="000000"/>
              </a:buClr>
            </a:pPr>
            <a:r>
              <a:rPr lang="ru-RU" dirty="0" smtClean="0"/>
              <a:t>Эффект </a:t>
            </a:r>
            <a:r>
              <a:rPr lang="ru-RU" dirty="0"/>
              <a:t>от психологического просвещения возрастает, если психологические знания даются как средство решения жизненных проблем, конкретных проблем обучения и воспитания детей </a:t>
            </a:r>
            <a:endParaRPr lang="ru-RU" dirty="0" smtClean="0"/>
          </a:p>
          <a:p>
            <a:pPr lvl="0">
              <a:buClr>
                <a:srgbClr val="000000"/>
              </a:buClr>
            </a:pPr>
            <a:r>
              <a:rPr lang="ru-RU" dirty="0" smtClean="0"/>
              <a:t>(школьников). </a:t>
            </a:r>
          </a:p>
          <a:p>
            <a:pPr lvl="0">
              <a:buClr>
                <a:srgbClr val="000000"/>
              </a:buClr>
            </a:pPr>
            <a:r>
              <a:rPr lang="ru-RU" b="1" dirty="0" smtClean="0"/>
              <a:t>Психологическая </a:t>
            </a:r>
            <a:r>
              <a:rPr lang="ru-RU" b="1" dirty="0"/>
              <a:t>профилактика</a:t>
            </a:r>
            <a:r>
              <a:rPr lang="ru-RU" dirty="0"/>
              <a:t> — вид деятельности, направленный на сохранение, укрепление и развитие психологического здоровья и благополучия растущего человека на всех этапах дошкольного и школьного детства, подросткового и раннего юношеского возраста, на предупреждение возможных проблем развития личности и межличностных отношений участников образовательного процесса. Психологическая профилактика требует совместной работы психолога, педагогов и, в некоторых случаях, ряда других специалистов. </a:t>
            </a:r>
            <a:endParaRPr lang="ru-RU" dirty="0" smtClean="0"/>
          </a:p>
          <a:p>
            <a:pPr lvl="0">
              <a:buClr>
                <a:srgbClr val="000000"/>
              </a:buClr>
            </a:pPr>
            <a:r>
              <a:rPr lang="ru-RU" b="1" dirty="0" smtClean="0"/>
              <a:t>Психологическая </a:t>
            </a:r>
            <a:r>
              <a:rPr lang="ru-RU" b="1" dirty="0"/>
              <a:t>профилактика </a:t>
            </a:r>
            <a:r>
              <a:rPr lang="ru-RU" dirty="0"/>
              <a:t>может быть реализована в форме разработки и реализации развивающих программ для детей разных возрастов (</a:t>
            </a:r>
            <a:r>
              <a:rPr lang="ru-RU" dirty="0" smtClean="0"/>
              <a:t>с </a:t>
            </a:r>
            <a:r>
              <a:rPr lang="ru-RU" dirty="0"/>
              <a:t>учетом задач развития каждого </a:t>
            </a:r>
            <a:r>
              <a:rPr lang="ru-RU" dirty="0" smtClean="0"/>
              <a:t>этапа).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Психологическая служба системы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38340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236538" y="217714"/>
            <a:ext cx="8696325" cy="51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78" name="Google Shape;153;p45"/>
          <p:cNvSpPr txBox="1">
            <a:spLocks noChangeArrowheads="1"/>
          </p:cNvSpPr>
          <p:nvPr/>
        </p:nvSpPr>
        <p:spPr bwMode="auto">
          <a:xfrm>
            <a:off x="304437" y="910427"/>
            <a:ext cx="8560526" cy="47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lvl="0">
              <a:buClr>
                <a:srgbClr val="000000"/>
              </a:buClr>
            </a:pPr>
            <a:r>
              <a:rPr lang="ru-RU" b="1" dirty="0"/>
              <a:t>Психологическая диагностика</a:t>
            </a:r>
            <a:r>
              <a:rPr lang="ru-RU" dirty="0"/>
              <a:t> — углубленное изучение индивидуальных особенностей личности и познавательных способностей учащихся с целью выявления причин возникновения проблем в обучении и развитии, в межличностных отношениях; диагностика способностей и интересов учащихся (в том числе профессиональных); выявление одаренных детей и др. Психолог осуществляет контроль динамики психического развития детей, обучающихся и воспитывающихся в учреждениях образования с целью своевременного выделения детей с отставанием или риском отставания в когнитивном развитии (включая произвольную регуляцию, процессы переработки информации разных модальностей, возможность поддержания оптимального уровня активности) на основе анализа диагностических данных разрабатывает программы развивающей, а в необходимых случаях, и коррекционной работы, которые включают психологическую (в том числе </a:t>
            </a:r>
            <a:r>
              <a:rPr lang="ru-RU" dirty="0" smtClean="0"/>
              <a:t>нейропсихологическую</a:t>
            </a:r>
            <a:r>
              <a:rPr lang="ru-RU" dirty="0"/>
              <a:t>) и педагогическую части. Психолог проводит сравнительный анализ развивающего эффекта различных систем обучения и воспитания с целью выработки рекомендаций для повышения их развивающих возможностей; по запросам судов, органов опеки и попечительства, комиссий и инспекций по делам несовершеннолетних и других организаций проводит психологическую экспертизу психического состояния ребенка, условий семейного воспитания с целью вынесения соответствующими инстанциями обоснованных решений, связанных с определением дальнейшей судьбы учащихся (лишение родительских прав, направление школьника в специальные учебные заведения и пр.).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Психологическая служба системы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40855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236538" y="878820"/>
            <a:ext cx="8696325" cy="387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r>
              <a:rPr lang="ru-RU" b="1" dirty="0"/>
              <a:t>Психологическое консультирование</a:t>
            </a:r>
            <a:r>
              <a:rPr lang="ru-RU" dirty="0"/>
              <a:t> — оказание конкретной помощи обратившимся взрослым и детям в осознании причин различного рода психологических проблем, их анализе и решении, оказание помощи в формировании новых установок и принятии собственных решений. Осуществляется в форме индивидуальных и групповых консультаций, психолого-педагогических консилиумов. Цель консультирования- обеспечить индивидуальный подход к ребенку, создать благоприятные условия для его развития и преодоления трудностей и психологических проблем развития, определить условия и направление развития детей, обнаруживающих особые способности. </a:t>
            </a:r>
            <a:r>
              <a:rPr lang="ru-RU" b="1" dirty="0"/>
              <a:t>Психологическая коррекция</a:t>
            </a:r>
            <a:r>
              <a:rPr lang="ru-RU" dirty="0"/>
              <a:t> — систематическая целенаправленная работа психолога, в том числе </a:t>
            </a:r>
            <a:r>
              <a:rPr lang="ru-RU" dirty="0" err="1"/>
              <a:t>нейропсихолога</a:t>
            </a:r>
            <a:r>
              <a:rPr lang="ru-RU" dirty="0"/>
              <a:t>, с детьми, отнесенными к категории группы риска по тем или иным основаниям, и направленная на помощь этим детям в преодолении нарушений и трудностей поведения и развития. </a:t>
            </a:r>
            <a:r>
              <a:rPr lang="ru-RU" b="1" dirty="0"/>
              <a:t>Психологическая реабилитация и социально-психологическая адаптация</a:t>
            </a:r>
            <a:r>
              <a:rPr lang="ru-RU" dirty="0"/>
              <a:t> </a:t>
            </a:r>
            <a:r>
              <a:rPr lang="ru-RU" dirty="0" smtClean="0"/>
              <a:t>предполагает </a:t>
            </a:r>
            <a:r>
              <a:rPr lang="ru-RU" dirty="0"/>
              <a:t>психологическое сопровождение учащихся, членов их семей в процессе консультативной и </a:t>
            </a:r>
            <a:r>
              <a:rPr lang="ru-RU" dirty="0" err="1"/>
              <a:t>психокоррекционной</a:t>
            </a:r>
            <a:r>
              <a:rPr lang="ru-RU" dirty="0"/>
              <a:t> работы с ними; конструированию адаптивных моделей поведения и социальных взаимодействий, обеспечивающих наиболее полную социализацию и интеграцию в общество, и культуру проблемных детей и их семей. Все перечисленные виды деятельности на практике существуют только в единстве. В зависимости от ситуации каждый из видов деятельности может выдвигаться на первый план в зависимости от проблемы и от специфики образовательного учреждения.</a:t>
            </a: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Психологическая служба системы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39875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236538" y="269965"/>
            <a:ext cx="8696325" cy="522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78" name="Google Shape;153;p45"/>
          <p:cNvSpPr txBox="1">
            <a:spLocks noChangeArrowheads="1"/>
          </p:cNvSpPr>
          <p:nvPr/>
        </p:nvSpPr>
        <p:spPr bwMode="auto">
          <a:xfrm>
            <a:off x="641350" y="3096260"/>
            <a:ext cx="78867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lvl="0" algn="just">
              <a:buClr>
                <a:srgbClr val="000000"/>
              </a:buClr>
              <a:buSzPts val="1600"/>
              <a:buFont typeface="Calibri" pitchFamily="34" charset="0"/>
              <a:buAutoNum type="arabicPeriod"/>
            </a:pPr>
            <a:endParaRPr lang="ru-RU" sz="1800" dirty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Психологическая служба системы образования </a:t>
            </a:r>
          </a:p>
        </p:txBody>
      </p:sp>
      <p:sp>
        <p:nvSpPr>
          <p:cNvPr id="7" name="Google Shape;152;p45"/>
          <p:cNvSpPr txBox="1">
            <a:spLocks noChangeArrowheads="1"/>
          </p:cNvSpPr>
          <p:nvPr/>
        </p:nvSpPr>
        <p:spPr bwMode="auto">
          <a:xfrm>
            <a:off x="342106" y="404945"/>
            <a:ext cx="8696325" cy="249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lvl="0" algn="just">
              <a:buClr>
                <a:srgbClr val="000000"/>
              </a:buClr>
              <a:buSzPts val="1600"/>
            </a:pPr>
            <a:r>
              <a:rPr lang="ru-RU" sz="1800" b="1" dirty="0" smtClean="0">
                <a:latin typeface="Calibri" pitchFamily="34" charset="0"/>
                <a:sym typeface="Calibri" pitchFamily="34" charset="0"/>
              </a:rPr>
              <a:t>Проектная задача кейса</a:t>
            </a:r>
          </a:p>
          <a:p>
            <a:pPr lvl="0" algn="just">
              <a:buClr>
                <a:srgbClr val="000000"/>
              </a:buClr>
              <a:buSzPts val="1600"/>
              <a:buFont typeface="Calibri" pitchFamily="34" charset="0"/>
              <a:buAutoNum type="arabicPeriod"/>
            </a:pPr>
            <a:r>
              <a:rPr lang="ru-RU" sz="1800" dirty="0" smtClean="0">
                <a:latin typeface="Calibri" pitchFamily="34" charset="0"/>
              </a:rPr>
              <a:t> Проанализировать </a:t>
            </a:r>
            <a:r>
              <a:rPr lang="ru-RU" sz="1800" dirty="0">
                <a:latin typeface="Calibri" pitchFamily="34" charset="0"/>
              </a:rPr>
              <a:t>свой профессиональный опыт с позиции основных видов деятельности, обозначенных в Концепции.</a:t>
            </a:r>
          </a:p>
          <a:p>
            <a:pPr lvl="0" algn="just">
              <a:buClr>
                <a:srgbClr val="000000"/>
              </a:buClr>
              <a:buSzPts val="1600"/>
              <a:buFont typeface="Calibri" pitchFamily="34" charset="0"/>
              <a:buAutoNum type="arabicPeriod"/>
            </a:pPr>
            <a:r>
              <a:rPr lang="ru-RU" sz="1800" dirty="0" smtClean="0">
                <a:latin typeface="Calibri" pitchFamily="34" charset="0"/>
              </a:rPr>
              <a:t> Привести </a:t>
            </a:r>
            <a:r>
              <a:rPr lang="ru-RU" sz="1800" dirty="0">
                <a:latin typeface="Calibri" pitchFamily="34" charset="0"/>
              </a:rPr>
              <a:t>примеры из личной практики по каждому виду </a:t>
            </a:r>
            <a:r>
              <a:rPr lang="ru-RU" sz="1800" dirty="0" smtClean="0">
                <a:latin typeface="Calibri" pitchFamily="34" charset="0"/>
              </a:rPr>
              <a:t>деятельности, </a:t>
            </a:r>
            <a:r>
              <a:rPr lang="ru-RU" sz="1800" dirty="0">
                <a:latin typeface="Calibri" pitchFamily="34" charset="0"/>
              </a:rPr>
              <a:t>обозначенному в Концепции. </a:t>
            </a:r>
          </a:p>
          <a:p>
            <a:pPr lvl="0" algn="just">
              <a:buClr>
                <a:srgbClr val="000000"/>
              </a:buClr>
              <a:buSzPts val="1600"/>
              <a:buFont typeface="Calibri" pitchFamily="34" charset="0"/>
              <a:buAutoNum type="arabicPeriod"/>
            </a:pPr>
            <a:r>
              <a:rPr lang="ru-RU" sz="1800" dirty="0">
                <a:latin typeface="Calibri" pitchFamily="34" charset="0"/>
                <a:sym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sym typeface="Calibri" pitchFamily="34" charset="0"/>
              </a:rPr>
              <a:t>Выявить актуальные </a:t>
            </a:r>
            <a:r>
              <a:rPr lang="ru-RU" sz="1800" dirty="0">
                <a:latin typeface="Calibri" pitchFamily="34" charset="0"/>
                <a:sym typeface="Calibri" pitchFamily="34" charset="0"/>
              </a:rPr>
              <a:t>дефициты</a:t>
            </a:r>
            <a:r>
              <a:rPr lang="ru-RU" sz="1800" dirty="0">
                <a:latin typeface="Calibri" pitchFamily="34" charset="0"/>
              </a:rPr>
              <a:t> с позиции основных видов деятельности, обозначенных в Концепции</a:t>
            </a:r>
            <a:r>
              <a:rPr lang="ru-RU" sz="1800" dirty="0">
                <a:latin typeface="Calibri" pitchFamily="34" charset="0"/>
                <a:sym typeface="Calibri" pitchFamily="34" charset="0"/>
              </a:rPr>
              <a:t> .</a:t>
            </a:r>
          </a:p>
          <a:p>
            <a:pPr lvl="0" algn="just">
              <a:buClr>
                <a:srgbClr val="000000"/>
              </a:buClr>
              <a:buSzPts val="1600"/>
              <a:buFont typeface="Calibri" pitchFamily="34" charset="0"/>
              <a:buAutoNum type="arabicPeriod"/>
            </a:pPr>
            <a:r>
              <a:rPr lang="ru-RU" sz="1800" dirty="0">
                <a:latin typeface="Calibri" pitchFamily="34" charset="0"/>
                <a:sym typeface="Calibri" pitchFamily="34" charset="0"/>
              </a:rPr>
              <a:t> Предложить эффективные способы преодоления этих дефицитов.</a:t>
            </a:r>
          </a:p>
          <a:p>
            <a:pPr lvl="0" algn="just">
              <a:buClr>
                <a:srgbClr val="000000"/>
              </a:buClr>
              <a:buSzPts val="1600"/>
            </a:pPr>
            <a:endParaRPr lang="ru-RU" sz="1800" dirty="0"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236538" y="269965"/>
            <a:ext cx="8696325" cy="522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78" name="Google Shape;153;p45"/>
          <p:cNvSpPr txBox="1">
            <a:spLocks noChangeArrowheads="1"/>
          </p:cNvSpPr>
          <p:nvPr/>
        </p:nvSpPr>
        <p:spPr bwMode="auto">
          <a:xfrm>
            <a:off x="851625" y="2578100"/>
            <a:ext cx="78867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Психологическая служба системы образования </a:t>
            </a:r>
          </a:p>
        </p:txBody>
      </p:sp>
      <p:sp>
        <p:nvSpPr>
          <p:cNvPr id="7" name="Google Shape;152;p45"/>
          <p:cNvSpPr txBox="1">
            <a:spLocks noChangeArrowheads="1"/>
          </p:cNvSpPr>
          <p:nvPr/>
        </p:nvSpPr>
        <p:spPr bwMode="auto">
          <a:xfrm>
            <a:off x="236538" y="310674"/>
            <a:ext cx="8696325" cy="6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lang="ru-RU" sz="1800" b="1" noProof="0" dirty="0" smtClean="0">
                <a:latin typeface="Calibri" pitchFamily="34" charset="0"/>
                <a:sym typeface="Calibri" pitchFamily="34" charset="0"/>
              </a:rPr>
              <a:t>Шаблон для оформления РЕШЕНИЯ КЕЙСА ( скачать, заполнить, отправить)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lang="ru-RU" sz="1800" b="1" dirty="0" smtClean="0">
                <a:latin typeface="Calibri" pitchFamily="34" charset="0"/>
                <a:sym typeface="Calibri" pitchFamily="34" charset="0"/>
              </a:rPr>
              <a:t>Блок 1</a:t>
            </a:r>
            <a:r>
              <a:rPr lang="ru-RU" sz="1800" b="1" noProof="0" dirty="0" smtClean="0">
                <a:latin typeface="Calibri" pitchFamily="34" charset="0"/>
                <a:sym typeface="Calibri" pitchFamily="34" charset="0"/>
              </a:rPr>
              <a:t>.</a:t>
            </a:r>
            <a:r>
              <a:rPr lang="ru-RU" sz="1800" noProof="0" dirty="0" smtClean="0">
                <a:latin typeface="Calibri" pitchFamily="34" charset="0"/>
                <a:sym typeface="Calibri" pitchFamily="34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447086"/>
              </p:ext>
            </p:extLst>
          </p:nvPr>
        </p:nvGraphicFramePr>
        <p:xfrm>
          <a:off x="350154" y="951545"/>
          <a:ext cx="8227788" cy="4742401"/>
        </p:xfrm>
        <a:graphic>
          <a:graphicData uri="http://schemas.openxmlformats.org/drawingml/2006/table">
            <a:tbl>
              <a:tblPr firstRow="1" bandRow="1">
                <a:tableStyleId>{9EF90F78-EC1E-4F44-B460-3A4B2704B36E}</a:tableStyleId>
              </a:tblPr>
              <a:tblGrid>
                <a:gridCol w="3089732">
                  <a:extLst>
                    <a:ext uri="{9D8B030D-6E8A-4147-A177-3AD203B41FA5}">
                      <a16:colId xmlns:a16="http://schemas.microsoft.com/office/drawing/2014/main" val="839039185"/>
                    </a:ext>
                  </a:extLst>
                </a:gridCol>
                <a:gridCol w="5138056">
                  <a:extLst>
                    <a:ext uri="{9D8B030D-6E8A-4147-A177-3AD203B41FA5}">
                      <a16:colId xmlns:a16="http://schemas.microsoft.com/office/drawing/2014/main" val="2087062625"/>
                    </a:ext>
                  </a:extLst>
                </a:gridCol>
              </a:tblGrid>
              <a:tr h="667518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виды деятельности педагога-психолога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 из Вашей</a:t>
                      </a:r>
                      <a:r>
                        <a:rPr lang="ru-RU" baseline="0" dirty="0" smtClean="0"/>
                        <a:t> личной практики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00201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Психологическое просвещение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733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Психологическая профилактика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229758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Психологическая диагностика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78302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Психологическое</a:t>
                      </a:r>
                      <a:r>
                        <a:rPr lang="ru-RU" baseline="0" dirty="0" smtClean="0"/>
                        <a:t> консультирование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69087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Психологическая коррекция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586496"/>
                  </a:ext>
                </a:extLst>
              </a:tr>
              <a:tr h="1056903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Психологическая реабилитация и социально-психологическая адаптация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940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2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52;p45"/>
          <p:cNvSpPr txBox="1">
            <a:spLocks noChangeArrowheads="1"/>
          </p:cNvSpPr>
          <p:nvPr/>
        </p:nvSpPr>
        <p:spPr bwMode="auto">
          <a:xfrm>
            <a:off x="236538" y="269965"/>
            <a:ext cx="8696325" cy="522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78" name="Google Shape;153;p45"/>
          <p:cNvSpPr txBox="1">
            <a:spLocks noChangeArrowheads="1"/>
          </p:cNvSpPr>
          <p:nvPr/>
        </p:nvSpPr>
        <p:spPr bwMode="auto">
          <a:xfrm>
            <a:off x="851625" y="2578100"/>
            <a:ext cx="78867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0180" name="Google Shape;155;p45"/>
          <p:cNvSpPr>
            <a:spLocks noChangeArrowheads="1"/>
          </p:cNvSpPr>
          <p:nvPr/>
        </p:nvSpPr>
        <p:spPr bwMode="auto">
          <a:xfrm>
            <a:off x="236538" y="2578100"/>
            <a:ext cx="86963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5"/>
          <a:stretch/>
        </p:blipFill>
        <p:spPr>
          <a:xfrm>
            <a:off x="1" y="5686334"/>
            <a:ext cx="9143999" cy="118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" y="59518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Психологическая служба системы образования </a:t>
            </a:r>
          </a:p>
        </p:txBody>
      </p:sp>
      <p:sp>
        <p:nvSpPr>
          <p:cNvPr id="7" name="Google Shape;152;p45"/>
          <p:cNvSpPr txBox="1">
            <a:spLocks noChangeArrowheads="1"/>
          </p:cNvSpPr>
          <p:nvPr/>
        </p:nvSpPr>
        <p:spPr bwMode="auto">
          <a:xfrm>
            <a:off x="236538" y="310674"/>
            <a:ext cx="8696325" cy="6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Шаблон для оформления РЕШЕНИЯ КЕЙСА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 ( скачать, заполнить, отправить)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Блок 2.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Calibri" pitchFamily="34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8829"/>
              </p:ext>
            </p:extLst>
          </p:nvPr>
        </p:nvGraphicFramePr>
        <p:xfrm>
          <a:off x="350154" y="951545"/>
          <a:ext cx="8227788" cy="4742401"/>
        </p:xfrm>
        <a:graphic>
          <a:graphicData uri="http://schemas.openxmlformats.org/drawingml/2006/table">
            <a:tbl>
              <a:tblPr firstRow="1" bandRow="1">
                <a:tableStyleId>{9EF90F78-EC1E-4F44-B460-3A4B2704B36E}</a:tableStyleId>
              </a:tblPr>
              <a:tblGrid>
                <a:gridCol w="3089732">
                  <a:extLst>
                    <a:ext uri="{9D8B030D-6E8A-4147-A177-3AD203B41FA5}">
                      <a16:colId xmlns:a16="http://schemas.microsoft.com/office/drawing/2014/main" val="839039185"/>
                    </a:ext>
                  </a:extLst>
                </a:gridCol>
                <a:gridCol w="5138056">
                  <a:extLst>
                    <a:ext uri="{9D8B030D-6E8A-4147-A177-3AD203B41FA5}">
                      <a16:colId xmlns:a16="http://schemas.microsoft.com/office/drawing/2014/main" val="2087062625"/>
                    </a:ext>
                  </a:extLst>
                </a:gridCol>
              </a:tblGrid>
              <a:tr h="667518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виды деятельности педагога-психолога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00201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Психологическое просвещение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733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Психологическая профилактика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229758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Психологическая диагностика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78302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Психологическое</a:t>
                      </a:r>
                      <a:r>
                        <a:rPr lang="ru-RU" baseline="0" dirty="0" smtClean="0"/>
                        <a:t> консультирование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69087"/>
                  </a:ext>
                </a:extLst>
              </a:tr>
              <a:tr h="60359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Психологическая коррекция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586496"/>
                  </a:ext>
                </a:extLst>
              </a:tr>
              <a:tr h="1056903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Психологическая реабилитация и социально-психологическая адаптация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940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7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1102</Words>
  <Application>Microsoft Office PowerPoint</Application>
  <PresentationFormat>Экран (4:3)</PresentationFormat>
  <Paragraphs>70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Тема Office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Мария Боровикова</cp:lastModifiedBy>
  <cp:revision>50</cp:revision>
  <dcterms:modified xsi:type="dcterms:W3CDTF">2019-04-29T09:19:30Z</dcterms:modified>
</cp:coreProperties>
</file>