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67" r:id="rId6"/>
    <p:sldId id="263" r:id="rId7"/>
    <p:sldId id="262" r:id="rId8"/>
    <p:sldId id="261" r:id="rId9"/>
    <p:sldId id="259" r:id="rId10"/>
    <p:sldId id="260" r:id="rId11"/>
    <p:sldId id="25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1643050"/>
            <a:ext cx="67865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  <a:endParaRPr lang="ru-RU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дошкольном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детстве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ДЕТСКИЙ САД ОБЩЕРАЗВИВАЮЩЕГО ВИДА № 89 г.ТОМСКА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8" name="Picture 4" descr="https://kudyakova-domoddou31.edumsko.ru/uploads/36500/36498/section/795915/32.png?15434161318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643314"/>
            <a:ext cx="5024438" cy="302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1" name="Picture 3" descr="Z:\TEMP\Rar$DIa0.938\IMG-20181128-WA0007.jpg"/>
          <p:cNvPicPr>
            <a:picLocks noChangeAspect="1" noChangeArrowheads="1"/>
          </p:cNvPicPr>
          <p:nvPr/>
        </p:nvPicPr>
        <p:blipFill>
          <a:blip r:embed="rId3"/>
          <a:srcRect r="9024"/>
          <a:stretch>
            <a:fillRect/>
          </a:stretch>
        </p:blipFill>
        <p:spPr bwMode="auto">
          <a:xfrm>
            <a:off x="1857356" y="3641093"/>
            <a:ext cx="5198406" cy="321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3" name="Picture 5" descr="Z:\TEMP\Rar$DIa0.577\DSC01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142984"/>
            <a:ext cx="3071834" cy="2303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F:\ЗАПИСЬ\квест\DSC003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3" t="479" r="17381"/>
          <a:stretch/>
        </p:blipFill>
        <p:spPr bwMode="auto">
          <a:xfrm>
            <a:off x="5429256" y="1000108"/>
            <a:ext cx="3143272" cy="255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1472" y="0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детстве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1" name="Picture 1" descr="Z:\TEMP\Rar$DIa0.334\DSC003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4000496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2" name="Picture 2" descr="Z:\TEMP\Rar$DIa0.200\DSC0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000108"/>
            <a:ext cx="3619493" cy="2714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 descr="Z:\TEMP\Rar$DIa0.836\DSC004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00504"/>
            <a:ext cx="3571900" cy="2678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71472" y="0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детстве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482" name="Picture 2" descr="Z:\TEMP\Rar$DIa0.200\DSC00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3" name="Picture 3" descr="Z:\TEMP\Rar$DIa0.836\DSC00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857628"/>
            <a:ext cx="3643338" cy="2732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28596" y="0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детстве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Z:\TEMP\Rar$DIa0.819\20180917_104727.jpg"/>
          <p:cNvPicPr>
            <a:picLocks noChangeAspect="1" noChangeArrowheads="1"/>
          </p:cNvPicPr>
          <p:nvPr/>
        </p:nvPicPr>
        <p:blipFill>
          <a:blip r:embed="rId5" cstate="print"/>
          <a:srcRect t="11628"/>
          <a:stretch>
            <a:fillRect/>
          </a:stretch>
        </p:blipFill>
        <p:spPr bwMode="auto">
          <a:xfrm>
            <a:off x="5214942" y="1000108"/>
            <a:ext cx="3449893" cy="5429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2" name="Picture 4" descr="Z:\TEMP\Rar$DIa0.797\IMG-20190422-WA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3286148" cy="4381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428596" y="0"/>
            <a:ext cx="8715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детстве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Z:\TEMP\Rar$DIa0.309\IMG_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000108"/>
            <a:ext cx="4000528" cy="2667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7" name="Picture 3" descr="Z:\TEMP\Rar$DIa0.781\IMG_05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857628"/>
            <a:ext cx="4000528" cy="2667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58" y="285728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/>
              <a:t>Синквейн</a:t>
            </a:r>
            <a:r>
              <a:rPr lang="ru-RU" sz="2200" dirty="0" smtClean="0"/>
              <a:t> (от фр. </a:t>
            </a:r>
            <a:r>
              <a:rPr lang="ru-RU" sz="2200" b="1" dirty="0" err="1" smtClean="0"/>
              <a:t>cinquains</a:t>
            </a:r>
            <a:r>
              <a:rPr lang="ru-RU" sz="2200" dirty="0" smtClean="0"/>
              <a:t>, англ. </a:t>
            </a:r>
            <a:r>
              <a:rPr lang="ru-RU" sz="2200" b="1" dirty="0" err="1" smtClean="0"/>
              <a:t>cinquain</a:t>
            </a:r>
            <a:r>
              <a:rPr lang="ru-RU" sz="2200" dirty="0" smtClean="0"/>
              <a:t>) — это творческая работа, которая имеет короткую форму стихотворения, состоящего из пяти нерифмованных строк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b="1" dirty="0" err="1" smtClean="0"/>
              <a:t>Синквейн</a:t>
            </a:r>
            <a:r>
              <a:rPr lang="ru-RU" sz="2200" dirty="0" smtClean="0"/>
              <a:t> – это не простое стихотворение, а стихотворение, написанное по следующим правилам</a:t>
            </a:r>
            <a:r>
              <a:rPr lang="ru-RU" sz="2200" dirty="0" smtClean="0"/>
              <a:t>:</a:t>
            </a:r>
          </a:p>
          <a:p>
            <a:endParaRPr lang="ru-RU" sz="2200" dirty="0" smtClean="0"/>
          </a:p>
          <a:p>
            <a:r>
              <a:rPr lang="ru-RU" sz="2200" dirty="0" smtClean="0"/>
              <a:t>      1 </a:t>
            </a:r>
            <a:r>
              <a:rPr lang="ru-RU" sz="2200" dirty="0" smtClean="0"/>
              <a:t>строка – одно существительное, выражающее главную тему </a:t>
            </a:r>
            <a:r>
              <a:rPr lang="ru-RU" sz="2200" dirty="0" err="1" smtClean="0"/>
              <a:t>cинквейна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smtClean="0"/>
              <a:t>      2 </a:t>
            </a:r>
            <a:r>
              <a:rPr lang="ru-RU" sz="2200" dirty="0" smtClean="0"/>
              <a:t>строка – два прилагательных, выражающих главную мысль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smtClean="0"/>
              <a:t>      3 </a:t>
            </a:r>
            <a:r>
              <a:rPr lang="ru-RU" sz="2200" dirty="0" smtClean="0"/>
              <a:t>строка – три глагола, описывающие действия в рамках темы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smtClean="0"/>
              <a:t>      4 </a:t>
            </a:r>
            <a:r>
              <a:rPr lang="ru-RU" sz="2200" dirty="0" smtClean="0"/>
              <a:t>строка – фраза, несущая определенный смысл</a:t>
            </a:r>
            <a:r>
              <a:rPr lang="ru-RU" sz="2200" dirty="0" smtClean="0"/>
              <a:t>.</a:t>
            </a:r>
          </a:p>
          <a:p>
            <a:endParaRPr lang="ru-RU" sz="2200" dirty="0" smtClean="0"/>
          </a:p>
          <a:p>
            <a:r>
              <a:rPr lang="ru-RU" sz="2200" dirty="0" smtClean="0"/>
              <a:t>      5 </a:t>
            </a:r>
            <a:r>
              <a:rPr lang="ru-RU" sz="2200" dirty="0" smtClean="0"/>
              <a:t>строка – заключение в форме существительного (ассоциация с </a:t>
            </a:r>
            <a:r>
              <a:rPr lang="ru-RU" sz="2200" dirty="0" smtClean="0"/>
              <a:t> первым </a:t>
            </a:r>
            <a:r>
              <a:rPr lang="ru-RU" sz="2200" dirty="0" smtClean="0"/>
              <a:t>словом).</a:t>
            </a:r>
            <a:endParaRPr lang="ru-RU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572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«</a:t>
            </a:r>
            <a:r>
              <a:rPr lang="ru-RU" sz="2800" b="1" dirty="0" smtClean="0">
                <a:solidFill>
                  <a:schemeClr val="tx2"/>
                </a:solidFill>
              </a:rPr>
              <a:t>Игра</a:t>
            </a:r>
            <a:r>
              <a:rPr lang="ru-RU" sz="2800" dirty="0" smtClean="0">
                <a:solidFill>
                  <a:schemeClr val="tx2"/>
                </a:solidFill>
              </a:rPr>
              <a:t> - это огромное светлое окно, через которое в духовный мир ребёнка вливается живительный поток представлений, понятий об окружающем мире» 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                                                               (</a:t>
            </a:r>
            <a:r>
              <a:rPr lang="ru-RU" sz="2800" dirty="0" smtClean="0">
                <a:solidFill>
                  <a:schemeClr val="tx2"/>
                </a:solidFill>
              </a:rPr>
              <a:t>В.А.Сухомлинский ) </a:t>
            </a:r>
            <a:r>
              <a:rPr lang="ru-RU" sz="2800" dirty="0" smtClean="0"/>
              <a:t>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9296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Классификация игр Фридриха </a:t>
            </a:r>
            <a:r>
              <a:rPr lang="ru-RU" sz="2800" dirty="0" err="1" smtClean="0"/>
              <a:t>Фребеля</a:t>
            </a:r>
            <a:r>
              <a:rPr lang="ru-RU" sz="2800" dirty="0" smtClean="0"/>
              <a:t>: </a:t>
            </a:r>
            <a:endParaRPr lang="ru-RU" sz="2800" dirty="0" smtClean="0"/>
          </a:p>
          <a:p>
            <a:pPr algn="ctr"/>
            <a:r>
              <a:rPr lang="ru-RU" sz="2800" dirty="0" smtClean="0"/>
              <a:t>«</a:t>
            </a:r>
            <a:r>
              <a:rPr lang="ru-RU" sz="2800" b="1" dirty="0" smtClean="0"/>
              <a:t>Полезные</a:t>
            </a:r>
            <a:r>
              <a:rPr lang="ru-RU" sz="2800" dirty="0" smtClean="0"/>
              <a:t>» игры - сюжетно-ролевые; </a:t>
            </a:r>
            <a:endParaRPr lang="ru-RU" sz="2800" dirty="0" smtClean="0"/>
          </a:p>
          <a:p>
            <a:pPr algn="ctr"/>
            <a:r>
              <a:rPr lang="ru-RU" sz="2800" dirty="0" smtClean="0"/>
              <a:t>«</a:t>
            </a:r>
            <a:r>
              <a:rPr lang="ru-RU" sz="2800" b="1" dirty="0" smtClean="0"/>
              <a:t>Изящные</a:t>
            </a:r>
            <a:r>
              <a:rPr lang="ru-RU" sz="2800" dirty="0" smtClean="0"/>
              <a:t>» игры </a:t>
            </a:r>
            <a:r>
              <a:rPr lang="ru-RU" sz="2800" dirty="0" smtClean="0"/>
              <a:t>- конструктивные</a:t>
            </a:r>
            <a:r>
              <a:rPr lang="ru-RU" sz="2800" dirty="0" smtClean="0"/>
              <a:t>, строительные; </a:t>
            </a:r>
            <a:endParaRPr lang="ru-RU" sz="2800" dirty="0" smtClean="0"/>
          </a:p>
          <a:p>
            <a:pPr algn="ctr"/>
            <a:r>
              <a:rPr lang="ru-RU" sz="2800" dirty="0" smtClean="0"/>
              <a:t>Игры </a:t>
            </a:r>
            <a:r>
              <a:rPr lang="ru-RU" sz="2800" dirty="0" smtClean="0"/>
              <a:t>«</a:t>
            </a:r>
            <a:r>
              <a:rPr lang="ru-RU" sz="2800" b="1" dirty="0" smtClean="0"/>
              <a:t>внутренней правды</a:t>
            </a:r>
            <a:r>
              <a:rPr lang="ru-RU" sz="2800" dirty="0" smtClean="0"/>
              <a:t>» - дидактические с правилами.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Света\Desktop\Воспитатель 2019\Проект Играем вместе!\IMG-20190125-WA00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04" t="15067" r="10581" b="4137"/>
          <a:stretch/>
        </p:blipFill>
        <p:spPr bwMode="auto">
          <a:xfrm>
            <a:off x="428596" y="2643182"/>
            <a:ext cx="404638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2643182"/>
            <a:ext cx="4141827" cy="3106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857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Классификация игр К. Гросса: </a:t>
            </a:r>
            <a:endParaRPr lang="ru-RU" sz="2800" dirty="0" smtClean="0"/>
          </a:p>
          <a:p>
            <a:pPr algn="ctr"/>
            <a:r>
              <a:rPr lang="ru-RU" sz="2800" dirty="0" smtClean="0"/>
              <a:t>По </a:t>
            </a:r>
            <a:r>
              <a:rPr lang="ru-RU" sz="2800" dirty="0" smtClean="0"/>
              <a:t>их педагогическому значению — </a:t>
            </a:r>
            <a:r>
              <a:rPr lang="ru-RU" sz="2800" b="1" dirty="0" smtClean="0"/>
              <a:t>игры подвижные </a:t>
            </a:r>
            <a:r>
              <a:rPr lang="ru-RU" sz="2800" dirty="0" smtClean="0"/>
              <a:t>(игры с движениями, специально созданные народной или научной педагогикой для решения </a:t>
            </a:r>
            <a:r>
              <a:rPr lang="ru-RU" sz="2800" dirty="0" smtClean="0"/>
              <a:t>определенных задач </a:t>
            </a:r>
            <a:r>
              <a:rPr lang="ru-RU" sz="2800" dirty="0" smtClean="0"/>
              <a:t>воспитания и обучения), </a:t>
            </a:r>
            <a:r>
              <a:rPr lang="ru-RU" sz="2800" dirty="0" smtClean="0"/>
              <a:t>умственные;</a:t>
            </a:r>
          </a:p>
          <a:p>
            <a:pPr algn="ctr"/>
            <a:r>
              <a:rPr lang="ru-RU" sz="2800" dirty="0" smtClean="0"/>
              <a:t>Игры </a:t>
            </a:r>
            <a:r>
              <a:rPr lang="ru-RU" sz="2800" dirty="0" smtClean="0"/>
              <a:t>специальных функций — семейные, игры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F:\ЗАПИСЬ\Пилоты\IMG_97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8" t="11650" b="10980"/>
          <a:stretch/>
        </p:blipFill>
        <p:spPr bwMode="auto">
          <a:xfrm>
            <a:off x="642910" y="3500438"/>
            <a:ext cx="464732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ЗАПИСЬ\Пилоты\IMG_97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30" t="17323" r="25029"/>
          <a:stretch/>
        </p:blipFill>
        <p:spPr bwMode="auto">
          <a:xfrm>
            <a:off x="5857884" y="2928934"/>
            <a:ext cx="2764356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0"/>
            <a:ext cx="857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Классификация игр С. Л. </a:t>
            </a:r>
            <a:r>
              <a:rPr lang="ru-RU" sz="2800" dirty="0" err="1" smtClean="0"/>
              <a:t>Новосёловой</a:t>
            </a:r>
            <a:r>
              <a:rPr lang="ru-RU" sz="2800" dirty="0" smtClean="0"/>
              <a:t>: </a:t>
            </a:r>
            <a:endParaRPr lang="ru-RU" sz="2800" dirty="0" smtClean="0"/>
          </a:p>
          <a:p>
            <a:pPr algn="ctr"/>
            <a:r>
              <a:rPr lang="ru-RU" sz="2800" dirty="0" smtClean="0"/>
              <a:t>Игры</a:t>
            </a:r>
            <a:r>
              <a:rPr lang="ru-RU" sz="2800" dirty="0" smtClean="0"/>
              <a:t>, возникающие по инициативе ребенка (детей), — это самостоятельные или творческие игры; </a:t>
            </a:r>
            <a:endParaRPr lang="ru-RU" sz="2800" dirty="0" smtClean="0"/>
          </a:p>
          <a:p>
            <a:pPr algn="ctr"/>
            <a:r>
              <a:rPr lang="ru-RU" sz="2800" dirty="0" smtClean="0"/>
              <a:t>Игры</a:t>
            </a:r>
            <a:r>
              <a:rPr lang="ru-RU" sz="2800" dirty="0" smtClean="0"/>
              <a:t>, возникающие по инициативе взрослого, внедряющего их с образовательной и воспитательной целью (игры с правилами);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Sergei\Downloads\IMG_20190410_114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14686"/>
            <a:ext cx="3524242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Z:\TEMP\Rar$DIa0.564\фото02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86124"/>
            <a:ext cx="3448040" cy="2586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4338" name="Picture 2" descr="Z:\TEMP\Rar$DIa0.080\DSC00295.JPG"/>
          <p:cNvPicPr>
            <a:picLocks noChangeAspect="1" noChangeArrowheads="1"/>
          </p:cNvPicPr>
          <p:nvPr/>
        </p:nvPicPr>
        <p:blipFill>
          <a:blip r:embed="rId3" cstate="print"/>
          <a:srcRect l="6617" r="20588"/>
          <a:stretch>
            <a:fillRect/>
          </a:stretch>
        </p:blipFill>
        <p:spPr bwMode="auto">
          <a:xfrm>
            <a:off x="642910" y="1214422"/>
            <a:ext cx="3790412" cy="292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0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детстве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Z:\TEMP\Rar$DIa0.932\фото02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4114795" cy="3086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5361" name="Picture 1" descr="Z:\TEMP\Rar$DIa0.634\DSC00344.JPG"/>
          <p:cNvPicPr>
            <a:picLocks noChangeAspect="1" noChangeArrowheads="1"/>
          </p:cNvPicPr>
          <p:nvPr/>
        </p:nvPicPr>
        <p:blipFill>
          <a:blip r:embed="rId3" cstate="print"/>
          <a:srcRect l="8750" r="1249"/>
          <a:stretch>
            <a:fillRect/>
          </a:stretch>
        </p:blipFill>
        <p:spPr bwMode="auto">
          <a:xfrm>
            <a:off x="357158" y="1142984"/>
            <a:ext cx="5143536" cy="32146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1" descr="Z:\TEMP\Rar$DIa0.626\DSC00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357430"/>
            <a:ext cx="3000396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71472" y="0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детстве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1" name="Picture 5" descr="C:\Users\Света\Desktop\Воспитатель 2019\Проект Играем вместе!\IMG-20181218-WA00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4" t="22658" r="15670"/>
          <a:stretch/>
        </p:blipFill>
        <p:spPr bwMode="auto">
          <a:xfrm>
            <a:off x="1643042" y="3929066"/>
            <a:ext cx="4033588" cy="2670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ЗАПИСЬ\Цирковой артист\20181218_1744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09"/>
          <a:stretch/>
        </p:blipFill>
        <p:spPr bwMode="auto">
          <a:xfrm>
            <a:off x="6072198" y="1643050"/>
            <a:ext cx="2286016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71472" y="0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детстве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Z:\TEMP\Rar$DIa0.145\IMG-20181031-WA00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1000108"/>
            <a:ext cx="3714776" cy="2786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40654/6058980f-1804-40d9-902c-58fed0cbafef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8435" name="Picture 3" descr="Z:\TEMP\Rar$DIa0.421\IMG-20190422-WA0021.jpg"/>
          <p:cNvPicPr>
            <a:picLocks noChangeAspect="1" noChangeArrowheads="1"/>
          </p:cNvPicPr>
          <p:nvPr/>
        </p:nvPicPr>
        <p:blipFill>
          <a:blip r:embed="rId3"/>
          <a:srcRect l="13793"/>
          <a:stretch>
            <a:fillRect/>
          </a:stretch>
        </p:blipFill>
        <p:spPr bwMode="auto">
          <a:xfrm>
            <a:off x="3428992" y="1857364"/>
            <a:ext cx="2678907" cy="4143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" descr="Z:\TEMP\Rar$DIa0.275\IMG-20190422-WA0018.jpg"/>
          <p:cNvPicPr>
            <a:picLocks noChangeAspect="1" noChangeArrowheads="1"/>
          </p:cNvPicPr>
          <p:nvPr/>
        </p:nvPicPr>
        <p:blipFill>
          <a:blip r:embed="rId4"/>
          <a:srcRect l="7407"/>
          <a:stretch>
            <a:fillRect/>
          </a:stretch>
        </p:blipFill>
        <p:spPr bwMode="auto">
          <a:xfrm>
            <a:off x="6286512" y="2786058"/>
            <a:ext cx="2678907" cy="3857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571472" y="0"/>
            <a:ext cx="8572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Педагогическая поддержка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детстве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Sergei\Downloads\IMG-20190422-WA00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928670"/>
            <a:ext cx="3107535" cy="4143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220</Words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Sergei</dc:creator>
  <cp:lastModifiedBy>Sergei</cp:lastModifiedBy>
  <cp:revision>7</cp:revision>
  <dcterms:created xsi:type="dcterms:W3CDTF">2019-04-22T02:39:13Z</dcterms:created>
  <dcterms:modified xsi:type="dcterms:W3CDTF">2019-04-22T03:59:00Z</dcterms:modified>
</cp:coreProperties>
</file>