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3" r:id="rId5"/>
    <p:sldId id="264" r:id="rId6"/>
    <p:sldId id="265" r:id="rId7"/>
    <p:sldId id="266" r:id="rId8"/>
    <p:sldId id="258" r:id="rId9"/>
    <p:sldId id="26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0099CC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4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1F1FC1-56A6-4314-8089-8735AA6CAB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B2CB00C-5E9D-4DC1-AB93-0D17B1E742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E8D719-CF45-41BD-B2A3-0B14C9D4C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416-72D9-4D39-A645-48E7F17EBBF3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FE7553-780C-4CFD-BC2B-4681242B1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69C2D2-D3DA-4DF7-8818-D07099AFB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27CC-EF5A-45A2-8CB7-C07610D24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4211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A90C8E-BAA5-4360-B85F-037DF9EB8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4DBF473-F20F-40E5-8BF6-7C83A7F76E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884683-6CDF-49B4-A30D-0CFB1E491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416-72D9-4D39-A645-48E7F17EBBF3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D4AE44-4D91-47F5-BBFB-05C5C93CD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6ABA41-F143-4A7B-A1AE-163EB6782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27CC-EF5A-45A2-8CB7-C07610D24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379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19214A1-00F7-43AE-93E1-CBFA99D4A6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8E67E1-EAE1-4E26-92CB-49EE370C6A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861A53-9D39-4984-81F3-906D0853A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416-72D9-4D39-A645-48E7F17EBBF3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7D9AEF-6869-404C-ABF3-87D403012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B294C2-F25C-4687-B703-A819664AE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27CC-EF5A-45A2-8CB7-C07610D24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04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D55529-7BEA-4438-8710-728BBEE0B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4251D6-2D5A-43BB-9A74-47A330FFA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DD53FF-F146-440F-AAA8-45FBF98CF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416-72D9-4D39-A645-48E7F17EBBF3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D35C45-31AB-4C32-9E0E-FEF035566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FAF3AA-C525-426B-9976-B255C5F6C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27CC-EF5A-45A2-8CB7-C07610D24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030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9BBFD7-83F0-4523-AAC1-8C0B4F1FC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B429517-5DA4-4323-810F-280D260D9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C71CCB-89EF-4287-812F-6B0B9748D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416-72D9-4D39-A645-48E7F17EBBF3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8B61A9D-9F45-446C-A1E4-D3B39892A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FEE207-05CB-4425-B72A-28DDDF4AE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27CC-EF5A-45A2-8CB7-C07610D24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548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D9B6B9-40C5-422F-8C6E-BBCE05123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CB9689-2305-4A66-9C94-720EDA42DB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DBA9F3-F2B7-47B3-8910-4CAE36A95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2E2055-AFE6-42C6-A8B1-7C044F02B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416-72D9-4D39-A645-48E7F17EBBF3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79F9DE-5C8E-4657-8D80-4EE7BB7D8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DB6394-702A-4475-9D3F-C7F7929F8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27CC-EF5A-45A2-8CB7-C07610D24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53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83E0CE-1834-46FF-A3DF-A824828AE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3CC15F-11F1-4C0F-B9C7-66300FC7A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CDD0EC9-A432-4107-870B-30C385CCC3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2799E7A-781F-4E3B-9BF2-2AFCBC955B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766C561-D579-4163-BB32-8DD04C9E8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1FB0562-2583-4BDA-8434-53DD6C319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416-72D9-4D39-A645-48E7F17EBBF3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8607756-5B9D-4DA7-80F2-AD33DEAED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EB518E3-406A-4AD5-ABF8-0C6363071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27CC-EF5A-45A2-8CB7-C07610D24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894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D5E1FC-A039-4045-BAC7-02F76AB6E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3A0508A-697D-4597-87DA-3409C8DCC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416-72D9-4D39-A645-48E7F17EBBF3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0299E5D-09E2-43F4-8342-026B1E4CC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751B49-B7FE-45DB-8CCB-D5518AA02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27CC-EF5A-45A2-8CB7-C07610D24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557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D32D286-D31B-430A-9216-67EC84ADA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416-72D9-4D39-A645-48E7F17EBBF3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C69D32B-CED0-4E05-9F7B-8C5F542E0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A7C5EE7-D878-4F68-B743-3C498A71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27CC-EF5A-45A2-8CB7-C07610D24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07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470A6D-9E0D-4CFB-9CEC-9BC1A5FD3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984629-AEF1-47DD-AEC9-BC767825C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7EBF4DF-C2D8-4800-A9C4-2F61496147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FCD468F-E0C9-4E73-ACB1-5F56D44D3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416-72D9-4D39-A645-48E7F17EBBF3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91E2C8-48DE-41E1-8D8A-460292556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72346E-C2EC-4042-A2A9-3472063C3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27CC-EF5A-45A2-8CB7-C07610D24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423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67E6B0-C4F7-442E-911C-A558D8B62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3B876B0-646B-4456-A66A-ACFC499BB6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8CA5A4B-80B2-4D73-9B99-4E0DFC43FA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C7E69B-18A9-4F0F-BB07-35BD7102D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416-72D9-4D39-A645-48E7F17EBBF3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8AAAC2-5C43-4C6D-B86E-B9FAC9264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79692B6-C9A6-4A4F-86B8-9D4595E8C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27CC-EF5A-45A2-8CB7-C07610D24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078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1D06BA-69B0-4236-9CBA-4F31A1D85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3C6D7F-7781-4DB0-B7A5-938E846506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6463B2-835A-4FA9-BFEA-8CA0516EB0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C0416-72D9-4D39-A645-48E7F17EBBF3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5F34FE-B6DB-4263-930C-DD113004A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F51D10-4295-489A-AB72-84D8E2513F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C27CC-EF5A-45A2-8CB7-C07610D24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24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7DD3F0-2CAD-410B-B3E3-7D4893C2B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9416" y="165760"/>
            <a:ext cx="9144000" cy="903385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33CCCC"/>
                </a:solidFill>
                <a:latin typeface="+mn-lt"/>
              </a:rPr>
              <a:t>Томский областной институт </a:t>
            </a:r>
            <a:r>
              <a:rPr lang="ru-RU" sz="2800" b="1" dirty="0" smtClean="0">
                <a:solidFill>
                  <a:srgbClr val="33CCCC"/>
                </a:solidFill>
                <a:latin typeface="+mn-lt"/>
              </a:rPr>
              <a:t>повышения </a:t>
            </a:r>
            <a:r>
              <a:rPr lang="ru-RU" sz="2800" b="1" dirty="0">
                <a:solidFill>
                  <a:srgbClr val="33CCCC"/>
                </a:solidFill>
                <a:latin typeface="+mn-lt"/>
              </a:rPr>
              <a:t>квалификации и переподготовки работников образования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A08A04-8790-49CC-B53C-C35B612AC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34907"/>
            <a:ext cx="9144000" cy="2296483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</a:pPr>
            <a:r>
              <a:rPr lang="ru-RU" sz="28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</a:t>
            </a:r>
            <a:r>
              <a:rPr lang="en-US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</a:t>
            </a:r>
            <a:r>
              <a:rPr lang="ru-RU" sz="28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проведении регионального этапа </a:t>
            </a:r>
            <a:br>
              <a:rPr lang="ru-RU" sz="2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Конкурса профессионального мастерства </a:t>
            </a:r>
            <a:r>
              <a:rPr lang="en-US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ru-RU" sz="28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Педагог-психолог России - 2019» в Томской области 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ru-RU" sz="2800" dirty="0">
              <a:latin typeface="Calibri" panose="020F050202020403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BA23A1E-F12A-4EFD-86A8-0EE76640CF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584" y="137648"/>
            <a:ext cx="1950068" cy="14625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B3F90AB-BBEC-448F-BE38-BFE63E5387D0}"/>
              </a:ext>
            </a:extLst>
          </p:cNvPr>
          <p:cNvSpPr txBox="1"/>
          <p:nvPr/>
        </p:nvSpPr>
        <p:spPr>
          <a:xfrm>
            <a:off x="8342142" y="5725551"/>
            <a:ext cx="3279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Елена Владимировна Бродовая</a:t>
            </a:r>
          </a:p>
        </p:txBody>
      </p:sp>
    </p:spTree>
    <p:extLst>
      <p:ext uri="{BB962C8B-B14F-4D97-AF65-F5344CB8AC3E}">
        <p14:creationId xmlns:p14="http://schemas.microsoft.com/office/powerpoint/2010/main" val="1345812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7DD3F0-2CAD-410B-B3E3-7D4893C2B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9416" y="165760"/>
            <a:ext cx="9144000" cy="903385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33CCCC"/>
                </a:solidFill>
                <a:latin typeface="+mn-lt"/>
              </a:rPr>
              <a:t>Томский областной институт </a:t>
            </a:r>
            <a:r>
              <a:rPr lang="ru-RU" sz="2800" b="1" dirty="0" smtClean="0">
                <a:solidFill>
                  <a:srgbClr val="33CCCC"/>
                </a:solidFill>
                <a:latin typeface="+mn-lt"/>
              </a:rPr>
              <a:t>пов</a:t>
            </a:r>
            <a:r>
              <a:rPr lang="ru-RU" sz="2800" b="1" dirty="0">
                <a:solidFill>
                  <a:srgbClr val="33CCCC"/>
                </a:solidFill>
                <a:latin typeface="+mn-lt"/>
              </a:rPr>
              <a:t>ы</a:t>
            </a:r>
            <a:r>
              <a:rPr lang="ru-RU" sz="2800" b="1" dirty="0" smtClean="0">
                <a:solidFill>
                  <a:srgbClr val="33CCCC"/>
                </a:solidFill>
                <a:latin typeface="+mn-lt"/>
              </a:rPr>
              <a:t>шения </a:t>
            </a:r>
            <a:r>
              <a:rPr lang="ru-RU" sz="2800" b="1" dirty="0">
                <a:solidFill>
                  <a:srgbClr val="33CCCC"/>
                </a:solidFill>
                <a:latin typeface="+mn-lt"/>
              </a:rPr>
              <a:t>квалификации и переподготовки работников образования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A08A04-8790-49CC-B53C-C35B612AC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84" y="1600199"/>
            <a:ext cx="11505394" cy="4632821"/>
          </a:xfrm>
        </p:spPr>
        <p:txBody>
          <a:bodyPr>
            <a:normAutofit fontScale="70000" lnSpcReduction="20000"/>
          </a:bodyPr>
          <a:lstStyle/>
          <a:p>
            <a:r>
              <a:rPr lang="ru-RU" sz="3200" dirty="0" smtClean="0"/>
              <a:t> </a:t>
            </a:r>
            <a:r>
              <a:rPr lang="ru-RU" sz="3200" b="1" dirty="0"/>
              <a:t>Региональный этап Конкурса состоит из двух частей:</a:t>
            </a:r>
          </a:p>
          <a:p>
            <a:r>
              <a:rPr lang="ru-RU" sz="3200" dirty="0"/>
              <a:t>1) заочная часть регионального этапа Конкурса (сроки проведения: с 30 апреля по 30 августа 2019 года включительно). Участники предоставляют следующие материла:</a:t>
            </a:r>
          </a:p>
          <a:p>
            <a:r>
              <a:rPr lang="ru-RU" sz="3200" dirty="0"/>
              <a:t>- «Визитная карточка»,</a:t>
            </a:r>
          </a:p>
          <a:p>
            <a:r>
              <a:rPr lang="ru-RU" sz="3200" dirty="0"/>
              <a:t>- «Характеристика профессиональной деятельности»,</a:t>
            </a:r>
          </a:p>
          <a:p>
            <a:r>
              <a:rPr lang="ru-RU" sz="3200" dirty="0"/>
              <a:t> - «Профессиональный кейс».</a:t>
            </a:r>
          </a:p>
          <a:p>
            <a:r>
              <a:rPr lang="ru-RU" sz="3200" dirty="0" smtClean="0"/>
              <a:t>Заочная </a:t>
            </a:r>
            <a:r>
              <a:rPr lang="ru-RU" sz="3200" dirty="0"/>
              <a:t>часть регионального этапа Конкурса проводится на основании оценки представленных конкурсных материалов, определенных настоящим Положением о проведении Конкурса</a:t>
            </a:r>
          </a:p>
          <a:p>
            <a:r>
              <a:rPr lang="ru-RU" sz="3200" dirty="0"/>
              <a:t>2) очная часть регионального этапа Конкурса (сроки проведения 7-16 сентября 2019 года) включает в себя проведение: </a:t>
            </a:r>
          </a:p>
          <a:p>
            <a:r>
              <a:rPr lang="ru-RU" sz="3200" dirty="0"/>
              <a:t>- «Мастер-класса»,</a:t>
            </a:r>
          </a:p>
          <a:p>
            <a:r>
              <a:rPr lang="ru-RU" sz="3200" dirty="0"/>
              <a:t>- «Профессионального </a:t>
            </a:r>
            <a:r>
              <a:rPr lang="ru-RU" sz="3200" dirty="0" err="1"/>
              <a:t>квеста</a:t>
            </a:r>
            <a:r>
              <a:rPr lang="ru-RU" sz="3200" dirty="0"/>
              <a:t>».</a:t>
            </a:r>
          </a:p>
          <a:p>
            <a:endParaRPr lang="ru-RU" sz="3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BA23A1E-F12A-4EFD-86A8-0EE76640CF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584" y="137648"/>
            <a:ext cx="1950068" cy="1462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650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7DD3F0-2CAD-410B-B3E3-7D4893C2B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9416" y="165760"/>
            <a:ext cx="9144000" cy="903385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33CCCC"/>
                </a:solidFill>
                <a:latin typeface="+mn-lt"/>
              </a:rPr>
              <a:t>Томский областной институт </a:t>
            </a:r>
            <a:r>
              <a:rPr lang="ru-RU" sz="2800" b="1" dirty="0" smtClean="0">
                <a:solidFill>
                  <a:srgbClr val="33CCCC"/>
                </a:solidFill>
                <a:latin typeface="+mn-lt"/>
              </a:rPr>
              <a:t>пов</a:t>
            </a:r>
            <a:r>
              <a:rPr lang="ru-RU" sz="2800" b="1" dirty="0">
                <a:solidFill>
                  <a:srgbClr val="33CCCC"/>
                </a:solidFill>
                <a:latin typeface="+mn-lt"/>
              </a:rPr>
              <a:t>ы</a:t>
            </a:r>
            <a:r>
              <a:rPr lang="ru-RU" sz="2800" b="1" dirty="0" smtClean="0">
                <a:solidFill>
                  <a:srgbClr val="33CCCC"/>
                </a:solidFill>
                <a:latin typeface="+mn-lt"/>
              </a:rPr>
              <a:t>шения </a:t>
            </a:r>
            <a:r>
              <a:rPr lang="ru-RU" sz="2800" b="1" dirty="0">
                <a:solidFill>
                  <a:srgbClr val="33CCCC"/>
                </a:solidFill>
                <a:latin typeface="+mn-lt"/>
              </a:rPr>
              <a:t>квалификации и переподготовки работников образования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A08A04-8790-49CC-B53C-C35B612AC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84" y="1600199"/>
            <a:ext cx="11505394" cy="4632821"/>
          </a:xfrm>
        </p:spPr>
        <p:txBody>
          <a:bodyPr>
            <a:normAutofit fontScale="92500"/>
          </a:bodyPr>
          <a:lstStyle/>
          <a:p>
            <a:r>
              <a:rPr lang="ru-RU" sz="3200" b="1" dirty="0" smtClean="0"/>
              <a:t> </a:t>
            </a:r>
            <a:r>
              <a:rPr lang="ru-RU" b="1" dirty="0"/>
              <a:t>Конкурсное задание заочного этапа «Визитная карточка» включает:</a:t>
            </a:r>
          </a:p>
          <a:p>
            <a:r>
              <a:rPr lang="ru-RU" dirty="0"/>
              <a:t>- видеоролик, представляющий педагога-психолога, рассказывающий об опыте реализации психолого-педагогической практики и /или инновационной технологии оказания психолого-педагогической помощи участникам образовательных отношений, осуществляемых в рамках профессиональной деятельности Конкурсанта в соответствии с требованиями профессионального стандарта «Педагога-психолога (психолог в сфере образования)».</a:t>
            </a:r>
          </a:p>
          <a:p>
            <a:r>
              <a:rPr lang="ru-RU" dirty="0"/>
              <a:t>Формат: видеоролик продолжительностью не белее 3-х минут. С возможностью воспроизведения на большом количестве современных цифровых устройств: </a:t>
            </a:r>
            <a:r>
              <a:rPr lang="en-US" dirty="0"/>
              <a:t>AVI</a:t>
            </a:r>
            <a:r>
              <a:rPr lang="ru-RU" dirty="0"/>
              <a:t>, </a:t>
            </a:r>
            <a:r>
              <a:rPr lang="en-US" dirty="0"/>
              <a:t>MPEG</a:t>
            </a:r>
            <a:r>
              <a:rPr lang="ru-RU" dirty="0"/>
              <a:t>, </a:t>
            </a:r>
            <a:r>
              <a:rPr lang="en-US" dirty="0"/>
              <a:t>MKV</a:t>
            </a:r>
            <a:r>
              <a:rPr lang="ru-RU" dirty="0"/>
              <a:t>, </a:t>
            </a:r>
            <a:r>
              <a:rPr lang="en-US" dirty="0"/>
              <a:t>WMV</a:t>
            </a:r>
            <a:r>
              <a:rPr lang="ru-RU" dirty="0"/>
              <a:t>, </a:t>
            </a:r>
            <a:r>
              <a:rPr lang="en-US" dirty="0"/>
              <a:t>FLV</a:t>
            </a:r>
            <a:r>
              <a:rPr lang="ru-RU" dirty="0"/>
              <a:t>, </a:t>
            </a:r>
            <a:r>
              <a:rPr lang="en-US" dirty="0" err="1"/>
              <a:t>FullHD</a:t>
            </a:r>
            <a:r>
              <a:rPr lang="ru-RU" dirty="0"/>
              <a:t>, и др. качество не ниже 360 </a:t>
            </a:r>
            <a:r>
              <a:rPr lang="en-US" dirty="0" err="1"/>
              <a:t>px</a:t>
            </a:r>
            <a:r>
              <a:rPr lang="ru-RU" dirty="0"/>
              <a:t>; видеоролик должен быть оформлен информационной заставкой с указанием имени участника, муниципалитет, наименования образовательной организации, которую он представляет.</a:t>
            </a:r>
          </a:p>
          <a:p>
            <a:r>
              <a:rPr lang="ru-RU" dirty="0"/>
              <a:t>Участники сами определяют жанр видеоролика (интервью, репортаж, видеоклип, мультфильм и т.п.)</a:t>
            </a:r>
          </a:p>
          <a:p>
            <a:endParaRPr lang="ru-RU" sz="2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BA23A1E-F12A-4EFD-86A8-0EE76640CF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584" y="137648"/>
            <a:ext cx="1950068" cy="1462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811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7DD3F0-2CAD-410B-B3E3-7D4893C2B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9416" y="165760"/>
            <a:ext cx="9144000" cy="903385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33CCCC"/>
                </a:solidFill>
                <a:latin typeface="+mn-lt"/>
              </a:rPr>
              <a:t>Томский областной институт </a:t>
            </a:r>
            <a:r>
              <a:rPr lang="ru-RU" sz="2800" b="1" dirty="0" smtClean="0">
                <a:solidFill>
                  <a:srgbClr val="33CCCC"/>
                </a:solidFill>
                <a:latin typeface="+mn-lt"/>
              </a:rPr>
              <a:t>пов</a:t>
            </a:r>
            <a:r>
              <a:rPr lang="ru-RU" sz="2800" b="1" dirty="0">
                <a:solidFill>
                  <a:srgbClr val="33CCCC"/>
                </a:solidFill>
                <a:latin typeface="+mn-lt"/>
              </a:rPr>
              <a:t>ы</a:t>
            </a:r>
            <a:r>
              <a:rPr lang="ru-RU" sz="2800" b="1" dirty="0" smtClean="0">
                <a:solidFill>
                  <a:srgbClr val="33CCCC"/>
                </a:solidFill>
                <a:latin typeface="+mn-lt"/>
              </a:rPr>
              <a:t>шения </a:t>
            </a:r>
            <a:r>
              <a:rPr lang="ru-RU" sz="2800" b="1" dirty="0">
                <a:solidFill>
                  <a:srgbClr val="33CCCC"/>
                </a:solidFill>
                <a:latin typeface="+mn-lt"/>
              </a:rPr>
              <a:t>квалификации и переподготовки работников образования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A08A04-8790-49CC-B53C-C35B612AC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84" y="1600199"/>
            <a:ext cx="11505394" cy="4632821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 </a:t>
            </a:r>
            <a:endParaRPr lang="ru-RU" sz="2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BA23A1E-F12A-4EFD-86A8-0EE76640CF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584" y="137648"/>
            <a:ext cx="1950068" cy="146255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1002" y="1989125"/>
            <a:ext cx="111741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spcAft>
                <a:spcPts val="0"/>
              </a:spcAft>
              <a:tabLst>
                <a:tab pos="716280" algn="l"/>
              </a:tabLst>
            </a:pPr>
            <a:r>
              <a:rPr lang="ru-RU" sz="2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Конкурсное задание заочного этапа «Характеристика профессиональной деятельности».</a:t>
            </a:r>
          </a:p>
          <a:p>
            <a:pPr indent="457200" algn="ctr">
              <a:spcAft>
                <a:spcPts val="0"/>
              </a:spcAft>
              <a:tabLst>
                <a:tab pos="716280" algn="l"/>
              </a:tabLst>
            </a:pPr>
            <a:r>
              <a:rPr lang="ru-RU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Формат (документ 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 Word</a:t>
            </a:r>
            <a:r>
              <a:rPr lang="ru-RU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объем до 10 000 знаков (с пробелами)), в качестве основных разделов включающий:</a:t>
            </a:r>
          </a:p>
          <a:p>
            <a:pPr indent="457200" algn="ctr">
              <a:spcAft>
                <a:spcPts val="0"/>
              </a:spcAft>
              <a:tabLst>
                <a:tab pos="716280" algn="l"/>
              </a:tabLst>
            </a:pPr>
            <a:r>
              <a:rPr lang="ru-RU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сведения о профессиональном образовании и дополнительном профессиональном образовании;</a:t>
            </a:r>
          </a:p>
          <a:p>
            <a:pPr indent="457200" algn="ctr">
              <a:spcAft>
                <a:spcPts val="0"/>
              </a:spcAft>
              <a:tabLst>
                <a:tab pos="716280" algn="l"/>
              </a:tabLst>
            </a:pPr>
            <a:r>
              <a:rPr lang="ru-RU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перечень разработанных конкурсантом локальных или методических документов, медиа-продуктов, программ, проектов (с указанием ссылок);</a:t>
            </a:r>
          </a:p>
          <a:p>
            <a:pPr indent="457200" algn="ctr">
              <a:spcAft>
                <a:spcPts val="0"/>
              </a:spcAft>
              <a:tabLst>
                <a:tab pos="716280" algn="l"/>
              </a:tabLst>
            </a:pPr>
            <a:r>
              <a:rPr lang="ru-RU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итоги профессиональной деятельности конкурсанта за последние 3 года по ключевым направлениям;</a:t>
            </a:r>
          </a:p>
          <a:p>
            <a:pPr indent="457200" algn="ctr">
              <a:spcAft>
                <a:spcPts val="0"/>
              </a:spcAft>
              <a:tabLst>
                <a:tab pos="716280" algn="l"/>
              </a:tabLst>
            </a:pPr>
            <a:r>
              <a:rPr lang="ru-RU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перечень применяемых конкурсантом психолого-педагогических технологий, методик, программ.</a:t>
            </a:r>
          </a:p>
        </p:txBody>
      </p:sp>
    </p:spTree>
    <p:extLst>
      <p:ext uri="{BB962C8B-B14F-4D97-AF65-F5344CB8AC3E}">
        <p14:creationId xmlns:p14="http://schemas.microsoft.com/office/powerpoint/2010/main" val="3623220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7DD3F0-2CAD-410B-B3E3-7D4893C2B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9416" y="165760"/>
            <a:ext cx="9144000" cy="903385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33CCCC"/>
                </a:solidFill>
                <a:latin typeface="+mn-lt"/>
              </a:rPr>
              <a:t>Томский областной институт </a:t>
            </a:r>
            <a:r>
              <a:rPr lang="ru-RU" sz="2800" b="1" dirty="0" smtClean="0">
                <a:solidFill>
                  <a:srgbClr val="33CCCC"/>
                </a:solidFill>
                <a:latin typeface="+mn-lt"/>
              </a:rPr>
              <a:t>пов</a:t>
            </a:r>
            <a:r>
              <a:rPr lang="ru-RU" sz="2800" b="1" dirty="0">
                <a:solidFill>
                  <a:srgbClr val="33CCCC"/>
                </a:solidFill>
                <a:latin typeface="+mn-lt"/>
              </a:rPr>
              <a:t>ы</a:t>
            </a:r>
            <a:r>
              <a:rPr lang="ru-RU" sz="2800" b="1" dirty="0" smtClean="0">
                <a:solidFill>
                  <a:srgbClr val="33CCCC"/>
                </a:solidFill>
                <a:latin typeface="+mn-lt"/>
              </a:rPr>
              <a:t>шения </a:t>
            </a:r>
            <a:r>
              <a:rPr lang="ru-RU" sz="2800" b="1" dirty="0">
                <a:solidFill>
                  <a:srgbClr val="33CCCC"/>
                </a:solidFill>
                <a:latin typeface="+mn-lt"/>
              </a:rPr>
              <a:t>квалификации и переподготовки работников образования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A08A04-8790-49CC-B53C-C35B612AC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84" y="1600199"/>
            <a:ext cx="11505394" cy="4632821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 </a:t>
            </a:r>
            <a:endParaRPr lang="ru-RU" sz="2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BA23A1E-F12A-4EFD-86A8-0EE76640CF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584" y="137648"/>
            <a:ext cx="1950068" cy="146255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09057" y="1812723"/>
            <a:ext cx="1147614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  <a:tabLst>
                <a:tab pos="716280" algn="l"/>
              </a:tabLst>
            </a:pPr>
            <a:r>
              <a:rPr lang="ru-RU" sz="2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Конкурсное задание заочного этапа «Профессиональный кейс».</a:t>
            </a:r>
            <a:r>
              <a:rPr lang="ru-RU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2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ctr">
              <a:spcAft>
                <a:spcPts val="0"/>
              </a:spcAft>
              <a:tabLst>
                <a:tab pos="716280" algn="l"/>
              </a:tabLst>
            </a:pPr>
            <a:r>
              <a:rPr lang="ru-RU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сайте ТОИПКРО каждый конкурсант выбирает один из двух кейсов, которые содержат вводную тематическую часть, проектную задачу и требования для решения задачи.</a:t>
            </a:r>
          </a:p>
          <a:p>
            <a:pPr indent="540385" algn="ctr">
              <a:spcAft>
                <a:spcPts val="0"/>
              </a:spcAft>
              <a:tabLst>
                <a:tab pos="716280" algn="l"/>
              </a:tabLst>
            </a:pPr>
            <a:r>
              <a:rPr lang="ru-RU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 кейса оформляется в виде презентации и отправляется на электронный адрес координатора.</a:t>
            </a:r>
            <a:endParaRPr lang="ru-RU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123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7DD3F0-2CAD-410B-B3E3-7D4893C2B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9416" y="165760"/>
            <a:ext cx="9144000" cy="903385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33CCCC"/>
                </a:solidFill>
                <a:latin typeface="+mn-lt"/>
              </a:rPr>
              <a:t>Томский областной институт </a:t>
            </a:r>
            <a:r>
              <a:rPr lang="ru-RU" sz="2800" b="1" dirty="0" smtClean="0">
                <a:solidFill>
                  <a:srgbClr val="33CCCC"/>
                </a:solidFill>
                <a:latin typeface="+mn-lt"/>
              </a:rPr>
              <a:t>пов</a:t>
            </a:r>
            <a:r>
              <a:rPr lang="ru-RU" sz="2800" b="1" dirty="0">
                <a:solidFill>
                  <a:srgbClr val="33CCCC"/>
                </a:solidFill>
                <a:latin typeface="+mn-lt"/>
              </a:rPr>
              <a:t>ы</a:t>
            </a:r>
            <a:r>
              <a:rPr lang="ru-RU" sz="2800" b="1" dirty="0" smtClean="0">
                <a:solidFill>
                  <a:srgbClr val="33CCCC"/>
                </a:solidFill>
                <a:latin typeface="+mn-lt"/>
              </a:rPr>
              <a:t>шения </a:t>
            </a:r>
            <a:r>
              <a:rPr lang="ru-RU" sz="2800" b="1" dirty="0">
                <a:solidFill>
                  <a:srgbClr val="33CCCC"/>
                </a:solidFill>
                <a:latin typeface="+mn-lt"/>
              </a:rPr>
              <a:t>квалификации и переподготовки работников образования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A08A04-8790-49CC-B53C-C35B612AC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84" y="1600199"/>
            <a:ext cx="11505394" cy="4632821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 </a:t>
            </a:r>
            <a:endParaRPr lang="ru-RU" sz="2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BA23A1E-F12A-4EFD-86A8-0EE76640CF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584" y="137648"/>
            <a:ext cx="1950068" cy="146255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25835" y="1804334"/>
            <a:ext cx="1147614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/>
            <a:r>
              <a:rPr lang="ru-RU" sz="2200" b="1" dirty="0"/>
              <a:t>Конкурсное задание очного этапа «Мастер –класс</a:t>
            </a:r>
            <a:r>
              <a:rPr lang="ru-RU" sz="2200" b="1" dirty="0" smtClean="0"/>
              <a:t>».</a:t>
            </a:r>
            <a:endParaRPr lang="ru-RU" sz="2200" b="1" dirty="0"/>
          </a:p>
          <a:p>
            <a:pPr algn="ctr"/>
            <a:r>
              <a:rPr lang="ru-RU" sz="2200" dirty="0"/>
              <a:t>Формат: публичное интерактивное выступление перед коллегами демонстрирующее опыт реализации психолого-педагогической практики и / или инновационной технологии оказания психолого-педагогической помощи участникам образовательных отношений, осуществляемых в рамках профессиональной деятельности конкурсанта.</a:t>
            </a:r>
          </a:p>
          <a:p>
            <a:pPr algn="ctr"/>
            <a:r>
              <a:rPr lang="ru-RU" sz="2200" dirty="0"/>
              <a:t>Тема мастер-класса определяется участником самостоятельно.</a:t>
            </a:r>
          </a:p>
          <a:p>
            <a:pPr algn="ctr"/>
            <a:r>
              <a:rPr lang="ru-RU" sz="2200" dirty="0"/>
              <a:t>Регламент 15 минут на выступление участника, 5 минут – на вопросы.</a:t>
            </a:r>
          </a:p>
          <a:p>
            <a:pPr algn="ctr"/>
            <a:r>
              <a:rPr lang="ru-RU" sz="2200" dirty="0"/>
              <a:t>Подробные требования конкурсного задания «Мастер-класс» будут доступны участникам Конкурса с 1 августа 2019 года.</a:t>
            </a:r>
          </a:p>
          <a:p>
            <a:pPr marL="0" marR="0" lvl="0" indent="450215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16280" algn="l"/>
              </a:tabLst>
              <a:defRPr/>
            </a:pP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1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7DD3F0-2CAD-410B-B3E3-7D4893C2B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9416" y="165760"/>
            <a:ext cx="9144000" cy="903385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33CCCC"/>
                </a:solidFill>
                <a:latin typeface="+mn-lt"/>
              </a:rPr>
              <a:t>Томский областной институт </a:t>
            </a:r>
            <a:r>
              <a:rPr lang="ru-RU" sz="2800" b="1" dirty="0" smtClean="0">
                <a:solidFill>
                  <a:srgbClr val="33CCCC"/>
                </a:solidFill>
                <a:latin typeface="+mn-lt"/>
              </a:rPr>
              <a:t>пов</a:t>
            </a:r>
            <a:r>
              <a:rPr lang="ru-RU" sz="2800" b="1" dirty="0">
                <a:solidFill>
                  <a:srgbClr val="33CCCC"/>
                </a:solidFill>
                <a:latin typeface="+mn-lt"/>
              </a:rPr>
              <a:t>ы</a:t>
            </a:r>
            <a:r>
              <a:rPr lang="ru-RU" sz="2800" b="1" dirty="0" smtClean="0">
                <a:solidFill>
                  <a:srgbClr val="33CCCC"/>
                </a:solidFill>
                <a:latin typeface="+mn-lt"/>
              </a:rPr>
              <a:t>шения </a:t>
            </a:r>
            <a:r>
              <a:rPr lang="ru-RU" sz="2800" b="1" dirty="0">
                <a:solidFill>
                  <a:srgbClr val="33CCCC"/>
                </a:solidFill>
                <a:latin typeface="+mn-lt"/>
              </a:rPr>
              <a:t>квалификации и переподготовки работников образования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A08A04-8790-49CC-B53C-C35B612AC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84" y="1709256"/>
            <a:ext cx="11505394" cy="4632821"/>
          </a:xfrm>
        </p:spPr>
        <p:txBody>
          <a:bodyPr>
            <a:normAutofit/>
          </a:bodyPr>
          <a:lstStyle/>
          <a:p>
            <a:r>
              <a:rPr lang="ru-RU" sz="2200" b="1" dirty="0"/>
              <a:t>Конкурсное задание очного этапа «Профессиональный </a:t>
            </a:r>
            <a:r>
              <a:rPr lang="ru-RU" sz="2200" b="1" dirty="0" err="1"/>
              <a:t>квест</a:t>
            </a:r>
            <a:r>
              <a:rPr lang="ru-RU" sz="2200" b="1" dirty="0"/>
              <a:t>».</a:t>
            </a:r>
          </a:p>
          <a:p>
            <a:r>
              <a:rPr lang="ru-RU" sz="2200" dirty="0"/>
              <a:t>Формат: участник должен на основании анализа первичных данных (общие сведенья о ребенке, описание проблемного поля и т.д.) подготовить и представить жюри документ «Психологическое заключение», отражающий планируемое диагностическое исследование и его предполагаемые результаты, дальнейшее психологическое сопровождение ребенка и вероятный прогноз развития.</a:t>
            </a:r>
          </a:p>
          <a:p>
            <a:r>
              <a:rPr lang="ru-RU" sz="2200" dirty="0"/>
              <a:t>Регламент: не более 60 минут на подготовку, 10 минут - презентация, 5 минут – ответы на вопросы.</a:t>
            </a:r>
          </a:p>
          <a:p>
            <a:r>
              <a:rPr lang="ru-RU" sz="2200" dirty="0"/>
              <a:t>Подробные требования конкурсного задания «Профессиональный </a:t>
            </a:r>
            <a:r>
              <a:rPr lang="ru-RU" sz="2200" dirty="0" err="1"/>
              <a:t>квест</a:t>
            </a:r>
            <a:r>
              <a:rPr lang="ru-RU" sz="2200" dirty="0"/>
              <a:t>» будут доступны участникам Конкурса с 1 августа 2019 года.</a:t>
            </a:r>
          </a:p>
          <a:p>
            <a:r>
              <a:rPr lang="ru-RU" sz="2200" b="1" dirty="0" smtClean="0"/>
              <a:t> </a:t>
            </a:r>
            <a:endParaRPr lang="ru-RU" sz="2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BA23A1E-F12A-4EFD-86A8-0EE76640CF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584" y="137648"/>
            <a:ext cx="1950068" cy="1462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612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7DD3F0-2CAD-410B-B3E3-7D4893C2B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9416" y="165760"/>
            <a:ext cx="9144000" cy="903385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33CCCC"/>
                </a:solidFill>
                <a:latin typeface="+mn-lt"/>
              </a:rPr>
              <a:t>Томский областной институт </a:t>
            </a:r>
            <a:r>
              <a:rPr lang="ru-RU" sz="2800" b="1" dirty="0" smtClean="0">
                <a:solidFill>
                  <a:srgbClr val="33CCCC"/>
                </a:solidFill>
                <a:latin typeface="+mn-lt"/>
              </a:rPr>
              <a:t>повышения </a:t>
            </a:r>
            <a:r>
              <a:rPr lang="ru-RU" sz="2800" b="1" dirty="0">
                <a:solidFill>
                  <a:srgbClr val="33CCCC"/>
                </a:solidFill>
                <a:latin typeface="+mn-lt"/>
              </a:rPr>
              <a:t>квалификации и переподготовки работников образования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A08A04-8790-49CC-B53C-C35B612AC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34908"/>
            <a:ext cx="9144000" cy="1655762"/>
          </a:xfrm>
        </p:spPr>
        <p:txBody>
          <a:bodyPr>
            <a:noAutofit/>
          </a:bodyPr>
          <a:lstStyle/>
          <a:p>
            <a:r>
              <a:rPr lang="ru-RU" sz="3000" smtClean="0"/>
              <a:t>.</a:t>
            </a:r>
            <a:endParaRPr lang="ru-RU" sz="30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BA23A1E-F12A-4EFD-86A8-0EE76640CF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584" y="137648"/>
            <a:ext cx="1950068" cy="146255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36290" y="1736179"/>
            <a:ext cx="1171942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/>
              <a:t>Конкурсная </a:t>
            </a:r>
            <a:r>
              <a:rPr lang="ru-RU" sz="2200" b="1" dirty="0"/>
              <a:t>документация, необходимая для участия в региональном этапе Конкурса</a:t>
            </a:r>
          </a:p>
          <a:p>
            <a:pPr algn="ctr"/>
            <a:r>
              <a:rPr lang="ru-RU" sz="2000" dirty="0" smtClean="0"/>
              <a:t>1</a:t>
            </a:r>
            <a:r>
              <a:rPr lang="ru-RU" sz="2000" dirty="0"/>
              <a:t>. Для участия в региональном этапе Конкурса участник направляет в Оргкомитет по электронному адресу: </a:t>
            </a:r>
            <a:r>
              <a:rPr lang="ru-RU" sz="2000" b="1" dirty="0">
                <a:solidFill>
                  <a:srgbClr val="33CCCC"/>
                </a:solidFill>
              </a:rPr>
              <a:t>elena.brodovaya@toipkro.ru</a:t>
            </a:r>
            <a:r>
              <a:rPr lang="ru-RU" sz="2000" b="1" dirty="0"/>
              <a:t> </a:t>
            </a:r>
            <a:r>
              <a:rPr lang="ru-RU" sz="2000" dirty="0"/>
              <a:t>в срок с 20 июня до 30 августа 2019 года следующие материалы:</a:t>
            </a:r>
          </a:p>
          <a:p>
            <a:pPr algn="ctr"/>
            <a:r>
              <a:rPr lang="ru-RU" sz="2000" dirty="0"/>
              <a:t>- представление от органа местного самоуправления, осуществляющего управление в сфере образования </a:t>
            </a:r>
            <a:r>
              <a:rPr lang="ru-RU" sz="2000" dirty="0" smtClean="0"/>
              <a:t> /организации</a:t>
            </a:r>
            <a:r>
              <a:rPr lang="ru-RU" sz="2000" dirty="0"/>
              <a:t>, выдвигающей кандидата (приложение №1 к Положению о проведении Конкурса);</a:t>
            </a:r>
          </a:p>
          <a:p>
            <a:pPr algn="ctr"/>
            <a:r>
              <a:rPr lang="ru-RU" sz="2000" dirty="0"/>
              <a:t>- скан заявления для участия в региональном этапе Конкурса (приложение №2 к Положению о проведении Конкурса);</a:t>
            </a:r>
          </a:p>
          <a:p>
            <a:pPr algn="ctr"/>
            <a:r>
              <a:rPr lang="ru-RU" sz="2000" dirty="0"/>
              <a:t>- цветная фотография конкурсанта (в файле с расширением .</a:t>
            </a:r>
            <a:r>
              <a:rPr lang="ru-RU" sz="2000" dirty="0" err="1"/>
              <a:t>tiff</a:t>
            </a:r>
            <a:r>
              <a:rPr lang="ru-RU" sz="2000" dirty="0"/>
              <a:t> или .</a:t>
            </a:r>
            <a:r>
              <a:rPr lang="ru-RU" sz="2000" dirty="0" err="1"/>
              <a:t>jpg</a:t>
            </a:r>
            <a:r>
              <a:rPr lang="ru-RU" sz="2000" dirty="0"/>
              <a:t> объемом не более 2 Мб, но не менее 0,3 Мб);</a:t>
            </a:r>
          </a:p>
          <a:p>
            <a:pPr algn="ctr"/>
            <a:r>
              <a:rPr lang="ru-RU" sz="2000" dirty="0"/>
              <a:t>- конкурсные материалы регионального этапа Конкурса, подлежащие заочной оценке (приложение №3 к положению о проведении Конкурса).</a:t>
            </a:r>
          </a:p>
          <a:p>
            <a:pPr algn="ctr"/>
            <a:r>
              <a:rPr lang="ru-RU" sz="2000" dirty="0" smtClean="0"/>
              <a:t>2</a:t>
            </a:r>
            <a:r>
              <a:rPr lang="ru-RU" sz="2000" dirty="0"/>
              <a:t>. Не подлежат рассмотрению материалы, подготовленные с нарушениями требований к оформлению и материалы, поступившие позже 30 августа 2019 года.</a:t>
            </a:r>
          </a:p>
          <a:p>
            <a:pPr algn="ctr"/>
            <a:r>
              <a:rPr lang="ru-RU" sz="2000" dirty="0" smtClean="0"/>
              <a:t>3</a:t>
            </a:r>
            <a:r>
              <a:rPr lang="ru-RU" sz="2000" dirty="0"/>
              <a:t>. Материалы, представляемые Оргкомитету, не возвращаются и могут быть использованы при подготовке учебно-методических материалов Конкурса.</a:t>
            </a:r>
          </a:p>
        </p:txBody>
      </p:sp>
    </p:spTree>
    <p:extLst>
      <p:ext uri="{BB962C8B-B14F-4D97-AF65-F5344CB8AC3E}">
        <p14:creationId xmlns:p14="http://schemas.microsoft.com/office/powerpoint/2010/main" val="2814075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7DD3F0-2CAD-410B-B3E3-7D4893C2B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9416" y="165760"/>
            <a:ext cx="9144000" cy="903385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33CCCC"/>
                </a:solidFill>
                <a:latin typeface="+mn-lt"/>
              </a:rPr>
              <a:t>Томский областной институт </a:t>
            </a:r>
            <a:r>
              <a:rPr lang="ru-RU" sz="2800" b="1" dirty="0" smtClean="0">
                <a:solidFill>
                  <a:srgbClr val="33CCCC"/>
                </a:solidFill>
                <a:latin typeface="+mn-lt"/>
              </a:rPr>
              <a:t>повышения </a:t>
            </a:r>
            <a:r>
              <a:rPr lang="ru-RU" sz="2800" b="1" dirty="0">
                <a:solidFill>
                  <a:srgbClr val="33CCCC"/>
                </a:solidFill>
                <a:latin typeface="+mn-lt"/>
              </a:rPr>
              <a:t>квалификации и переподготовки работников образования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A08A04-8790-49CC-B53C-C35B612AC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34907"/>
            <a:ext cx="9144000" cy="2296483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</a:pPr>
            <a:r>
              <a:rPr lang="ru-RU" sz="28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</a:t>
            </a:r>
            <a:r>
              <a:rPr lang="en-US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</a:t>
            </a:r>
            <a:r>
              <a:rPr lang="ru-RU" sz="28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проведении регионального этапа </a:t>
            </a:r>
            <a:br>
              <a:rPr lang="ru-RU" sz="2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Конкурса профессионального мастерства </a:t>
            </a:r>
            <a:r>
              <a:rPr lang="en-US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ru-RU" sz="28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Педагог-психолог России - 2019» в Томской области 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ru-RU" sz="2800" dirty="0">
              <a:latin typeface="Calibri" panose="020F050202020403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BA23A1E-F12A-4EFD-86A8-0EE76640CF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584" y="137648"/>
            <a:ext cx="1950068" cy="14625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B3F90AB-BBEC-448F-BE38-BFE63E5387D0}"/>
              </a:ext>
            </a:extLst>
          </p:cNvPr>
          <p:cNvSpPr txBox="1"/>
          <p:nvPr/>
        </p:nvSpPr>
        <p:spPr>
          <a:xfrm>
            <a:off x="8342142" y="5725551"/>
            <a:ext cx="3279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Елена Владимировна Бродовая</a:t>
            </a:r>
          </a:p>
        </p:txBody>
      </p:sp>
    </p:spTree>
    <p:extLst>
      <p:ext uri="{BB962C8B-B14F-4D97-AF65-F5344CB8AC3E}">
        <p14:creationId xmlns:p14="http://schemas.microsoft.com/office/powerpoint/2010/main" val="27656604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743</Words>
  <Application>Microsoft Office PowerPoint</Application>
  <PresentationFormat>Широкоэкранный</PresentationFormat>
  <Paragraphs>57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Томский областной институт повышения квалификации и переподготовки работников образования</vt:lpstr>
      <vt:lpstr>Томский областной институт повышения квалификации и переподготовки работников образования</vt:lpstr>
      <vt:lpstr>Томский областной институт повышения квалификации и переподготовки работников образования</vt:lpstr>
      <vt:lpstr>Томский областной институт повышения квалификации и переподготовки работников образования</vt:lpstr>
      <vt:lpstr>Томский областной институт повышения квалификации и переподготовки работников образования</vt:lpstr>
      <vt:lpstr>Томский областной институт повышения квалификации и переподготовки работников образования</vt:lpstr>
      <vt:lpstr>Томский областной институт повышения квалификации и переподготовки работников образования</vt:lpstr>
      <vt:lpstr>Томский областной институт повышения квалификации и переподготовки работников образования</vt:lpstr>
      <vt:lpstr>Томский областной институт повышения квалификации и переподготовки работников образования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Томский областной институт повешения квалификации и переподготовки работников образования</dc:title>
  <dc:creator>Nikolay Brodovoy</dc:creator>
  <cp:lastModifiedBy>Мария Боровикова</cp:lastModifiedBy>
  <cp:revision>14</cp:revision>
  <dcterms:created xsi:type="dcterms:W3CDTF">2019-03-31T22:09:58Z</dcterms:created>
  <dcterms:modified xsi:type="dcterms:W3CDTF">2019-04-30T03:52:44Z</dcterms:modified>
</cp:coreProperties>
</file>