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20"/>
  </p:handoutMasterIdLst>
  <p:sldIdLst>
    <p:sldId id="257" r:id="rId2"/>
    <p:sldId id="256" r:id="rId3"/>
    <p:sldId id="266" r:id="rId4"/>
    <p:sldId id="267" r:id="rId5"/>
    <p:sldId id="262" r:id="rId6"/>
    <p:sldId id="264" r:id="rId7"/>
    <p:sldId id="268" r:id="rId8"/>
    <p:sldId id="269" r:id="rId9"/>
    <p:sldId id="265" r:id="rId10"/>
    <p:sldId id="258" r:id="rId11"/>
    <p:sldId id="259" r:id="rId12"/>
    <p:sldId id="260" r:id="rId13"/>
    <p:sldId id="270" r:id="rId14"/>
    <p:sldId id="271" r:id="rId15"/>
    <p:sldId id="263" r:id="rId16"/>
    <p:sldId id="272" r:id="rId17"/>
    <p:sldId id="261" r:id="rId18"/>
    <p:sldId id="273" r:id="rId19"/>
  </p:sldIdLst>
  <p:sldSz cx="18288000" cy="10287000"/>
  <p:notesSz cx="6797675" cy="9926638"/>
  <p:embeddedFontLst>
    <p:embeddedFont>
      <p:font typeface="Open Sans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Arimo" panose="020B060402020202020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ED0D7-BE21-497D-9232-BD855478CDEA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DDED7-8DAE-4A49-B83A-2BADD7ECF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63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mailto:omrtomsk@mail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63736" y="1869865"/>
            <a:ext cx="6132794" cy="6547271"/>
            <a:chOff x="0" y="0"/>
            <a:chExt cx="8177058" cy="872969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0" y="0"/>
              <a:ext cx="3608274" cy="872969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4219597" y="0"/>
              <a:ext cx="3957462" cy="8729695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864454" y="3246155"/>
            <a:ext cx="12241946" cy="5412220"/>
            <a:chOff x="0" y="1337667"/>
            <a:chExt cx="14845834" cy="7216292"/>
          </a:xfrm>
        </p:grpSpPr>
        <p:sp>
          <p:nvSpPr>
            <p:cNvPr id="6" name="TextBox 6"/>
            <p:cNvSpPr txBox="1"/>
            <p:nvPr/>
          </p:nvSpPr>
          <p:spPr>
            <a:xfrm>
              <a:off x="0" y="1337667"/>
              <a:ext cx="14845834" cy="33959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710"/>
                </a:lnSpc>
              </a:pPr>
              <a:r>
                <a:rPr lang="en-US" sz="4400" b="1" dirty="0" err="1">
                  <a:solidFill>
                    <a:srgbClr val="273755"/>
                  </a:solidFill>
                  <a:latin typeface="Open Sans"/>
                </a:rPr>
                <a:t>Наставничество</a:t>
              </a:r>
              <a:r>
                <a:rPr lang="en-US" sz="4400" b="1" dirty="0">
                  <a:solidFill>
                    <a:srgbClr val="273755"/>
                  </a:solidFill>
                  <a:latin typeface="Open Sans"/>
                </a:rPr>
                <a:t> в </a:t>
              </a:r>
              <a:r>
                <a:rPr lang="en-US" sz="4400" b="1" dirty="0" err="1" smtClean="0">
                  <a:solidFill>
                    <a:srgbClr val="273755"/>
                  </a:solidFill>
                  <a:latin typeface="Open Sans"/>
                </a:rPr>
                <a:t>образовании</a:t>
              </a:r>
              <a:r>
                <a:rPr lang="ru-RU" sz="4400" b="1" dirty="0" smtClean="0">
                  <a:solidFill>
                    <a:srgbClr val="273755"/>
                  </a:solidFill>
                  <a:latin typeface="Open Sans"/>
                </a:rPr>
                <a:t>:</a:t>
              </a:r>
              <a:br>
                <a:rPr lang="ru-RU" sz="4400" b="1" dirty="0" smtClean="0">
                  <a:solidFill>
                    <a:srgbClr val="273755"/>
                  </a:solidFill>
                  <a:latin typeface="Open Sans"/>
                </a:rPr>
              </a:br>
              <a:r>
                <a:rPr lang="ru-RU" sz="4400" b="1" dirty="0" smtClean="0">
                  <a:solidFill>
                    <a:srgbClr val="273755"/>
                  </a:solidFill>
                  <a:latin typeface="Open Sans"/>
                </a:rPr>
                <a:t> смыслы и действия</a:t>
              </a:r>
              <a:endParaRPr lang="en-US" sz="4400" b="1" dirty="0">
                <a:solidFill>
                  <a:srgbClr val="273755"/>
                </a:solidFill>
                <a:latin typeface="Open San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185951" y="7220260"/>
              <a:ext cx="11974465" cy="1333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800" b="1" dirty="0" smtClean="0">
                  <a:solidFill>
                    <a:srgbClr val="273755"/>
                  </a:solidFill>
                  <a:latin typeface="Open Sans"/>
                </a:rPr>
                <a:t>В</a:t>
              </a:r>
              <a:r>
                <a:rPr lang="ru-RU" sz="2800" b="1" dirty="0" err="1" smtClean="0">
                  <a:solidFill>
                    <a:srgbClr val="273755"/>
                  </a:solidFill>
                  <a:latin typeface="Open Sans"/>
                </a:rPr>
                <a:t>ладимир</a:t>
              </a:r>
              <a:r>
                <a:rPr lang="ru-RU" sz="2800" b="1" dirty="0" smtClean="0">
                  <a:solidFill>
                    <a:srgbClr val="273755"/>
                  </a:solidFill>
                  <a:latin typeface="Open Sans"/>
                </a:rPr>
                <a:t> Семенович </a:t>
              </a:r>
              <a:r>
                <a:rPr lang="en-US" sz="2800" b="1" dirty="0" smtClean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2800" b="1" dirty="0" err="1">
                  <a:solidFill>
                    <a:srgbClr val="273755"/>
                  </a:solidFill>
                  <a:latin typeface="Open Sans"/>
                </a:rPr>
                <a:t>Ефремов</a:t>
              </a:r>
              <a:r>
                <a:rPr lang="en-US" sz="2800" dirty="0" smtClean="0">
                  <a:solidFill>
                    <a:srgbClr val="273755"/>
                  </a:solidFill>
                  <a:latin typeface="Open Sans"/>
                </a:rPr>
                <a:t>,</a:t>
              </a:r>
              <a:r>
                <a:rPr lang="ru-RU" sz="2800" dirty="0" smtClean="0">
                  <a:solidFill>
                    <a:srgbClr val="273755"/>
                  </a:solidFill>
                  <a:latin typeface="Open Sans"/>
                </a:rPr>
                <a:t/>
              </a:r>
              <a:br>
                <a:rPr lang="ru-RU" sz="2800" dirty="0" smtClean="0">
                  <a:solidFill>
                    <a:srgbClr val="273755"/>
                  </a:solidFill>
                  <a:latin typeface="Open Sans"/>
                </a:rPr>
              </a:br>
              <a:r>
                <a:rPr lang="en-US" sz="2800" dirty="0" err="1" smtClean="0">
                  <a:solidFill>
                    <a:srgbClr val="273755"/>
                  </a:solidFill>
                  <a:latin typeface="Open Sans"/>
                </a:rPr>
                <a:t>заведующий</a:t>
              </a:r>
              <a:r>
                <a:rPr lang="en-US" sz="2800" dirty="0" smtClean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2800" dirty="0">
                  <a:solidFill>
                    <a:srgbClr val="273755"/>
                  </a:solidFill>
                  <a:latin typeface="Open Sans"/>
                </a:rPr>
                <a:t>ЦОМР ТОИПКРО</a:t>
              </a:r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5985913"/>
              <a:ext cx="5448828" cy="244551"/>
            </a:xfrm>
            <a:prstGeom prst="rect">
              <a:avLst/>
            </a:prstGeom>
            <a:solidFill>
              <a:srgbClr val="8AABCA"/>
            </a:solidFill>
          </p:spPr>
        </p:sp>
      </p:grpSp>
      <p:pic>
        <p:nvPicPr>
          <p:cNvPr id="10242" name="Picture 2" descr="ÐÐ°ÑÑÐ¸Ð½ÐºÐ¸ Ð¿Ð¾ Ð·Ð°Ð¿ÑÐ¾ÑÑ ÑÐ¼Ð±Ð»ÐµÐ¼Ð° ÑÐ¾Ð¸Ð¿ÐºÑÐ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44638"/>
            <a:ext cx="3120200" cy="23366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616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401259" y="9245628"/>
            <a:ext cx="18983804" cy="1399946"/>
            <a:chOff x="0" y="0"/>
            <a:chExt cx="25311739" cy="1866594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5311739" cy="1866594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5787539" y="446985"/>
              <a:ext cx="17978868" cy="4001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endParaRPr lang="en-US" sz="1800" dirty="0">
                <a:solidFill>
                  <a:srgbClr val="F9FCFF"/>
                </a:solidFill>
                <a:latin typeface="Open San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28699" y="6301977"/>
            <a:ext cx="15940973" cy="3089002"/>
            <a:chOff x="0" y="0"/>
            <a:chExt cx="9926290" cy="4118670"/>
          </a:xfrm>
        </p:grpSpPr>
        <p:sp>
          <p:nvSpPr>
            <p:cNvPr id="14" name="TextBox 14"/>
            <p:cNvSpPr txBox="1"/>
            <p:nvPr/>
          </p:nvSpPr>
          <p:spPr>
            <a:xfrm>
              <a:off x="0" y="606425"/>
              <a:ext cx="9926290" cy="35122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000"/>
                </a:lnSpc>
              </a:pPr>
              <a:r>
                <a:rPr lang="ru-RU" sz="5000" b="1" dirty="0" smtClean="0">
                  <a:solidFill>
                    <a:srgbClr val="273755"/>
                  </a:solidFill>
                  <a:latin typeface="Open Sans"/>
                </a:rPr>
                <a:t>Специфика деятельности наставника</a:t>
              </a:r>
              <a:endParaRPr lang="en-US" sz="5000" b="1" dirty="0">
                <a:solidFill>
                  <a:srgbClr val="273755"/>
                </a:solidFill>
                <a:latin typeface="Open Sans"/>
              </a:endParaRPr>
            </a:p>
          </p:txBody>
        </p:sp>
        <p:sp>
          <p:nvSpPr>
            <p:cNvPr id="15" name="AutoShape 15"/>
            <p:cNvSpPr/>
            <p:nvPr/>
          </p:nvSpPr>
          <p:spPr>
            <a:xfrm>
              <a:off x="0" y="0"/>
              <a:ext cx="5448828" cy="244551"/>
            </a:xfrm>
            <a:prstGeom prst="rect">
              <a:avLst/>
            </a:prstGeom>
            <a:solidFill>
              <a:srgbClr val="8AABCA"/>
            </a:solidFill>
          </p:spPr>
        </p:sp>
      </p:grpSp>
      <p:pic>
        <p:nvPicPr>
          <p:cNvPr id="3074" name="Picture 2" descr="https://ustaliy.ru/wp-content/uploads/2019/01/demopicture_26222_20160413122326-1122x6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84" y="1331195"/>
            <a:ext cx="7772400" cy="436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t.depositphotos.com/1001201/4812/i/950/depositphotos_48126551-stock-photo-child-yells-at-her-teach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600" y="1246120"/>
            <a:ext cx="5311072" cy="444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2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1259" y="9245628"/>
            <a:ext cx="18983804" cy="1399946"/>
            <a:chOff x="0" y="0"/>
            <a:chExt cx="25311739" cy="186659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1739" cy="1866594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787539" y="446985"/>
              <a:ext cx="17978868" cy="4001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endParaRPr lang="en-US" sz="1800" dirty="0">
                <a:solidFill>
                  <a:srgbClr val="F9FCFF"/>
                </a:solidFill>
                <a:latin typeface="Open Sans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-774756" y="4143197"/>
            <a:ext cx="19837511" cy="34015"/>
          </a:xfrm>
          <a:prstGeom prst="rect">
            <a:avLst/>
          </a:prstGeom>
          <a:solidFill>
            <a:srgbClr val="8AABCA"/>
          </a:solidFill>
        </p:spPr>
      </p:sp>
      <p:sp>
        <p:nvSpPr>
          <p:cNvPr id="6" name="TextBox 6"/>
          <p:cNvSpPr txBox="1"/>
          <p:nvPr/>
        </p:nvSpPr>
        <p:spPr>
          <a:xfrm>
            <a:off x="627858" y="1400175"/>
            <a:ext cx="17202942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ru-RU" sz="5000" b="1" dirty="0" smtClean="0">
                <a:solidFill>
                  <a:srgbClr val="273755"/>
                </a:solidFill>
                <a:latin typeface="Open Sans"/>
              </a:rPr>
              <a:t>Главные вопросы педагогических технологий</a:t>
            </a:r>
            <a:endParaRPr lang="en-US" sz="5000" b="1" dirty="0">
              <a:solidFill>
                <a:srgbClr val="273755"/>
              </a:solidFill>
              <a:latin typeface="Open Sans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028700" y="3860407"/>
            <a:ext cx="3815922" cy="2341519"/>
            <a:chOff x="0" y="0"/>
            <a:chExt cx="5087896" cy="3122026"/>
          </a:xfrm>
        </p:grpSpPr>
        <p:sp>
          <p:nvSpPr>
            <p:cNvPr id="8" name="TextBox 8"/>
            <p:cNvSpPr txBox="1"/>
            <p:nvPr/>
          </p:nvSpPr>
          <p:spPr>
            <a:xfrm>
              <a:off x="0" y="1616611"/>
              <a:ext cx="5087896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endParaRPr lang="en-US" sz="2800" dirty="0">
                <a:solidFill>
                  <a:srgbClr val="8AABCA"/>
                </a:solidFill>
                <a:latin typeface="Open San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28056" y="2691907"/>
              <a:ext cx="4831784" cy="430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60"/>
                </a:lnSpc>
              </a:pPr>
              <a:endParaRPr lang="en-US" sz="1900" dirty="0">
                <a:solidFill>
                  <a:srgbClr val="273755"/>
                </a:solidFill>
                <a:latin typeface="Open Sans"/>
              </a:endParaRPr>
            </a:p>
          </p:txBody>
        </p: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2144217" y="0"/>
              <a:ext cx="799461" cy="799461"/>
              <a:chOff x="0" y="0"/>
              <a:chExt cx="1708150" cy="170815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8AABCA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5166926" y="3860407"/>
            <a:ext cx="3815922" cy="2341519"/>
            <a:chOff x="0" y="0"/>
            <a:chExt cx="5087896" cy="3122026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616611"/>
              <a:ext cx="5087896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endParaRPr lang="en-US" sz="2800" dirty="0">
                <a:solidFill>
                  <a:srgbClr val="8AABCA"/>
                </a:solidFill>
                <a:latin typeface="Open Sans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28056" y="2691907"/>
              <a:ext cx="4831784" cy="430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60"/>
                </a:lnSpc>
              </a:pPr>
              <a:endParaRPr lang="en-US" sz="1900" dirty="0">
                <a:solidFill>
                  <a:srgbClr val="273755"/>
                </a:solidFill>
                <a:latin typeface="Open Sans"/>
              </a:endParaRPr>
            </a:p>
          </p:txBody>
        </p:sp>
        <p:grpSp>
          <p:nvGrpSpPr>
            <p:cNvPr id="15" name="Group 15"/>
            <p:cNvGrpSpPr>
              <a:grpSpLocks noChangeAspect="1"/>
            </p:cNvGrpSpPr>
            <p:nvPr/>
          </p:nvGrpSpPr>
          <p:grpSpPr>
            <a:xfrm>
              <a:off x="2144217" y="0"/>
              <a:ext cx="799461" cy="799461"/>
              <a:chOff x="0" y="0"/>
              <a:chExt cx="1708150" cy="170815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8AABCA"/>
              </a:solidFill>
            </p:spPr>
          </p:sp>
        </p:grpSp>
      </p:grpSp>
      <p:grpSp>
        <p:nvGrpSpPr>
          <p:cNvPr id="17" name="Group 17"/>
          <p:cNvGrpSpPr/>
          <p:nvPr/>
        </p:nvGrpSpPr>
        <p:grpSpPr>
          <a:xfrm>
            <a:off x="9305152" y="3860407"/>
            <a:ext cx="3815922" cy="2341519"/>
            <a:chOff x="0" y="0"/>
            <a:chExt cx="5087896" cy="3122026"/>
          </a:xfrm>
        </p:grpSpPr>
        <p:sp>
          <p:nvSpPr>
            <p:cNvPr id="18" name="TextBox 18"/>
            <p:cNvSpPr txBox="1"/>
            <p:nvPr/>
          </p:nvSpPr>
          <p:spPr>
            <a:xfrm>
              <a:off x="0" y="1616611"/>
              <a:ext cx="5087896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endParaRPr lang="en-US" sz="2800" dirty="0">
                <a:solidFill>
                  <a:srgbClr val="8AABCA"/>
                </a:solidFill>
                <a:latin typeface="Open Sans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28056" y="2691907"/>
              <a:ext cx="4831784" cy="430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60"/>
                </a:lnSpc>
              </a:pPr>
              <a:endParaRPr lang="en-US" sz="1900" dirty="0">
                <a:solidFill>
                  <a:srgbClr val="273755"/>
                </a:solidFill>
                <a:latin typeface="Open Sans"/>
              </a:endParaRPr>
            </a:p>
          </p:txBody>
        </p:sp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>
              <a:off x="2144217" y="0"/>
              <a:ext cx="799461" cy="799461"/>
              <a:chOff x="0" y="0"/>
              <a:chExt cx="1708150" cy="170815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8AABCA"/>
              </a:solidFill>
            </p:spPr>
          </p:sp>
        </p:grpSp>
      </p:grpSp>
      <p:grpSp>
        <p:nvGrpSpPr>
          <p:cNvPr id="22" name="Group 22"/>
          <p:cNvGrpSpPr/>
          <p:nvPr/>
        </p:nvGrpSpPr>
        <p:grpSpPr>
          <a:xfrm>
            <a:off x="13443378" y="3860407"/>
            <a:ext cx="3815922" cy="2341519"/>
            <a:chOff x="0" y="0"/>
            <a:chExt cx="5087896" cy="3122026"/>
          </a:xfrm>
        </p:grpSpPr>
        <p:sp>
          <p:nvSpPr>
            <p:cNvPr id="23" name="TextBox 23"/>
            <p:cNvSpPr txBox="1"/>
            <p:nvPr/>
          </p:nvSpPr>
          <p:spPr>
            <a:xfrm>
              <a:off x="0" y="1616611"/>
              <a:ext cx="5087896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endParaRPr lang="en-US" sz="2800" dirty="0">
                <a:solidFill>
                  <a:srgbClr val="8AABCA"/>
                </a:solidFill>
                <a:latin typeface="Open Sans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28056" y="2691907"/>
              <a:ext cx="4831784" cy="430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60"/>
                </a:lnSpc>
              </a:pPr>
              <a:endParaRPr lang="en-US" sz="1900" dirty="0">
                <a:solidFill>
                  <a:srgbClr val="273755"/>
                </a:solidFill>
                <a:latin typeface="Open Sans"/>
              </a:endParaRPr>
            </a:p>
          </p:txBody>
        </p:sp>
        <p:grpSp>
          <p:nvGrpSpPr>
            <p:cNvPr id="25" name="Group 25"/>
            <p:cNvGrpSpPr>
              <a:grpSpLocks noChangeAspect="1"/>
            </p:cNvGrpSpPr>
            <p:nvPr/>
          </p:nvGrpSpPr>
          <p:grpSpPr>
            <a:xfrm>
              <a:off x="2144217" y="0"/>
              <a:ext cx="799461" cy="799461"/>
              <a:chOff x="0" y="0"/>
              <a:chExt cx="1708150" cy="170815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8AABCA"/>
              </a:solidFill>
            </p:spPr>
          </p:sp>
        </p:grpSp>
      </p:grpSp>
      <p:sp>
        <p:nvSpPr>
          <p:cNvPr id="28" name="Прямоугольник 27"/>
          <p:cNvSpPr/>
          <p:nvPr/>
        </p:nvSpPr>
        <p:spPr>
          <a:xfrm>
            <a:off x="1028700" y="5555314"/>
            <a:ext cx="274216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rgbClr val="002060"/>
                </a:solidFill>
              </a:rPr>
              <a:t>Что </a:t>
            </a:r>
            <a:r>
              <a:rPr lang="ru-RU" sz="4400" dirty="0" smtClean="0">
                <a:solidFill>
                  <a:srgbClr val="002060"/>
                </a:solidFill>
              </a:rPr>
              <a:t>Вы</a:t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rgbClr val="002060"/>
                </a:solidFill>
              </a:rPr>
              <a:t>  делаете</a:t>
            </a:r>
            <a:r>
              <a:rPr lang="ru-RU" sz="4400" dirty="0">
                <a:solidFill>
                  <a:srgbClr val="002060"/>
                </a:solidFill>
              </a:rPr>
              <a:t>?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325446" y="5539907"/>
            <a:ext cx="356136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rgbClr val="002060"/>
                </a:solidFill>
              </a:rPr>
              <a:t>Для чего </a:t>
            </a:r>
            <a:r>
              <a:rPr lang="ru-RU" sz="4400" dirty="0" smtClean="0">
                <a:solidFill>
                  <a:srgbClr val="002060"/>
                </a:solidFill>
              </a:rPr>
              <a:t>Вы</a:t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rgbClr val="002060"/>
                </a:solidFill>
              </a:rPr>
              <a:t>делаете </a:t>
            </a:r>
            <a:r>
              <a:rPr lang="ru-RU" sz="4400" dirty="0">
                <a:solidFill>
                  <a:srgbClr val="002060"/>
                </a:solidFill>
              </a:rPr>
              <a:t>Это?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732231" y="5478651"/>
            <a:ext cx="356136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rgbClr val="002060"/>
                </a:solidFill>
              </a:rPr>
              <a:t>Как </a:t>
            </a:r>
            <a:r>
              <a:rPr lang="ru-RU" sz="4400" dirty="0" smtClean="0">
                <a:solidFill>
                  <a:srgbClr val="002060"/>
                </a:solidFill>
              </a:rPr>
              <a:t>Вы</a:t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rgbClr val="002060"/>
                </a:solidFill>
              </a:rPr>
              <a:t> Это </a:t>
            </a:r>
            <a:r>
              <a:rPr lang="ru-RU" sz="4400" dirty="0">
                <a:solidFill>
                  <a:srgbClr val="002060"/>
                </a:solidFill>
              </a:rPr>
              <a:t>делаете?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3412967" y="5478651"/>
            <a:ext cx="402962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rgbClr val="002060"/>
                </a:solidFill>
              </a:rPr>
              <a:t>Какой </a:t>
            </a:r>
            <a:r>
              <a:rPr lang="ru-RU" sz="4400" dirty="0" smtClean="0">
                <a:solidFill>
                  <a:srgbClr val="002060"/>
                </a:solidFill>
              </a:rPr>
              <a:t>результат</a:t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rgbClr val="002060"/>
                </a:solidFill>
              </a:rPr>
              <a:t> </a:t>
            </a:r>
            <a:r>
              <a:rPr lang="ru-RU" sz="4400" dirty="0">
                <a:solidFill>
                  <a:srgbClr val="002060"/>
                </a:solidFill>
              </a:rPr>
              <a:t>Это </a:t>
            </a:r>
            <a:r>
              <a:rPr lang="ru-RU" sz="4400" dirty="0" smtClean="0">
                <a:solidFill>
                  <a:srgbClr val="002060"/>
                </a:solidFill>
              </a:rPr>
              <a:t>даёт?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5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028700" y="2103752"/>
            <a:ext cx="4086621" cy="183413"/>
          </a:xfrm>
          <a:prstGeom prst="rect">
            <a:avLst/>
          </a:prstGeom>
          <a:solidFill>
            <a:srgbClr val="8AABCA"/>
          </a:solidFill>
        </p:spPr>
      </p:sp>
      <p:sp>
        <p:nvSpPr>
          <p:cNvPr id="5" name="AutoShape 5"/>
          <p:cNvSpPr/>
          <p:nvPr/>
        </p:nvSpPr>
        <p:spPr>
          <a:xfrm>
            <a:off x="6407056" y="1028700"/>
            <a:ext cx="5132412" cy="3811667"/>
          </a:xfrm>
          <a:prstGeom prst="rect">
            <a:avLst/>
          </a:prstGeom>
          <a:solidFill>
            <a:srgbClr val="8AABCA"/>
          </a:solidFill>
        </p:spPr>
      </p:sp>
      <p:sp>
        <p:nvSpPr>
          <p:cNvPr id="6" name="AutoShape 6"/>
          <p:cNvSpPr/>
          <p:nvPr/>
        </p:nvSpPr>
        <p:spPr>
          <a:xfrm>
            <a:off x="6407056" y="5446633"/>
            <a:ext cx="5132412" cy="3811667"/>
          </a:xfrm>
          <a:prstGeom prst="rect">
            <a:avLst/>
          </a:prstGeom>
          <a:solidFill>
            <a:srgbClr val="273755"/>
          </a:solidFill>
        </p:spPr>
      </p:sp>
      <p:sp>
        <p:nvSpPr>
          <p:cNvPr id="7" name="AutoShape 7"/>
          <p:cNvSpPr/>
          <p:nvPr/>
        </p:nvSpPr>
        <p:spPr>
          <a:xfrm>
            <a:off x="12126888" y="1028700"/>
            <a:ext cx="5132412" cy="3811667"/>
          </a:xfrm>
          <a:prstGeom prst="rect">
            <a:avLst/>
          </a:prstGeom>
          <a:solidFill>
            <a:srgbClr val="273755"/>
          </a:solidFill>
        </p:spPr>
      </p:sp>
      <p:sp>
        <p:nvSpPr>
          <p:cNvPr id="8" name="AutoShape 8"/>
          <p:cNvSpPr/>
          <p:nvPr/>
        </p:nvSpPr>
        <p:spPr>
          <a:xfrm>
            <a:off x="12126888" y="5446633"/>
            <a:ext cx="5132412" cy="3811667"/>
          </a:xfrm>
          <a:prstGeom prst="rect">
            <a:avLst/>
          </a:prstGeom>
          <a:solidFill>
            <a:srgbClr val="8AABCA"/>
          </a:solidFill>
        </p:spPr>
      </p:sp>
      <p:sp>
        <p:nvSpPr>
          <p:cNvPr id="11" name="TextBox 11"/>
          <p:cNvSpPr txBox="1"/>
          <p:nvPr/>
        </p:nvSpPr>
        <p:spPr>
          <a:xfrm>
            <a:off x="6659793" y="2312008"/>
            <a:ext cx="4200090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ru-RU" sz="3200" b="1" dirty="0" smtClean="0">
                <a:solidFill>
                  <a:srgbClr val="F9FCFF"/>
                </a:solidFill>
                <a:latin typeface="Open Sans"/>
              </a:rPr>
              <a:t>Критическое  </a:t>
            </a:r>
            <a:r>
              <a:rPr lang="ru-RU" sz="3200" b="1" dirty="0">
                <a:solidFill>
                  <a:srgbClr val="F9FCFF"/>
                </a:solidFill>
                <a:latin typeface="Open Sans"/>
              </a:rPr>
              <a:t>мышление </a:t>
            </a:r>
            <a:endParaRPr lang="en-US" sz="3200" b="1" dirty="0">
              <a:solidFill>
                <a:srgbClr val="F9FCFF"/>
              </a:solidFill>
              <a:latin typeface="Open Sa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379626" y="2312008"/>
            <a:ext cx="4200090" cy="538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ru-RU" sz="3200" b="1" dirty="0" smtClean="0">
                <a:solidFill>
                  <a:srgbClr val="F9FCFF"/>
                </a:solidFill>
                <a:latin typeface="Open Sans"/>
              </a:rPr>
              <a:t>Креативность </a:t>
            </a:r>
            <a:endParaRPr lang="en-US" sz="3200" b="1" dirty="0">
              <a:solidFill>
                <a:srgbClr val="F9FCFF"/>
              </a:solidFill>
              <a:latin typeface="Open Sa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659793" y="6729941"/>
            <a:ext cx="4200090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ru-RU" sz="3200" b="1" dirty="0" smtClean="0">
                <a:solidFill>
                  <a:srgbClr val="F9FCFF"/>
                </a:solidFill>
                <a:latin typeface="Open Sans"/>
              </a:rPr>
              <a:t>Коммуникативные  </a:t>
            </a:r>
            <a:r>
              <a:rPr lang="ru-RU" sz="3200" b="1" dirty="0">
                <a:solidFill>
                  <a:srgbClr val="F9FCFF"/>
                </a:solidFill>
                <a:latin typeface="Open Sans"/>
              </a:rPr>
              <a:t>навыки</a:t>
            </a:r>
            <a:endParaRPr lang="en-US" sz="3200" b="1" dirty="0">
              <a:solidFill>
                <a:srgbClr val="F9FCFF"/>
              </a:solidFill>
              <a:latin typeface="Open San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2379626" y="6729941"/>
            <a:ext cx="4200090" cy="536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ru-RU" sz="3200" b="1" dirty="0" smtClean="0">
                <a:solidFill>
                  <a:srgbClr val="F9FCFF"/>
                </a:solidFill>
                <a:latin typeface="Open Sans"/>
              </a:rPr>
              <a:t>Координация </a:t>
            </a:r>
            <a:endParaRPr lang="en-US" sz="3200" b="1" dirty="0">
              <a:solidFill>
                <a:srgbClr val="F9FCFF"/>
              </a:solidFill>
              <a:latin typeface="Open San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76400" y="1267068"/>
            <a:ext cx="34814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</a:rPr>
              <a:t>Модель «4К»</a:t>
            </a:r>
            <a:endParaRPr lang="ru-RU" sz="4400" dirty="0">
              <a:solidFill>
                <a:srgbClr val="002060"/>
              </a:solidFill>
            </a:endParaRPr>
          </a:p>
        </p:txBody>
      </p:sp>
      <p:grpSp>
        <p:nvGrpSpPr>
          <p:cNvPr id="29" name="Group 2"/>
          <p:cNvGrpSpPr/>
          <p:nvPr/>
        </p:nvGrpSpPr>
        <p:grpSpPr>
          <a:xfrm flipH="1">
            <a:off x="2491988" y="5369849"/>
            <a:ext cx="1160043" cy="1341042"/>
            <a:chOff x="0" y="0"/>
            <a:chExt cx="2986309" cy="3188135"/>
          </a:xfrm>
        </p:grpSpPr>
        <p:pic>
          <p:nvPicPr>
            <p:cNvPr id="30" name="Picture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0" y="0"/>
              <a:ext cx="1317763" cy="3188135"/>
            </a:xfrm>
            <a:prstGeom prst="rect">
              <a:avLst/>
            </a:prstGeom>
          </p:spPr>
        </p:pic>
        <p:pic>
          <p:nvPicPr>
            <p:cNvPr id="31" name="Picture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1541021" y="0"/>
              <a:ext cx="1445288" cy="31881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973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876300"/>
            <a:ext cx="9525000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100 рублей</a:t>
            </a:r>
          </a:p>
          <a:p>
            <a:pPr algn="ctr"/>
            <a:endParaRPr lang="ru-RU" sz="6000" b="1" dirty="0">
              <a:solidFill>
                <a:srgbClr val="002060"/>
              </a:solidFill>
            </a:endParaRPr>
          </a:p>
          <a:p>
            <a:pPr algn="ctr"/>
            <a:endParaRPr lang="ru-RU" sz="6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6600" b="1" dirty="0" smtClean="0">
                <a:solidFill>
                  <a:srgbClr val="002060"/>
                </a:solidFill>
                <a:sym typeface="Symbol"/>
              </a:rPr>
              <a:t>↓</a:t>
            </a:r>
            <a:r>
              <a:rPr lang="ru-RU" sz="6000" b="1" dirty="0" smtClean="0">
                <a:solidFill>
                  <a:srgbClr val="002060"/>
                </a:solidFill>
                <a:sym typeface="Symbol"/>
              </a:rPr>
              <a:t> </a:t>
            </a:r>
            <a:r>
              <a:rPr lang="ru-RU" sz="6000" b="1" dirty="0" smtClean="0">
                <a:solidFill>
                  <a:srgbClr val="002060"/>
                </a:solidFill>
                <a:sym typeface="Symbol"/>
              </a:rPr>
              <a:t>10 %</a:t>
            </a:r>
          </a:p>
          <a:p>
            <a:pPr algn="ctr"/>
            <a:endParaRPr lang="ru-RU" sz="6000" b="1" dirty="0">
              <a:solidFill>
                <a:srgbClr val="002060"/>
              </a:solidFill>
              <a:sym typeface="Symbol"/>
            </a:endParaRPr>
          </a:p>
          <a:p>
            <a:pPr algn="ctr"/>
            <a:endParaRPr lang="ru-RU" sz="6000" b="1" dirty="0" smtClean="0">
              <a:solidFill>
                <a:srgbClr val="002060"/>
              </a:solidFill>
              <a:sym typeface="Symbol"/>
            </a:endParaRPr>
          </a:p>
          <a:p>
            <a:pPr algn="ctr"/>
            <a:r>
              <a:rPr lang="ru-RU" sz="6600" b="1" dirty="0" smtClean="0">
                <a:solidFill>
                  <a:srgbClr val="002060"/>
                </a:solidFill>
                <a:sym typeface="Symbol"/>
              </a:rPr>
              <a:t>↑</a:t>
            </a:r>
            <a:r>
              <a:rPr lang="ru-RU" sz="6000" b="1" dirty="0" smtClean="0">
                <a:solidFill>
                  <a:srgbClr val="002060"/>
                </a:solidFill>
                <a:sym typeface="Symbol"/>
              </a:rPr>
              <a:t>10 %</a:t>
            </a:r>
          </a:p>
          <a:p>
            <a:pPr marL="285750" indent="-285750" algn="ctr">
              <a:buFont typeface="Symbol"/>
              <a:buChar char="ß"/>
            </a:pPr>
            <a:endParaRPr lang="ru-RU" sz="6000" b="1" dirty="0" smtClean="0">
              <a:solidFill>
                <a:srgbClr val="002060"/>
              </a:solidFill>
              <a:sym typeface="Symbol"/>
            </a:endParaRPr>
          </a:p>
          <a:p>
            <a:pPr algn="ctr"/>
            <a:r>
              <a:rPr lang="ru-RU" sz="6000" b="1" dirty="0">
                <a:solidFill>
                  <a:srgbClr val="002060"/>
                </a:solidFill>
                <a:sym typeface="Symbol"/>
              </a:rPr>
              <a:t>?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12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401259" y="9245628"/>
            <a:ext cx="18983804" cy="1399946"/>
            <a:chOff x="0" y="0"/>
            <a:chExt cx="25311739" cy="1866594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5311739" cy="1866594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5787539" y="446985"/>
              <a:ext cx="17978868" cy="4001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endParaRPr lang="en-US" sz="1800" dirty="0">
                <a:solidFill>
                  <a:srgbClr val="F9FCFF"/>
                </a:solidFill>
                <a:latin typeface="Open San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28699" y="6301977"/>
            <a:ext cx="15940973" cy="3089002"/>
            <a:chOff x="0" y="0"/>
            <a:chExt cx="9926290" cy="4118670"/>
          </a:xfrm>
        </p:grpSpPr>
        <p:sp>
          <p:nvSpPr>
            <p:cNvPr id="14" name="TextBox 14"/>
            <p:cNvSpPr txBox="1"/>
            <p:nvPr/>
          </p:nvSpPr>
          <p:spPr>
            <a:xfrm>
              <a:off x="0" y="606425"/>
              <a:ext cx="9926290" cy="35122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000"/>
                </a:lnSpc>
              </a:pPr>
              <a:r>
                <a:rPr lang="ru-RU" sz="5000" b="1" dirty="0" smtClean="0">
                  <a:solidFill>
                    <a:srgbClr val="273755"/>
                  </a:solidFill>
                  <a:latin typeface="Open Sans"/>
                </a:rPr>
                <a:t>Специфика деятельности наставника</a:t>
              </a:r>
              <a:endParaRPr lang="en-US" sz="5000" b="1" dirty="0">
                <a:solidFill>
                  <a:srgbClr val="273755"/>
                </a:solidFill>
                <a:latin typeface="Open Sans"/>
              </a:endParaRPr>
            </a:p>
          </p:txBody>
        </p:sp>
        <p:sp>
          <p:nvSpPr>
            <p:cNvPr id="15" name="AutoShape 15"/>
            <p:cNvSpPr/>
            <p:nvPr/>
          </p:nvSpPr>
          <p:spPr>
            <a:xfrm>
              <a:off x="0" y="0"/>
              <a:ext cx="5448828" cy="244551"/>
            </a:xfrm>
            <a:prstGeom prst="rect">
              <a:avLst/>
            </a:prstGeom>
            <a:solidFill>
              <a:srgbClr val="8AABCA"/>
            </a:solidFill>
          </p:spPr>
        </p:sp>
      </p:grpSp>
      <p:pic>
        <p:nvPicPr>
          <p:cNvPr id="4098" name="Picture 2" descr="https://appleoneblogdotcom.files.wordpress.com/2017/05/shutterstock_1034452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9" y="876300"/>
            <a:ext cx="7183128" cy="477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nterviewpenguin.com/wp-content/uploads/2018/08/picture-from-a-middle-sho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876300"/>
            <a:ext cx="7175457" cy="478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08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1259" y="9245628"/>
            <a:ext cx="18983804" cy="1399946"/>
            <a:chOff x="0" y="0"/>
            <a:chExt cx="25311739" cy="186659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1739" cy="1866594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787539" y="446985"/>
              <a:ext cx="17978868" cy="4001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endParaRPr lang="en-US" sz="1800" dirty="0">
                <a:solidFill>
                  <a:srgbClr val="F9FCFF"/>
                </a:solidFill>
                <a:latin typeface="Open Sans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925364" y="2631700"/>
            <a:ext cx="3702453" cy="5860564"/>
          </a:xfrm>
          <a:prstGeom prst="rect">
            <a:avLst/>
          </a:prstGeom>
          <a:solidFill>
            <a:srgbClr val="8AABCA">
              <a:alpha val="9803"/>
            </a:srgbClr>
          </a:solidFill>
        </p:spPr>
      </p:sp>
      <p:grpSp>
        <p:nvGrpSpPr>
          <p:cNvPr id="7" name="Group 7"/>
          <p:cNvGrpSpPr/>
          <p:nvPr/>
        </p:nvGrpSpPr>
        <p:grpSpPr>
          <a:xfrm>
            <a:off x="1370183" y="3022804"/>
            <a:ext cx="3047586" cy="1631883"/>
            <a:chOff x="0" y="0"/>
            <a:chExt cx="4063448" cy="2175844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2460854" cy="216095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670428"/>
              <a:ext cx="4063448" cy="1333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ru-RU" sz="2800" b="1" dirty="0" smtClean="0">
                  <a:solidFill>
                    <a:srgbClr val="273755"/>
                  </a:solidFill>
                  <a:latin typeface="Open Sans"/>
                </a:rPr>
                <a:t>Совместная деятельность </a:t>
              </a:r>
              <a:endParaRPr lang="en-US" sz="2800" b="1" dirty="0">
                <a:solidFill>
                  <a:srgbClr val="273755"/>
                </a:solidFill>
                <a:latin typeface="Open San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745725"/>
              <a:ext cx="3750423" cy="430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60"/>
                </a:lnSpc>
              </a:pPr>
              <a:endParaRPr lang="en-US" sz="1900" dirty="0">
                <a:solidFill>
                  <a:srgbClr val="273755"/>
                </a:solidFill>
                <a:latin typeface="Open Sans"/>
              </a:endParaRPr>
            </a:p>
          </p:txBody>
        </p:sp>
      </p:grpSp>
      <p:sp>
        <p:nvSpPr>
          <p:cNvPr id="11" name="AutoShape 11"/>
          <p:cNvSpPr/>
          <p:nvPr/>
        </p:nvSpPr>
        <p:spPr>
          <a:xfrm>
            <a:off x="5204749" y="2650750"/>
            <a:ext cx="3702453" cy="5860564"/>
          </a:xfrm>
          <a:prstGeom prst="rect">
            <a:avLst/>
          </a:prstGeom>
          <a:solidFill>
            <a:srgbClr val="8AABCA">
              <a:alpha val="9803"/>
            </a:srgbClr>
          </a:solidFill>
        </p:spPr>
      </p:sp>
      <p:grpSp>
        <p:nvGrpSpPr>
          <p:cNvPr id="12" name="Group 12"/>
          <p:cNvGrpSpPr/>
          <p:nvPr/>
        </p:nvGrpSpPr>
        <p:grpSpPr>
          <a:xfrm>
            <a:off x="5532183" y="3022804"/>
            <a:ext cx="3047586" cy="2127183"/>
            <a:chOff x="0" y="0"/>
            <a:chExt cx="4063448" cy="2836244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2460854" cy="216095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670428"/>
              <a:ext cx="4063448" cy="19574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ru-RU" sz="2800" b="1" dirty="0">
                  <a:solidFill>
                    <a:srgbClr val="002060"/>
                  </a:solidFill>
                  <a:latin typeface="Open Sans"/>
                </a:rPr>
                <a:t>В</a:t>
              </a:r>
              <a:r>
                <a:rPr lang="ru-RU" sz="2800" b="1" dirty="0" smtClean="0">
                  <a:solidFill>
                    <a:srgbClr val="002060"/>
                  </a:solidFill>
                  <a:latin typeface="Open Sans"/>
                </a:rPr>
                <a:t>нутренняя, устойчивая мотивация </a:t>
              </a:r>
              <a:endParaRPr lang="en-US" sz="2800" b="1" dirty="0">
                <a:solidFill>
                  <a:srgbClr val="002060"/>
                </a:solidFill>
                <a:latin typeface="Open Sans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2406125"/>
              <a:ext cx="3750423" cy="430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60"/>
                </a:lnSpc>
              </a:pPr>
              <a:endParaRPr lang="en-US" sz="1900" dirty="0">
                <a:solidFill>
                  <a:srgbClr val="273755"/>
                </a:solidFill>
                <a:latin typeface="Open Sans"/>
              </a:endParaRPr>
            </a:p>
          </p:txBody>
        </p:sp>
      </p:grpSp>
      <p:sp>
        <p:nvSpPr>
          <p:cNvPr id="16" name="AutoShape 16"/>
          <p:cNvSpPr/>
          <p:nvPr/>
        </p:nvSpPr>
        <p:spPr>
          <a:xfrm>
            <a:off x="9380798" y="2650750"/>
            <a:ext cx="3702453" cy="5860564"/>
          </a:xfrm>
          <a:prstGeom prst="rect">
            <a:avLst/>
          </a:prstGeom>
          <a:solidFill>
            <a:srgbClr val="8AABCA">
              <a:alpha val="9803"/>
            </a:srgbClr>
          </a:solidFill>
        </p:spPr>
      </p:sp>
      <p:grpSp>
        <p:nvGrpSpPr>
          <p:cNvPr id="17" name="Group 17"/>
          <p:cNvGrpSpPr/>
          <p:nvPr/>
        </p:nvGrpSpPr>
        <p:grpSpPr>
          <a:xfrm>
            <a:off x="9708232" y="3022804"/>
            <a:ext cx="3047586" cy="2471052"/>
            <a:chOff x="0" y="0"/>
            <a:chExt cx="4063448" cy="3294736"/>
          </a:xfrm>
        </p:grpSpPr>
        <p:sp>
          <p:nvSpPr>
            <p:cNvPr id="18" name="AutoShape 18"/>
            <p:cNvSpPr/>
            <p:nvPr/>
          </p:nvSpPr>
          <p:spPr>
            <a:xfrm>
              <a:off x="0" y="0"/>
              <a:ext cx="2460854" cy="216095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670428"/>
              <a:ext cx="4063448" cy="2624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ru-RU" sz="2800" b="1" dirty="0">
                  <a:solidFill>
                    <a:srgbClr val="273755"/>
                  </a:solidFill>
                  <a:latin typeface="Open Sans"/>
                </a:rPr>
                <a:t>Педагогическая поддержка </a:t>
              </a:r>
              <a:r>
                <a:rPr lang="ru-RU" sz="2800" b="1" dirty="0" smtClean="0">
                  <a:solidFill>
                    <a:srgbClr val="273755"/>
                  </a:solidFill>
                  <a:latin typeface="Open Sans"/>
                </a:rPr>
                <a:t>в </a:t>
              </a:r>
              <a:r>
                <a:rPr lang="ru-RU" sz="2800" b="1" dirty="0">
                  <a:solidFill>
                    <a:srgbClr val="273755"/>
                  </a:solidFill>
                  <a:latin typeface="Open Sans"/>
                </a:rPr>
                <a:t>процессе его обучения </a:t>
              </a:r>
              <a:endParaRPr lang="en-US" sz="2800" b="1" dirty="0">
                <a:solidFill>
                  <a:srgbClr val="273755"/>
                </a:solidFill>
                <a:latin typeface="Open Sans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745725"/>
              <a:ext cx="3750423" cy="430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60"/>
                </a:lnSpc>
              </a:pPr>
              <a:endParaRPr lang="en-US" sz="1900" dirty="0">
                <a:solidFill>
                  <a:srgbClr val="273755"/>
                </a:solidFill>
                <a:latin typeface="Open Sans"/>
              </a:endParaRPr>
            </a:p>
          </p:txBody>
        </p:sp>
      </p:grpSp>
      <p:sp>
        <p:nvSpPr>
          <p:cNvPr id="21" name="AutoShape 21"/>
          <p:cNvSpPr/>
          <p:nvPr/>
        </p:nvSpPr>
        <p:spPr>
          <a:xfrm>
            <a:off x="13556847" y="2650750"/>
            <a:ext cx="3702453" cy="5860564"/>
          </a:xfrm>
          <a:prstGeom prst="rect">
            <a:avLst/>
          </a:prstGeom>
          <a:solidFill>
            <a:srgbClr val="8AABCA">
              <a:alpha val="9803"/>
            </a:srgbClr>
          </a:solidFill>
        </p:spPr>
      </p:sp>
      <p:grpSp>
        <p:nvGrpSpPr>
          <p:cNvPr id="22" name="Group 22"/>
          <p:cNvGrpSpPr/>
          <p:nvPr/>
        </p:nvGrpSpPr>
        <p:grpSpPr>
          <a:xfrm>
            <a:off x="13556846" y="3022804"/>
            <a:ext cx="3866699" cy="3471326"/>
            <a:chOff x="0" y="0"/>
            <a:chExt cx="4063448" cy="4628434"/>
          </a:xfrm>
        </p:grpSpPr>
        <p:sp>
          <p:nvSpPr>
            <p:cNvPr id="23" name="AutoShape 23"/>
            <p:cNvSpPr/>
            <p:nvPr/>
          </p:nvSpPr>
          <p:spPr>
            <a:xfrm>
              <a:off x="0" y="0"/>
              <a:ext cx="2460854" cy="216095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670428"/>
              <a:ext cx="4063448" cy="39580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ru-RU" sz="2800" b="1" dirty="0">
                  <a:solidFill>
                    <a:srgbClr val="002060"/>
                  </a:solidFill>
                  <a:latin typeface="Open Sans"/>
                </a:rPr>
                <a:t>Сочетание  «психологического комфорта» и «развивающего дискомфорта»</a:t>
              </a:r>
              <a:endParaRPr lang="en-US" sz="2800" b="1" dirty="0">
                <a:solidFill>
                  <a:srgbClr val="002060"/>
                </a:solidFill>
                <a:latin typeface="Open Sans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2406125"/>
              <a:ext cx="3750423" cy="430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60"/>
                </a:lnSpc>
              </a:pPr>
              <a:endParaRPr lang="en-US" sz="1900" dirty="0">
                <a:solidFill>
                  <a:srgbClr val="273755"/>
                </a:solidFill>
                <a:latin typeface="Open Sans"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1370183" y="1333500"/>
            <a:ext cx="95560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</a:rPr>
              <a:t>Задачи наставнической деятельности </a:t>
            </a:r>
            <a:endParaRPr lang="ru-RU" sz="4400" dirty="0">
              <a:solidFill>
                <a:srgbClr val="002060"/>
              </a:solidFill>
            </a:endParaRPr>
          </a:p>
        </p:txBody>
      </p:sp>
      <p:grpSp>
        <p:nvGrpSpPr>
          <p:cNvPr id="26" name="Group 2"/>
          <p:cNvGrpSpPr/>
          <p:nvPr/>
        </p:nvGrpSpPr>
        <p:grpSpPr>
          <a:xfrm>
            <a:off x="13932404" y="6286500"/>
            <a:ext cx="2239732" cy="2391101"/>
            <a:chOff x="0" y="0"/>
            <a:chExt cx="2986309" cy="3188135"/>
          </a:xfrm>
        </p:grpSpPr>
        <p:pic>
          <p:nvPicPr>
            <p:cNvPr id="28" name="Picture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0" y="0"/>
              <a:ext cx="1317763" cy="3188135"/>
            </a:xfrm>
            <a:prstGeom prst="rect">
              <a:avLst/>
            </a:prstGeom>
          </p:spPr>
        </p:pic>
        <p:pic>
          <p:nvPicPr>
            <p:cNvPr id="29" name="Picture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1541021" y="0"/>
              <a:ext cx="1445288" cy="3188135"/>
            </a:xfrm>
            <a:prstGeom prst="rect">
              <a:avLst/>
            </a:prstGeom>
          </p:spPr>
        </p:pic>
      </p:grpSp>
      <p:grpSp>
        <p:nvGrpSpPr>
          <p:cNvPr id="30" name="Group 2"/>
          <p:cNvGrpSpPr/>
          <p:nvPr/>
        </p:nvGrpSpPr>
        <p:grpSpPr>
          <a:xfrm flipH="1">
            <a:off x="9803458" y="6191313"/>
            <a:ext cx="2464742" cy="2391101"/>
            <a:chOff x="0" y="0"/>
            <a:chExt cx="2986309" cy="3188135"/>
          </a:xfrm>
        </p:grpSpPr>
        <p:pic>
          <p:nvPicPr>
            <p:cNvPr id="31" name="Picture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0" y="0"/>
              <a:ext cx="1317763" cy="3188135"/>
            </a:xfrm>
            <a:prstGeom prst="rect">
              <a:avLst/>
            </a:prstGeom>
          </p:spPr>
        </p:pic>
        <p:pic>
          <p:nvPicPr>
            <p:cNvPr id="32" name="Picture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1541021" y="0"/>
              <a:ext cx="1445288" cy="3188135"/>
            </a:xfrm>
            <a:prstGeom prst="rect">
              <a:avLst/>
            </a:prstGeom>
          </p:spPr>
        </p:pic>
      </p:grpSp>
      <p:grpSp>
        <p:nvGrpSpPr>
          <p:cNvPr id="33" name="Group 2"/>
          <p:cNvGrpSpPr/>
          <p:nvPr/>
        </p:nvGrpSpPr>
        <p:grpSpPr>
          <a:xfrm>
            <a:off x="5515227" y="6101163"/>
            <a:ext cx="2239732" cy="2391101"/>
            <a:chOff x="0" y="0"/>
            <a:chExt cx="2986309" cy="3188135"/>
          </a:xfrm>
        </p:grpSpPr>
        <p:pic>
          <p:nvPicPr>
            <p:cNvPr id="34" name="Picture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0" y="0"/>
              <a:ext cx="1317763" cy="3188135"/>
            </a:xfrm>
            <a:prstGeom prst="rect">
              <a:avLst/>
            </a:prstGeom>
          </p:spPr>
        </p:pic>
        <p:pic>
          <p:nvPicPr>
            <p:cNvPr id="35" name="Picture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1541021" y="0"/>
              <a:ext cx="1445288" cy="3188135"/>
            </a:xfrm>
            <a:prstGeom prst="rect">
              <a:avLst/>
            </a:prstGeom>
          </p:spPr>
        </p:pic>
      </p:grpSp>
      <p:grpSp>
        <p:nvGrpSpPr>
          <p:cNvPr id="36" name="Group 2"/>
          <p:cNvGrpSpPr/>
          <p:nvPr/>
        </p:nvGrpSpPr>
        <p:grpSpPr>
          <a:xfrm flipH="1">
            <a:off x="1074511" y="6079539"/>
            <a:ext cx="2436983" cy="2391101"/>
            <a:chOff x="0" y="0"/>
            <a:chExt cx="2986309" cy="3188135"/>
          </a:xfrm>
        </p:grpSpPr>
        <p:pic>
          <p:nvPicPr>
            <p:cNvPr id="37" name="Picture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0" y="0"/>
              <a:ext cx="1317763" cy="3188135"/>
            </a:xfrm>
            <a:prstGeom prst="rect">
              <a:avLst/>
            </a:prstGeom>
          </p:spPr>
        </p:pic>
        <p:pic>
          <p:nvPicPr>
            <p:cNvPr id="38" name="Picture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1541021" y="0"/>
              <a:ext cx="1445288" cy="31881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37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9100" y="952500"/>
            <a:ext cx="9525000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6000" b="1" dirty="0" err="1" smtClean="0">
                <a:solidFill>
                  <a:srgbClr val="002060"/>
                </a:solidFill>
              </a:rPr>
              <a:t>Менторинг</a:t>
            </a:r>
            <a:r>
              <a:rPr lang="ru-RU" sz="6000" dirty="0" smtClean="0"/>
              <a:t>  </a:t>
            </a:r>
            <a:r>
              <a:rPr lang="ru-RU" sz="6000" i="1" dirty="0"/>
              <a:t>(</a:t>
            </a:r>
            <a:r>
              <a:rPr lang="en-US" sz="6000" i="1" dirty="0"/>
              <a:t>Mentoring</a:t>
            </a:r>
            <a:r>
              <a:rPr lang="ru-RU" sz="6000" i="1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ru-RU" sz="6000" b="1" dirty="0" err="1" smtClean="0">
                <a:solidFill>
                  <a:srgbClr val="002060"/>
                </a:solidFill>
              </a:rPr>
              <a:t>Коучинг</a:t>
            </a:r>
            <a:r>
              <a:rPr lang="ru-RU" sz="6000" dirty="0" smtClean="0"/>
              <a:t>  </a:t>
            </a:r>
            <a:r>
              <a:rPr lang="ru-RU" sz="6000" i="1" dirty="0"/>
              <a:t>(</a:t>
            </a:r>
            <a:r>
              <a:rPr lang="ru-RU" sz="6000" i="1" dirty="0" err="1"/>
              <a:t>Coaching</a:t>
            </a:r>
            <a:r>
              <a:rPr lang="ru-RU" sz="6000" i="1" dirty="0" smtClean="0"/>
              <a:t>)</a:t>
            </a:r>
            <a:endParaRPr lang="ru-RU" sz="6000" i="1" dirty="0"/>
          </a:p>
          <a:p>
            <a:pPr>
              <a:lnSpc>
                <a:spcPct val="150000"/>
              </a:lnSpc>
            </a:pPr>
            <a:r>
              <a:rPr lang="ru-RU" sz="6000" b="1" dirty="0" err="1" smtClean="0">
                <a:solidFill>
                  <a:srgbClr val="002060"/>
                </a:solidFill>
              </a:rPr>
              <a:t>Баддинг</a:t>
            </a:r>
            <a:r>
              <a:rPr lang="ru-RU" sz="6000" dirty="0" smtClean="0"/>
              <a:t>  </a:t>
            </a:r>
            <a:r>
              <a:rPr lang="ru-RU" sz="6000" i="1" dirty="0"/>
              <a:t>(</a:t>
            </a:r>
            <a:r>
              <a:rPr lang="ru-RU" sz="6000" i="1" dirty="0" err="1"/>
              <a:t>Buddying</a:t>
            </a:r>
            <a:r>
              <a:rPr lang="ru-RU" sz="6000" i="1" dirty="0" smtClean="0"/>
              <a:t>)</a:t>
            </a:r>
            <a:endParaRPr lang="ru-RU" sz="6000" i="1" dirty="0"/>
          </a:p>
          <a:p>
            <a:pPr>
              <a:lnSpc>
                <a:spcPct val="150000"/>
              </a:lnSpc>
            </a:pPr>
            <a:r>
              <a:rPr lang="ru-RU" sz="6000" b="1" dirty="0" err="1" smtClean="0">
                <a:solidFill>
                  <a:srgbClr val="002060"/>
                </a:solidFill>
              </a:rPr>
              <a:t>Шедоуинг</a:t>
            </a:r>
            <a:r>
              <a:rPr lang="ru-RU" sz="6000" dirty="0" smtClean="0"/>
              <a:t>  </a:t>
            </a:r>
            <a:r>
              <a:rPr lang="ru-RU" sz="6000" i="1" dirty="0"/>
              <a:t>(</a:t>
            </a:r>
            <a:r>
              <a:rPr lang="ru-RU" sz="6000" i="1" dirty="0" err="1"/>
              <a:t>JobShadowing</a:t>
            </a:r>
            <a:r>
              <a:rPr lang="ru-RU" sz="6000" i="1" dirty="0" smtClean="0"/>
              <a:t>)    </a:t>
            </a:r>
            <a:endParaRPr lang="ru-RU" sz="6000" i="1" dirty="0"/>
          </a:p>
          <a:p>
            <a:pPr>
              <a:lnSpc>
                <a:spcPct val="150000"/>
              </a:lnSpc>
            </a:pPr>
            <a:r>
              <a:rPr lang="ru-RU" sz="6000" b="1" dirty="0" err="1" smtClean="0">
                <a:solidFill>
                  <a:srgbClr val="002060"/>
                </a:solidFill>
              </a:rPr>
              <a:t>Секондмент</a:t>
            </a:r>
            <a:r>
              <a:rPr lang="ru-RU" sz="6000" dirty="0" smtClean="0"/>
              <a:t>  </a:t>
            </a:r>
            <a:r>
              <a:rPr lang="ru-RU" sz="6000" i="1" dirty="0"/>
              <a:t>(</a:t>
            </a:r>
            <a:r>
              <a:rPr lang="ru-RU" sz="6000" i="1" dirty="0" err="1"/>
              <a:t>Secondment</a:t>
            </a:r>
            <a:r>
              <a:rPr lang="ru-RU" sz="6000" i="1" dirty="0" smtClean="0"/>
              <a:t>)  </a:t>
            </a:r>
            <a:endParaRPr lang="ru-RU" sz="6000" i="1" dirty="0"/>
          </a:p>
          <a:p>
            <a:pPr algn="ctr"/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8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295400" y="1082899"/>
            <a:ext cx="11520626" cy="1736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ru-RU" sz="5000" b="1" dirty="0">
                <a:solidFill>
                  <a:srgbClr val="273755"/>
                </a:solidFill>
                <a:latin typeface="Open Sans"/>
              </a:rPr>
              <a:t>Личностные качества и компетенции наставников</a:t>
            </a:r>
            <a:endParaRPr lang="en-US" sz="5000" b="1" dirty="0">
              <a:solidFill>
                <a:srgbClr val="273755"/>
              </a:solidFill>
              <a:latin typeface="Open Sans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925092" y="6372005"/>
            <a:ext cx="4520230" cy="2080739"/>
            <a:chOff x="0" y="0"/>
            <a:chExt cx="6026973" cy="2774319"/>
          </a:xfrm>
        </p:grpSpPr>
        <p:sp>
          <p:nvSpPr>
            <p:cNvPr id="7" name="TextBox 7"/>
            <p:cNvSpPr txBox="1"/>
            <p:nvPr/>
          </p:nvSpPr>
          <p:spPr>
            <a:xfrm>
              <a:off x="0" y="689474"/>
              <a:ext cx="6026973" cy="20848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ru-RU" sz="2200" b="1" dirty="0" smtClean="0">
                  <a:solidFill>
                    <a:srgbClr val="273755"/>
                  </a:solidFill>
                  <a:latin typeface="Open Sans"/>
                </a:rPr>
                <a:t>У  </a:t>
              </a:r>
              <a:r>
                <a:rPr lang="ru-RU" sz="2200" b="1" dirty="0">
                  <a:solidFill>
                    <a:srgbClr val="273755"/>
                  </a:solidFill>
                  <a:latin typeface="Open Sans"/>
                </a:rPr>
                <a:t>наставника отсутствует образовательный дефицит, существующий</a:t>
              </a:r>
            </a:p>
            <a:p>
              <a:pPr algn="ctr">
                <a:lnSpc>
                  <a:spcPts val="3079"/>
                </a:lnSpc>
              </a:pPr>
              <a:r>
                <a:rPr lang="ru-RU" sz="2200" b="1" dirty="0">
                  <a:solidFill>
                    <a:srgbClr val="273755"/>
                  </a:solidFill>
                  <a:latin typeface="Open Sans"/>
                </a:rPr>
                <a:t>у сопровождаемого</a:t>
              </a:r>
            </a:p>
          </p:txBody>
        </p:sp>
        <p:sp>
          <p:nvSpPr>
            <p:cNvPr id="8" name="AutoShape 8"/>
            <p:cNvSpPr/>
            <p:nvPr/>
          </p:nvSpPr>
          <p:spPr>
            <a:xfrm>
              <a:off x="1783059" y="0"/>
              <a:ext cx="2460854" cy="216095"/>
            </a:xfrm>
            <a:prstGeom prst="rect">
              <a:avLst/>
            </a:prstGeom>
            <a:solidFill>
              <a:srgbClr val="8AABCA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221179" y="6372005"/>
            <a:ext cx="8215177" cy="1664671"/>
            <a:chOff x="1783059" y="0"/>
            <a:chExt cx="10953568" cy="2219562"/>
          </a:xfrm>
        </p:grpSpPr>
        <p:sp>
          <p:nvSpPr>
            <p:cNvPr id="10" name="TextBox 10"/>
            <p:cNvSpPr txBox="1"/>
            <p:nvPr/>
          </p:nvSpPr>
          <p:spPr>
            <a:xfrm>
              <a:off x="6709654" y="629382"/>
              <a:ext cx="6026973" cy="1590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ru-RU" sz="2200" b="1" dirty="0" smtClean="0">
                  <a:solidFill>
                    <a:srgbClr val="002060"/>
                  </a:solidFill>
                  <a:latin typeface="Open Sans"/>
                </a:rPr>
                <a:t>Личный  </a:t>
              </a:r>
              <a:r>
                <a:rPr lang="ru-RU" sz="2200" b="1" dirty="0">
                  <a:solidFill>
                    <a:srgbClr val="002060"/>
                  </a:solidFill>
                  <a:latin typeface="Open Sans"/>
                </a:rPr>
                <a:t>опыт отрефлексирован наставником</a:t>
              </a:r>
              <a:endParaRPr lang="en-US" sz="2200" b="1" dirty="0">
                <a:solidFill>
                  <a:srgbClr val="002060"/>
                </a:solidFill>
                <a:latin typeface="Open Sans"/>
              </a:endParaRP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1783059" y="0"/>
              <a:ext cx="2460854" cy="216095"/>
            </a:xfrm>
            <a:prstGeom prst="rect">
              <a:avLst/>
            </a:prstGeom>
            <a:solidFill>
              <a:srgbClr val="8AABC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7055713" y="6372005"/>
            <a:ext cx="7969900" cy="1683193"/>
            <a:chOff x="-6382620" y="0"/>
            <a:chExt cx="10626533" cy="2244256"/>
          </a:xfrm>
        </p:grpSpPr>
        <p:sp>
          <p:nvSpPr>
            <p:cNvPr id="13" name="TextBox 13"/>
            <p:cNvSpPr txBox="1"/>
            <p:nvPr/>
          </p:nvSpPr>
          <p:spPr>
            <a:xfrm>
              <a:off x="-6382620" y="689473"/>
              <a:ext cx="6026973" cy="155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ru-RU" sz="2200" b="1" dirty="0" smtClean="0">
                  <a:solidFill>
                    <a:srgbClr val="002060"/>
                  </a:solidFill>
                  <a:latin typeface="Open Sans"/>
                </a:rPr>
                <a:t>У  наставника есть личный опыт преодоления образовательного дефицита</a:t>
              </a:r>
              <a:endParaRPr lang="en-US" sz="2200" b="1" dirty="0">
                <a:solidFill>
                  <a:srgbClr val="002060"/>
                </a:solidFill>
                <a:latin typeface="Open Sans"/>
              </a:endParaRPr>
            </a:p>
          </p:txBody>
        </p:sp>
        <p:sp>
          <p:nvSpPr>
            <p:cNvPr id="14" name="AutoShape 14"/>
            <p:cNvSpPr/>
            <p:nvPr/>
          </p:nvSpPr>
          <p:spPr>
            <a:xfrm>
              <a:off x="1783059" y="0"/>
              <a:ext cx="2460854" cy="216095"/>
            </a:xfrm>
            <a:prstGeom prst="rect">
              <a:avLst/>
            </a:prstGeom>
            <a:solidFill>
              <a:srgbClr val="8AABCA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73183" y="3922000"/>
            <a:ext cx="1824048" cy="182404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3326870" y="3902950"/>
            <a:ext cx="1698743" cy="169874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221179" y="3922000"/>
            <a:ext cx="1752100" cy="175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4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63736" y="1869865"/>
            <a:ext cx="6132794" cy="6547271"/>
            <a:chOff x="0" y="0"/>
            <a:chExt cx="8177058" cy="872969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0" y="0"/>
              <a:ext cx="3608274" cy="872969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4219597" y="0"/>
              <a:ext cx="3957462" cy="8729695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864454" y="3246155"/>
            <a:ext cx="12241946" cy="5880040"/>
            <a:chOff x="0" y="1337667"/>
            <a:chExt cx="14845834" cy="7840052"/>
          </a:xfrm>
        </p:grpSpPr>
        <p:sp>
          <p:nvSpPr>
            <p:cNvPr id="6" name="TextBox 6"/>
            <p:cNvSpPr txBox="1"/>
            <p:nvPr/>
          </p:nvSpPr>
          <p:spPr>
            <a:xfrm>
              <a:off x="0" y="1337667"/>
              <a:ext cx="14845834" cy="3659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710"/>
                </a:lnSpc>
              </a:pPr>
              <a:r>
                <a:rPr lang="en-US" sz="4400" b="1" dirty="0" err="1">
                  <a:solidFill>
                    <a:srgbClr val="273755"/>
                  </a:solidFill>
                  <a:latin typeface="Open Sans"/>
                </a:rPr>
                <a:t>Наставничество</a:t>
              </a:r>
              <a:r>
                <a:rPr lang="en-US" sz="4400" b="1" dirty="0">
                  <a:solidFill>
                    <a:srgbClr val="273755"/>
                  </a:solidFill>
                  <a:latin typeface="Open Sans"/>
                </a:rPr>
                <a:t> в </a:t>
              </a:r>
              <a:r>
                <a:rPr lang="en-US" sz="4400" b="1" dirty="0" err="1" smtClean="0">
                  <a:solidFill>
                    <a:srgbClr val="273755"/>
                  </a:solidFill>
                  <a:latin typeface="Open Sans"/>
                </a:rPr>
                <a:t>образовании</a:t>
              </a:r>
              <a:r>
                <a:rPr lang="ru-RU" sz="4400" b="1" dirty="0" smtClean="0">
                  <a:solidFill>
                    <a:srgbClr val="273755"/>
                  </a:solidFill>
                  <a:latin typeface="Open Sans"/>
                </a:rPr>
                <a:t>:</a:t>
              </a:r>
              <a:br>
                <a:rPr lang="ru-RU" sz="4400" b="1" dirty="0" smtClean="0">
                  <a:solidFill>
                    <a:srgbClr val="273755"/>
                  </a:solidFill>
                  <a:latin typeface="Open Sans"/>
                </a:rPr>
              </a:br>
              <a:r>
                <a:rPr lang="ru-RU" sz="4400" b="1" dirty="0" smtClean="0">
                  <a:solidFill>
                    <a:srgbClr val="273755"/>
                  </a:solidFill>
                  <a:latin typeface="Open Sans"/>
                </a:rPr>
                <a:t> смыслы, выводы, действия</a:t>
              </a:r>
              <a:endParaRPr lang="en-US" sz="8800" b="1" dirty="0">
                <a:solidFill>
                  <a:srgbClr val="273755"/>
                </a:solidFill>
                <a:latin typeface="Open San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185951" y="7220261"/>
              <a:ext cx="11974465" cy="19574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800" b="1" dirty="0" smtClean="0">
                  <a:solidFill>
                    <a:srgbClr val="273755"/>
                  </a:solidFill>
                  <a:latin typeface="Open Sans"/>
                </a:rPr>
                <a:t>В</a:t>
              </a:r>
              <a:r>
                <a:rPr lang="ru-RU" sz="2800" b="1" dirty="0" err="1" smtClean="0">
                  <a:solidFill>
                    <a:srgbClr val="273755"/>
                  </a:solidFill>
                  <a:latin typeface="Open Sans"/>
                </a:rPr>
                <a:t>ладимир</a:t>
              </a:r>
              <a:r>
                <a:rPr lang="ru-RU" sz="2800" b="1" dirty="0" smtClean="0">
                  <a:solidFill>
                    <a:srgbClr val="273755"/>
                  </a:solidFill>
                  <a:latin typeface="Open Sans"/>
                </a:rPr>
                <a:t> Семенович </a:t>
              </a:r>
              <a:r>
                <a:rPr lang="en-US" sz="2800" b="1" dirty="0" smtClean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2800" b="1" dirty="0" err="1">
                  <a:solidFill>
                    <a:srgbClr val="273755"/>
                  </a:solidFill>
                  <a:latin typeface="Open Sans"/>
                </a:rPr>
                <a:t>Ефремов</a:t>
              </a:r>
              <a:r>
                <a:rPr lang="en-US" sz="2800" dirty="0" smtClean="0">
                  <a:solidFill>
                    <a:srgbClr val="273755"/>
                  </a:solidFill>
                  <a:latin typeface="Open Sans"/>
                </a:rPr>
                <a:t>,</a:t>
              </a:r>
              <a:r>
                <a:rPr lang="ru-RU" sz="2800" dirty="0" smtClean="0">
                  <a:solidFill>
                    <a:srgbClr val="273755"/>
                  </a:solidFill>
                  <a:latin typeface="Open Sans"/>
                </a:rPr>
                <a:t/>
              </a:r>
              <a:br>
                <a:rPr lang="ru-RU" sz="2800" dirty="0" smtClean="0">
                  <a:solidFill>
                    <a:srgbClr val="273755"/>
                  </a:solidFill>
                  <a:latin typeface="Open Sans"/>
                </a:rPr>
              </a:br>
              <a:r>
                <a:rPr lang="en-US" sz="2800" dirty="0" err="1" smtClean="0">
                  <a:solidFill>
                    <a:srgbClr val="273755"/>
                  </a:solidFill>
                  <a:latin typeface="Open Sans"/>
                </a:rPr>
                <a:t>заведующий</a:t>
              </a:r>
              <a:r>
                <a:rPr lang="en-US" sz="2800" dirty="0" smtClean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2800" dirty="0">
                  <a:solidFill>
                    <a:srgbClr val="273755"/>
                  </a:solidFill>
                  <a:latin typeface="Open Sans"/>
                </a:rPr>
                <a:t>ЦОМР </a:t>
              </a:r>
              <a:r>
                <a:rPr lang="en-US" sz="2800" dirty="0" smtClean="0">
                  <a:solidFill>
                    <a:srgbClr val="273755"/>
                  </a:solidFill>
                  <a:latin typeface="Open Sans"/>
                </a:rPr>
                <a:t>ТОИПКРО</a:t>
              </a:r>
              <a:endParaRPr lang="ru-RU" sz="2800" dirty="0" smtClean="0">
                <a:solidFill>
                  <a:srgbClr val="273755"/>
                </a:solidFill>
                <a:latin typeface="Open Sans"/>
              </a:endParaRPr>
            </a:p>
            <a:p>
              <a:pPr algn="l">
                <a:lnSpc>
                  <a:spcPts val="3919"/>
                </a:lnSpc>
              </a:pPr>
              <a:r>
                <a:rPr lang="en-US" sz="2800" dirty="0" smtClean="0">
                  <a:solidFill>
                    <a:srgbClr val="273755"/>
                  </a:solidFill>
                  <a:latin typeface="Open Sans"/>
                  <a:hlinkClick r:id="rId4"/>
                </a:rPr>
                <a:t>omrtomsk@mail.ru</a:t>
              </a:r>
              <a:r>
                <a:rPr lang="en-US" sz="2800" dirty="0" smtClean="0">
                  <a:solidFill>
                    <a:srgbClr val="273755"/>
                  </a:solidFill>
                  <a:latin typeface="Open Sans"/>
                </a:rPr>
                <a:t> </a:t>
              </a:r>
              <a:endParaRPr lang="en-US" sz="2800" dirty="0">
                <a:solidFill>
                  <a:srgbClr val="273755"/>
                </a:solidFill>
                <a:latin typeface="Open Sans"/>
              </a:endParaRPr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5985913"/>
              <a:ext cx="5448828" cy="244551"/>
            </a:xfrm>
            <a:prstGeom prst="rect">
              <a:avLst/>
            </a:prstGeom>
            <a:solidFill>
              <a:srgbClr val="8AABCA"/>
            </a:solidFill>
          </p:spPr>
        </p:sp>
      </p:grpSp>
      <p:pic>
        <p:nvPicPr>
          <p:cNvPr id="10242" name="Picture 2" descr="ÐÐ°ÑÑÐ¸Ð½ÐºÐ¸ Ð¿Ð¾ Ð·Ð°Ð¿ÑÐ¾ÑÑ ÑÐ¼Ð±Ð»ÐµÐ¼Ð° ÑÐ¾Ð¸Ð¿ÐºÑÐ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999" y="449787"/>
            <a:ext cx="1896264" cy="1420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51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183814" y="864454"/>
            <a:ext cx="2239732" cy="2391101"/>
            <a:chOff x="0" y="0"/>
            <a:chExt cx="2986309" cy="318813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0" y="0"/>
              <a:ext cx="1317763" cy="318813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1541021" y="0"/>
              <a:ext cx="1445288" cy="3188135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1028700" y="923925"/>
            <a:ext cx="10773632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b="1">
                <a:solidFill>
                  <a:srgbClr val="8AABCA"/>
                </a:solidFill>
                <a:latin typeface="Open Sans"/>
              </a:rPr>
              <a:t>Ключевые моменты :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28700" y="2107043"/>
            <a:ext cx="14897100" cy="6900035"/>
            <a:chOff x="0" y="-66675"/>
            <a:chExt cx="17952534" cy="9200049"/>
          </a:xfrm>
        </p:grpSpPr>
        <p:sp>
          <p:nvSpPr>
            <p:cNvPr id="7" name="TextBox 7"/>
            <p:cNvSpPr txBox="1"/>
            <p:nvPr/>
          </p:nvSpPr>
          <p:spPr>
            <a:xfrm>
              <a:off x="0" y="1746735"/>
              <a:ext cx="17952534" cy="73866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 algn="l">
                <a:buFontTx/>
                <a:buChar char="-"/>
              </a:pPr>
              <a:r>
                <a:rPr lang="en-US" sz="2400" b="1" dirty="0" err="1" smtClean="0">
                  <a:solidFill>
                    <a:srgbClr val="002060"/>
                  </a:solidFill>
                  <a:latin typeface="Open Sans"/>
                </a:rPr>
                <a:t>задачи</a:t>
              </a:r>
              <a:r>
                <a:rPr lang="en-US" sz="2400" b="1" dirty="0" smtClean="0">
                  <a:solidFill>
                    <a:srgbClr val="002060"/>
                  </a:solidFill>
                  <a:latin typeface="Arimo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Open Sans"/>
                </a:rPr>
                <a:t>наставнической</a:t>
              </a:r>
              <a:r>
                <a:rPr lang="en-US" sz="2400" b="1" dirty="0">
                  <a:solidFill>
                    <a:srgbClr val="002060"/>
                  </a:solidFill>
                  <a:latin typeface="Open Sans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Open Sans"/>
                </a:rPr>
                <a:t>деятельности</a:t>
              </a:r>
              <a:r>
                <a:rPr lang="en-US" sz="2400" b="1" dirty="0" smtClean="0">
                  <a:solidFill>
                    <a:srgbClr val="002060"/>
                  </a:solidFill>
                  <a:latin typeface="Arimo"/>
                </a:rPr>
                <a:t>;</a:t>
              </a:r>
              <a:endParaRPr lang="ru-RU" sz="2400" b="1" dirty="0" smtClean="0">
                <a:solidFill>
                  <a:srgbClr val="002060"/>
                </a:solidFill>
                <a:latin typeface="Arimo"/>
              </a:endParaRPr>
            </a:p>
            <a:p>
              <a:pPr marL="457200" indent="-457200" algn="l">
                <a:buFontTx/>
                <a:buChar char="-"/>
              </a:pPr>
              <a:endParaRPr lang="en-US" sz="2400" b="1" dirty="0">
                <a:solidFill>
                  <a:srgbClr val="002060"/>
                </a:solidFill>
                <a:latin typeface="Arimo"/>
              </a:endParaRPr>
            </a:p>
            <a:p>
              <a:pPr marL="457200" indent="-457200" algn="l">
                <a:buFontTx/>
                <a:buChar char="-"/>
              </a:pPr>
              <a:r>
                <a:rPr lang="en-US" sz="2400" b="1" dirty="0" err="1" smtClean="0">
                  <a:solidFill>
                    <a:srgbClr val="002060"/>
                  </a:solidFill>
                  <a:latin typeface="Open Sans"/>
                </a:rPr>
                <a:t>типы</a:t>
              </a:r>
              <a:r>
                <a:rPr lang="en-US" sz="2400" b="1" dirty="0">
                  <a:solidFill>
                    <a:srgbClr val="002060"/>
                  </a:solidFill>
                  <a:latin typeface="Open Sans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Open Sans"/>
                </a:rPr>
                <a:t>формы</a:t>
              </a:r>
              <a:r>
                <a:rPr lang="en-US" sz="2400" b="1" dirty="0">
                  <a:solidFill>
                    <a:srgbClr val="002060"/>
                  </a:solidFill>
                  <a:latin typeface="Open Sans"/>
                </a:rPr>
                <a:t> и </a:t>
              </a:r>
              <a:r>
                <a:rPr lang="en-US" sz="2400" b="1" dirty="0" err="1">
                  <a:solidFill>
                    <a:srgbClr val="002060"/>
                  </a:solidFill>
                  <a:latin typeface="Open Sans"/>
                </a:rPr>
                <a:t>методы</a:t>
              </a:r>
              <a:r>
                <a:rPr lang="en-US" sz="2400" b="1" dirty="0">
                  <a:solidFill>
                    <a:srgbClr val="002060"/>
                  </a:solidFill>
                  <a:latin typeface="Arimo"/>
                </a:rPr>
                <a:t> </a:t>
              </a:r>
              <a:r>
                <a:rPr lang="en-US" sz="2400" b="1" dirty="0">
                  <a:solidFill>
                    <a:srgbClr val="002060"/>
                  </a:solidFill>
                  <a:latin typeface="Open Sans"/>
                </a:rPr>
                <a:t>наставничества</a:t>
              </a:r>
              <a:r>
                <a:rPr lang="en-US" sz="2400" b="1" dirty="0" smtClean="0">
                  <a:solidFill>
                    <a:srgbClr val="002060"/>
                  </a:solidFill>
                  <a:latin typeface="Open Sans"/>
                </a:rPr>
                <a:t>;</a:t>
              </a:r>
              <a:endParaRPr lang="ru-RU" sz="2400" b="1" dirty="0" smtClean="0">
                <a:solidFill>
                  <a:srgbClr val="002060"/>
                </a:solidFill>
                <a:latin typeface="Open Sans"/>
              </a:endParaRPr>
            </a:p>
            <a:p>
              <a:pPr marL="457200" indent="-457200" algn="l">
                <a:buFontTx/>
                <a:buChar char="-"/>
              </a:pPr>
              <a:endParaRPr lang="en-US" sz="2400" b="1" dirty="0">
                <a:solidFill>
                  <a:srgbClr val="002060"/>
                </a:solidFill>
                <a:latin typeface="Open Sans"/>
              </a:endParaRPr>
            </a:p>
            <a:p>
              <a:pPr marL="457200" indent="-457200" algn="l">
                <a:buFontTx/>
                <a:buChar char="-"/>
              </a:pPr>
              <a:r>
                <a:rPr lang="en-US" sz="2400" b="1" dirty="0" err="1" smtClean="0">
                  <a:solidFill>
                    <a:srgbClr val="002060"/>
                  </a:solidFill>
                  <a:latin typeface="Open Sans"/>
                </a:rPr>
                <a:t>функции</a:t>
              </a:r>
              <a:r>
                <a:rPr lang="en-US" sz="2400" b="1" dirty="0" smtClean="0">
                  <a:solidFill>
                    <a:srgbClr val="002060"/>
                  </a:solidFill>
                  <a:latin typeface="Open Sans"/>
                </a:rPr>
                <a:t> </a:t>
              </a:r>
              <a:r>
                <a:rPr lang="en-US" sz="2400" b="1" dirty="0">
                  <a:solidFill>
                    <a:srgbClr val="002060"/>
                  </a:solidFill>
                  <a:latin typeface="Open Sans"/>
                </a:rPr>
                <a:t>и</a:t>
              </a:r>
              <a:r>
                <a:rPr lang="en-US" sz="2400" b="1" dirty="0">
                  <a:solidFill>
                    <a:srgbClr val="002060"/>
                  </a:solidFill>
                  <a:latin typeface="Arimo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Open Sans"/>
                </a:rPr>
                <a:t>компетенции</a:t>
              </a:r>
              <a:r>
                <a:rPr lang="en-US" sz="2400" b="1" dirty="0">
                  <a:solidFill>
                    <a:srgbClr val="002060"/>
                  </a:solidFill>
                  <a:latin typeface="Open Sans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Open Sans"/>
                </a:rPr>
                <a:t>наставника</a:t>
              </a:r>
              <a:r>
                <a:rPr lang="en-US" sz="2400" b="1" dirty="0">
                  <a:solidFill>
                    <a:srgbClr val="002060"/>
                  </a:solidFill>
                  <a:latin typeface="Open Sans"/>
                </a:rPr>
                <a:t> в</a:t>
              </a:r>
              <a:r>
                <a:rPr lang="en-US" sz="2400" b="1" dirty="0">
                  <a:solidFill>
                    <a:srgbClr val="002060"/>
                  </a:solidFill>
                  <a:latin typeface="Arimo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Open Sans"/>
                </a:rPr>
                <a:t>образовании</a:t>
              </a:r>
              <a:r>
                <a:rPr lang="en-US" sz="2400" b="1" dirty="0">
                  <a:solidFill>
                    <a:srgbClr val="002060"/>
                  </a:solidFill>
                  <a:latin typeface="Open Sans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Open Sans"/>
                </a:rPr>
                <a:t>его</a:t>
              </a:r>
              <a:r>
                <a:rPr lang="en-US" sz="2400" b="1" dirty="0">
                  <a:solidFill>
                    <a:srgbClr val="002060"/>
                  </a:solidFill>
                  <a:latin typeface="Open Sans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Open Sans"/>
                </a:rPr>
                <a:t>личностные</a:t>
              </a:r>
              <a:r>
                <a:rPr lang="en-US" sz="2400" b="1" dirty="0">
                  <a:solidFill>
                    <a:srgbClr val="002060"/>
                  </a:solidFill>
                  <a:latin typeface="Open Sans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Open Sans"/>
                </a:rPr>
                <a:t>качества</a:t>
              </a:r>
              <a:r>
                <a:rPr lang="en-US" sz="2400" b="1" dirty="0" smtClean="0">
                  <a:solidFill>
                    <a:srgbClr val="002060"/>
                  </a:solidFill>
                  <a:latin typeface="Arimo"/>
                </a:rPr>
                <a:t>;</a:t>
              </a:r>
              <a:endParaRPr lang="ru-RU" sz="2400" b="1" dirty="0" smtClean="0">
                <a:solidFill>
                  <a:srgbClr val="002060"/>
                </a:solidFill>
                <a:latin typeface="Arimo"/>
              </a:endParaRPr>
            </a:p>
            <a:p>
              <a:pPr marL="457200" indent="-457200" algn="l">
                <a:buFontTx/>
                <a:buChar char="-"/>
              </a:pPr>
              <a:endParaRPr lang="en-US" sz="2400" b="1" dirty="0">
                <a:solidFill>
                  <a:srgbClr val="002060"/>
                </a:solidFill>
                <a:latin typeface="Arimo"/>
              </a:endParaRPr>
            </a:p>
            <a:p>
              <a:pPr marL="457200" indent="-457200" algn="l">
                <a:buFontTx/>
                <a:buChar char="-"/>
              </a:pPr>
              <a:r>
                <a:rPr lang="en-US" sz="2400" b="1" dirty="0" err="1" smtClean="0">
                  <a:solidFill>
                    <a:srgbClr val="002060"/>
                  </a:solidFill>
                  <a:latin typeface="Open Sans"/>
                </a:rPr>
                <a:t>подходы</a:t>
              </a:r>
              <a:r>
                <a:rPr lang="en-US" sz="2400" b="1" dirty="0" smtClean="0">
                  <a:solidFill>
                    <a:srgbClr val="002060"/>
                  </a:solidFill>
                  <a:latin typeface="Open Sans"/>
                </a:rPr>
                <a:t> </a:t>
              </a:r>
              <a:r>
                <a:rPr lang="en-US" sz="2400" b="1" dirty="0">
                  <a:solidFill>
                    <a:srgbClr val="002060"/>
                  </a:solidFill>
                  <a:latin typeface="Open Sans"/>
                </a:rPr>
                <a:t>к </a:t>
              </a:r>
              <a:r>
                <a:rPr lang="en-US" sz="2400" b="1" dirty="0" err="1">
                  <a:solidFill>
                    <a:srgbClr val="002060"/>
                  </a:solidFill>
                  <a:latin typeface="Open Sans"/>
                </a:rPr>
                <a:t>определению</a:t>
              </a:r>
              <a:r>
                <a:rPr lang="en-US" sz="2400" b="1" dirty="0">
                  <a:solidFill>
                    <a:srgbClr val="002060"/>
                  </a:solidFill>
                  <a:latin typeface="Open Sans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Open Sans"/>
                </a:rPr>
                <a:t>результатов</a:t>
              </a:r>
              <a:r>
                <a:rPr lang="en-US" sz="2400" b="1" dirty="0">
                  <a:solidFill>
                    <a:srgbClr val="002060"/>
                  </a:solidFill>
                  <a:latin typeface="Arimo"/>
                </a:rPr>
                <a:t> </a:t>
              </a:r>
              <a:r>
                <a:rPr lang="en-US" sz="2400" b="1" dirty="0">
                  <a:solidFill>
                    <a:srgbClr val="002060"/>
                  </a:solidFill>
                  <a:latin typeface="Open Sans"/>
                </a:rPr>
                <a:t>и </a:t>
              </a:r>
              <a:r>
                <a:rPr lang="en-US" sz="2400" b="1" dirty="0" err="1">
                  <a:solidFill>
                    <a:srgbClr val="002060"/>
                  </a:solidFill>
                  <a:latin typeface="Open Sans"/>
                </a:rPr>
                <a:t>критериев</a:t>
              </a:r>
              <a:r>
                <a:rPr lang="en-US" sz="2400" b="1" dirty="0">
                  <a:solidFill>
                    <a:srgbClr val="002060"/>
                  </a:solidFill>
                  <a:latin typeface="Open Sans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Open Sans"/>
                </a:rPr>
                <a:t>оценки</a:t>
              </a:r>
              <a:r>
                <a:rPr lang="en-US" sz="2400" b="1" dirty="0">
                  <a:solidFill>
                    <a:srgbClr val="002060"/>
                  </a:solidFill>
                  <a:latin typeface="Open Sans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Open Sans"/>
                </a:rPr>
                <a:t>деятельности</a:t>
              </a:r>
              <a:r>
                <a:rPr lang="en-US" sz="2400" b="1" dirty="0">
                  <a:solidFill>
                    <a:srgbClr val="002060"/>
                  </a:solidFill>
                  <a:latin typeface="Open Sans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Open Sans"/>
                </a:rPr>
                <a:t>наставников</a:t>
              </a:r>
              <a:r>
                <a:rPr lang="en-US" sz="2400" b="1" dirty="0" smtClean="0">
                  <a:solidFill>
                    <a:srgbClr val="002060"/>
                  </a:solidFill>
                  <a:latin typeface="Open Sans"/>
                </a:rPr>
                <a:t>;</a:t>
              </a:r>
              <a:endParaRPr lang="ru-RU" sz="2400" b="1" dirty="0" smtClean="0">
                <a:solidFill>
                  <a:srgbClr val="002060"/>
                </a:solidFill>
                <a:latin typeface="Open Sans"/>
              </a:endParaRPr>
            </a:p>
            <a:p>
              <a:pPr marL="457200" indent="-457200" algn="l">
                <a:buFontTx/>
                <a:buChar char="-"/>
              </a:pPr>
              <a:endParaRPr lang="en-US" sz="2400" b="1" dirty="0">
                <a:solidFill>
                  <a:srgbClr val="002060"/>
                </a:solidFill>
                <a:latin typeface="Open Sans"/>
              </a:endParaRPr>
            </a:p>
            <a:p>
              <a:pPr marL="457200" indent="-457200" algn="l">
                <a:buFontTx/>
                <a:buChar char="-"/>
              </a:pPr>
              <a:r>
                <a:rPr lang="en-US" sz="2400" b="1" dirty="0" err="1" smtClean="0">
                  <a:solidFill>
                    <a:srgbClr val="002060"/>
                  </a:solidFill>
                  <a:latin typeface="Open Sans"/>
                </a:rPr>
                <a:t>условия</a:t>
              </a:r>
              <a:r>
                <a:rPr lang="en-US" sz="2400" b="1" dirty="0" smtClean="0">
                  <a:solidFill>
                    <a:srgbClr val="002060"/>
                  </a:solidFill>
                  <a:latin typeface="Open Sans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Open Sans"/>
                </a:rPr>
                <a:t>результативного</a:t>
              </a:r>
              <a:r>
                <a:rPr lang="en-US" sz="2400" b="1" dirty="0">
                  <a:solidFill>
                    <a:srgbClr val="002060"/>
                  </a:solidFill>
                  <a:latin typeface="Open Sans"/>
                </a:rPr>
                <a:t> функционирования наставничества</a:t>
              </a:r>
              <a:r>
                <a:rPr lang="en-US" sz="2400" b="1" dirty="0" smtClean="0">
                  <a:solidFill>
                    <a:srgbClr val="002060"/>
                  </a:solidFill>
                  <a:latin typeface="Open Sans"/>
                </a:rPr>
                <a:t>;</a:t>
              </a:r>
              <a:endParaRPr lang="ru-RU" sz="2400" b="1" dirty="0" smtClean="0">
                <a:solidFill>
                  <a:srgbClr val="002060"/>
                </a:solidFill>
                <a:latin typeface="Open Sans"/>
              </a:endParaRPr>
            </a:p>
            <a:p>
              <a:pPr marL="457200" indent="-457200" algn="l">
                <a:buFontTx/>
                <a:buChar char="-"/>
              </a:pPr>
              <a:endParaRPr lang="en-US" sz="2400" b="1" dirty="0">
                <a:solidFill>
                  <a:srgbClr val="002060"/>
                </a:solidFill>
                <a:latin typeface="Open Sans"/>
              </a:endParaRPr>
            </a:p>
            <a:p>
              <a:pPr algn="l">
                <a:buFontTx/>
                <a:buChar char="-"/>
              </a:pPr>
              <a:r>
                <a:rPr lang="ru-RU" sz="2400" b="1" dirty="0" smtClean="0">
                  <a:solidFill>
                    <a:srgbClr val="002060"/>
                  </a:solidFill>
                  <a:latin typeface="Open Sans"/>
                </a:rPr>
                <a:t>    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Open Sans"/>
                </a:rPr>
                <a:t>риски</a:t>
              </a:r>
              <a:r>
                <a:rPr lang="en-US" sz="2400" b="1" dirty="0" smtClean="0">
                  <a:solidFill>
                    <a:srgbClr val="002060"/>
                  </a:solidFill>
                  <a:latin typeface="Open Sans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Open Sans"/>
                </a:rPr>
                <a:t>введения</a:t>
              </a:r>
              <a:r>
                <a:rPr lang="en-US" sz="2400" b="1" dirty="0">
                  <a:solidFill>
                    <a:srgbClr val="002060"/>
                  </a:solidFill>
                  <a:latin typeface="Open Sans"/>
                </a:rPr>
                <a:t> наставничества в  </a:t>
              </a:r>
              <a:r>
                <a:rPr lang="en-US" sz="2400" b="1" dirty="0" smtClean="0">
                  <a:solidFill>
                    <a:srgbClr val="002060"/>
                  </a:solidFill>
                  <a:latin typeface="Open Sans"/>
                </a:rPr>
                <a:t>образовательную</a:t>
              </a:r>
              <a:r>
                <a:rPr lang="ru-RU" sz="2400" b="1" dirty="0" smtClean="0">
                  <a:solidFill>
                    <a:srgbClr val="002060"/>
                  </a:solidFill>
                  <a:latin typeface="Open Sans"/>
                </a:rPr>
                <a:t> </a:t>
              </a:r>
              <a:r>
                <a:rPr lang="ru-RU" sz="2400" b="1" dirty="0" err="1" smtClean="0">
                  <a:solidFill>
                    <a:srgbClr val="002060"/>
                  </a:solidFill>
                  <a:latin typeface="Open Sans"/>
                </a:rPr>
                <a:t>п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Open Sans"/>
                </a:rPr>
                <a:t>рактику</a:t>
              </a:r>
              <a:r>
                <a:rPr lang="ru-RU" sz="2400" b="1" dirty="0" smtClean="0">
                  <a:solidFill>
                    <a:srgbClr val="002060"/>
                  </a:solidFill>
                  <a:latin typeface="Open Sans"/>
                </a:rPr>
                <a:t>;</a:t>
              </a:r>
            </a:p>
            <a:p>
              <a:pPr algn="l">
                <a:buFontTx/>
                <a:buChar char="-"/>
              </a:pPr>
              <a:endParaRPr lang="ru-RU" sz="2400" b="1" dirty="0" smtClean="0">
                <a:solidFill>
                  <a:srgbClr val="002060"/>
                </a:solidFill>
                <a:latin typeface="Open Sans"/>
              </a:endParaRPr>
            </a:p>
            <a:p>
              <a:pPr algn="l">
                <a:buFontTx/>
                <a:buChar char="-"/>
              </a:pPr>
              <a:r>
                <a:rPr lang="ru-RU" sz="2400" b="1" dirty="0" smtClean="0">
                  <a:solidFill>
                    <a:srgbClr val="002060"/>
                  </a:solidFill>
                  <a:latin typeface="Open Sans"/>
                </a:rPr>
                <a:t>   </a:t>
              </a:r>
              <a:r>
                <a:rPr lang="en-US" sz="2400" b="1" smtClean="0">
                  <a:solidFill>
                    <a:srgbClr val="002060"/>
                  </a:solidFill>
                  <a:latin typeface="Open Sans"/>
                </a:rPr>
                <a:t> </a:t>
              </a:r>
              <a:r>
                <a:rPr lang="ru-RU" sz="2400" b="1" smtClean="0">
                  <a:solidFill>
                    <a:srgbClr val="002060"/>
                  </a:solidFill>
                  <a:latin typeface="Open Sans"/>
                </a:rPr>
                <a:t>события </a:t>
              </a:r>
              <a:r>
                <a:rPr lang="ru-RU" sz="2400" b="1" dirty="0" smtClean="0">
                  <a:solidFill>
                    <a:srgbClr val="002060"/>
                  </a:solidFill>
                  <a:latin typeface="Open Sans"/>
                </a:rPr>
                <a:t>в педагогическом сообществе, связанные с наставничеством.</a:t>
              </a:r>
            </a:p>
            <a:p>
              <a:pPr algn="l">
                <a:buFontTx/>
                <a:buChar char="-"/>
              </a:pPr>
              <a:endParaRPr lang="ru-RU" sz="2400" b="1" dirty="0" smtClean="0">
                <a:solidFill>
                  <a:srgbClr val="002060"/>
                </a:solidFill>
                <a:latin typeface="Open Sans"/>
              </a:endParaRPr>
            </a:p>
            <a:p>
              <a:pPr algn="l">
                <a:buFontTx/>
                <a:buChar char="-"/>
              </a:pPr>
              <a:endParaRPr lang="en-US" sz="2400" b="1" dirty="0">
                <a:solidFill>
                  <a:srgbClr val="273755"/>
                </a:solidFill>
                <a:latin typeface="Open San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13361093" cy="8212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74"/>
                </a:lnSpc>
              </a:pPr>
              <a:endParaRPr/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933934"/>
              <a:ext cx="6415197" cy="287923"/>
            </a:xfrm>
            <a:prstGeom prst="rect">
              <a:avLst/>
            </a:prstGeom>
            <a:solidFill>
              <a:srgbClr val="8AABCA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-401259" y="9245628"/>
            <a:ext cx="18983804" cy="1399946"/>
            <a:chOff x="0" y="0"/>
            <a:chExt cx="25311739" cy="1866594"/>
          </a:xfrm>
        </p:grpSpPr>
        <p:sp>
          <p:nvSpPr>
            <p:cNvPr id="11" name="AutoShape 11"/>
            <p:cNvSpPr/>
            <p:nvPr/>
          </p:nvSpPr>
          <p:spPr>
            <a:xfrm>
              <a:off x="0" y="0"/>
              <a:ext cx="25311739" cy="1866594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5787539" y="446985"/>
              <a:ext cx="17978868" cy="3867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>
                  <a:solidFill>
                    <a:srgbClr val="F9FCFF"/>
                  </a:solidFill>
                  <a:latin typeface="Open Sans"/>
                </a:rPr>
                <a:t>ЦОМР ТОИПКРО</a:t>
              </a:r>
            </a:p>
          </p:txBody>
        </p:sp>
      </p:grpSp>
      <p:grpSp>
        <p:nvGrpSpPr>
          <p:cNvPr id="13" name="Group 2"/>
          <p:cNvGrpSpPr/>
          <p:nvPr/>
        </p:nvGrpSpPr>
        <p:grpSpPr>
          <a:xfrm>
            <a:off x="12649200" y="923925"/>
            <a:ext cx="2239732" cy="2391101"/>
            <a:chOff x="0" y="0"/>
            <a:chExt cx="2986309" cy="3188135"/>
          </a:xfrm>
        </p:grpSpPr>
        <p:pic>
          <p:nvPicPr>
            <p:cNvPr id="14" name="Picture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0" y="0"/>
              <a:ext cx="1317763" cy="3188135"/>
            </a:xfrm>
            <a:prstGeom prst="rect">
              <a:avLst/>
            </a:prstGeom>
          </p:spPr>
        </p:pic>
        <p:pic>
          <p:nvPicPr>
            <p:cNvPr id="15" name="Picture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1541021" y="0"/>
              <a:ext cx="1445288" cy="318813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676400" y="2933700"/>
            <a:ext cx="14554200" cy="27443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710"/>
              </a:lnSpc>
            </a:pPr>
            <a:r>
              <a:rPr lang="en-US" sz="6600" b="1" dirty="0" err="1">
                <a:solidFill>
                  <a:srgbClr val="273755"/>
                </a:solidFill>
                <a:latin typeface="Open Sans"/>
              </a:rPr>
              <a:t>Наставничество</a:t>
            </a:r>
            <a:r>
              <a:rPr lang="en-US" sz="6600" b="1" dirty="0">
                <a:solidFill>
                  <a:srgbClr val="273755"/>
                </a:solidFill>
                <a:latin typeface="Open Sans"/>
              </a:rPr>
              <a:t> в </a:t>
            </a:r>
            <a:r>
              <a:rPr lang="en-US" sz="6600" b="1" dirty="0" err="1" smtClean="0">
                <a:solidFill>
                  <a:srgbClr val="273755"/>
                </a:solidFill>
                <a:latin typeface="Open Sans"/>
              </a:rPr>
              <a:t>образовании</a:t>
            </a:r>
            <a:r>
              <a:rPr lang="ru-RU" sz="8000" b="1" dirty="0" smtClean="0">
                <a:solidFill>
                  <a:srgbClr val="273755"/>
                </a:solidFill>
                <a:latin typeface="Open Sans"/>
              </a:rPr>
              <a:t/>
            </a:r>
            <a:br>
              <a:rPr lang="ru-RU" sz="8000" b="1" dirty="0" smtClean="0">
                <a:solidFill>
                  <a:srgbClr val="273755"/>
                </a:solidFill>
                <a:latin typeface="Open Sans"/>
              </a:rPr>
            </a:br>
            <a:endParaRPr lang="en-US" sz="8000" b="1" dirty="0">
              <a:solidFill>
                <a:srgbClr val="273755"/>
              </a:solidFill>
              <a:latin typeface="Open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6438900"/>
            <a:ext cx="1615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1… 2… 3… 4… 5… 6… 7… 8… 9… 10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16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1259" y="9245628"/>
            <a:ext cx="18983804" cy="1399946"/>
            <a:chOff x="0" y="0"/>
            <a:chExt cx="25311739" cy="186659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1739" cy="1866594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787539" y="446985"/>
              <a:ext cx="17978868" cy="4001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endParaRPr lang="en-US" sz="1800" dirty="0">
                <a:solidFill>
                  <a:srgbClr val="F9FCFF"/>
                </a:solidFill>
                <a:latin typeface="Open Sans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952500"/>
            <a:ext cx="12395675" cy="706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ru-RU" sz="4200" b="1" dirty="0" smtClean="0">
                <a:solidFill>
                  <a:srgbClr val="273755"/>
                </a:solidFill>
                <a:latin typeface="Open Sans"/>
              </a:rPr>
              <a:t>Актуальность</a:t>
            </a:r>
            <a:endParaRPr lang="en-US" sz="4200" b="1" dirty="0">
              <a:solidFill>
                <a:srgbClr val="273755"/>
              </a:solidFill>
              <a:latin typeface="Open Sans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981507" y="2650750"/>
            <a:ext cx="16394846" cy="5860564"/>
          </a:xfrm>
          <a:prstGeom prst="rect">
            <a:avLst/>
          </a:prstGeom>
          <a:solidFill>
            <a:srgbClr val="8AABCA">
              <a:alpha val="9803"/>
            </a:srgbClr>
          </a:solidFill>
        </p:spPr>
      </p:sp>
      <p:grpSp>
        <p:nvGrpSpPr>
          <p:cNvPr id="7" name="Group 7"/>
          <p:cNvGrpSpPr/>
          <p:nvPr/>
        </p:nvGrpSpPr>
        <p:grpSpPr>
          <a:xfrm>
            <a:off x="1336654" y="3002992"/>
            <a:ext cx="13869817" cy="970641"/>
            <a:chOff x="0" y="0"/>
            <a:chExt cx="4063448" cy="1294188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2460854" cy="216095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670428"/>
              <a:ext cx="4063448" cy="623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ru-RU" sz="2800" b="1" dirty="0" smtClean="0">
                  <a:solidFill>
                    <a:srgbClr val="273755"/>
                  </a:solidFill>
                  <a:latin typeface="Open Sans"/>
                </a:rPr>
                <a:t>Федеральный  </a:t>
              </a:r>
              <a:r>
                <a:rPr lang="ru-RU" sz="2800" b="1" dirty="0">
                  <a:solidFill>
                    <a:srgbClr val="273755"/>
                  </a:solidFill>
                  <a:latin typeface="Open Sans"/>
                </a:rPr>
                <a:t>проект «Современная школа» </a:t>
              </a:r>
              <a:endParaRPr lang="en-US" sz="2800" b="1" dirty="0">
                <a:solidFill>
                  <a:srgbClr val="273755"/>
                </a:solidFill>
                <a:latin typeface="Open Sans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877026" y="4673702"/>
            <a:ext cx="1525701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r>
              <a:rPr lang="ru-RU" sz="3200" b="1" dirty="0" smtClean="0">
                <a:solidFill>
                  <a:srgbClr val="002060"/>
                </a:solidFill>
              </a:rPr>
              <a:t>Целевой  </a:t>
            </a:r>
            <a:r>
              <a:rPr lang="ru-RU" sz="3200" b="1" dirty="0">
                <a:solidFill>
                  <a:srgbClr val="002060"/>
                </a:solidFill>
              </a:rPr>
              <a:t>показатель: </a:t>
            </a:r>
            <a:r>
              <a:rPr lang="ru-RU" sz="3200" dirty="0">
                <a:solidFill>
                  <a:srgbClr val="002060"/>
                </a:solidFill>
              </a:rPr>
              <a:t>до конца 2024 года не менее 70% обучающихся </a:t>
            </a:r>
            <a:r>
              <a:rPr lang="ru-RU" sz="3200" dirty="0" smtClean="0">
                <a:solidFill>
                  <a:srgbClr val="002060"/>
                </a:solidFill>
              </a:rPr>
              <a:t>общеобразовательных </a:t>
            </a:r>
            <a:r>
              <a:rPr lang="ru-RU" sz="3200" dirty="0">
                <a:solidFill>
                  <a:srgbClr val="002060"/>
                </a:solidFill>
              </a:rPr>
              <a:t>организаций </a:t>
            </a:r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ru-RU" sz="3200" dirty="0" smtClean="0">
                <a:solidFill>
                  <a:srgbClr val="002060"/>
                </a:solidFill>
              </a:rPr>
              <a:t>будут </a:t>
            </a:r>
            <a:r>
              <a:rPr lang="ru-RU" sz="3200" dirty="0">
                <a:solidFill>
                  <a:srgbClr val="002060"/>
                </a:solidFill>
              </a:rPr>
              <a:t>вовлечены в различные формы сопровождения и наставничества</a:t>
            </a:r>
            <a:endParaRPr lang="ru-RU" sz="32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grpSp>
        <p:nvGrpSpPr>
          <p:cNvPr id="27" name="Group 2"/>
          <p:cNvGrpSpPr/>
          <p:nvPr/>
        </p:nvGrpSpPr>
        <p:grpSpPr>
          <a:xfrm>
            <a:off x="15183814" y="864454"/>
            <a:ext cx="2239732" cy="2391101"/>
            <a:chOff x="0" y="0"/>
            <a:chExt cx="2986309" cy="3188135"/>
          </a:xfrm>
        </p:grpSpPr>
        <p:pic>
          <p:nvPicPr>
            <p:cNvPr id="28" name="Picture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0" y="0"/>
              <a:ext cx="1317763" cy="3188135"/>
            </a:xfrm>
            <a:prstGeom prst="rect">
              <a:avLst/>
            </a:prstGeom>
          </p:spPr>
        </p:pic>
        <p:pic>
          <p:nvPicPr>
            <p:cNvPr id="29" name="Picture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1541021" y="0"/>
              <a:ext cx="1445288" cy="3188135"/>
            </a:xfrm>
            <a:prstGeom prst="rect">
              <a:avLst/>
            </a:prstGeom>
          </p:spPr>
        </p:pic>
      </p:grpSp>
      <p:grpSp>
        <p:nvGrpSpPr>
          <p:cNvPr id="30" name="Group 2"/>
          <p:cNvGrpSpPr/>
          <p:nvPr/>
        </p:nvGrpSpPr>
        <p:grpSpPr>
          <a:xfrm flipH="1">
            <a:off x="15388890" y="6667498"/>
            <a:ext cx="2286789" cy="2391101"/>
            <a:chOff x="0" y="0"/>
            <a:chExt cx="2986309" cy="3188135"/>
          </a:xfrm>
        </p:grpSpPr>
        <p:pic>
          <p:nvPicPr>
            <p:cNvPr id="31" name="Picture 3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0" y="0"/>
              <a:ext cx="1317763" cy="3188135"/>
            </a:xfrm>
            <a:prstGeom prst="rect">
              <a:avLst/>
            </a:prstGeom>
          </p:spPr>
        </p:pic>
        <p:pic>
          <p:nvPicPr>
            <p:cNvPr id="32" name="Picture 4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1541021" y="0"/>
              <a:ext cx="1445288" cy="31881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761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1259" y="9245628"/>
            <a:ext cx="18983804" cy="1399946"/>
            <a:chOff x="0" y="0"/>
            <a:chExt cx="25311739" cy="186659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1739" cy="1866594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787539" y="446985"/>
              <a:ext cx="17978868" cy="4001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endParaRPr lang="en-US" sz="1800" dirty="0">
                <a:solidFill>
                  <a:srgbClr val="F9FCFF"/>
                </a:solidFill>
                <a:latin typeface="Open Sans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952500"/>
            <a:ext cx="12395675" cy="706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ru-RU" sz="4200" b="1" dirty="0" smtClean="0">
                <a:solidFill>
                  <a:srgbClr val="273755"/>
                </a:solidFill>
                <a:latin typeface="Open Sans"/>
              </a:rPr>
              <a:t>Актуальность</a:t>
            </a:r>
            <a:endParaRPr lang="en-US" sz="4200" b="1" dirty="0">
              <a:solidFill>
                <a:srgbClr val="273755"/>
              </a:solidFill>
              <a:latin typeface="Open Sans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1028700" y="2650750"/>
            <a:ext cx="16394846" cy="5860564"/>
          </a:xfrm>
          <a:prstGeom prst="rect">
            <a:avLst/>
          </a:prstGeom>
          <a:solidFill>
            <a:srgbClr val="8AABCA">
              <a:alpha val="9803"/>
            </a:srgbClr>
          </a:solidFill>
        </p:spPr>
      </p:sp>
      <p:grpSp>
        <p:nvGrpSpPr>
          <p:cNvPr id="7" name="Group 7"/>
          <p:cNvGrpSpPr/>
          <p:nvPr/>
        </p:nvGrpSpPr>
        <p:grpSpPr>
          <a:xfrm>
            <a:off x="1336654" y="3002992"/>
            <a:ext cx="13869817" cy="970641"/>
            <a:chOff x="0" y="0"/>
            <a:chExt cx="4063448" cy="1294188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2460854" cy="216095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670428"/>
              <a:ext cx="4063448" cy="623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ru-RU" sz="2800" b="1" dirty="0" smtClean="0">
                  <a:solidFill>
                    <a:srgbClr val="273755"/>
                  </a:solidFill>
                  <a:latin typeface="Open Sans"/>
                </a:rPr>
                <a:t>Региональный  проект «Учитель будущего»</a:t>
              </a:r>
              <a:endParaRPr lang="en-US" sz="2800" b="1" dirty="0">
                <a:solidFill>
                  <a:srgbClr val="273755"/>
                </a:solidFill>
                <a:latin typeface="Open Sans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934176" y="4605395"/>
            <a:ext cx="1525701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r>
              <a:rPr lang="ru-RU" sz="3200" dirty="0" smtClean="0">
                <a:solidFill>
                  <a:srgbClr val="002060"/>
                </a:solidFill>
              </a:rPr>
              <a:t>В </a:t>
            </a:r>
            <a:r>
              <a:rPr lang="ru-RU" sz="3200" dirty="0">
                <a:solidFill>
                  <a:srgbClr val="002060"/>
                </a:solidFill>
              </a:rPr>
              <a:t>2021-2024 годах </a:t>
            </a:r>
            <a:r>
              <a:rPr lang="ru-RU" sz="3200" b="1" dirty="0">
                <a:solidFill>
                  <a:srgbClr val="002060"/>
                </a:solidFill>
              </a:rPr>
              <a:t>не менее 70 процентов </a:t>
            </a:r>
            <a:r>
              <a:rPr lang="ru-RU" sz="3200" dirty="0">
                <a:solidFill>
                  <a:srgbClr val="002060"/>
                </a:solidFill>
              </a:rPr>
              <a:t>педагогических работников в возрасте до 35 лет 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будут вовлечены </a:t>
            </a:r>
            <a:r>
              <a:rPr lang="ru-RU" sz="3200" dirty="0">
                <a:solidFill>
                  <a:srgbClr val="002060"/>
                </a:solidFill>
              </a:rPr>
              <a:t>в различные формы </a:t>
            </a:r>
            <a:r>
              <a:rPr lang="ru-RU" sz="3200" dirty="0" smtClean="0">
                <a:solidFill>
                  <a:srgbClr val="002060"/>
                </a:solidFill>
              </a:rPr>
              <a:t>поддержки  </a:t>
            </a:r>
            <a:r>
              <a:rPr lang="ru-RU" sz="3200" dirty="0">
                <a:solidFill>
                  <a:srgbClr val="002060"/>
                </a:solidFill>
              </a:rPr>
              <a:t>и сопровождения</a:t>
            </a:r>
            <a:r>
              <a:rPr lang="ru-RU" sz="3200" dirty="0" smtClean="0">
                <a:solidFill>
                  <a:srgbClr val="002060"/>
                </a:solidFill>
              </a:rPr>
              <a:t>,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в </a:t>
            </a:r>
            <a:r>
              <a:rPr lang="ru-RU" sz="3200" b="1" dirty="0">
                <a:solidFill>
                  <a:srgbClr val="002060"/>
                </a:solidFill>
              </a:rPr>
              <a:t>том числе </a:t>
            </a:r>
            <a:r>
              <a:rPr lang="ru-RU" sz="3200" b="1" dirty="0" smtClean="0">
                <a:solidFill>
                  <a:srgbClr val="002060"/>
                </a:solidFill>
              </a:rPr>
              <a:t>наставничества</a:t>
            </a:r>
            <a:r>
              <a:rPr lang="ru-RU" sz="3200" dirty="0">
                <a:solidFill>
                  <a:srgbClr val="002060"/>
                </a:solidFill>
              </a:rPr>
              <a:t>.</a:t>
            </a:r>
            <a:endParaRPr lang="ru-RU" sz="3200" dirty="0" smtClean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grpSp>
        <p:nvGrpSpPr>
          <p:cNvPr id="27" name="Group 2"/>
          <p:cNvGrpSpPr/>
          <p:nvPr/>
        </p:nvGrpSpPr>
        <p:grpSpPr>
          <a:xfrm>
            <a:off x="15183814" y="864454"/>
            <a:ext cx="2239732" cy="2391101"/>
            <a:chOff x="0" y="0"/>
            <a:chExt cx="2986309" cy="3188135"/>
          </a:xfrm>
        </p:grpSpPr>
        <p:pic>
          <p:nvPicPr>
            <p:cNvPr id="28" name="Picture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0" y="0"/>
              <a:ext cx="1317763" cy="3188135"/>
            </a:xfrm>
            <a:prstGeom prst="rect">
              <a:avLst/>
            </a:prstGeom>
          </p:spPr>
        </p:pic>
        <p:pic>
          <p:nvPicPr>
            <p:cNvPr id="29" name="Picture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1541021" y="0"/>
              <a:ext cx="1445288" cy="3188135"/>
            </a:xfrm>
            <a:prstGeom prst="rect">
              <a:avLst/>
            </a:prstGeom>
          </p:spPr>
        </p:pic>
      </p:grpSp>
      <p:grpSp>
        <p:nvGrpSpPr>
          <p:cNvPr id="30" name="Group 2"/>
          <p:cNvGrpSpPr/>
          <p:nvPr/>
        </p:nvGrpSpPr>
        <p:grpSpPr>
          <a:xfrm flipH="1">
            <a:off x="15388890" y="6667498"/>
            <a:ext cx="2286789" cy="2391101"/>
            <a:chOff x="0" y="0"/>
            <a:chExt cx="2986309" cy="3188135"/>
          </a:xfrm>
        </p:grpSpPr>
        <p:pic>
          <p:nvPicPr>
            <p:cNvPr id="31" name="Picture 3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0" y="0"/>
              <a:ext cx="1317763" cy="3188135"/>
            </a:xfrm>
            <a:prstGeom prst="rect">
              <a:avLst/>
            </a:prstGeom>
          </p:spPr>
        </p:pic>
        <p:pic>
          <p:nvPicPr>
            <p:cNvPr id="32" name="Picture 4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1541021" y="0"/>
              <a:ext cx="1445288" cy="31881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24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401259" y="9245628"/>
            <a:ext cx="18983804" cy="1399946"/>
          </a:xfrm>
          <a:prstGeom prst="rect">
            <a:avLst/>
          </a:prstGeom>
          <a:solidFill>
            <a:srgbClr val="8AABCA"/>
          </a:solidFill>
        </p:spPr>
      </p:sp>
      <p:sp>
        <p:nvSpPr>
          <p:cNvPr id="5" name="TextBox 5"/>
          <p:cNvSpPr txBox="1"/>
          <p:nvPr/>
        </p:nvSpPr>
        <p:spPr>
          <a:xfrm>
            <a:off x="1028700" y="952500"/>
            <a:ext cx="12395675" cy="706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ru-RU" sz="4200" b="1" dirty="0" smtClean="0">
                <a:solidFill>
                  <a:srgbClr val="273755"/>
                </a:solidFill>
                <a:latin typeface="Open Sans"/>
              </a:rPr>
              <a:t>Проблематизация</a:t>
            </a:r>
            <a:endParaRPr lang="en-US" sz="4200" b="1" dirty="0">
              <a:solidFill>
                <a:srgbClr val="273755"/>
              </a:solidFill>
              <a:latin typeface="Open Sans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1028700" y="2650750"/>
            <a:ext cx="16394846" cy="5860564"/>
          </a:xfrm>
          <a:prstGeom prst="rect">
            <a:avLst/>
          </a:prstGeom>
          <a:solidFill>
            <a:srgbClr val="8AABCA">
              <a:alpha val="9803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1336654" y="3002992"/>
            <a:ext cx="8399663" cy="162071"/>
          </a:xfrm>
          <a:prstGeom prst="rect">
            <a:avLst/>
          </a:prstGeom>
          <a:solidFill>
            <a:srgbClr val="8AABCA"/>
          </a:solidFill>
        </p:spPr>
      </p:sp>
      <p:sp>
        <p:nvSpPr>
          <p:cNvPr id="26" name="Прямоугольник 25"/>
          <p:cNvSpPr/>
          <p:nvPr/>
        </p:nvSpPr>
        <p:spPr>
          <a:xfrm>
            <a:off x="1416289" y="4000500"/>
            <a:ext cx="1546527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Сформировалось общее понимание</a:t>
            </a:r>
          </a:p>
          <a:p>
            <a:r>
              <a:rPr lang="ru-RU" sz="2400" dirty="0">
                <a:solidFill>
                  <a:srgbClr val="002060"/>
                </a:solidFill>
              </a:rPr>
              <a:t>того, что система наставничества может стать инструментом </a:t>
            </a:r>
            <a:r>
              <a:rPr lang="ru-RU" sz="2400" dirty="0" smtClean="0">
                <a:solidFill>
                  <a:srgbClr val="002060"/>
                </a:solidFill>
              </a:rPr>
              <a:t>повышения качества образования.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Необходимо  осмысление  понимания</a:t>
            </a:r>
            <a:r>
              <a:rPr lang="ru-RU" sz="2400" dirty="0" smtClean="0">
                <a:solidFill>
                  <a:srgbClr val="002060"/>
                </a:solidFill>
              </a:rPr>
              <a:t>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а </a:t>
            </a:r>
            <a:r>
              <a:rPr lang="ru-RU" sz="2400" dirty="0">
                <a:solidFill>
                  <a:srgbClr val="002060"/>
                </a:solidFill>
              </a:rPr>
              <a:t>на основе </a:t>
            </a:r>
            <a:r>
              <a:rPr lang="ru-RU" sz="2400" dirty="0" smtClean="0">
                <a:solidFill>
                  <a:srgbClr val="002060"/>
                </a:solidFill>
              </a:rPr>
              <a:t>этого  </a:t>
            </a:r>
            <a:r>
              <a:rPr lang="ru-RU" sz="2400" dirty="0">
                <a:solidFill>
                  <a:srgbClr val="002060"/>
                </a:solidFill>
              </a:rPr>
              <a:t>— 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комплекс </a:t>
            </a:r>
            <a:r>
              <a:rPr lang="ru-RU" sz="2400" b="1" dirty="0">
                <a:solidFill>
                  <a:srgbClr val="002060"/>
                </a:solidFill>
              </a:rPr>
              <a:t>работ</a:t>
            </a:r>
            <a:r>
              <a:rPr lang="ru-RU" sz="2400" dirty="0">
                <a:solidFill>
                  <a:srgbClr val="002060"/>
                </a:solidFill>
              </a:rPr>
              <a:t> по </a:t>
            </a:r>
            <a:r>
              <a:rPr lang="ru-RU" sz="2400" dirty="0" smtClean="0">
                <a:solidFill>
                  <a:srgbClr val="002060"/>
                </a:solidFill>
              </a:rPr>
              <a:t>подготовке </a:t>
            </a:r>
            <a:r>
              <a:rPr lang="ru-RU" sz="2400" dirty="0">
                <a:solidFill>
                  <a:srgbClr val="002060"/>
                </a:solidFill>
              </a:rPr>
              <a:t>участников и созданию 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необходимых условий.</a:t>
            </a:r>
            <a:endParaRPr lang="ru-RU" sz="24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grpSp>
        <p:nvGrpSpPr>
          <p:cNvPr id="12" name="Group 2"/>
          <p:cNvGrpSpPr/>
          <p:nvPr/>
        </p:nvGrpSpPr>
        <p:grpSpPr>
          <a:xfrm>
            <a:off x="15183814" y="864454"/>
            <a:ext cx="2239732" cy="2391101"/>
            <a:chOff x="0" y="0"/>
            <a:chExt cx="2986309" cy="3188135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0" y="0"/>
              <a:ext cx="1317763" cy="3188135"/>
            </a:xfrm>
            <a:prstGeom prst="rect">
              <a:avLst/>
            </a:prstGeom>
          </p:spPr>
        </p:pic>
        <p:pic>
          <p:nvPicPr>
            <p:cNvPr id="14" name="Picture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1541021" y="0"/>
              <a:ext cx="1445288" cy="3188135"/>
            </a:xfrm>
            <a:prstGeom prst="rect">
              <a:avLst/>
            </a:prstGeom>
          </p:spPr>
        </p:pic>
      </p:grpSp>
      <p:grpSp>
        <p:nvGrpSpPr>
          <p:cNvPr id="15" name="Group 2"/>
          <p:cNvGrpSpPr/>
          <p:nvPr/>
        </p:nvGrpSpPr>
        <p:grpSpPr>
          <a:xfrm flipH="1">
            <a:off x="15582620" y="1914513"/>
            <a:ext cx="1160043" cy="1341042"/>
            <a:chOff x="0" y="0"/>
            <a:chExt cx="2986309" cy="3188135"/>
          </a:xfrm>
        </p:grpSpPr>
        <p:pic>
          <p:nvPicPr>
            <p:cNvPr id="16" name="Picture 3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0" y="0"/>
              <a:ext cx="1317763" cy="3188135"/>
            </a:xfrm>
            <a:prstGeom prst="rect">
              <a:avLst/>
            </a:prstGeom>
          </p:spPr>
        </p:pic>
        <p:pic>
          <p:nvPicPr>
            <p:cNvPr id="17" name="Picture 4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1541021" y="0"/>
              <a:ext cx="1445288" cy="31881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518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401259" y="9245628"/>
            <a:ext cx="18983804" cy="1399946"/>
          </a:xfrm>
          <a:prstGeom prst="rect">
            <a:avLst/>
          </a:prstGeom>
          <a:solidFill>
            <a:srgbClr val="8AABCA"/>
          </a:solidFill>
        </p:spPr>
      </p:sp>
      <p:sp>
        <p:nvSpPr>
          <p:cNvPr id="5" name="TextBox 5"/>
          <p:cNvSpPr txBox="1"/>
          <p:nvPr/>
        </p:nvSpPr>
        <p:spPr>
          <a:xfrm>
            <a:off x="1028700" y="952500"/>
            <a:ext cx="12395675" cy="706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ru-RU" sz="4200" b="1" dirty="0" smtClean="0">
                <a:solidFill>
                  <a:srgbClr val="273755"/>
                </a:solidFill>
                <a:latin typeface="Open Sans"/>
              </a:rPr>
              <a:t>Проблематизация</a:t>
            </a:r>
            <a:endParaRPr lang="en-US" sz="4200" b="1" dirty="0">
              <a:solidFill>
                <a:srgbClr val="273755"/>
              </a:solidFill>
              <a:latin typeface="Open Sans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1028700" y="2650750"/>
            <a:ext cx="16954500" cy="5860564"/>
          </a:xfrm>
          <a:prstGeom prst="rect">
            <a:avLst/>
          </a:prstGeom>
          <a:solidFill>
            <a:srgbClr val="8AABCA">
              <a:alpha val="9803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1336654" y="3002992"/>
            <a:ext cx="8399663" cy="162071"/>
          </a:xfrm>
          <a:prstGeom prst="rect">
            <a:avLst/>
          </a:prstGeom>
          <a:solidFill>
            <a:srgbClr val="8AABCA"/>
          </a:solidFill>
        </p:spPr>
      </p:sp>
      <p:sp>
        <p:nvSpPr>
          <p:cNvPr id="11" name="Прямоугольник 10"/>
          <p:cNvSpPr/>
          <p:nvPr/>
        </p:nvSpPr>
        <p:spPr>
          <a:xfrm>
            <a:off x="937242" y="3771900"/>
            <a:ext cx="152933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</a:p>
          <a:p>
            <a:endParaRPr lang="ru-RU" sz="2400" b="1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 Чем </a:t>
            </a:r>
            <a:r>
              <a:rPr lang="ru-RU" sz="2400" b="1" dirty="0">
                <a:solidFill>
                  <a:srgbClr val="002060"/>
                </a:solidFill>
              </a:rPr>
              <a:t>на практике обусловлена актуализация </a:t>
            </a:r>
            <a:r>
              <a:rPr lang="ru-RU" sz="2400" b="1" dirty="0" smtClean="0">
                <a:solidFill>
                  <a:srgbClr val="002060"/>
                </a:solidFill>
              </a:rPr>
              <a:t>проблемы наставничества?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  <a:p>
            <a:pPr marL="457200" indent="-457200">
              <a:buAutoNum type="arabicPeriod" startAt="2"/>
            </a:pPr>
            <a:r>
              <a:rPr lang="ru-RU" sz="2400" b="1" dirty="0" smtClean="0">
                <a:solidFill>
                  <a:srgbClr val="002060"/>
                </a:solidFill>
              </a:rPr>
              <a:t>Что </a:t>
            </a:r>
            <a:r>
              <a:rPr lang="ru-RU" sz="2400" b="1" dirty="0">
                <a:solidFill>
                  <a:srgbClr val="002060"/>
                </a:solidFill>
              </a:rPr>
              <a:t>именно делает наставник и что отличает его </a:t>
            </a:r>
            <a:r>
              <a:rPr lang="ru-RU" sz="2400" b="1" dirty="0" smtClean="0">
                <a:solidFill>
                  <a:srgbClr val="002060"/>
                </a:solidFill>
              </a:rPr>
              <a:t>деятельность от любого </a:t>
            </a:r>
            <a:r>
              <a:rPr lang="ru-RU" sz="2400" b="1" dirty="0">
                <a:solidFill>
                  <a:srgbClr val="002060"/>
                </a:solidFill>
              </a:rPr>
              <a:t>другого вида </a:t>
            </a:r>
            <a:r>
              <a:rPr lang="ru-RU" sz="2400" b="1" dirty="0" smtClean="0">
                <a:solidFill>
                  <a:srgbClr val="002060"/>
                </a:solidFill>
              </a:rPr>
              <a:t>деятельности?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  <a:p>
            <a:pPr marL="457200" indent="-457200">
              <a:buAutoNum type="arabicPeriod" startAt="3"/>
            </a:pPr>
            <a:r>
              <a:rPr lang="ru-RU" sz="2400" b="1" dirty="0" smtClean="0">
                <a:solidFill>
                  <a:srgbClr val="002060"/>
                </a:solidFill>
              </a:rPr>
              <a:t>Какие </a:t>
            </a:r>
            <a:r>
              <a:rPr lang="ru-RU" sz="2400" b="1" dirty="0">
                <a:solidFill>
                  <a:srgbClr val="002060"/>
                </a:solidFill>
              </a:rPr>
              <a:t>условия должны быть созданы, чтобы институт </a:t>
            </a:r>
            <a:r>
              <a:rPr lang="ru-RU" sz="2400" b="1" dirty="0" smtClean="0">
                <a:solidFill>
                  <a:srgbClr val="002060"/>
                </a:solidFill>
              </a:rPr>
              <a:t>наставничества эффективно </a:t>
            </a:r>
            <a:r>
              <a:rPr lang="ru-RU" sz="2400" b="1" dirty="0">
                <a:solidFill>
                  <a:srgbClr val="002060"/>
                </a:solidFill>
              </a:rPr>
              <a:t>функционировал </a:t>
            </a:r>
            <a:r>
              <a:rPr lang="ru-RU" sz="2400" b="1" dirty="0" smtClean="0">
                <a:solidFill>
                  <a:srgbClr val="002060"/>
                </a:solidFill>
              </a:rPr>
              <a:t>и развивался</a:t>
            </a:r>
            <a:r>
              <a:rPr lang="ru-RU" sz="2400" b="1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58000"/>
                    </a14:imgEffect>
                    <a14:imgEffect>
                      <a14:colorTemperature colorTemp="5875"/>
                    </a14:imgEffect>
                    <a14:imgEffect>
                      <a14:saturation sat="205000"/>
                    </a14:imgEffect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999" y="913190"/>
            <a:ext cx="6804643" cy="317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93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401259" y="9245628"/>
            <a:ext cx="18983804" cy="1399946"/>
          </a:xfrm>
          <a:prstGeom prst="rect">
            <a:avLst/>
          </a:prstGeom>
          <a:solidFill>
            <a:srgbClr val="8AABCA"/>
          </a:solidFill>
        </p:spPr>
      </p:sp>
      <p:sp>
        <p:nvSpPr>
          <p:cNvPr id="5" name="TextBox 5"/>
          <p:cNvSpPr txBox="1"/>
          <p:nvPr/>
        </p:nvSpPr>
        <p:spPr>
          <a:xfrm>
            <a:off x="1028700" y="952500"/>
            <a:ext cx="12395675" cy="706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ru-RU" sz="4200" b="1" dirty="0" smtClean="0">
                <a:solidFill>
                  <a:srgbClr val="273755"/>
                </a:solidFill>
                <a:latin typeface="Open Sans"/>
              </a:rPr>
              <a:t>Главное противоречие</a:t>
            </a:r>
            <a:endParaRPr lang="en-US" sz="4200" b="1" dirty="0">
              <a:solidFill>
                <a:srgbClr val="273755"/>
              </a:solidFill>
              <a:latin typeface="Open Sans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2187699" y="2707900"/>
            <a:ext cx="16394846" cy="5860564"/>
          </a:xfrm>
          <a:prstGeom prst="rect">
            <a:avLst/>
          </a:prstGeom>
          <a:solidFill>
            <a:srgbClr val="8AABCA">
              <a:alpha val="9803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1336654" y="3002992"/>
            <a:ext cx="8399663" cy="162071"/>
          </a:xfrm>
          <a:prstGeom prst="rect">
            <a:avLst/>
          </a:prstGeom>
          <a:solidFill>
            <a:srgbClr val="8AABCA"/>
          </a:solidFill>
        </p:spPr>
      </p:sp>
      <p:grpSp>
        <p:nvGrpSpPr>
          <p:cNvPr id="12" name="Group 2"/>
          <p:cNvGrpSpPr/>
          <p:nvPr/>
        </p:nvGrpSpPr>
        <p:grpSpPr>
          <a:xfrm>
            <a:off x="8604541" y="3390900"/>
            <a:ext cx="2488346" cy="2607855"/>
            <a:chOff x="0" y="0"/>
            <a:chExt cx="2986309" cy="3188135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0" y="0"/>
              <a:ext cx="1317763" cy="3188135"/>
            </a:xfrm>
            <a:prstGeom prst="rect">
              <a:avLst/>
            </a:prstGeom>
          </p:spPr>
        </p:pic>
        <p:pic>
          <p:nvPicPr>
            <p:cNvPr id="14" name="Picture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1541021" y="0"/>
              <a:ext cx="1445288" cy="3188135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1336654" y="3848100"/>
            <a:ext cx="5689067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/>
              <a:t>   Непрерывно увеличивается </a:t>
            </a:r>
            <a:r>
              <a:rPr lang="ru-RU" sz="2400" dirty="0"/>
              <a:t>количество и многообразие образовательных услуг и </a:t>
            </a:r>
            <a:r>
              <a:rPr lang="ru-RU" sz="2400" dirty="0" smtClean="0"/>
              <a:t>образовательно </a:t>
            </a:r>
            <a:r>
              <a:rPr lang="ru-RU" sz="2400" dirty="0"/>
              <a:t>значимых </a:t>
            </a:r>
            <a:r>
              <a:rPr lang="ru-RU" sz="2400" dirty="0" smtClean="0"/>
              <a:t> практик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388732" y="3848099"/>
            <a:ext cx="3174838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/>
              <a:t>  Не  развит механизм</a:t>
            </a:r>
          </a:p>
          <a:p>
            <a:r>
              <a:rPr lang="ru-RU" sz="2400" dirty="0" smtClean="0"/>
              <a:t>оценки качества </a:t>
            </a:r>
            <a:r>
              <a:rPr lang="ru-RU" sz="2400" dirty="0"/>
              <a:t>этих услуг и </a:t>
            </a:r>
            <a:r>
              <a:rPr lang="ru-RU" sz="2400" dirty="0" smtClean="0"/>
              <a:t>практик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93357" y="6438900"/>
            <a:ext cx="14184618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/>
              <a:t>Самонавигация  педагога  </a:t>
            </a:r>
            <a:r>
              <a:rPr lang="ru-RU" sz="2400" dirty="0"/>
              <a:t>в </a:t>
            </a:r>
            <a:r>
              <a:rPr lang="ru-RU" sz="2400" dirty="0" smtClean="0"/>
              <a:t> «океане   возможных услуг и практик» становится </a:t>
            </a:r>
            <a:r>
              <a:rPr lang="ru-RU" sz="2400" dirty="0"/>
              <a:t>все более затруднительной.</a:t>
            </a:r>
          </a:p>
        </p:txBody>
      </p:sp>
    </p:spTree>
    <p:extLst>
      <p:ext uri="{BB962C8B-B14F-4D97-AF65-F5344CB8AC3E}">
        <p14:creationId xmlns:p14="http://schemas.microsoft.com/office/powerpoint/2010/main" val="50836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939395" y="9580867"/>
            <a:ext cx="13484151" cy="300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ru-RU" sz="1800" dirty="0" smtClean="0">
                <a:solidFill>
                  <a:srgbClr val="F9FCFF"/>
                </a:solidFill>
                <a:latin typeface="Open Sans"/>
              </a:rPr>
              <a:t>Ефремов В.С. ЦОМР ТОИПКРО</a:t>
            </a:r>
            <a:endParaRPr lang="en-US" sz="1800" dirty="0">
              <a:solidFill>
                <a:srgbClr val="F9FCFF"/>
              </a:solidFill>
              <a:latin typeface="Open Sa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952500"/>
            <a:ext cx="12395675" cy="706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ru-RU" sz="4200" b="1" dirty="0" smtClean="0">
                <a:solidFill>
                  <a:srgbClr val="273755"/>
                </a:solidFill>
                <a:latin typeface="Open Sans"/>
              </a:rPr>
              <a:t>Главное противоречие</a:t>
            </a:r>
            <a:endParaRPr lang="en-US" sz="4200" b="1" dirty="0">
              <a:solidFill>
                <a:srgbClr val="273755"/>
              </a:solidFill>
              <a:latin typeface="Open Sans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2187699" y="2707900"/>
            <a:ext cx="16394846" cy="5860564"/>
          </a:xfrm>
          <a:prstGeom prst="rect">
            <a:avLst/>
          </a:prstGeom>
          <a:solidFill>
            <a:srgbClr val="8AABCA">
              <a:alpha val="9803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1336654" y="3002992"/>
            <a:ext cx="8399663" cy="162071"/>
          </a:xfrm>
          <a:prstGeom prst="rect">
            <a:avLst/>
          </a:prstGeom>
          <a:solidFill>
            <a:srgbClr val="8AABCA"/>
          </a:solidFill>
        </p:spPr>
      </p:sp>
      <p:grpSp>
        <p:nvGrpSpPr>
          <p:cNvPr id="15" name="Group 2"/>
          <p:cNvGrpSpPr/>
          <p:nvPr/>
        </p:nvGrpSpPr>
        <p:grpSpPr>
          <a:xfrm flipH="1">
            <a:off x="9038442" y="3707387"/>
            <a:ext cx="1160043" cy="1341042"/>
            <a:chOff x="0" y="0"/>
            <a:chExt cx="2986309" cy="3188135"/>
          </a:xfrm>
        </p:grpSpPr>
        <p:pic>
          <p:nvPicPr>
            <p:cNvPr id="16" name="Picture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0" y="0"/>
              <a:ext cx="1317763" cy="3188135"/>
            </a:xfrm>
            <a:prstGeom prst="rect">
              <a:avLst/>
            </a:prstGeom>
          </p:spPr>
        </p:pic>
        <p:pic>
          <p:nvPicPr>
            <p:cNvPr id="17" name="Picture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1541021" y="0"/>
              <a:ext cx="1445288" cy="3188135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1336654" y="3848100"/>
            <a:ext cx="5689067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/>
              <a:t>   </a:t>
            </a:r>
            <a:r>
              <a:rPr lang="ru-RU" sz="2400" dirty="0"/>
              <a:t>Н</a:t>
            </a:r>
            <a:r>
              <a:rPr lang="ru-RU" sz="2400" dirty="0" smtClean="0"/>
              <a:t>еупорядоченность   и противоречивость - характеристики </a:t>
            </a:r>
            <a:r>
              <a:rPr lang="ru-RU" sz="2400" dirty="0"/>
              <a:t>внутреннего мира </a:t>
            </a:r>
            <a:r>
              <a:rPr lang="ru-RU" sz="2400" dirty="0" smtClean="0"/>
              <a:t>ребенка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353800" y="3848100"/>
            <a:ext cx="48006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/>
              <a:t>  Широкий спектр социальных</a:t>
            </a:r>
          </a:p>
          <a:p>
            <a:r>
              <a:rPr lang="ru-RU" sz="2400" dirty="0" smtClean="0"/>
              <a:t> отношений в окружении </a:t>
            </a:r>
            <a:br>
              <a:rPr lang="ru-RU" sz="2400" dirty="0" smtClean="0"/>
            </a:br>
            <a:r>
              <a:rPr lang="ru-RU" sz="2400" dirty="0" smtClean="0"/>
              <a:t> ребенка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93357" y="6438900"/>
            <a:ext cx="14184618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Необходимость  </a:t>
            </a:r>
            <a:r>
              <a:rPr lang="ru-RU" sz="2400" dirty="0"/>
              <a:t>в </a:t>
            </a:r>
            <a:r>
              <a:rPr lang="ru-RU" sz="2400" dirty="0" smtClean="0"/>
              <a:t>наставнике  </a:t>
            </a:r>
            <a:r>
              <a:rPr lang="ru-RU" sz="2400" dirty="0"/>
              <a:t>между </a:t>
            </a:r>
            <a:r>
              <a:rPr lang="ru-RU" sz="2400" dirty="0" smtClean="0"/>
              <a:t>ребенком и миром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1538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3614</TotalTime>
  <Words>376</Words>
  <Application>Microsoft Office PowerPoint</Application>
  <PresentationFormat>Произвольный</PresentationFormat>
  <Paragraphs>98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Open Sans</vt:lpstr>
      <vt:lpstr>Calibri</vt:lpstr>
      <vt:lpstr>Arimo</vt:lpstr>
      <vt:lpstr>Arial</vt:lpstr>
      <vt:lpstr>Symbol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к обсуждению</dc:title>
  <dc:creator>Центр организационно-методической работы</dc:creator>
  <cp:lastModifiedBy>TOIPKRO</cp:lastModifiedBy>
  <cp:revision>51</cp:revision>
  <cp:lastPrinted>2019-09-06T08:01:10Z</cp:lastPrinted>
  <dcterms:created xsi:type="dcterms:W3CDTF">2006-08-16T00:00:00Z</dcterms:created>
  <dcterms:modified xsi:type="dcterms:W3CDTF">2019-09-06T08:50:05Z</dcterms:modified>
  <dc:identifier>DADkTWqpwRE</dc:identifier>
</cp:coreProperties>
</file>