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33" r:id="rId3"/>
    <p:sldId id="342" r:id="rId4"/>
    <p:sldId id="344" r:id="rId5"/>
    <p:sldId id="341" r:id="rId6"/>
    <p:sldId id="343" r:id="rId7"/>
    <p:sldId id="339" r:id="rId8"/>
    <p:sldId id="340" r:id="rId9"/>
    <p:sldId id="34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5" autoAdjust="0"/>
    <p:restoredTop sz="82394" autoAdjust="0"/>
  </p:normalViewPr>
  <p:slideViewPr>
    <p:cSldViewPr>
      <p:cViewPr varScale="1">
        <p:scale>
          <a:sx n="95" d="100"/>
          <a:sy n="95" d="100"/>
        </p:scale>
        <p:origin x="16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ntina\YandexDisk-cuar-toipkro\&#1040;&#1048;&#1057;%20&#171;&#1059;&#1095;&#1077;&#1073;&#1085;&#1080;&#1082;&#187;\&#1047;&#1072;&#1082;&#1091;&#1087;&#1082;&#1072;_&#1091;&#1095;&#1077;&#1073;&#1085;&#1080;&#1082;&#1086;&#1074;\&#1047;&#1072;&#1082;&#1072;&#1079;\&#1053;&#1072;%20&#1089;&#1083;&#1072;&#1081;&#1076;_&#1072;&#1074;&#1075;&#1091;&#1089;&#109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Закупка через АИС "Учебник" </a:t>
            </a:r>
            <a:endParaRPr lang="ru-RU" b="1" dirty="0" smtClean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1BF-4079-BF59-01FB6560DBA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1BF-4079-BF59-01FB6560DBA3}"/>
              </c:ext>
            </c:extLst>
          </c:dPt>
          <c:dLbls>
            <c:dLbl>
              <c:idx val="0"/>
              <c:layout>
                <c:manualLayout>
                  <c:x val="5.5555555555555558E-3"/>
                  <c:y val="-3.2407407407407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1BF-4079-BF59-01FB6560DBA3}"/>
                </c:ext>
              </c:extLst>
            </c:dLbl>
            <c:dLbl>
              <c:idx val="1"/>
              <c:layout>
                <c:manualLayout>
                  <c:x val="1.666666666666666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1BF-4079-BF59-01FB6560DBA3}"/>
                </c:ext>
              </c:extLst>
            </c:dLbl>
            <c:dLbl>
              <c:idx val="2"/>
              <c:layout>
                <c:manualLayout>
                  <c:x val="1.3888888888888788E-2"/>
                  <c:y val="-3.7037037037037035E-2"/>
                </c:manualLayout>
              </c:layout>
              <c:tx>
                <c:rich>
                  <a:bodyPr/>
                  <a:lstStyle/>
                  <a:p>
                    <a:fld id="{551BF45B-DB39-40C7-9F8A-8D4692B55F0F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{551BF45B-DB39-40C7-9F8A-8D4692B55F0F}</c15:txfldGUID>
                      <c15:f>Лист1!$B$30</c15:f>
                      <c15:dlblFieldTableCache>
                        <c:ptCount val="1"/>
                        <c:pt idx="0">
                          <c:v>97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61BF-4079-BF59-01FB6560D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Лист1!$A$28:$A$30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Лист1!$B$28:$B$30</c:f>
              <c:numCache>
                <c:formatCode>General</c:formatCode>
                <c:ptCount val="3"/>
                <c:pt idx="0">
                  <c:v>10</c:v>
                </c:pt>
                <c:pt idx="1">
                  <c:v>86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BF-4079-BF59-01FB6560D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2084496"/>
        <c:axId val="622081696"/>
        <c:axId val="0"/>
      </c:bar3DChart>
      <c:catAx>
        <c:axId val="62208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2081696"/>
        <c:crosses val="autoZero"/>
        <c:auto val="1"/>
        <c:lblAlgn val="ctr"/>
        <c:lblOffset val="100"/>
        <c:noMultiLvlLbl val="0"/>
      </c:catAx>
      <c:valAx>
        <c:axId val="62208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Кол-во</a:t>
                </a:r>
                <a:r>
                  <a:rPr lang="ru-RU" baseline="0"/>
                  <a:t> ОО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208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10.02.2020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10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целях более углубленного изучения учебного предмета обучающимися учитель может рекомендовать учебные пособия, в том числе рабочие тетради, не включенные в список, для домашнего самостоятельного использования. При этом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указанные учебные пособия не могут быть использованы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образовательном процессе при реализации имеющих государственную аккредитацию образовательных программ начального общего, основного общего, среднего общего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71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целях более углубленного изучения учебного предмета обучающимися учитель может рекомендовать учебные пособия, в том числе рабочие тетради, не включенные в список, для домашнего самостоятельного использования. При этом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указанные учебные пособия не могут быть использованы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образовательном процессе при реализации имеющих государственную аккредитацию образовательных программ начального общего, основного общего, среднего общего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6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целях более углубленного изучения учебного предмета обучающимися учитель может рекомендовать учебные пособия, в том числе рабочие тетради, не включенные в список, для домашнего самостоятельного использования. При этом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указанные учебные пособия не могут быть использованы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образовательном процессе при реализации имеющих государственную аккредитацию образовательных программ начального общего, основного общего, среднего общего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22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58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25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13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657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5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10.02.2020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10.02.2020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10.02.2020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10.02.2020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10.02.2020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10.02.2020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onstantia" pitchFamily="18" charset="0"/>
              </a:rPr>
            </a:b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11" y="457735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Замятина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Оксана Михайловна, ректор ТОИПКРО, к.т.н.,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доцент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7884" y="4509120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Формирование библиотечных фондов образовательной организации</a:t>
            </a:r>
            <a:endParaRPr lang="ru-RU" sz="2200" dirty="0">
              <a:solidFill>
                <a:schemeClr val="bg1"/>
              </a:solidFill>
            </a:endParaRPr>
          </a:p>
          <a:p>
            <a:pPr algn="ctr"/>
            <a:endParaRPr lang="ru-RU" sz="400" dirty="0" smtClean="0">
              <a:solidFill>
                <a:schemeClr val="bg1"/>
              </a:solidFill>
            </a:endParaRPr>
          </a:p>
          <a:p>
            <a:pPr algn="ctr"/>
            <a:endParaRPr lang="ru-RU" sz="400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7195" y="6237312"/>
            <a:ext cx="268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Томск, 11</a:t>
            </a:r>
            <a:r>
              <a:rPr lang="en-US" dirty="0" smtClean="0"/>
              <a:t> </a:t>
            </a:r>
            <a:r>
              <a:rPr lang="ru-RU" dirty="0"/>
              <a:t>февраля </a:t>
            </a:r>
            <a:r>
              <a:rPr lang="ru-RU" dirty="0" smtClean="0"/>
              <a:t>2020 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320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Нормативная база при формировании библиотечного фонда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8568952" cy="4896544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/>
              <a:t>Приказ </a:t>
            </a:r>
            <a:r>
              <a:rPr lang="ru-RU" sz="1600" b="1" dirty="0"/>
              <a:t>Министерства Просвещения Российской Федерации от </a:t>
            </a:r>
            <a:r>
              <a:rPr lang="ru-RU" sz="1600" b="1" dirty="0" smtClean="0"/>
              <a:t>28.12.2018 г. </a:t>
            </a:r>
            <a:r>
              <a:rPr lang="ru-RU" sz="1600" b="1" dirty="0"/>
              <a:t>№ 345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«</a:t>
            </a:r>
            <a:r>
              <a:rPr lang="ru-RU" sz="1600" dirty="0"/>
              <a:t>О федеральном перечне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</a:t>
            </a:r>
            <a:r>
              <a:rPr lang="ru-RU" sz="1600" dirty="0" smtClean="0"/>
              <a:t>» (с изменениями и дополнениями);</a:t>
            </a:r>
          </a:p>
          <a:p>
            <a:pPr algn="just"/>
            <a:r>
              <a:rPr lang="ru-RU" sz="1600" b="1" dirty="0"/>
              <a:t>Письмо </a:t>
            </a:r>
            <a:r>
              <a:rPr lang="ru-RU" sz="1600" b="1" dirty="0" err="1"/>
              <a:t>Минобрнауки</a:t>
            </a:r>
            <a:r>
              <a:rPr lang="ru-RU" sz="1600" b="1" dirty="0"/>
              <a:t> РФ от 16 мая 2018 г. №08-1211 «Об использовании учебников и учебных пособий в образовательной деятельности»:</a:t>
            </a:r>
          </a:p>
          <a:p>
            <a:pPr marL="539750" lvl="1" algn="just"/>
            <a:r>
              <a:rPr lang="ru-RU" sz="1500" dirty="0" smtClean="0"/>
              <a:t>не в обязательную часть учебного плана ООП</a:t>
            </a:r>
            <a:r>
              <a:rPr lang="ru-RU" sz="1500" dirty="0"/>
              <a:t>;</a:t>
            </a:r>
          </a:p>
          <a:p>
            <a:pPr marL="539750" lvl="1" algn="just">
              <a:spcAft>
                <a:spcPts val="600"/>
              </a:spcAft>
            </a:pPr>
            <a:r>
              <a:rPr lang="ru-RU" sz="1500" dirty="0" smtClean="0"/>
              <a:t>не менее </a:t>
            </a:r>
            <a:r>
              <a:rPr lang="ru-RU" sz="1500" dirty="0"/>
              <a:t>одного учебника в печатной и (или) электронной форме на каждого обучающегося по каждому учебному предмету, входящему </a:t>
            </a:r>
            <a:r>
              <a:rPr lang="ru-RU" sz="1500" dirty="0" err="1" smtClean="0"/>
              <a:t>енее</a:t>
            </a:r>
            <a:r>
              <a:rPr lang="ru-RU" sz="1500" dirty="0" smtClean="0"/>
              <a:t> одного учебника в печатной и (или) электронной форме или учебного пособия на каждого </a:t>
            </a:r>
            <a:r>
              <a:rPr lang="ru-RU" sz="1500" dirty="0"/>
              <a:t>обучающегося по каждому учебному предмету, входящему в часть, формируемую участниками образовательных </a:t>
            </a:r>
            <a:r>
              <a:rPr lang="ru-RU" sz="1500" dirty="0" smtClean="0"/>
              <a:t>отношений.</a:t>
            </a:r>
          </a:p>
          <a:p>
            <a:pPr marL="363538" lvl="1" algn="just"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ru-RU" sz="1600" b="1" dirty="0" smtClean="0"/>
              <a:t>Письмо </a:t>
            </a:r>
            <a:r>
              <a:rPr lang="ru-RU" sz="1600" b="1" dirty="0" err="1" smtClean="0"/>
              <a:t>Минпросвещения</a:t>
            </a:r>
            <a:r>
              <a:rPr lang="ru-RU" sz="1600" b="1" dirty="0" smtClean="0"/>
              <a:t> </a:t>
            </a:r>
            <a:r>
              <a:rPr lang="ru-RU" sz="1600" b="1" dirty="0"/>
              <a:t>РФ от </a:t>
            </a:r>
            <a:r>
              <a:rPr lang="ru-RU" sz="1600" b="1" dirty="0" smtClean="0"/>
              <a:t>23 октября 2019 </a:t>
            </a:r>
            <a:r>
              <a:rPr lang="ru-RU" sz="1600" b="1" dirty="0"/>
              <a:t>г. </a:t>
            </a:r>
            <a:r>
              <a:rPr lang="ru-RU" sz="1600" b="1" dirty="0" smtClean="0"/>
              <a:t>№ ВБ-47/04 </a:t>
            </a:r>
            <a:r>
              <a:rPr lang="ru-RU" sz="1600" b="1" dirty="0"/>
              <a:t>«Об использовании </a:t>
            </a:r>
            <a:r>
              <a:rPr lang="ru-RU" sz="1600" b="1" dirty="0" smtClean="0"/>
              <a:t>рабочих тетрадей»:</a:t>
            </a:r>
          </a:p>
          <a:p>
            <a:pPr marL="539750" lvl="1" algn="just"/>
            <a:r>
              <a:rPr lang="ru-RU" sz="1500" dirty="0"/>
              <a:t>если образовательная организация </a:t>
            </a:r>
            <a:r>
              <a:rPr lang="ru-RU" sz="1500" b="1" dirty="0"/>
              <a:t>включает</a:t>
            </a:r>
            <a:r>
              <a:rPr lang="ru-RU" sz="1500" dirty="0"/>
              <a:t> конкретную рабочую тетрадь в список, который утверждается приказом директора образовательной организации, то возникают правовые основания для </a:t>
            </a:r>
            <a:r>
              <a:rPr lang="ru-RU" sz="1500" b="1" dirty="0"/>
              <a:t>их закупки за бюджетные средства</a:t>
            </a:r>
            <a:r>
              <a:rPr lang="ru-RU" sz="1500" dirty="0"/>
              <a:t>. </a:t>
            </a:r>
          </a:p>
          <a:p>
            <a:pPr marL="539750" lvl="1" algn="just"/>
            <a:r>
              <a:rPr lang="ru-RU" sz="1500" dirty="0" smtClean="0"/>
              <a:t>В целях более углубленного изучения учебного предмета обучающимися учитель </a:t>
            </a:r>
            <a:r>
              <a:rPr lang="ru-RU" sz="1500" b="1" dirty="0" smtClean="0"/>
              <a:t>может рекомендовать </a:t>
            </a:r>
            <a:r>
              <a:rPr lang="ru-RU" sz="1500" dirty="0" smtClean="0"/>
              <a:t>учебные пособия, в том числе рабочие тетради, не включенные в список, для домашнего самостоятельного использования. При этом </a:t>
            </a:r>
            <a:r>
              <a:rPr lang="ru-RU" sz="1500" dirty="0"/>
              <a:t>указанные учебные пособия </a:t>
            </a:r>
            <a:r>
              <a:rPr lang="ru-RU" sz="1500" b="1" dirty="0"/>
              <a:t>не могут быть </a:t>
            </a:r>
            <a:r>
              <a:rPr lang="ru-RU" sz="1500" b="1" dirty="0" smtClean="0"/>
              <a:t>использованы </a:t>
            </a:r>
            <a:r>
              <a:rPr lang="ru-RU" sz="1500" dirty="0" smtClean="0"/>
              <a:t>в образовательном процессе при реализации имеющих государственную аккредитацию образовательных программ начального общего, основного общего, среднего общего образования.</a:t>
            </a:r>
          </a:p>
          <a:p>
            <a:pPr marL="539750" lvl="1" algn="just"/>
            <a:endParaRPr lang="ru-RU" sz="1500" dirty="0" smtClean="0"/>
          </a:p>
          <a:p>
            <a:pPr lvl="1" algn="just"/>
            <a:endParaRPr lang="ru-RU" sz="1200" dirty="0"/>
          </a:p>
          <a:p>
            <a:pPr marL="457200" lvl="1" indent="0">
              <a:buNone/>
            </a:pPr>
            <a:endParaRPr lang="ru-RU" sz="1600" b="1" dirty="0"/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617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320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Изменения в ФПУ за 2019 год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363272" cy="122413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Приказ </a:t>
            </a:r>
            <a:r>
              <a:rPr lang="ru-RU" dirty="0"/>
              <a:t>Министерства Просвещения Российской Федерации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от </a:t>
            </a:r>
            <a:r>
              <a:rPr lang="ru-RU" b="1" dirty="0" smtClean="0"/>
              <a:t>22.11.2019 г. </a:t>
            </a:r>
            <a:r>
              <a:rPr lang="ru-RU" b="1" dirty="0"/>
              <a:t>№ 632 </a:t>
            </a:r>
            <a:r>
              <a:rPr lang="ru-RU" dirty="0"/>
              <a:t>«О внесении изменений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</a:t>
            </a:r>
            <a:r>
              <a:rPr lang="ru-RU" dirty="0" smtClean="0"/>
              <a:t>»: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823128"/>
              </p:ext>
            </p:extLst>
          </p:nvPr>
        </p:nvGraphicFramePr>
        <p:xfrm>
          <a:off x="899592" y="2852936"/>
          <a:ext cx="4176464" cy="33426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76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Учебники</a:t>
                      </a:r>
                      <a:r>
                        <a:rPr lang="ru-RU" sz="1400" baseline="0" dirty="0" smtClean="0"/>
                        <a:t> в новом ФПУ (пр.№ 345 от 28.12.2018 г.)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Издательство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Кол-во учебников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364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Просвещение</a:t>
                      </a:r>
                      <a:endParaRPr lang="ru-RU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9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Дрофа</a:t>
                      </a:r>
                      <a:endParaRPr lang="ru-RU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287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Вентана</a:t>
                      </a:r>
                      <a:r>
                        <a:rPr lang="ru-RU" dirty="0" smtClean="0"/>
                        <a:t>-граф</a:t>
                      </a:r>
                      <a:endParaRPr lang="ru-RU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469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Бином.</a:t>
                      </a:r>
                      <a:r>
                        <a:rPr lang="ru-RU" baseline="0" dirty="0" smtClean="0"/>
                        <a:t> Лаборатория знаний</a:t>
                      </a:r>
                      <a:endParaRPr lang="ru-RU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484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Русское слово-учебник</a:t>
                      </a:r>
                      <a:endParaRPr lang="ru-RU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094109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550957"/>
              </p:ext>
            </p:extLst>
          </p:nvPr>
        </p:nvGraphicFramePr>
        <p:xfrm>
          <a:off x="5852090" y="2857118"/>
          <a:ext cx="2032278" cy="33324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032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Добавлены пр. № 632</a:t>
                      </a:r>
                      <a:r>
                        <a:rPr lang="ru-RU" sz="1400" baseline="0" dirty="0" smtClean="0"/>
                        <a:t> от 22.11.2019 г.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44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6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2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4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47</a:t>
                      </a:r>
                    </a:p>
                    <a:p>
                      <a:pPr algn="ctr"/>
                      <a:endParaRPr lang="ru-RU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7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13519"/>
                  </a:ext>
                </a:extLst>
              </a:tr>
            </a:tbl>
          </a:graphicData>
        </a:graphic>
      </p:graphicFrame>
      <p:pic>
        <p:nvPicPr>
          <p:cNvPr id="1026" name="Picture 2" descr="https://avatars.mds.yandex.net/get-pdb/1747905/bab5f73f-80f9-4378-ac51-5501721ce908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15" y="3807784"/>
            <a:ext cx="531052" cy="53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320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Нормативная база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АИС «Учебник»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8568952" cy="4896544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endParaRPr lang="ru-RU" sz="1600" b="1" dirty="0" smtClean="0"/>
          </a:p>
          <a:p>
            <a:pPr algn="just">
              <a:spcAft>
                <a:spcPts val="600"/>
              </a:spcAft>
            </a:pPr>
            <a:r>
              <a:rPr lang="ru-RU" sz="1600" b="1" dirty="0" smtClean="0"/>
              <a:t>Распоряжение ДОО ТО от 06.04.2017 г. № 228-р «О внедрении на территории Томской области АИС «Учебник»;</a:t>
            </a:r>
          </a:p>
          <a:p>
            <a:pPr algn="just">
              <a:spcAft>
                <a:spcPts val="600"/>
              </a:spcAft>
            </a:pPr>
            <a:r>
              <a:rPr lang="ru-RU" sz="1600" b="1" dirty="0" smtClean="0"/>
              <a:t>Приказ </a:t>
            </a:r>
            <a:r>
              <a:rPr lang="ru-RU" sz="1600" b="1" dirty="0"/>
              <a:t>Министерства Просвещения Российской Федерации от </a:t>
            </a:r>
            <a:r>
              <a:rPr lang="ru-RU" sz="1600" b="1" dirty="0" smtClean="0"/>
              <a:t>28.12.2018 г. </a:t>
            </a:r>
            <a:r>
              <a:rPr lang="ru-RU" sz="1600" b="1" dirty="0"/>
              <a:t>№ 345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«</a:t>
            </a:r>
            <a:r>
              <a:rPr lang="ru-RU" sz="1600" dirty="0"/>
              <a:t>О федеральном перечне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</a:t>
            </a:r>
            <a:r>
              <a:rPr lang="ru-RU" sz="1600" dirty="0" smtClean="0"/>
              <a:t>»;</a:t>
            </a:r>
          </a:p>
          <a:p>
            <a:pPr algn="just">
              <a:spcAft>
                <a:spcPts val="600"/>
              </a:spcAft>
            </a:pPr>
            <a:r>
              <a:rPr lang="ru-RU" sz="1600" b="1" dirty="0" smtClean="0"/>
              <a:t>Приказ </a:t>
            </a:r>
            <a:r>
              <a:rPr lang="ru-RU" sz="1600" b="1" dirty="0"/>
              <a:t>Министерства Просвещения Российской Федерации от </a:t>
            </a:r>
            <a:r>
              <a:rPr lang="ru-RU" sz="1600" b="1" dirty="0" smtClean="0"/>
              <a:t>22.11.2019 г. </a:t>
            </a:r>
            <a:r>
              <a:rPr lang="ru-RU" sz="1600" b="1" dirty="0"/>
              <a:t>№ </a:t>
            </a:r>
            <a:r>
              <a:rPr lang="ru-RU" sz="1600" b="1" dirty="0" smtClean="0"/>
              <a:t>632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dirty="0" smtClean="0"/>
              <a:t>«О внесении изменений в федеральный перечень </a:t>
            </a:r>
            <a:r>
              <a:rPr lang="ru-RU" sz="1600" dirty="0"/>
              <a:t>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образования»;</a:t>
            </a:r>
          </a:p>
          <a:p>
            <a:pPr algn="just">
              <a:spcAft>
                <a:spcPts val="600"/>
              </a:spcAft>
            </a:pPr>
            <a:endParaRPr lang="ru-RU" sz="1600" dirty="0" smtClean="0"/>
          </a:p>
          <a:p>
            <a:pPr marL="254000" lvl="1" indent="0" algn="just">
              <a:buNone/>
            </a:pPr>
            <a:r>
              <a:rPr lang="ru-RU" sz="1500" dirty="0" smtClean="0"/>
              <a:t>		</a:t>
            </a:r>
            <a:r>
              <a:rPr lang="ru-RU" sz="1500" b="1" dirty="0" smtClean="0">
                <a:solidFill>
                  <a:srgbClr val="FF0000"/>
                </a:solidFill>
              </a:rPr>
              <a:t>98% общеобразовательных организаций Томско</a:t>
            </a:r>
            <a:r>
              <a:rPr lang="ru-RU" sz="1500" b="1" dirty="0" smtClean="0">
                <a:solidFill>
                  <a:srgbClr val="FF0000"/>
                </a:solidFill>
              </a:rPr>
              <a:t>й области </a:t>
            </a:r>
          </a:p>
          <a:p>
            <a:pPr marL="254000" lvl="1" indent="0" algn="just">
              <a:buNone/>
            </a:pPr>
            <a:r>
              <a:rPr lang="ru-RU" sz="1500" b="1" dirty="0">
                <a:solidFill>
                  <a:srgbClr val="FF0000"/>
                </a:solidFill>
              </a:rPr>
              <a:t>	</a:t>
            </a:r>
            <a:r>
              <a:rPr lang="ru-RU" sz="1500" b="1" dirty="0" smtClean="0">
                <a:solidFill>
                  <a:srgbClr val="FF0000"/>
                </a:solidFill>
              </a:rPr>
              <a:t>		используют в своей работе АИС «Учебник»</a:t>
            </a:r>
            <a:endParaRPr lang="ru-RU" sz="1500" b="1" dirty="0" smtClean="0">
              <a:solidFill>
                <a:srgbClr val="FF0000"/>
              </a:solidFill>
            </a:endParaRPr>
          </a:p>
          <a:p>
            <a:pPr lvl="1" algn="just"/>
            <a:endParaRPr lang="ru-RU" sz="1200" dirty="0"/>
          </a:p>
          <a:p>
            <a:pPr marL="457200" lvl="1" indent="0">
              <a:buNone/>
            </a:pPr>
            <a:endParaRPr lang="ru-RU" sz="1600" b="1" dirty="0"/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344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0952" y="188640"/>
            <a:ext cx="7869560" cy="1143000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Количество общеобразовательных организаций, </a:t>
            </a:r>
            <a:b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осуществляющих закупку учебников через АИС «Учебник»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217490"/>
              </p:ext>
            </p:extLst>
          </p:nvPr>
        </p:nvGraphicFramePr>
        <p:xfrm>
          <a:off x="474766" y="1340768"/>
          <a:ext cx="4385266" cy="529076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1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9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Муниципалитет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Кол-во </a:t>
                      </a:r>
                      <a:r>
                        <a:rPr lang="ru-RU" sz="800" u="none" strike="noStrike" dirty="0" smtClean="0">
                          <a:effectLst/>
                        </a:rPr>
                        <a:t>ОО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в </a:t>
                      </a:r>
                      <a:r>
                        <a:rPr lang="ru-RU" sz="800" u="none" strike="noStrike" dirty="0" smtClean="0">
                          <a:effectLst/>
                        </a:rPr>
                        <a:t>МОУО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2017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2018 год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2019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кол-во ОО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кол-во ОО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кол-во ОО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Александровский 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28,57%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28,57%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err="1">
                          <a:effectLst/>
                        </a:rPr>
                        <a:t>Асиновский</a:t>
                      </a:r>
                      <a:r>
                        <a:rPr lang="ru-RU" sz="900" b="1" u="none" strike="noStrike" dirty="0">
                          <a:effectLst/>
                        </a:rPr>
                        <a:t> 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21,43%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42,86%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</a:t>
                      </a:r>
                      <a:r>
                        <a:rPr lang="en-US" sz="800" u="none" strike="noStrike" dirty="0" smtClean="0">
                          <a:effectLst/>
                        </a:rPr>
                        <a:t>8</a:t>
                      </a:r>
                      <a:r>
                        <a:rPr lang="ru-RU" sz="800" u="none" strike="noStrike" dirty="0" smtClean="0">
                          <a:effectLst/>
                        </a:rPr>
                        <a:t>,</a:t>
                      </a:r>
                      <a:r>
                        <a:rPr lang="en-US" sz="800" u="none" strike="noStrike" dirty="0" smtClean="0">
                          <a:effectLst/>
                        </a:rPr>
                        <a:t>57</a:t>
                      </a:r>
                      <a:r>
                        <a:rPr lang="ru-RU" sz="800" u="none" strike="noStrike" dirty="0" smtClean="0">
                          <a:effectLst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Бакчарский</a:t>
                      </a:r>
                      <a:r>
                        <a:rPr lang="ru-RU" sz="9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район</a:t>
                      </a:r>
                      <a:endParaRPr lang="ru-RU" sz="9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12,50%</a:t>
                      </a:r>
                      <a:endParaRPr lang="ru-RU" sz="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37,50%</a:t>
                      </a:r>
                      <a:endParaRPr lang="ru-RU" sz="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err="1">
                          <a:effectLst/>
                        </a:rPr>
                        <a:t>Верхнекетский</a:t>
                      </a:r>
                      <a:r>
                        <a:rPr lang="ru-RU" sz="900" b="1" u="none" strike="noStrike" dirty="0">
                          <a:effectLst/>
                        </a:rPr>
                        <a:t> 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28,57%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42,86%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г.Северск</a:t>
                      </a:r>
                      <a:endParaRPr lang="ru-RU" sz="9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B050"/>
                          </a:solidFill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B050"/>
                          </a:solidFill>
                          <a:effectLst/>
                        </a:rPr>
                        <a:t>5,56%</a:t>
                      </a:r>
                      <a:endParaRPr lang="ru-RU" sz="8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r>
                        <a:rPr lang="en-US" sz="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r>
                        <a:rPr lang="ru-RU" sz="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,</a:t>
                      </a:r>
                      <a:r>
                        <a:rPr lang="en-US" sz="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67</a:t>
                      </a:r>
                      <a:r>
                        <a:rPr lang="ru-RU" sz="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г.Томск</a:t>
                      </a:r>
                      <a:r>
                        <a:rPr lang="ru-RU" sz="10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*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68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1,47%</a:t>
                      </a:r>
                      <a:endParaRPr lang="ru-RU" sz="9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7,35%</a:t>
                      </a:r>
                      <a:endParaRPr lang="ru-RU" sz="9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23,53%</a:t>
                      </a:r>
                      <a:endParaRPr lang="ru-RU" sz="9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Зырянский 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37,50%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Каргасокский 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33,33%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Кедровый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50,00%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50,00%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err="1">
                          <a:effectLst/>
                        </a:rPr>
                        <a:t>Кожевниковский</a:t>
                      </a:r>
                      <a:r>
                        <a:rPr lang="ru-RU" sz="900" b="1" u="none" strike="noStrike" dirty="0">
                          <a:effectLst/>
                        </a:rPr>
                        <a:t> 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25,00%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25,00%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err="1">
                          <a:effectLst/>
                        </a:rPr>
                        <a:t>Колпашевский</a:t>
                      </a:r>
                      <a:r>
                        <a:rPr lang="ru-RU" sz="900" b="1" u="none" strike="noStrike" dirty="0">
                          <a:effectLst/>
                        </a:rPr>
                        <a:t> 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17,65%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23,53%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err="1">
                          <a:effectLst/>
                        </a:rPr>
                        <a:t>Кривошеинский</a:t>
                      </a:r>
                      <a:r>
                        <a:rPr lang="ru-RU" sz="900" b="1" u="none" strike="noStrike" dirty="0">
                          <a:effectLst/>
                        </a:rPr>
                        <a:t> 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70,00%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60,00%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err="1">
                          <a:effectLst/>
                        </a:rPr>
                        <a:t>Молчановский</a:t>
                      </a:r>
                      <a:r>
                        <a:rPr lang="ru-RU" sz="900" b="1" u="none" strike="noStrike" dirty="0">
                          <a:effectLst/>
                        </a:rPr>
                        <a:t> 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33,33%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33,33%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Парабельский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район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22,22%</a:t>
                      </a:r>
                      <a:endParaRPr lang="ru-RU" sz="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0,00%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Первомайский 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92,86%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85,71%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Стрежевой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11,11%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Тегульдетский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район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0,00%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Томский 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17,14%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57,14%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37,14%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err="1">
                          <a:effectLst/>
                        </a:rPr>
                        <a:t>Чаинский</a:t>
                      </a:r>
                      <a:r>
                        <a:rPr lang="ru-RU" sz="900" b="1" u="none" strike="noStrike" dirty="0">
                          <a:effectLst/>
                        </a:rPr>
                        <a:t> 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70,00%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70,00%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Шегарский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район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33,33%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6,67%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Подведомственные ОО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33,33%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41</a:t>
                      </a:r>
                      <a:r>
                        <a:rPr lang="ru-RU" sz="800" u="none" strike="noStrike" dirty="0" smtClean="0">
                          <a:effectLst/>
                        </a:rPr>
                        <a:t>,</a:t>
                      </a:r>
                      <a:r>
                        <a:rPr lang="en-US" sz="800" u="none" strike="noStrike" dirty="0" smtClean="0">
                          <a:effectLst/>
                        </a:rPr>
                        <a:t>67</a:t>
                      </a:r>
                      <a:r>
                        <a:rPr lang="ru-RU" sz="800" u="none" strike="noStrike" dirty="0" smtClean="0">
                          <a:effectLst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Негосударственные ОО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8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318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3,14%</a:t>
                      </a:r>
                      <a:endParaRPr lang="ru-RU" sz="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86</a:t>
                      </a:r>
                      <a:endParaRPr lang="ru-RU" sz="9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27,04%</a:t>
                      </a:r>
                      <a:endParaRPr lang="ru-RU" sz="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r>
                        <a:rPr lang="en-US" sz="10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30,50</a:t>
                      </a:r>
                      <a:r>
                        <a:rPr lang="ru-RU" sz="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7" marR="7817" marT="7817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95940"/>
              </p:ext>
            </p:extLst>
          </p:nvPr>
        </p:nvGraphicFramePr>
        <p:xfrm>
          <a:off x="5253081" y="2616273"/>
          <a:ext cx="3294112" cy="27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64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4624"/>
            <a:ext cx="500860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93496" cy="114300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Модели региональных сетей ИБЦ</a:t>
            </a:r>
            <a:endParaRPr lang="ru-RU" sz="3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41140"/>
            <a:ext cx="8640961" cy="67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11" y="123958"/>
            <a:ext cx="8064894" cy="6257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6350281"/>
            <a:ext cx="56353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Выгрузка заказов каждую среду после 15.00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onstantia" pitchFamily="18" charset="0"/>
              </a:rPr>
            </a:b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11" y="457735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Замятина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Оксана Михайловна, ректор ТОИПКРО, к.т.н.,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доцент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7884" y="4509120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Формирование библиотечных фондов образовательной организации</a:t>
            </a:r>
            <a:endParaRPr lang="ru-RU" sz="2200" dirty="0">
              <a:solidFill>
                <a:schemeClr val="bg1"/>
              </a:solidFill>
            </a:endParaRPr>
          </a:p>
          <a:p>
            <a:pPr algn="ctr"/>
            <a:endParaRPr lang="ru-RU" sz="400" dirty="0" smtClean="0">
              <a:solidFill>
                <a:schemeClr val="bg1"/>
              </a:solidFill>
            </a:endParaRPr>
          </a:p>
          <a:p>
            <a:pPr algn="ctr"/>
            <a:endParaRPr lang="ru-RU" sz="400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7195" y="6237312"/>
            <a:ext cx="268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Томск, 11</a:t>
            </a:r>
            <a:r>
              <a:rPr lang="en-US" dirty="0" smtClean="0"/>
              <a:t> </a:t>
            </a:r>
            <a:r>
              <a:rPr lang="ru-RU" dirty="0"/>
              <a:t>февраля </a:t>
            </a:r>
            <a:r>
              <a:rPr lang="ru-RU" dirty="0" smtClean="0"/>
              <a:t>2020 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6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586</Words>
  <Application>Microsoft Office PowerPoint</Application>
  <PresentationFormat>Экран (4:3)</PresentationFormat>
  <Paragraphs>281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Unicode MS</vt:lpstr>
      <vt:lpstr>Calibri</vt:lpstr>
      <vt:lpstr>Constantia</vt:lpstr>
      <vt:lpstr>Times New Roman</vt:lpstr>
      <vt:lpstr>Тема Office</vt:lpstr>
      <vt:lpstr>  </vt:lpstr>
      <vt:lpstr>Нормативная база при формировании библиотечного фонда</vt:lpstr>
      <vt:lpstr>Изменения в ФПУ за 2019 год</vt:lpstr>
      <vt:lpstr>Нормативная база АИС «Учебник»</vt:lpstr>
      <vt:lpstr>Количество общеобразовательных организаций,  осуществляющих закупку учебников через АИС «Учебник»</vt:lpstr>
      <vt:lpstr>Презентация PowerPoint</vt:lpstr>
      <vt:lpstr>Модели региональных сетей ИБЦ</vt:lpstr>
      <vt:lpstr>Презентация PowerPoint</vt:lpstr>
      <vt:lpstr>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Валя</cp:lastModifiedBy>
  <cp:revision>247</cp:revision>
  <dcterms:created xsi:type="dcterms:W3CDTF">2015-08-07T17:34:38Z</dcterms:created>
  <dcterms:modified xsi:type="dcterms:W3CDTF">2020-02-10T17:17:23Z</dcterms:modified>
</cp:coreProperties>
</file>