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trictFirstAndLastChars="0" saveSubsetFonts="1" autoCompressPictures="0">
  <p:sldMasterIdLst>
    <p:sldMasterId id="2147483691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9144000" cy="5143500" type="screen16x9"/>
  <p:notesSz cx="6805613" cy="99441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id="{C2A2B0E3-8DC3-4A47-97D7-E51206320E8F}" name="Раздел по умолчанию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</p14:sectionLst>
    </p:ext>
  </p:extLst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TxStyle/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TxStyle/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TxStyle/>
      <a:tcStyle>
        <a:tcBdr>
          <a:left>
            <a:ln>
              <a:noFill/>
            </a:ln>
          </a:left>
        </a:tcBdr>
      </a:tcStyle>
    </a:seCell>
    <a:swCell>
      <a:tcTxStyle/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TxStyle/>
      <a:tcStyle>
        <a:tcBdr>
          <a:left>
            <a:ln>
              <a:noFill/>
            </a:ln>
          </a:left>
        </a:tcBdr>
      </a:tcStyle>
    </a:neCell>
    <a:nwCell>
      <a:tcTxStyle/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TxStyle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TxStyle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ThumbnailView">
  <p:normalViewPr>
    <p:restoredLeft sz="11136"/>
    <p:restoredTop sz="87751"/>
  </p:normalViewPr>
  <p:slideViewPr>
    <p:cSldViewPr>
      <p:cViewPr varScale="1">
        <p:scale>
          <a:sx n="139" d="100"/>
          <a:sy n="139" d="100"/>
        </p:scale>
        <p:origin x="336" y="114"/>
      </p:cViewPr>
      <p:guideLst>
        <p:guide orient="horz" pos="1619"/>
        <p:guide pos="2879"/>
      </p:guideLst>
    </p:cSldViewPr>
  </p:slideViewPr>
  <p:outlineViewPr>
    <p:cViewPr>
      <p:scale>
        <a:sx n="33" d="100"/>
        <a:sy n="33" d="100"/>
      </p:scale>
      <p:origin x="0" y="166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98"/>
    </p:cViewPr>
  </p:sorterViewPr>
  <p:notesViewPr>
    <p:cSldViewPr>
      <p:cViewPr varScale="1">
        <p:scale>
          <a:sx n="37" d="100"/>
          <a:sy n="37" d="100"/>
        </p:scale>
        <p:origin x="-2448" y="-106"/>
      </p:cViewPr>
      <p:guideLst>
        <p:guide orient="horz" pos="3103"/>
        <p:guide pos="2115"/>
        <p:guide orient="horz" pos="3132"/>
        <p:guide pos="2143"/>
      </p:guideLst>
    </p:cSldViewPr>
  </p:notesViewPr>
  <p:gridSpacing cx="36868100" cy="368681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slide" Target="slides/slide33.xml"  /><Relationship Id="rId36" Type="http://schemas.openxmlformats.org/officeDocument/2006/relationships/slide" Target="slides/slide34.xml"  /><Relationship Id="rId37" Type="http://schemas.openxmlformats.org/officeDocument/2006/relationships/presProps" Target="presProps.xml"  /><Relationship Id="rId38" Type="http://schemas.openxmlformats.org/officeDocument/2006/relationships/viewProps" Target="viewProps.xml"  /><Relationship Id="rId39" Type="http://schemas.openxmlformats.org/officeDocument/2006/relationships/theme" Target="theme/theme1.xml"  /><Relationship Id="rId4" Type="http://schemas.openxmlformats.org/officeDocument/2006/relationships/slide" Target="slides/slide2.xml"  /><Relationship Id="rId40" Type="http://schemas.openxmlformats.org/officeDocument/2006/relationships/tableStyles" Target="tableStyles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87313" y="746125"/>
            <a:ext cx="6630987" cy="3729038"/>
          </a:xfrm>
          <a:custGeom>
            <a:avLst/>
            <a:gd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0562" y="4723449"/>
            <a:ext cx="5444490" cy="4474845"/>
          </a:xfrm>
          <a:prstGeom prst="rect">
            <a:avLst/>
          </a:prstGeom>
          <a:noFill/>
          <a:ln>
            <a:noFill/>
          </a:ln>
        </p:spPr>
        <p:txBody>
          <a:bodyPr lIns="91406" tIns="91406" rIns="91406" bIns="91406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21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32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33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34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9447256E-483B-4BC1-BFF8-D2418426C52D}" type="slidenum">
              <a:rPr lang="en-US"/>
              <a:pPr lvl="0">
                <a:defRPr/>
              </a:pPr>
              <a:t>1</a:t>
            </a:fld>
            <a:endParaRPr lang="en-US"/>
          </a:p>
        </p:txBody>
      </p:sp>
    </p:spTree>
  </p:cSld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/>
            </a:r>
            <a:endParaRPr lang="ru-RU" altLang="en-US"/>
          </a:p>
        </p:txBody>
      </p:sp>
    </p:spTree>
  </p:cSld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9447256E-483B-4BC1-BFF8-D2418426C52D}" type="slidenum">
              <a:rPr lang="en-US"/>
              <a:pPr lvl="0">
                <a:defRPr/>
              </a:pPr>
              <a:t>3</a:t>
            </a:fld>
            <a:endParaRPr lang="en-US"/>
          </a:p>
        </p:txBody>
      </p:sp>
    </p:spTree>
  </p:cSld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2275029A-2D1E-47A5-9598-4A9AC47B3AC1}" type="slidenum">
              <a:rPr lang="en-US"/>
              <a:pPr rtl="0">
                <a:defRPr/>
              </a:pPr>
              <a:t>4</a:t>
            </a:fld>
            <a:endParaRPr lang="en-US"/>
          </a:p>
        </p:txBody>
      </p:sp>
    </p:spTree>
  </p:cSld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</p:spTree>
  </p:cSld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>
              <a:defRPr/>
            </a:pPr>
            <a:fld id="{2275029A-2D1E-47A5-9598-4A9AC47B3AC1}" type="slidenum">
              <a:rPr lang="en-US"/>
              <a:pPr rtl="0">
                <a:defRPr/>
              </a:pPr>
              <a:t>30</a:t>
            </a:fld>
            <a:endParaRPr lang="en-US"/>
          </a:p>
        </p:txBody>
      </p:sp>
    </p:spTree>
  </p:cSld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9447256E-483B-4BC1-BFF8-D2418426C52D}" type="slidenum">
              <a:rPr lang="en-US"/>
              <a:pPr lvl="0">
                <a:defRPr/>
              </a:pPr>
              <a:t>31</a:t>
            </a:fld>
            <a:endParaRPr lang="en-US"/>
          </a:p>
        </p:txBody>
      </p:sp>
    </p:spTree>
  </p:cSld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TextEdit="1"/>
          </p:cNvSpPr>
          <p:nvPr>
            <p:ph type="sldImg" idx="0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 sz="11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endParaRPr lang="ru-RU" altLang="en-US" sz="11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9447256E-483B-4BC1-BFF8-D2418426C52D}" type="slidenum">
              <a:rPr lang="en-US"/>
              <a:pPr lvl="0">
                <a:defRPr/>
              </a:pPr>
              <a:t>32</a:t>
            </a:fld>
            <a:endParaRPr lang="en-US"/>
          </a:p>
        </p:txBody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Только заголовок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 idx="0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4" tIns="91424" rIns="91424" bIns="91424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4" tIns="91424" rIns="91424" bIns="91424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  <a:defRPr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  <a:defRPr/>
              </a:pPr>
              <a:t>‹#›</a:t>
            </a:fld>
            <a:endParaRPr lang="en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pPr lvl="0" rtl="0">
                <a:spcBef>
                  <a:spcPts val="0"/>
                </a:spcBef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72D5EA3D-460D-4B2E-9F65-C0D556FB7407}" type="datetime1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33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1063"/>
            <a:ext cx="7886700" cy="994172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628650" y="1376437"/>
            <a:ext cx="3886200" cy="3263504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4629150" y="1376437"/>
            <a:ext cx="3886200" cy="3263504"/>
          </a:xfrm>
        </p:spPr>
        <p:txBody>
          <a:bodyPr rtlCol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8650" y="4774482"/>
            <a:ext cx="2457450" cy="273844"/>
          </a:xfrm>
        </p:spPr>
        <p:txBody>
          <a:bodyPr rtlCol="0"/>
          <a:lstStyle/>
          <a:p>
            <a:pPr rtl="0"/>
            <a:fld id="{D8A81E54-0148-46E1-A385-A96B314ED149}" type="datetime1">
              <a:rPr lang="ru-RU" noProof="0" smtClean="0"/>
              <a:pPr rtl="0"/>
              <a:t>26.09.2019</a:t>
            </a:fld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486150" y="4774482"/>
            <a:ext cx="2171700" cy="273844"/>
          </a:xfrm>
        </p:spPr>
        <p:txBody>
          <a:bodyPr rtlCol="0"/>
          <a:lstStyle/>
          <a:p>
            <a:pPr rtl="0"/>
            <a:r>
              <a:rPr lang="ru-RU" noProof="0"/>
              <a:t>Добавить нижний колонтитул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057900" y="4774482"/>
            <a:ext cx="2457450" cy="273844"/>
          </a:xfrm>
        </p:spPr>
        <p:txBody>
          <a:bodyPr rtlCol="0"/>
          <a:lstStyle/>
          <a:p>
            <a:pPr rtl="0"/>
            <a:fld id="{062D6987-FB6D-4DB8-81B8-AD0F35E3BB5F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83030010"/>
      </p:ext>
    </p:extLst>
  </p:cSld>
  <p:clrMapOvr>
    <a:masterClrMapping/>
  </p:clrMapOvr>
</p:sldLayout>
</file>

<file path=ppt/slideLayouts/slideLayout6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Пользовательский макет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457200" y="206375"/>
            <a:ext cx="8229600" cy="85725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Shape 53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5AA75-01B9-4FB9-8B63-0138D4F42D50}" type="slidenum">
              <a:rPr lang="ru-RU" altLang="zh-CN"/>
              <a:pPr>
                <a:defRPr/>
              </a:pPr>
              <a:t>‹#›</a:t>
            </a:fld>
            <a:endParaRPr lang="ru-RU" altLang="zh-CN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Заголовок и объект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rtl="0"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rtl="0">
              <a:defRPr/>
            </a:pPr>
            <a:r>
              <a:rPr lang="ru-RU"/>
              <a:t>Щелкните, чтобы изменить стили текста образца слайда</a:t>
            </a:r>
            <a:endParaRPr lang="ru-RU"/>
          </a:p>
          <a:p>
            <a:pPr lvl="1" rtl="0">
              <a:defRPr/>
            </a:pPr>
            <a:r>
              <a:rPr lang="ru-RU"/>
              <a:t>Второй уровень</a:t>
            </a:r>
            <a:endParaRPr lang="ru-RU"/>
          </a:p>
          <a:p>
            <a:pPr lvl="2" rtl="0">
              <a:defRPr/>
            </a:pPr>
            <a:r>
              <a:rPr lang="ru-RU"/>
              <a:t>Третий уровень</a:t>
            </a:r>
            <a:endParaRPr lang="ru-RU"/>
          </a:p>
          <a:p>
            <a:pPr lvl="3" rtl="0">
              <a:defRPr/>
            </a:pPr>
            <a:r>
              <a:rPr lang="ru-RU"/>
              <a:t>Четвертый уровень</a:t>
            </a:r>
            <a:endParaRPr lang="ru-RU"/>
          </a:p>
          <a:p>
            <a:pPr lvl="4" rtl="0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914400" cy="914400"/>
          </a:xfrm>
        </p:spPr>
        <p:txBody>
          <a:bodyPr/>
          <a:lstStyle/>
          <a:p>
            <a:pPr rtl="0">
              <a:defRPr/>
            </a:pPr>
            <a:fld id="{C4AB3C9B-AE9B-439B-9E20-F24831A15E96}" type="datetime1">
              <a:rPr lang="ru-RU"/>
              <a:pPr rtl="0">
                <a:defRPr/>
              </a:pPr>
              <a:t>26-10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914400" cy="914400"/>
          </a:xfrm>
        </p:spPr>
        <p:txBody>
          <a:bodyPr/>
          <a:lstStyle/>
          <a:p>
            <a:pPr rtl="0">
              <a:defRPr/>
            </a:pPr>
            <a:r>
              <a:rPr lang="ru-RU"/>
              <a:t>Добавить нижний колонтитул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062D6987-FB6D-4DB8-81B8-AD0F35E3BB5F}" type="slidenum">
              <a:rPr lang="ru-RU"/>
              <a:pPr rt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8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fld id="{B4C71EC6-210F-42DE-9C53-41977AD35B3D}" type="datetime1">
              <a:rPr lang="ru-RU"/>
              <a:pPr lvl="0">
                <a:defRPr/>
              </a:pPr>
              <a:t>26-10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B19B0651-EE4F-4900-A07F-96A6BFA9D0F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theme" Target="../theme/theme1.xml"  /></Relationships>
</file>

<file path=ppt/slideMasters/slideMaster1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imple-light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 idx="0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b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t" anchorCtr="0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 anchor="ctr" anchorCtr="0">
            <a:noAutofit/>
          </a:bodyPr>
          <a:lstStyle/>
          <a:p>
            <a:pPr lvl="0" algn="r" rtl="0">
              <a:spcBef>
                <a:spcPts val="0"/>
              </a:spcBef>
              <a:buNone/>
              <a:defRPr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pPr lvl="0" algn="r" rtl="0">
                <a:spcBef>
                  <a:spcPts val="0"/>
                </a:spcBef>
                <a:buNone/>
                <a:defRPr/>
              </a:pPr>
              <a:t>‹#›</a:t>
            </a:fld>
            <a:endParaRPr lang="en" sz="130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</p:sldLayoutIdLst>
  <p:transition xmlns:mc="http://schemas.openxmlformats.org/markup-compatibility/2006" xmlns:hp="http://schemas.haansoft.com/office/presentation/8.0" mc:Ignorable="hp" hp:hslDur="500"/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.jpeg"  /><Relationship Id="rId4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21.png"  /><Relationship Id="rId3" Type="http://schemas.openxmlformats.org/officeDocument/2006/relationships/image" Target="../media/image22.png"  /><Relationship Id="rId4" Type="http://schemas.openxmlformats.org/officeDocument/2006/relationships/image" Target="../media/image16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image" Target="../media/image2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8.xml"  /><Relationship Id="rId2" Type="http://schemas.openxmlformats.org/officeDocument/2006/relationships/image" Target="../media/image2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25.png"  /><Relationship Id="rId3" Type="http://schemas.openxmlformats.org/officeDocument/2006/relationships/image" Target="../media/image26.jpeg"  /><Relationship Id="rId4" Type="http://schemas.openxmlformats.org/officeDocument/2006/relationships/image" Target="../media/image5.jpeg"  /><Relationship Id="rId5" Type="http://schemas.openxmlformats.org/officeDocument/2006/relationships/image" Target="../media/image6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27.png"  /><Relationship Id="rId3" Type="http://schemas.openxmlformats.org/officeDocument/2006/relationships/image" Target="../media/image26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28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29.png"  /><Relationship Id="rId3" Type="http://schemas.openxmlformats.org/officeDocument/2006/relationships/image" Target="../media/image30.png"  /><Relationship Id="rId4" Type="http://schemas.openxmlformats.org/officeDocument/2006/relationships/image" Target="../media/image31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32.png"  /><Relationship Id="rId3" Type="http://schemas.openxmlformats.org/officeDocument/2006/relationships/image" Target="../media/image33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34.png"  /><Relationship Id="rId3" Type="http://schemas.openxmlformats.org/officeDocument/2006/relationships/image" Target="../media/image35.png"  /><Relationship Id="rId4" Type="http://schemas.openxmlformats.org/officeDocument/2006/relationships/image" Target="../media/image36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37.png"  /><Relationship Id="rId3" Type="http://schemas.openxmlformats.org/officeDocument/2006/relationships/image" Target="../media/image38.png"  /><Relationship Id="rId4" Type="http://schemas.openxmlformats.org/officeDocument/2006/relationships/image" Target="../media/image39.png"  /><Relationship Id="rId5" Type="http://schemas.openxmlformats.org/officeDocument/2006/relationships/image" Target="../media/image40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6.xml"  /><Relationship Id="rId3" Type="http://schemas.openxmlformats.org/officeDocument/2006/relationships/image" Target="../media/image3.jpe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41.png"  /><Relationship Id="rId3" Type="http://schemas.openxmlformats.org/officeDocument/2006/relationships/image" Target="../media/image42.png"  /><Relationship Id="rId4" Type="http://schemas.openxmlformats.org/officeDocument/2006/relationships/image" Target="../media/image38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5.xml"  /><Relationship Id="rId2" Type="http://schemas.openxmlformats.org/officeDocument/2006/relationships/slideLayout" Target="../slideLayouts/slideLayout5.xml"  /><Relationship Id="rId3" Type="http://schemas.openxmlformats.org/officeDocument/2006/relationships/image" Target="../media/image43.png"  /><Relationship Id="rId4" Type="http://schemas.openxmlformats.org/officeDocument/2006/relationships/image" Target="../media/image44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45.png"  /><Relationship Id="rId3" Type="http://schemas.openxmlformats.org/officeDocument/2006/relationships/image" Target="../media/image46.png"  /><Relationship Id="rId4" Type="http://schemas.openxmlformats.org/officeDocument/2006/relationships/image" Target="../media/image47.png"  /><Relationship Id="rId5" Type="http://schemas.openxmlformats.org/officeDocument/2006/relationships/image" Target="../media/image48.png"  /><Relationship Id="rId6" Type="http://schemas.openxmlformats.org/officeDocument/2006/relationships/image" Target="../media/image49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0.png"  /><Relationship Id="rId3" Type="http://schemas.openxmlformats.org/officeDocument/2006/relationships/image" Target="../media/image27.png"  /><Relationship Id="rId4" Type="http://schemas.openxmlformats.org/officeDocument/2006/relationships/image" Target="../media/image47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1.png"  /><Relationship Id="rId3" Type="http://schemas.openxmlformats.org/officeDocument/2006/relationships/image" Target="../media/image52.png"  /><Relationship Id="rId4" Type="http://schemas.openxmlformats.org/officeDocument/2006/relationships/image" Target="../media/image53.png"  /><Relationship Id="rId5" Type="http://schemas.openxmlformats.org/officeDocument/2006/relationships/image" Target="../media/image54.png"  /><Relationship Id="rId6" Type="http://schemas.openxmlformats.org/officeDocument/2006/relationships/image" Target="../media/image55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6.png"  /><Relationship Id="rId3" Type="http://schemas.openxmlformats.org/officeDocument/2006/relationships/image" Target="../media/image57.png"  /><Relationship Id="rId4" Type="http://schemas.openxmlformats.org/officeDocument/2006/relationships/image" Target="../media/image58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59.png"  /><Relationship Id="rId3" Type="http://schemas.openxmlformats.org/officeDocument/2006/relationships/image" Target="../media/image60.png"  /><Relationship Id="rId4" Type="http://schemas.openxmlformats.org/officeDocument/2006/relationships/image" Target="../media/image61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62.png"  /><Relationship Id="rId3" Type="http://schemas.openxmlformats.org/officeDocument/2006/relationships/image" Target="../media/image63.png"  /><Relationship Id="rId4" Type="http://schemas.openxmlformats.org/officeDocument/2006/relationships/image" Target="../media/image53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64.png"  /><Relationship Id="rId3" Type="http://schemas.openxmlformats.org/officeDocument/2006/relationships/image" Target="../media/image65.png"  /><Relationship Id="rId4" Type="http://schemas.openxmlformats.org/officeDocument/2006/relationships/image" Target="../media/image48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66.png"  /><Relationship Id="rId3" Type="http://schemas.openxmlformats.org/officeDocument/2006/relationships/image" Target="../media/image67.png"  /><Relationship Id="rId4" Type="http://schemas.openxmlformats.org/officeDocument/2006/relationships/image" Target="../media/image68.png"  /><Relationship Id="rId5" Type="http://schemas.openxmlformats.org/officeDocument/2006/relationships/image" Target="../media/image26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3.xml"  /><Relationship Id="rId2" Type="http://schemas.openxmlformats.org/officeDocument/2006/relationships/slideLayout" Target="../slideLayouts/slideLayout4.xml"  /><Relationship Id="rId3" Type="http://schemas.openxmlformats.org/officeDocument/2006/relationships/image" Target="../media/image4.jpeg"  /><Relationship Id="rId4" Type="http://schemas.openxmlformats.org/officeDocument/2006/relationships/image" Target="../media/image5.jpeg"  /><Relationship Id="rId5" Type="http://schemas.openxmlformats.org/officeDocument/2006/relationships/image" Target="../media/image6.jpeg"  /><Relationship Id="rId6" Type="http://schemas.openxmlformats.org/officeDocument/2006/relationships/image" Target="../media/image7.jpeg"  /><Relationship Id="rId7" Type="http://schemas.openxmlformats.org/officeDocument/2006/relationships/image" Target="../media/image8.jpeg"  /><Relationship Id="rId8" Type="http://schemas.openxmlformats.org/officeDocument/2006/relationships/image" Target="../media/image9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69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70.png"  /><Relationship Id="rId3" Type="http://schemas.openxmlformats.org/officeDocument/2006/relationships/image" Target="../media/image71.png"  /><Relationship Id="rId4" Type="http://schemas.openxmlformats.org/officeDocument/2006/relationships/image" Target="../media/image72.png"  /><Relationship Id="rId5" Type="http://schemas.openxmlformats.org/officeDocument/2006/relationships/image" Target="../media/image73.png"  /><Relationship Id="rId6" Type="http://schemas.openxmlformats.org/officeDocument/2006/relationships/image" Target="../media/image74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6.xml"  /><Relationship Id="rId2" Type="http://schemas.openxmlformats.org/officeDocument/2006/relationships/slideLayout" Target="../slideLayouts/slideLayout5.xml"  /><Relationship Id="rId3" Type="http://schemas.openxmlformats.org/officeDocument/2006/relationships/image" Target="../media/image10.jpeg"  /><Relationship Id="rId4" Type="http://schemas.openxmlformats.org/officeDocument/2006/relationships/image" Target="../media/image11.jpeg"  /><Relationship Id="rId5" Type="http://schemas.openxmlformats.org/officeDocument/2006/relationships/image" Target="../media/image12.jpeg"  /><Relationship Id="rId6" Type="http://schemas.openxmlformats.org/officeDocument/2006/relationships/image" Target="../media/image13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7.xml"  /><Relationship Id="rId3" Type="http://schemas.openxmlformats.org/officeDocument/2006/relationships/image" Target="../media/image2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.xml"  /><Relationship Id="rId2" Type="http://schemas.openxmlformats.org/officeDocument/2006/relationships/notesSlide" Target="../notesSlides/notesSlide8.xml"  /><Relationship Id="rId3" Type="http://schemas.openxmlformats.org/officeDocument/2006/relationships/hyperlink" Target="mailto:GTrofimova@prosv.ru" TargetMode="External" /><Relationship Id="rId4" Type="http://schemas.openxmlformats.org/officeDocument/2006/relationships/hyperlink" Target="mailto:&#1045;Balakireva@prosv.ru" TargetMode="External" /><Relationship Id="rId5" Type="http://schemas.openxmlformats.org/officeDocument/2006/relationships/image" Target="../media/image75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4.xml"  /><Relationship Id="rId2" Type="http://schemas.openxmlformats.org/officeDocument/2006/relationships/slideLayout" Target="../slideLayouts/slideLayout7.xml"  /><Relationship Id="rId3" Type="http://schemas.openxmlformats.org/officeDocument/2006/relationships/image" Target="../media/image10.jpeg"  /><Relationship Id="rId4" Type="http://schemas.openxmlformats.org/officeDocument/2006/relationships/image" Target="../media/image11.jpeg"  /><Relationship Id="rId5" Type="http://schemas.openxmlformats.org/officeDocument/2006/relationships/image" Target="../media/image12.jpeg"  /><Relationship Id="rId6" Type="http://schemas.openxmlformats.org/officeDocument/2006/relationships/image" Target="../media/image13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4.png"  /><Relationship Id="rId3" Type="http://schemas.openxmlformats.org/officeDocument/2006/relationships/image" Target="../media/image15.png"  /><Relationship Id="rId4" Type="http://schemas.openxmlformats.org/officeDocument/2006/relationships/image" Target="../media/image16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7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8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19.png"  /><Relationship Id="rId3" Type="http://schemas.openxmlformats.org/officeDocument/2006/relationships/image" Target="../media/image16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5.xml"  /><Relationship Id="rId2" Type="http://schemas.openxmlformats.org/officeDocument/2006/relationships/image" Target="../media/image20.png"  /><Relationship Id="rId3" Type="http://schemas.openxmlformats.org/officeDocument/2006/relationships/image" Target="../media/image16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00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43" y="5147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866" y="453627"/>
            <a:ext cx="7233279" cy="1470051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Constantia" panose="02030602050306030303" pitchFamily="18" charset="0"/>
              </a:rPr>
              <a:t>ГРУППА КОМПАНИЙ</a:t>
            </a:r>
            <a:br>
              <a:rPr lang="ru-RU" sz="1600" dirty="0"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Constantia" panose="02030602050306030303" pitchFamily="18" charset="0"/>
              </a:rPr>
              <a:t>«ПРОСВЕЩЕНИЕ» —</a:t>
            </a:r>
            <a:br>
              <a:rPr lang="ru-RU" sz="1600" dirty="0"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Constantia" panose="02030602050306030303" pitchFamily="18" charset="0"/>
              </a:rPr>
              <a:t>СИСТЕМЕ ОБРАЗОВАНИЯ</a:t>
            </a:r>
            <a:br>
              <a:rPr lang="ru-RU" sz="1600" dirty="0"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1600" dirty="0">
                <a:solidFill>
                  <a:srgbClr val="002060"/>
                </a:solidFill>
                <a:latin typeface="Constantia" panose="02030602050306030303" pitchFamily="18" charset="0"/>
              </a:rPr>
            </a:b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pic>
        <p:nvPicPr>
          <p:cNvPr id="23" name="Рисунок 22" descr="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0" y="5090898"/>
            <a:ext cx="9144000" cy="52602"/>
          </a:xfrm>
          <a:prstGeom prst="rect">
            <a:avLst/>
          </a:prstGeom>
        </p:spPr>
      </p:pic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7574683" y="225748"/>
            <a:ext cx="1125698" cy="38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7578419" y="410043"/>
            <a:ext cx="432098" cy="24905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272018" y="410043"/>
            <a:ext cx="432098" cy="24905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7574683" y="499701"/>
            <a:ext cx="98375" cy="92148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2" name="Freeform 9"/>
          <p:cNvSpPr>
            <a:spLocks noEditPoints="1"/>
          </p:cNvSpPr>
          <p:nvPr/>
        </p:nvSpPr>
        <p:spPr bwMode="auto">
          <a:xfrm>
            <a:off x="7690490" y="499701"/>
            <a:ext cx="67244" cy="92148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3" name="Freeform 10"/>
          <p:cNvSpPr>
            <a:spLocks noEditPoints="1"/>
          </p:cNvSpPr>
          <p:nvPr/>
        </p:nvSpPr>
        <p:spPr bwMode="auto">
          <a:xfrm>
            <a:off x="7776412" y="498455"/>
            <a:ext cx="90903" cy="94638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888484" y="498455"/>
            <a:ext cx="83431" cy="94638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5" name="Freeform 12"/>
          <p:cNvSpPr>
            <a:spLocks noEditPoints="1"/>
          </p:cNvSpPr>
          <p:nvPr/>
        </p:nvSpPr>
        <p:spPr bwMode="auto">
          <a:xfrm>
            <a:off x="7990594" y="499701"/>
            <a:ext cx="72224" cy="92148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8083987" y="499701"/>
            <a:ext cx="67244" cy="92148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7" name="Freeform 14"/>
          <p:cNvSpPr>
            <a:spLocks/>
          </p:cNvSpPr>
          <p:nvPr/>
        </p:nvSpPr>
        <p:spPr bwMode="auto">
          <a:xfrm>
            <a:off x="8169909" y="499702"/>
            <a:ext cx="141958" cy="118298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8325564" y="499701"/>
            <a:ext cx="68488" cy="92148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>
            <a:off x="8412731" y="499701"/>
            <a:ext cx="97129" cy="92148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8526047" y="499701"/>
            <a:ext cx="98375" cy="92148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21" name="Freeform 18"/>
          <p:cNvSpPr>
            <a:spLocks/>
          </p:cNvSpPr>
          <p:nvPr/>
        </p:nvSpPr>
        <p:spPr bwMode="auto">
          <a:xfrm>
            <a:off x="8639364" y="499701"/>
            <a:ext cx="69734" cy="92148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sp>
        <p:nvSpPr>
          <p:cNvPr id="22" name="Freeform 19"/>
          <p:cNvSpPr>
            <a:spLocks noEditPoints="1"/>
          </p:cNvSpPr>
          <p:nvPr/>
        </p:nvSpPr>
        <p:spPr bwMode="auto">
          <a:xfrm>
            <a:off x="8051611" y="225748"/>
            <a:ext cx="180560" cy="22787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050"/>
          </a:p>
        </p:txBody>
      </p:sp>
      <p:grpSp>
        <p:nvGrpSpPr>
          <p:cNvPr id="87" name="Группа 86"/>
          <p:cNvGrpSpPr/>
          <p:nvPr/>
        </p:nvGrpSpPr>
        <p:grpSpPr>
          <a:xfrm>
            <a:off x="0" y="411152"/>
            <a:ext cx="7416157" cy="24905"/>
            <a:chOff x="0" y="548203"/>
            <a:chExt cx="9888209" cy="33206"/>
          </a:xfrm>
        </p:grpSpPr>
        <p:grpSp>
          <p:nvGrpSpPr>
            <p:cNvPr id="56" name="Группа 55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48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4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</p:grpSp>
          <p:grpSp>
            <p:nvGrpSpPr>
              <p:cNvPr id="49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5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  <p:grpSp>
              <p:nvGrpSpPr>
                <p:cNvPr id="5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5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</p:grpSp>
        </p:grpSp>
        <p:grpSp>
          <p:nvGrpSpPr>
            <p:cNvPr id="57" name="Группа 56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58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6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7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  <p:grpSp>
              <p:nvGrpSpPr>
                <p:cNvPr id="67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6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</p:grpSp>
          <p:grpSp>
            <p:nvGrpSpPr>
              <p:cNvPr id="59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  <p:grpSp>
              <p:nvGrpSpPr>
                <p:cNvPr id="6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6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</p:grpSp>
        </p:grpSp>
        <p:grpSp>
          <p:nvGrpSpPr>
            <p:cNvPr id="72" name="Группа 71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73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81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85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86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  <p:grpSp>
              <p:nvGrpSpPr>
                <p:cNvPr id="82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83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84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</p:grpSp>
          <p:grpSp>
            <p:nvGrpSpPr>
              <p:cNvPr id="74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75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9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80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  <p:grpSp>
              <p:nvGrpSpPr>
                <p:cNvPr id="76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77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  <p:sp>
                <p:nvSpPr>
                  <p:cNvPr id="78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68580" tIns="34290" rIns="68580" bIns="3429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050"/>
                  </a:p>
                </p:txBody>
              </p:sp>
            </p:grpSp>
          </p:grpSp>
        </p:grpSp>
      </p:grpSp>
      <p:sp>
        <p:nvSpPr>
          <p:cNvPr id="5" name="TextBox 4"/>
          <p:cNvSpPr txBox="1"/>
          <p:nvPr/>
        </p:nvSpPr>
        <p:spPr>
          <a:xfrm>
            <a:off x="8429452" y="4574432"/>
            <a:ext cx="48603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/>
              <a:t>2019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2079" y="1975148"/>
            <a:ext cx="72438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400" b="1" dirty="0" smtClean="0">
                <a:solidFill>
                  <a:srgbClr val="FF0000"/>
                </a:solidFill>
                <a:latin typeface="Calibri" pitchFamily="34" charset="0"/>
                <a:cs typeface="Arial" panose="020B0604020202020204" pitchFamily="34" charset="0"/>
              </a:rPr>
              <a:t>Здорово  </a:t>
            </a:r>
            <a:r>
              <a:rPr lang="ru-RU" sz="4400" b="1" dirty="0" smtClean="0">
                <a:solidFill>
                  <a:srgbClr val="FF0000"/>
                </a:solidFill>
                <a:latin typeface="Calibri" pitchFamily="34" charset="0"/>
                <a:cs typeface="Arial" panose="020B0604020202020204" pitchFamily="34" charset="0"/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latin typeface="Calibri" pitchFamily="34" charset="0"/>
                <a:cs typeface="Arial" panose="020B0604020202020204" pitchFamily="34" charset="0"/>
              </a:rPr>
              <a:t>быть   </a:t>
            </a:r>
            <a:r>
              <a:rPr lang="ru-RU" sz="4400" b="1" dirty="0" smtClean="0">
                <a:solidFill>
                  <a:srgbClr val="FF0000"/>
                </a:solidFill>
                <a:latin typeface="Calibri" pitchFamily="34" charset="0"/>
                <a:cs typeface="Arial" panose="020B0604020202020204" pitchFamily="34" charset="0"/>
              </a:rPr>
              <a:t>здоровым</a:t>
            </a:r>
            <a:endParaRPr lang="ru-RU" sz="4400" b="1" dirty="0">
              <a:solidFill>
                <a:srgbClr val="FF0000"/>
              </a:solidFill>
              <a:latin typeface="Calibri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98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287524" y="361950"/>
            <a:ext cx="8568952" cy="445604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sz="2400">
                <a:solidFill>
                  <a:srgbClr val="0070c0"/>
                </a:solidFill>
                <a:latin typeface="Arial"/>
                <a:cs typeface="Arial"/>
              </a:rPr>
              <a:t>Пропедевтика предметного обучения в основной школе</a:t>
            </a:r>
            <a:endParaRPr lang="ru-RU" sz="240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990" t="13070" r="33270" b="5400"/>
          <a:stretch>
            <a:fillRect/>
          </a:stretch>
        </p:blipFill>
        <p:spPr>
          <a:xfrm>
            <a:off x="359532" y="915566"/>
            <a:ext cx="3168100" cy="4479962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1880" t="10600" r="33380" b="5400"/>
          <a:stretch>
            <a:fillRect/>
          </a:stretch>
        </p:blipFill>
        <p:spPr>
          <a:xfrm>
            <a:off x="3419872" y="951570"/>
            <a:ext cx="3240224" cy="44067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092280" y="2571750"/>
            <a:ext cx="1844098" cy="237377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1980" y="419982"/>
            <a:ext cx="4464496" cy="2645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100" b="1" i="1">
                <a:solidFill>
                  <a:srgbClr val="42c7f1"/>
                </a:solidFill>
                <a:latin typeface="Calibri"/>
                <a:cs typeface="Calibri"/>
              </a:rPr>
              <a:t>Цель пособий </a:t>
            </a:r>
            <a:r>
              <a:rPr lang="ru-RU" sz="2100" b="1">
                <a:solidFill>
                  <a:srgbClr val="42c7f1"/>
                </a:solidFill>
                <a:latin typeface="Calibri"/>
                <a:cs typeface="Calibri"/>
              </a:rPr>
              <a:t>— помочь детям в решении актуальных вопросов физиологического, психологического и социального характера.</a:t>
            </a:r>
            <a:endParaRPr lang="ru-RU" sz="2100" b="1">
              <a:solidFill>
                <a:srgbClr val="42c7f1"/>
              </a:solidFill>
              <a:latin typeface="Calibri"/>
              <a:cs typeface="Calibri"/>
            </a:endParaRPr>
          </a:p>
          <a:p>
            <a:pPr algn="just">
              <a:defRPr/>
            </a:pPr>
            <a:r>
              <a:rPr lang="ru-RU" sz="2100" b="1">
                <a:solidFill>
                  <a:srgbClr val="42c7f1"/>
                </a:solidFill>
                <a:latin typeface="Calibri"/>
                <a:cs typeface="Calibri"/>
              </a:rPr>
              <a:t>Как преодолевать трудности переходного возраста?</a:t>
            </a:r>
            <a:endParaRPr lang="ru-RU" sz="2100" b="1">
              <a:solidFill>
                <a:srgbClr val="42c7f1"/>
              </a:solidFill>
              <a:latin typeface="Calibri"/>
              <a:cs typeface="Calibri"/>
            </a:endParaRPr>
          </a:p>
          <a:p>
            <a:pPr lvl="0">
              <a:defRPr/>
            </a:pPr>
            <a:endParaRPr lang="en-US" sz="2100" b="1">
              <a:solidFill>
                <a:srgbClr val="42c7f1"/>
              </a:solidFill>
              <a:latin typeface="Calibri"/>
              <a:cs typeface="Calibri"/>
            </a:endParaRPr>
          </a:p>
        </p:txBody>
      </p:sp>
      <p:pic>
        <p:nvPicPr>
          <p:cNvPr id="1026" name="Picture 2" descr="J:\пособие 5-6 ГОТОВО\zozh-5-9-klass.jpg"/>
          <p:cNvPicPr>
            <a:picLocks noChangeAspect="1" noChangeArrowheads="1"/>
          </p:cNvPicPr>
          <p:nvPr/>
        </p:nvPicPr>
        <p:blipFill rotWithShape="1">
          <a:blip r:embed="rId2"/>
          <a:srcRect r="9650"/>
          <a:stretch>
            <a:fillRect/>
          </a:stretch>
        </p:blipFill>
        <p:spPr>
          <a:xfrm>
            <a:off x="367026" y="0"/>
            <a:ext cx="3484893" cy="276856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0540" y="3034253"/>
            <a:ext cx="8262920" cy="1773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3000" indent="-333000" algn="just">
              <a:buAutoNum type="arabicPeriod"/>
              <a:defRPr/>
            </a:pPr>
            <a:r>
              <a:rPr lang="ru-RU" sz="1800">
                <a:latin typeface="Calibri"/>
                <a:cs typeface="Calibri"/>
              </a:rPr>
              <a:t>Для чего нужна уверенность в себе и на чём она основывается?</a:t>
            </a:r>
            <a:endParaRPr lang="ru-RU" sz="1800">
              <a:latin typeface="Calibri"/>
              <a:cs typeface="Calibri"/>
            </a:endParaRPr>
          </a:p>
          <a:p>
            <a:pPr marL="333000" indent="-333000" algn="just">
              <a:buAutoNum type="arabicPeriod"/>
              <a:defRPr/>
            </a:pPr>
            <a:r>
              <a:rPr lang="ru-RU" sz="1800">
                <a:latin typeface="Calibri"/>
                <a:cs typeface="Calibri"/>
              </a:rPr>
              <a:t>Как выстраивать взаимоотношения со сверстниками и взрослыми?</a:t>
            </a:r>
            <a:endParaRPr lang="ru-RU" sz="1800">
              <a:latin typeface="Calibri"/>
              <a:cs typeface="Calibri"/>
            </a:endParaRPr>
          </a:p>
          <a:p>
            <a:pPr marL="333000" indent="-333000" algn="just">
              <a:buAutoNum type="arabicPeriod"/>
              <a:defRPr/>
            </a:pPr>
            <a:r>
              <a:rPr lang="ru-RU" sz="1800">
                <a:latin typeface="Calibri"/>
                <a:cs typeface="Calibri"/>
              </a:rPr>
              <a:t>Как подходить к выбору профессии и готовиться к ОГЭ?</a:t>
            </a:r>
            <a:endParaRPr lang="ru-RU" sz="1800">
              <a:latin typeface="Calibri"/>
              <a:cs typeface="Calibri"/>
            </a:endParaRPr>
          </a:p>
          <a:p>
            <a:pPr marL="333000" indent="-333000" algn="just">
              <a:buAutoNum type="arabicPeriod"/>
              <a:defRPr/>
            </a:pPr>
            <a:r>
              <a:rPr lang="ru-RU" sz="1800">
                <a:latin typeface="Calibri"/>
                <a:cs typeface="Calibri"/>
              </a:rPr>
              <a:t>Каким должен быть рацион питания, чтобы организм получал максимум полезных веществ, вредны ли школьные перекусы?</a:t>
            </a:r>
            <a:endParaRPr lang="ru-RU" sz="2000"/>
          </a:p>
          <a:p>
            <a:pPr marL="370000" indent="-370000" algn="just">
              <a:buAutoNum type="arabicPeriod"/>
              <a:defRPr/>
            </a:pPr>
            <a:r>
              <a:rPr lang="ru-RU" sz="2000"/>
              <a:t>К</a:t>
            </a:r>
            <a:r>
              <a:rPr lang="ru-RU" sz="1800">
                <a:latin typeface="Calibri"/>
                <a:cs typeface="Calibri"/>
              </a:rPr>
              <a:t>акие существуют возможности для занятий спортом и другие вопросы?</a:t>
            </a:r>
            <a:endParaRPr lang="ru-RU" sz="1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>
        <p:wipe/>
      </p:transition>
    </mc:Choice>
    <mc:Fallback>
      <p:transition xmlns:mc="http://schemas.openxmlformats.org/markup-compatibility/2006" xmlns:hp="http://schemas.haansoft.com/office/presentation/8.0" mc:Ignorable="hp" hp:hslDur="75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1870" y="627534"/>
            <a:ext cx="5130570" cy="109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i="1">
                <a:solidFill>
                  <a:schemeClr val="accent5">
                    <a:lumMod val="70000"/>
                  </a:schemeClr>
                </a:solidFill>
                <a:latin typeface="Calibri"/>
                <a:cs typeface="Calibri"/>
              </a:rPr>
              <a:t>Ц</a:t>
            </a:r>
            <a:r>
              <a:rPr lang="ru-RU" sz="2200" b="1" i="1">
                <a:solidFill>
                  <a:schemeClr val="accent5">
                    <a:lumMod val="70000"/>
                  </a:schemeClr>
                </a:solidFill>
                <a:latin typeface="Calibri"/>
                <a:cs typeface="Calibri"/>
              </a:rPr>
              <a:t>ель пособия </a:t>
            </a:r>
            <a:r>
              <a:rPr lang="ru-RU" sz="2200">
                <a:solidFill>
                  <a:schemeClr val="accent5">
                    <a:lumMod val="70000"/>
                  </a:schemeClr>
                </a:solidFill>
                <a:latin typeface="Calibri"/>
                <a:cs typeface="Calibri"/>
              </a:rPr>
              <a:t>— развить и закрепить у юношей и девушек устойчивые навыки здорового образа жизни. </a:t>
            </a:r>
            <a:endParaRPr lang="ru-RU" sz="2200">
              <a:solidFill>
                <a:schemeClr val="accent5">
                  <a:lumMod val="7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050" name="Picture 2" descr="J:\Готово 10-11\zozh-10-11-klass.jpg"/>
          <p:cNvPicPr>
            <a:picLocks noChangeAspect="1" noChangeArrowheads="1"/>
          </p:cNvPicPr>
          <p:nvPr/>
        </p:nvPicPr>
        <p:blipFill rotWithShape="1">
          <a:blip r:embed="rId2"/>
          <a:srcRect l="10730" r="20550" b="7870"/>
          <a:stretch>
            <a:fillRect/>
          </a:stretch>
        </p:blipFill>
        <p:spPr>
          <a:xfrm>
            <a:off x="363240" y="108012"/>
            <a:ext cx="1868499" cy="246373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2409732"/>
            <a:ext cx="8820980" cy="2827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3000" indent="-333000" algn="just">
              <a:buAutoNum type="arabicPeriod"/>
              <a:defRPr/>
            </a:pPr>
            <a:r>
              <a:rPr lang="ru-RU" sz="1800">
                <a:solidFill>
                  <a:schemeClr val="tx1"/>
                </a:solidFill>
                <a:latin typeface="Calibri"/>
                <a:cs typeface="Calibri"/>
              </a:rPr>
              <a:t>Пособие поможет:</a:t>
            </a:r>
            <a:endParaRPr lang="ru-RU" sz="1800">
              <a:solidFill>
                <a:schemeClr val="tx1"/>
              </a:solidFill>
              <a:latin typeface="Calibri"/>
              <a:cs typeface="Calibri"/>
            </a:endParaRPr>
          </a:p>
          <a:p>
            <a:pPr marL="333000" indent="-333000" algn="just">
              <a:buAutoNum type="arabicPeriod"/>
              <a:defRPr/>
            </a:pPr>
            <a:r>
              <a:rPr lang="ru-RU" sz="1800">
                <a:solidFill>
                  <a:schemeClr val="tx1"/>
                </a:solidFill>
                <a:latin typeface="Calibri"/>
                <a:cs typeface="Calibri"/>
              </a:rPr>
              <a:t>правильно формулировать жизненные и профессиональные цели;</a:t>
            </a:r>
            <a:endParaRPr lang="ru-RU" sz="1800">
              <a:solidFill>
                <a:schemeClr val="tx1"/>
              </a:solidFill>
              <a:latin typeface="Calibri"/>
              <a:cs typeface="Calibri"/>
            </a:endParaRPr>
          </a:p>
          <a:p>
            <a:pPr marL="333000" indent="-333000" algn="just">
              <a:buAutoNum type="arabicPeriod"/>
              <a:defRPr/>
            </a:pPr>
            <a:r>
              <a:rPr lang="ru-RU" sz="1800">
                <a:solidFill>
                  <a:schemeClr val="tx1"/>
                </a:solidFill>
                <a:latin typeface="Calibri"/>
                <a:cs typeface="Calibri"/>
              </a:rPr>
              <a:t>освоить технологии самооценки, тайм-менеджмента, решения конфликтов и управления эмоциями;</a:t>
            </a:r>
            <a:endParaRPr lang="ru-RU" sz="1800">
              <a:solidFill>
                <a:schemeClr val="tx1"/>
              </a:solidFill>
              <a:latin typeface="Calibri"/>
              <a:cs typeface="Calibri"/>
            </a:endParaRPr>
          </a:p>
          <a:p>
            <a:pPr marL="333000" indent="-333000" algn="just">
              <a:buAutoNum type="arabicPeriod"/>
              <a:defRPr/>
            </a:pPr>
            <a:r>
              <a:rPr lang="ru-RU" sz="1800">
                <a:solidFill>
                  <a:schemeClr val="tx1"/>
                </a:solidFill>
                <a:latin typeface="Calibri"/>
                <a:cs typeface="Calibri"/>
              </a:rPr>
              <a:t>выработать личные принципы здорового питания (приводятся варианты меню для старшеклассников);</a:t>
            </a:r>
            <a:endParaRPr lang="ru-RU" sz="1800">
              <a:solidFill>
                <a:schemeClr val="tx1"/>
              </a:solidFill>
              <a:latin typeface="Calibri"/>
              <a:cs typeface="Calibri"/>
            </a:endParaRPr>
          </a:p>
          <a:p>
            <a:pPr marL="333000" indent="-333000" algn="just">
              <a:buAutoNum type="arabicPeriod"/>
              <a:defRPr/>
            </a:pPr>
            <a:r>
              <a:rPr lang="ru-RU" sz="1800">
                <a:solidFill>
                  <a:schemeClr val="tx1"/>
                </a:solidFill>
                <a:latin typeface="Calibri"/>
                <a:cs typeface="Calibri"/>
              </a:rPr>
              <a:t>спланировать физическую нагрузку для получения ежедневного заряда бодрости и оптимизма;</a:t>
            </a:r>
            <a:endParaRPr lang="ru-RU" sz="1800">
              <a:solidFill>
                <a:schemeClr val="tx1"/>
              </a:solidFill>
              <a:latin typeface="Calibri"/>
              <a:cs typeface="Calibri"/>
            </a:endParaRPr>
          </a:p>
          <a:p>
            <a:pPr marL="333000" indent="-333000" algn="just">
              <a:buAutoNum type="arabicPeriod"/>
              <a:defRPr/>
            </a:pPr>
            <a:r>
              <a:rPr lang="ru-RU" sz="1800">
                <a:solidFill>
                  <a:schemeClr val="tx1"/>
                </a:solidFill>
                <a:latin typeface="Calibri"/>
                <a:cs typeface="Calibri"/>
              </a:rPr>
              <a:t>развить умение преодолевать трудности, быть терпеливым и упорным в достижении поставленных целей.</a:t>
            </a:r>
            <a:endParaRPr lang="ru-RU" sz="180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>
        <p:wipe/>
      </p:transition>
    </mc:Choice>
    <mc:Fallback>
      <p:transition xmlns:mc="http://schemas.openxmlformats.org/markup-compatibility/2006" xmlns:hp="http://schemas.haansoft.com/office/presentation/8.0" mc:Ignorable="hp" hp:hslDur="75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755413"/>
            <a:ext cx="7886700" cy="994172"/>
          </a:xfrm>
        </p:spPr>
        <p:txBody>
          <a:bodyPr/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 smtClean="0">
                <a:solidFill>
                  <a:srgbClr val="0070C0"/>
                </a:solidFill>
              </a:rPr>
              <a:t>Методические рекомендации по разработке и реализации программы курса внеурочной деятельности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 «Здорово быть здоровым» 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в общеобразовательных организациях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2</a:t>
            </a:fld>
            <a:endParaRPr lang="ru-RU" noProof="0"/>
          </a:p>
        </p:txBody>
      </p:sp>
      <p:pic>
        <p:nvPicPr>
          <p:cNvPr id="6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660" t="36383" r="38471" b="43618"/>
          <a:stretch/>
        </p:blipFill>
        <p:spPr>
          <a:xfrm>
            <a:off x="425760" y="2283718"/>
            <a:ext cx="3959324" cy="1241767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78364"/>
            <a:ext cx="1827598" cy="2410631"/>
          </a:xfrm>
          <a:prstGeom prst="rect">
            <a:avLst/>
          </a:prstGeom>
          <a:ln w="9525">
            <a:solidFill>
              <a:srgbClr val="003366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33511"/>
            <a:ext cx="1817781" cy="2400002"/>
          </a:xfrm>
          <a:prstGeom prst="rect">
            <a:avLst/>
          </a:prstGeom>
          <a:ln>
            <a:solidFill>
              <a:srgbClr val="003366"/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05" y="2658348"/>
            <a:ext cx="1757195" cy="2319844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0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617" t="16853" r="42177" b="7384"/>
          <a:stretch/>
        </p:blipFill>
        <p:spPr>
          <a:xfrm>
            <a:off x="5004048" y="555526"/>
            <a:ext cx="3367286" cy="40761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3</a:t>
            </a:fld>
            <a:endParaRPr lang="ru-RU" noProof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55526"/>
            <a:ext cx="3165357" cy="4175607"/>
          </a:xfrm>
          <a:prstGeom prst="rect">
            <a:avLst/>
          </a:prstGeom>
          <a:ln w="9525">
            <a:solidFill>
              <a:srgbClr val="003366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80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9502"/>
            <a:ext cx="8858467" cy="994172"/>
          </a:xfrm>
        </p:spPr>
        <p:txBody>
          <a:bodyPr/>
          <a:lstStyle/>
          <a:p>
            <a:r>
              <a:rPr lang="ru-RU" sz="2400" dirty="0" smtClean="0">
                <a:solidFill>
                  <a:srgbClr val="0070C0"/>
                </a:solidFill>
              </a:rPr>
              <a:t>Структура и содержание методических рекомендаций по организации занятий по программе курса</a:t>
            </a:r>
            <a:br>
              <a:rPr lang="ru-RU" sz="2400" dirty="0" smtClean="0">
                <a:solidFill>
                  <a:srgbClr val="0070C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                       «Здорово быть здоровым»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4453" t="17968" r="37441" b="7382"/>
          <a:stretch/>
        </p:blipFill>
        <p:spPr>
          <a:xfrm>
            <a:off x="2771800" y="1344504"/>
            <a:ext cx="3528392" cy="367277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7380312" y="3003797"/>
            <a:ext cx="1135038" cy="163614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3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Планируемые образовательные результаты освоения курса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5</a:t>
            </a:fld>
            <a:endParaRPr lang="ru-RU" noProof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622" t="17851" r="38139" b="5728"/>
          <a:stretch/>
        </p:blipFill>
        <p:spPr>
          <a:xfrm>
            <a:off x="1403648" y="1400522"/>
            <a:ext cx="2957114" cy="360714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6308" t="21762" r="38159" b="58986"/>
          <a:stretch/>
        </p:blipFill>
        <p:spPr>
          <a:xfrm>
            <a:off x="4963944" y="1400522"/>
            <a:ext cx="3064439" cy="9901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/>
          <a:srcRect l="26020" t="44924" r="38323" b="6591"/>
          <a:stretch/>
        </p:blipFill>
        <p:spPr>
          <a:xfrm>
            <a:off x="4985296" y="2434097"/>
            <a:ext cx="3043088" cy="25735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9275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algn="ctr">
              <a:defRPr/>
            </a:pPr>
            <a:r>
              <a:rPr lang="ru-RU" sz="2400">
                <a:solidFill>
                  <a:srgbClr val="c00000"/>
                </a:solidFill>
              </a:rPr>
              <a:t>Как работать с учебным пособием</a:t>
            </a:r>
            <a:br>
              <a:rPr lang="ru-RU" sz="2400">
                <a:solidFill>
                  <a:srgbClr val="0070c0"/>
                </a:solidFill>
              </a:rPr>
            </a:br>
            <a:r>
              <a:rPr lang="ru-RU" sz="2400">
                <a:solidFill>
                  <a:srgbClr val="0070c0"/>
                </a:solidFill>
              </a:rPr>
              <a:t>Виды заданий, их назначение и использование</a:t>
            </a:r>
            <a:endParaRPr lang="ru-RU" sz="240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540" t="44170" r="37540" b="37550"/>
          <a:stretch>
            <a:fillRect/>
          </a:stretch>
        </p:blipFill>
        <p:spPr>
          <a:xfrm>
            <a:off x="2411759" y="2895786"/>
            <a:ext cx="6408712" cy="2088232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062D6987-FB6D-4DB8-81B8-AD0F35E3BB5F}" type="slidenum">
              <a:rPr lang="en-US"/>
              <a:pPr rtl="0">
                <a:defRPr/>
              </a:pPr>
              <a:t>17</a:t>
            </a:fld>
            <a:endParaRPr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>
              <a:defRPr/>
            </a:pPr>
            <a:r>
              <a:rPr lang="ru-RU" altLang="en-US"/>
              <a:t/>
            </a:r>
            <a:endParaRPr lang="ru-RU" altLang="en-US"/>
          </a:p>
        </p:txBody>
      </p:sp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3"/>
          <a:srcRect l="25500" t="36620" r="43000" b="27150"/>
          <a:stretch>
            <a:fillRect/>
          </a:stretch>
        </p:blipFill>
        <p:spPr>
          <a:xfrm>
            <a:off x="215514" y="1491630"/>
            <a:ext cx="3564397" cy="2376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28650" y="281063"/>
            <a:ext cx="7886700" cy="654254"/>
          </a:xfrm>
        </p:spPr>
        <p:txBody>
          <a:bodyPr/>
          <a:lstStyle/>
          <a:p>
            <a:pPr lvl="0">
              <a:defRPr/>
            </a:pPr>
            <a:r>
              <a:rPr lang="ru-RU"/>
              <a:t>            </a:t>
            </a:r>
            <a:r>
              <a:rPr lang="ru-RU" sz="2800">
                <a:solidFill>
                  <a:srgbClr val="0070c0"/>
                </a:solidFill>
              </a:rPr>
              <a:t>Ситуативные задачи</a:t>
            </a:r>
            <a:endParaRPr lang="ru-RU" sz="2800">
              <a:solidFill>
                <a:srgbClr val="0070c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650" t="13560" r="43000" b="20560"/>
          <a:stretch>
            <a:fillRect/>
          </a:stretch>
        </p:blipFill>
        <p:spPr>
          <a:xfrm>
            <a:off x="1259632" y="1092902"/>
            <a:ext cx="3456384" cy="396386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062D6987-FB6D-4DB8-81B8-AD0F35E3BB5F}" type="slidenum">
              <a:rPr lang="en-US"/>
              <a:pPr rtl="0">
                <a:defRPr/>
              </a:pPr>
              <a:t>18</a:t>
            </a:fld>
            <a:endParaRPr lang="en-US"/>
          </a:p>
        </p:txBody>
      </p:sp>
      <p:pic>
        <p:nvPicPr>
          <p:cNvPr id="9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1340" t="58090" r="34770" b="17270"/>
          <a:stretch>
            <a:fillRect/>
          </a:stretch>
        </p:blipFill>
        <p:spPr>
          <a:xfrm>
            <a:off x="5040052" y="3096554"/>
            <a:ext cx="3670634" cy="1563428"/>
          </a:xfrm>
          <a:prstGeom prst="rect">
            <a:avLst/>
          </a:prstGeom>
        </p:spPr>
      </p:pic>
      <p:pic>
        <p:nvPicPr>
          <p:cNvPr id="10" name="Объект 6"/>
          <p:cNvPicPr>
            <a:picLocks noChangeAspect="1"/>
          </p:cNvPicPr>
          <p:nvPr/>
        </p:nvPicPr>
        <p:blipFill rotWithShape="1">
          <a:blip r:embed="rId4"/>
          <a:srcRect l="44850" t="26730" r="44770" b="35050"/>
          <a:stretch>
            <a:fillRect/>
          </a:stretch>
        </p:blipFill>
        <p:spPr>
          <a:xfrm>
            <a:off x="285875" y="123478"/>
            <a:ext cx="1008112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6"/>
          <p:cNvPicPr>
            <a:picLocks noChangeAspect="1"/>
          </p:cNvPicPr>
          <p:nvPr/>
        </p:nvPicPr>
        <p:blipFill rotWithShape="1">
          <a:blip r:embed="rId3"/>
          <a:srcRect l="29630" t="16320" r="34860" b="50690"/>
          <a:stretch>
            <a:fillRect/>
          </a:stretch>
        </p:blipFill>
        <p:spPr>
          <a:xfrm>
            <a:off x="4933813" y="1023577"/>
            <a:ext cx="3526619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6167"/>
            <a:ext cx="8392988" cy="634858"/>
          </a:xfrm>
        </p:spPr>
        <p:txBody>
          <a:bodyPr/>
          <a:lstStyle/>
          <a:p>
            <a:pPr algn="ctr"/>
            <a:r>
              <a:rPr lang="ru-RU" sz="2400" dirty="0" err="1" smtClean="0">
                <a:solidFill>
                  <a:srgbClr val="0070C0"/>
                </a:solidFill>
              </a:rPr>
              <a:t>Разноуровневые</a:t>
            </a:r>
            <a:r>
              <a:rPr lang="ru-RU" sz="2400" dirty="0" smtClean="0">
                <a:solidFill>
                  <a:srgbClr val="0070C0"/>
                </a:solidFill>
              </a:rPr>
              <a:t> вопросы и задания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8</a:t>
            </a:fld>
            <a:endParaRPr lang="ru-RU" noProof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6062" t="13559" r="38471" b="63561"/>
          <a:stretch/>
        </p:blipFill>
        <p:spPr>
          <a:xfrm>
            <a:off x="988291" y="1536557"/>
            <a:ext cx="5086347" cy="1845705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3"/>
          <a:srcRect l="26801" t="46156" r="35773" b="43908"/>
          <a:stretch/>
        </p:blipFill>
        <p:spPr>
          <a:xfrm>
            <a:off x="971600" y="3895929"/>
            <a:ext cx="3744416" cy="7162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0" name="Объект 8"/>
          <p:cNvPicPr>
            <a:picLocks noChangeAspect="1"/>
          </p:cNvPicPr>
          <p:nvPr/>
        </p:nvPicPr>
        <p:blipFill rotWithShape="1">
          <a:blip r:embed="rId4"/>
          <a:srcRect l="24470" t="13559" r="42177" b="27148"/>
          <a:stretch/>
        </p:blipFill>
        <p:spPr>
          <a:xfrm>
            <a:off x="5819006" y="925412"/>
            <a:ext cx="2935238" cy="29352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4629150" y="3078213"/>
            <a:ext cx="3886200" cy="156172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Объект 5"/>
          <p:cNvPicPr>
            <a:picLocks noChangeAspect="1"/>
          </p:cNvPicPr>
          <p:nvPr/>
        </p:nvPicPr>
        <p:blipFill rotWithShape="1">
          <a:blip r:embed="rId5"/>
          <a:srcRect l="29368" t="44295" r="63784" b="27061"/>
          <a:stretch/>
        </p:blipFill>
        <p:spPr>
          <a:xfrm>
            <a:off x="107504" y="699542"/>
            <a:ext cx="1224136" cy="28803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5677533" y="843558"/>
            <a:ext cx="3142940" cy="3240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9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9pPr>
          </a:lstStyle>
          <a:p>
            <a:pPr lvl="0">
              <a:defRPr/>
            </a:pPr>
            <a:endParaRPr lang="ru-RU" altLang="zh-CN" sz="1300"/>
          </a:p>
          <a:p>
            <a:pPr lvl="0">
              <a:defRPr/>
            </a:pPr>
            <a:endParaRPr lang="ru-RU" altLang="zh-CN" sz="1300"/>
          </a:p>
        </p:txBody>
      </p:sp>
      <p:pic>
        <p:nvPicPr>
          <p:cNvPr id="4102" name="Рисунок 4" descr="line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5091113"/>
            <a:ext cx="9144000" cy="52387"/>
          </a:xfrm>
          <a:prstGeom prst="rect">
            <a:avLst/>
          </a:prstGeom>
          <a:noFill/>
          <a:ln>
            <a:noFill/>
          </a:ln>
        </p:spPr>
      </p:pic>
      <p:sp>
        <p:nvSpPr>
          <p:cNvPr id="4103" name="Прямоугольник 5"/>
          <p:cNvSpPr>
            <a:spLocks noChangeArrowheads="1"/>
          </p:cNvSpPr>
          <p:nvPr/>
        </p:nvSpPr>
        <p:spPr>
          <a:xfrm flipH="1">
            <a:off x="0" y="73025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38" tIns="45719" rIns="91438" bIns="45719" anchor="ctr"/>
          <a:lstStyle>
            <a:lvl1pPr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9pPr>
          </a:lstStyle>
          <a:p>
            <a:pPr algn="ctr">
              <a:buFont typeface="Arial"/>
              <a:buNone/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104" name="Прямоугольник 6"/>
          <p:cNvSpPr>
            <a:spLocks noChangeArrowheads="1"/>
          </p:cNvSpPr>
          <p:nvPr/>
        </p:nvSpPr>
        <p:spPr>
          <a:xfrm flipH="1">
            <a:off x="1979613" y="71438"/>
            <a:ext cx="7164387" cy="614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40000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1"/>
          </a:gradFill>
          <a:ln>
            <a:noFill/>
          </a:ln>
        </p:spPr>
        <p:txBody>
          <a:bodyPr lIns="91438" tIns="45719" rIns="91438" bIns="45719" anchor="ctr"/>
          <a:lstStyle>
            <a:lvl1pPr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9pPr>
          </a:lstStyle>
          <a:p>
            <a:pPr algn="ctr">
              <a:buFont typeface="Arial"/>
              <a:buNone/>
              <a:defRPr/>
            </a:pPr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4105" name="Прямая соединительная линия 7"/>
          <p:cNvSpPr>
            <a:spLocks noChangeShapeType="1"/>
          </p:cNvSpPr>
          <p:nvPr/>
        </p:nvSpPr>
        <p:spPr>
          <a:xfrm>
            <a:off x="1550988" y="144463"/>
            <a:ext cx="1587" cy="469900"/>
          </a:xfrm>
          <a:prstGeom prst="line">
            <a:avLst/>
          </a:prstGeom>
          <a:noFill/>
          <a:ln w="9525">
            <a:solidFill>
              <a:srgbClr val="294790"/>
            </a:solidFill>
            <a:bevel/>
          </a:ln>
        </p:spPr>
        <p:txBody>
          <a:bodyPr wrap="square"/>
          <a:lstStyle/>
          <a:p>
            <a:pPr lvl="0">
              <a:defRPr/>
            </a:pPr>
            <a:endParaRPr lang="ru-RU"/>
          </a:p>
        </p:txBody>
      </p:sp>
      <p:grpSp>
        <p:nvGrpSpPr>
          <p:cNvPr id="4106" name="Группа 44"/>
          <p:cNvGrpSpPr/>
          <p:nvPr/>
        </p:nvGrpSpPr>
        <p:grpSpPr>
          <a:xfrm rot="0">
            <a:off x="238125" y="192088"/>
            <a:ext cx="1079500" cy="373062"/>
            <a:chOff x="0" y="0"/>
            <a:chExt cx="1440066" cy="497938"/>
          </a:xfrm>
        </p:grpSpPr>
        <p:sp>
          <p:nvSpPr>
            <p:cNvPr id="4112" name="AutoShape 4"/>
            <p:cNvSpPr>
              <a:spLocks noChangeAspect="1" noChangeArrowheads="1" noTextEdit="1"/>
            </p:cNvSpPr>
            <p:nvPr/>
          </p:nvSpPr>
          <p:spPr>
            <a:xfrm>
              <a:off x="0" y="0"/>
              <a:ext cx="1429001" cy="493195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13" name="Freeform 6"/>
            <p:cNvSpPr>
              <a:spLocks noChangeArrowheads="1"/>
            </p:cNvSpPr>
            <p:nvPr/>
          </p:nvSpPr>
          <p:spPr>
            <a:xfrm>
              <a:off x="4742" y="233951"/>
              <a:ext cx="548521" cy="31615"/>
            </a:xfrm>
            <a:custGeom>
              <a:avLst/>
              <a:gdLst>
                <a:gd name="T0" fmla="*/ 2147483647 w 1509"/>
                <a:gd name="T1" fmla="*/ 0 h 84"/>
                <a:gd name="T2" fmla="*/ 0 w 1509"/>
                <a:gd name="T3" fmla="*/ 0 h 84"/>
                <a:gd name="T4" fmla="*/ 0 w 1509"/>
                <a:gd name="T5" fmla="*/ 2147483647 h 84"/>
                <a:gd name="T6" fmla="*/ 2147483647 w 1509"/>
                <a:gd name="T7" fmla="*/ 2147483647 h 84"/>
                <a:gd name="T8" fmla="*/ 2147483647 w 1509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9"/>
                <a:gd name="T16" fmla="*/ 0 h 84"/>
                <a:gd name="T17" fmla="*/ 1509 w 1509"/>
                <a:gd name="T18" fmla="*/ 84 h 84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14" name="Freeform 7"/>
            <p:cNvSpPr>
              <a:spLocks noChangeArrowheads="1"/>
            </p:cNvSpPr>
            <p:nvPr/>
          </p:nvSpPr>
          <p:spPr>
            <a:xfrm>
              <a:off x="885222" y="233951"/>
              <a:ext cx="548521" cy="31615"/>
            </a:xfrm>
            <a:custGeom>
              <a:avLst/>
              <a:gdLst>
                <a:gd name="T0" fmla="*/ 2147483647 w 1510"/>
                <a:gd name="T1" fmla="*/ 0 h 84"/>
                <a:gd name="T2" fmla="*/ 431367449 w 1510"/>
                <a:gd name="T3" fmla="*/ 0 h 84"/>
                <a:gd name="T4" fmla="*/ 0 w 1510"/>
                <a:gd name="T5" fmla="*/ 2147483647 h 84"/>
                <a:gd name="T6" fmla="*/ 2147483647 w 1510"/>
                <a:gd name="T7" fmla="*/ 2147483647 h 84"/>
                <a:gd name="T8" fmla="*/ 2147483647 w 1510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0"/>
                <a:gd name="T16" fmla="*/ 0 h 84"/>
                <a:gd name="T17" fmla="*/ 1510 w 1510"/>
                <a:gd name="T18" fmla="*/ 84 h 84"/>
              </a:gdLst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15" name="Freeform 8"/>
            <p:cNvSpPr>
              <a:spLocks noChangeArrowheads="1"/>
            </p:cNvSpPr>
            <p:nvPr/>
          </p:nvSpPr>
          <p:spPr>
            <a:xfrm>
              <a:off x="0" y="347766"/>
              <a:ext cx="124880" cy="116976"/>
            </a:xfrm>
            <a:custGeom>
              <a:avLst/>
              <a:gdLst>
                <a:gd name="T0" fmla="*/ 0 w 342"/>
                <a:gd name="T1" fmla="*/ 922343267 h 309"/>
                <a:gd name="T2" fmla="*/ 2044775626 w 342"/>
                <a:gd name="T3" fmla="*/ 1410600713 h 309"/>
                <a:gd name="T4" fmla="*/ 2044775626 w 342"/>
                <a:gd name="T5" fmla="*/ 2147483647 h 309"/>
                <a:gd name="T6" fmla="*/ 0 w 342"/>
                <a:gd name="T7" fmla="*/ 2147483647 h 309"/>
                <a:gd name="T8" fmla="*/ 0 w 342"/>
                <a:gd name="T9" fmla="*/ 2147483647 h 309"/>
                <a:gd name="T10" fmla="*/ 2147483647 w 342"/>
                <a:gd name="T11" fmla="*/ 2147483647 h 309"/>
                <a:gd name="T12" fmla="*/ 2147483647 w 342"/>
                <a:gd name="T13" fmla="*/ 2147483647 h 309"/>
                <a:gd name="T14" fmla="*/ 2147483647 w 342"/>
                <a:gd name="T15" fmla="*/ 2147483647 h 309"/>
                <a:gd name="T16" fmla="*/ 2147483647 w 342"/>
                <a:gd name="T17" fmla="*/ 1627571886 h 309"/>
                <a:gd name="T18" fmla="*/ 2147483647 w 342"/>
                <a:gd name="T19" fmla="*/ 1627571886 h 309"/>
                <a:gd name="T20" fmla="*/ 2147483647 w 342"/>
                <a:gd name="T21" fmla="*/ 2147483647 h 309"/>
                <a:gd name="T22" fmla="*/ 2147483647 w 342"/>
                <a:gd name="T23" fmla="*/ 2147483647 h 309"/>
                <a:gd name="T24" fmla="*/ 2147483647 w 342"/>
                <a:gd name="T25" fmla="*/ 2147483647 h 309"/>
                <a:gd name="T26" fmla="*/ 2147483647 w 342"/>
                <a:gd name="T27" fmla="*/ 2147483647 h 309"/>
                <a:gd name="T28" fmla="*/ 2147483647 w 342"/>
                <a:gd name="T29" fmla="*/ 2147483647 h 309"/>
                <a:gd name="T30" fmla="*/ 2147483647 w 342"/>
                <a:gd name="T31" fmla="*/ 2147483647 h 309"/>
                <a:gd name="T32" fmla="*/ 2147483647 w 342"/>
                <a:gd name="T33" fmla="*/ 1410600713 h 309"/>
                <a:gd name="T34" fmla="*/ 2147483647 w 342"/>
                <a:gd name="T35" fmla="*/ 922343267 h 309"/>
                <a:gd name="T36" fmla="*/ 2147483647 w 342"/>
                <a:gd name="T37" fmla="*/ 0 h 309"/>
                <a:gd name="T38" fmla="*/ 0 w 342"/>
                <a:gd name="T39" fmla="*/ 0 h 309"/>
                <a:gd name="T40" fmla="*/ 0 w 342"/>
                <a:gd name="T41" fmla="*/ 922343267 h 30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2"/>
                <a:gd name="T64" fmla="*/ 0 h 309"/>
                <a:gd name="T65" fmla="*/ 342 w 342"/>
                <a:gd name="T66" fmla="*/ 309 h 309"/>
              </a:gdLst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16" name="Freeform 9"/>
            <p:cNvSpPr>
              <a:spLocks noEditPoints="1" noChangeArrowheads="1"/>
            </p:cNvSpPr>
            <p:nvPr/>
          </p:nvSpPr>
          <p:spPr>
            <a:xfrm>
              <a:off x="147010" y="347766"/>
              <a:ext cx="85361" cy="116976"/>
            </a:xfrm>
            <a:custGeom>
              <a:avLst/>
              <a:gdLst>
                <a:gd name="T0" fmla="*/ 2147483647 w 236"/>
                <a:gd name="T1" fmla="*/ 0 h 309"/>
                <a:gd name="T2" fmla="*/ 2147483647 w 236"/>
                <a:gd name="T3" fmla="*/ 0 h 309"/>
                <a:gd name="T4" fmla="*/ 0 w 236"/>
                <a:gd name="T5" fmla="*/ 0 h 309"/>
                <a:gd name="T6" fmla="*/ 0 w 236"/>
                <a:gd name="T7" fmla="*/ 922343267 h 309"/>
                <a:gd name="T8" fmla="*/ 1798207230 w 236"/>
                <a:gd name="T9" fmla="*/ 1410600713 h 309"/>
                <a:gd name="T10" fmla="*/ 1798207230 w 236"/>
                <a:gd name="T11" fmla="*/ 2147483647 h 309"/>
                <a:gd name="T12" fmla="*/ 0 w 236"/>
                <a:gd name="T13" fmla="*/ 2147483647 h 309"/>
                <a:gd name="T14" fmla="*/ 0 w 236"/>
                <a:gd name="T15" fmla="*/ 2147483647 h 309"/>
                <a:gd name="T16" fmla="*/ 2147483647 w 236"/>
                <a:gd name="T17" fmla="*/ 2147483647 h 309"/>
                <a:gd name="T18" fmla="*/ 2147483647 w 236"/>
                <a:gd name="T19" fmla="*/ 2147483647 h 309"/>
                <a:gd name="T20" fmla="*/ 2147483647 w 236"/>
                <a:gd name="T21" fmla="*/ 2147483647 h 309"/>
                <a:gd name="T22" fmla="*/ 2147483647 w 236"/>
                <a:gd name="T23" fmla="*/ 2147483647 h 309"/>
                <a:gd name="T24" fmla="*/ 2147483647 w 236"/>
                <a:gd name="T25" fmla="*/ 2147483647 h 309"/>
                <a:gd name="T26" fmla="*/ 2147483647 w 236"/>
                <a:gd name="T27" fmla="*/ 2147483647 h 309"/>
                <a:gd name="T28" fmla="*/ 2147483647 w 236"/>
                <a:gd name="T29" fmla="*/ 2147483647 h 309"/>
                <a:gd name="T30" fmla="*/ 2147483647 w 236"/>
                <a:gd name="T31" fmla="*/ 2147483647 h 309"/>
                <a:gd name="T32" fmla="*/ 2147483647 w 236"/>
                <a:gd name="T33" fmla="*/ 2147483647 h 309"/>
                <a:gd name="T34" fmla="*/ 2147483647 w 236"/>
                <a:gd name="T35" fmla="*/ 0 h 309"/>
                <a:gd name="T36" fmla="*/ 2147483647 w 236"/>
                <a:gd name="T37" fmla="*/ 2147483647 h 309"/>
                <a:gd name="T38" fmla="*/ 2147483647 w 236"/>
                <a:gd name="T39" fmla="*/ 2147483647 h 309"/>
                <a:gd name="T40" fmla="*/ 2147483647 w 236"/>
                <a:gd name="T41" fmla="*/ 2147483647 h 309"/>
                <a:gd name="T42" fmla="*/ 2147483647 w 236"/>
                <a:gd name="T43" fmla="*/ 2147483647 h 309"/>
                <a:gd name="T44" fmla="*/ 2147483647 w 236"/>
                <a:gd name="T45" fmla="*/ 1139314819 h 309"/>
                <a:gd name="T46" fmla="*/ 2147483647 w 236"/>
                <a:gd name="T47" fmla="*/ 1139314819 h 309"/>
                <a:gd name="T48" fmla="*/ 2147483647 w 236"/>
                <a:gd name="T49" fmla="*/ 1410600713 h 309"/>
                <a:gd name="T50" fmla="*/ 2147483647 w 236"/>
                <a:gd name="T51" fmla="*/ 2147483647 h 309"/>
                <a:gd name="T52" fmla="*/ 2147483647 w 236"/>
                <a:gd name="T53" fmla="*/ 2147483647 h 30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6"/>
                <a:gd name="T82" fmla="*/ 0 h 309"/>
                <a:gd name="T83" fmla="*/ 236 w 236"/>
                <a:gd name="T84" fmla="*/ 309 h 309"/>
              </a:gdLst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17" name="Freeform 10"/>
            <p:cNvSpPr>
              <a:spLocks noEditPoints="1" noChangeArrowheads="1"/>
            </p:cNvSpPr>
            <p:nvPr/>
          </p:nvSpPr>
          <p:spPr>
            <a:xfrm>
              <a:off x="256082" y="346185"/>
              <a:ext cx="115395" cy="120137"/>
            </a:xfrm>
            <a:custGeom>
              <a:avLst/>
              <a:gdLst>
                <a:gd name="T0" fmla="*/ 2147483647 w 317"/>
                <a:gd name="T1" fmla="*/ 0 h 317"/>
                <a:gd name="T2" fmla="*/ 2147483647 w 317"/>
                <a:gd name="T3" fmla="*/ 0 h 317"/>
                <a:gd name="T4" fmla="*/ 0 w 317"/>
                <a:gd name="T5" fmla="*/ 2147483647 h 317"/>
                <a:gd name="T6" fmla="*/ 2147483647 w 317"/>
                <a:gd name="T7" fmla="*/ 2147483647 h 317"/>
                <a:gd name="T8" fmla="*/ 2147483647 w 317"/>
                <a:gd name="T9" fmla="*/ 2147483647 h 317"/>
                <a:gd name="T10" fmla="*/ 2147483647 w 317"/>
                <a:gd name="T11" fmla="*/ 2147483647 h 317"/>
                <a:gd name="T12" fmla="*/ 2147483647 w 317"/>
                <a:gd name="T13" fmla="*/ 0 h 317"/>
                <a:gd name="T14" fmla="*/ 2147483647 w 317"/>
                <a:gd name="T15" fmla="*/ 2147483647 h 317"/>
                <a:gd name="T16" fmla="*/ 2147483647 w 317"/>
                <a:gd name="T17" fmla="*/ 2147483647 h 317"/>
                <a:gd name="T18" fmla="*/ 2147483647 w 317"/>
                <a:gd name="T19" fmla="*/ 2147483647 h 317"/>
                <a:gd name="T20" fmla="*/ 2147483647 w 317"/>
                <a:gd name="T21" fmla="*/ 2147483647 h 317"/>
                <a:gd name="T22" fmla="*/ 2147483647 w 317"/>
                <a:gd name="T23" fmla="*/ 925386508 h 317"/>
                <a:gd name="T24" fmla="*/ 2147483647 w 317"/>
                <a:gd name="T25" fmla="*/ 2147483647 h 317"/>
                <a:gd name="T26" fmla="*/ 2147483647 w 317"/>
                <a:gd name="T27" fmla="*/ 2147483647 h 3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17"/>
                <a:gd name="T43" fmla="*/ 0 h 317"/>
                <a:gd name="T44" fmla="*/ 317 w 317"/>
                <a:gd name="T45" fmla="*/ 317 h 317"/>
              </a:gdLst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18" name="Freeform 11"/>
            <p:cNvSpPr>
              <a:spLocks noChangeArrowheads="1"/>
            </p:cNvSpPr>
            <p:nvPr/>
          </p:nvSpPr>
          <p:spPr>
            <a:xfrm>
              <a:off x="398350" y="346185"/>
              <a:ext cx="105910" cy="120137"/>
            </a:xfrm>
            <a:custGeom>
              <a:avLst/>
              <a:gdLst>
                <a:gd name="T0" fmla="*/ 2147483647 w 292"/>
                <a:gd name="T1" fmla="*/ 2147483647 h 317"/>
                <a:gd name="T2" fmla="*/ 2147483647 w 292"/>
                <a:gd name="T3" fmla="*/ 2147483647 h 317"/>
                <a:gd name="T4" fmla="*/ 2147483647 w 292"/>
                <a:gd name="T5" fmla="*/ 1143124399 h 317"/>
                <a:gd name="T6" fmla="*/ 2147483647 w 292"/>
                <a:gd name="T7" fmla="*/ 2147483647 h 317"/>
                <a:gd name="T8" fmla="*/ 2147483647 w 292"/>
                <a:gd name="T9" fmla="*/ 2147483647 h 317"/>
                <a:gd name="T10" fmla="*/ 2147483647 w 292"/>
                <a:gd name="T11" fmla="*/ 925386508 h 317"/>
                <a:gd name="T12" fmla="*/ 2147483647 w 292"/>
                <a:gd name="T13" fmla="*/ 925386508 h 317"/>
                <a:gd name="T14" fmla="*/ 2147483647 w 292"/>
                <a:gd name="T15" fmla="*/ 0 h 317"/>
                <a:gd name="T16" fmla="*/ 0 w 292"/>
                <a:gd name="T17" fmla="*/ 2147483647 h 317"/>
                <a:gd name="T18" fmla="*/ 2147483647 w 292"/>
                <a:gd name="T19" fmla="*/ 2147483647 h 317"/>
                <a:gd name="T20" fmla="*/ 2147483647 w 292"/>
                <a:gd name="T21" fmla="*/ 2147483647 h 317"/>
                <a:gd name="T22" fmla="*/ 2147483647 w 292"/>
                <a:gd name="T23" fmla="*/ 2147483647 h 317"/>
                <a:gd name="T24" fmla="*/ 2147483647 w 292"/>
                <a:gd name="T25" fmla="*/ 2147483647 h 317"/>
                <a:gd name="T26" fmla="*/ 2147483647 w 292"/>
                <a:gd name="T27" fmla="*/ 2147483647 h 3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2"/>
                <a:gd name="T43" fmla="*/ 0 h 317"/>
                <a:gd name="T44" fmla="*/ 292 w 292"/>
                <a:gd name="T45" fmla="*/ 317 h 317"/>
              </a:gdLst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19" name="Freeform 12"/>
            <p:cNvSpPr>
              <a:spLocks noEditPoints="1" noChangeArrowheads="1"/>
            </p:cNvSpPr>
            <p:nvPr/>
          </p:nvSpPr>
          <p:spPr>
            <a:xfrm>
              <a:off x="527972" y="347766"/>
              <a:ext cx="91684" cy="116976"/>
            </a:xfrm>
            <a:custGeom>
              <a:avLst/>
              <a:gdLst>
                <a:gd name="T0" fmla="*/ 2147483647 w 254"/>
                <a:gd name="T1" fmla="*/ 2147483647 h 309"/>
                <a:gd name="T2" fmla="*/ 2147483647 w 254"/>
                <a:gd name="T3" fmla="*/ 2147483647 h 309"/>
                <a:gd name="T4" fmla="*/ 2147483647 w 254"/>
                <a:gd name="T5" fmla="*/ 2147483647 h 309"/>
                <a:gd name="T6" fmla="*/ 2147483647 w 254"/>
                <a:gd name="T7" fmla="*/ 0 h 309"/>
                <a:gd name="T8" fmla="*/ 0 w 254"/>
                <a:gd name="T9" fmla="*/ 0 h 309"/>
                <a:gd name="T10" fmla="*/ 0 w 254"/>
                <a:gd name="T11" fmla="*/ 922343267 h 309"/>
                <a:gd name="T12" fmla="*/ 1787223284 w 254"/>
                <a:gd name="T13" fmla="*/ 1410600713 h 309"/>
                <a:gd name="T14" fmla="*/ 1787223284 w 254"/>
                <a:gd name="T15" fmla="*/ 2147483647 h 309"/>
                <a:gd name="T16" fmla="*/ 0 w 254"/>
                <a:gd name="T17" fmla="*/ 2147483647 h 309"/>
                <a:gd name="T18" fmla="*/ 0 w 254"/>
                <a:gd name="T19" fmla="*/ 2147483647 h 309"/>
                <a:gd name="T20" fmla="*/ 2147483647 w 254"/>
                <a:gd name="T21" fmla="*/ 2147483647 h 309"/>
                <a:gd name="T22" fmla="*/ 2147483647 w 254"/>
                <a:gd name="T23" fmla="*/ 2147483647 h 309"/>
                <a:gd name="T24" fmla="*/ 2147483647 w 254"/>
                <a:gd name="T25" fmla="*/ 2147483647 h 309"/>
                <a:gd name="T26" fmla="*/ 2147483647 w 254"/>
                <a:gd name="T27" fmla="*/ 2147483647 h 309"/>
                <a:gd name="T28" fmla="*/ 2147483647 w 254"/>
                <a:gd name="T29" fmla="*/ 1139314819 h 309"/>
                <a:gd name="T30" fmla="*/ 2147483647 w 254"/>
                <a:gd name="T31" fmla="*/ 1139314819 h 309"/>
                <a:gd name="T32" fmla="*/ 2147483647 w 254"/>
                <a:gd name="T33" fmla="*/ 1410600713 h 309"/>
                <a:gd name="T34" fmla="*/ 2147483647 w 254"/>
                <a:gd name="T35" fmla="*/ 2147483647 h 309"/>
                <a:gd name="T36" fmla="*/ 2147483647 w 254"/>
                <a:gd name="T37" fmla="*/ 2147483647 h 309"/>
                <a:gd name="T38" fmla="*/ 2147483647 w 254"/>
                <a:gd name="T39" fmla="*/ 2147483647 h 309"/>
                <a:gd name="T40" fmla="*/ 2147483647 w 254"/>
                <a:gd name="T41" fmla="*/ 2147483647 h 309"/>
                <a:gd name="T42" fmla="*/ 2147483647 w 254"/>
                <a:gd name="T43" fmla="*/ 1139314819 h 309"/>
                <a:gd name="T44" fmla="*/ 2147483647 w 254"/>
                <a:gd name="T45" fmla="*/ 2147483647 h 309"/>
                <a:gd name="T46" fmla="*/ 2147483647 w 254"/>
                <a:gd name="T47" fmla="*/ 2147483647 h 309"/>
                <a:gd name="T48" fmla="*/ 2147483647 w 254"/>
                <a:gd name="T49" fmla="*/ 2147483647 h 309"/>
                <a:gd name="T50" fmla="*/ 2147483647 w 254"/>
                <a:gd name="T51" fmla="*/ 2147483647 h 309"/>
                <a:gd name="T52" fmla="*/ 2147483647 w 254"/>
                <a:gd name="T53" fmla="*/ 2147483647 h 309"/>
                <a:gd name="T54" fmla="*/ 2147483647 w 254"/>
                <a:gd name="T55" fmla="*/ 2147483647 h 309"/>
                <a:gd name="T56" fmla="*/ 2147483647 w 254"/>
                <a:gd name="T57" fmla="*/ 2147483647 h 309"/>
                <a:gd name="T58" fmla="*/ 2147483647 w 254"/>
                <a:gd name="T59" fmla="*/ 2147483647 h 3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4"/>
                <a:gd name="T91" fmla="*/ 0 h 309"/>
                <a:gd name="T92" fmla="*/ 254 w 254"/>
                <a:gd name="T93" fmla="*/ 309 h 309"/>
              </a:gdLst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20" name="Freeform 13"/>
            <p:cNvSpPr>
              <a:spLocks noChangeArrowheads="1"/>
            </p:cNvSpPr>
            <p:nvPr/>
          </p:nvSpPr>
          <p:spPr>
            <a:xfrm>
              <a:off x="646528" y="347766"/>
              <a:ext cx="85361" cy="116976"/>
            </a:xfrm>
            <a:custGeom>
              <a:avLst/>
              <a:gdLst>
                <a:gd name="T0" fmla="*/ 2147483647 w 237"/>
                <a:gd name="T1" fmla="*/ 2147483647 h 309"/>
                <a:gd name="T2" fmla="*/ 2147483647 w 237"/>
                <a:gd name="T3" fmla="*/ 2147483647 h 309"/>
                <a:gd name="T4" fmla="*/ 2147483647 w 237"/>
                <a:gd name="T5" fmla="*/ 2147483647 h 309"/>
                <a:gd name="T6" fmla="*/ 2147483647 w 237"/>
                <a:gd name="T7" fmla="*/ 2147483647 h 309"/>
                <a:gd name="T8" fmla="*/ 2147483647 w 237"/>
                <a:gd name="T9" fmla="*/ 2147483647 h 309"/>
                <a:gd name="T10" fmla="*/ 2147483647 w 237"/>
                <a:gd name="T11" fmla="*/ 2147483647 h 309"/>
                <a:gd name="T12" fmla="*/ 2147483647 w 237"/>
                <a:gd name="T13" fmla="*/ 2147483647 h 309"/>
                <a:gd name="T14" fmla="*/ 2147483647 w 237"/>
                <a:gd name="T15" fmla="*/ 2147483647 h 309"/>
                <a:gd name="T16" fmla="*/ 2147483647 w 237"/>
                <a:gd name="T17" fmla="*/ 2147483647 h 309"/>
                <a:gd name="T18" fmla="*/ 2147483647 w 237"/>
                <a:gd name="T19" fmla="*/ 2147483647 h 309"/>
                <a:gd name="T20" fmla="*/ 2147483647 w 237"/>
                <a:gd name="T21" fmla="*/ 2147483647 h 309"/>
                <a:gd name="T22" fmla="*/ 2147483647 w 237"/>
                <a:gd name="T23" fmla="*/ 1627571886 h 309"/>
                <a:gd name="T24" fmla="*/ 2147483647 w 237"/>
                <a:gd name="T25" fmla="*/ 1627571886 h 309"/>
                <a:gd name="T26" fmla="*/ 2147483647 w 237"/>
                <a:gd name="T27" fmla="*/ 2147483647 h 309"/>
                <a:gd name="T28" fmla="*/ 2147483647 w 237"/>
                <a:gd name="T29" fmla="*/ 2147483647 h 309"/>
                <a:gd name="T30" fmla="*/ 2147483647 w 237"/>
                <a:gd name="T31" fmla="*/ 0 h 309"/>
                <a:gd name="T32" fmla="*/ 2147483647 w 237"/>
                <a:gd name="T33" fmla="*/ 0 h 309"/>
                <a:gd name="T34" fmla="*/ 0 w 237"/>
                <a:gd name="T35" fmla="*/ 0 h 309"/>
                <a:gd name="T36" fmla="*/ 0 w 237"/>
                <a:gd name="T37" fmla="*/ 922343267 h 309"/>
                <a:gd name="T38" fmla="*/ 1775540495 w 237"/>
                <a:gd name="T39" fmla="*/ 1410600713 h 309"/>
                <a:gd name="T40" fmla="*/ 1775540495 w 237"/>
                <a:gd name="T41" fmla="*/ 2147483647 h 309"/>
                <a:gd name="T42" fmla="*/ 0 w 237"/>
                <a:gd name="T43" fmla="*/ 2147483647 h 309"/>
                <a:gd name="T44" fmla="*/ 0 w 237"/>
                <a:gd name="T45" fmla="*/ 2147483647 h 309"/>
                <a:gd name="T46" fmla="*/ 2147483647 w 237"/>
                <a:gd name="T47" fmla="*/ 2147483647 h 309"/>
                <a:gd name="T48" fmla="*/ 2147483647 w 237"/>
                <a:gd name="T49" fmla="*/ 2147483647 h 309"/>
                <a:gd name="T50" fmla="*/ 2147483647 w 237"/>
                <a:gd name="T51" fmla="*/ 2147483647 h 309"/>
                <a:gd name="T52" fmla="*/ 2147483647 w 237"/>
                <a:gd name="T53" fmla="*/ 2147483647 h 30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7"/>
                <a:gd name="T82" fmla="*/ 0 h 309"/>
                <a:gd name="T83" fmla="*/ 237 w 237"/>
                <a:gd name="T84" fmla="*/ 309 h 309"/>
              </a:gdLst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21" name="Freeform 14"/>
            <p:cNvSpPr>
              <a:spLocks noChangeArrowheads="1"/>
            </p:cNvSpPr>
            <p:nvPr/>
          </p:nvSpPr>
          <p:spPr>
            <a:xfrm>
              <a:off x="755600" y="347766"/>
              <a:ext cx="180206" cy="150172"/>
            </a:xfrm>
            <a:custGeom>
              <a:avLst/>
              <a:gdLst>
                <a:gd name="T0" fmla="*/ 2147483647 w 495"/>
                <a:gd name="T1" fmla="*/ 1396628276 h 398"/>
                <a:gd name="T2" fmla="*/ 2147483647 w 495"/>
                <a:gd name="T3" fmla="*/ 913147258 h 398"/>
                <a:gd name="T4" fmla="*/ 2147483647 w 495"/>
                <a:gd name="T5" fmla="*/ 0 h 398"/>
                <a:gd name="T6" fmla="*/ 2147483647 w 495"/>
                <a:gd name="T7" fmla="*/ 0 h 398"/>
                <a:gd name="T8" fmla="*/ 2147483647 w 495"/>
                <a:gd name="T9" fmla="*/ 913147258 h 398"/>
                <a:gd name="T10" fmla="*/ 2147483647 w 495"/>
                <a:gd name="T11" fmla="*/ 1396628276 h 398"/>
                <a:gd name="T12" fmla="*/ 2147483647 w 495"/>
                <a:gd name="T13" fmla="*/ 2147483647 h 398"/>
                <a:gd name="T14" fmla="*/ 2147483647 w 495"/>
                <a:gd name="T15" fmla="*/ 2147483647 h 398"/>
                <a:gd name="T16" fmla="*/ 2147483647 w 495"/>
                <a:gd name="T17" fmla="*/ 1396628276 h 398"/>
                <a:gd name="T18" fmla="*/ 2147483647 w 495"/>
                <a:gd name="T19" fmla="*/ 913147258 h 398"/>
                <a:gd name="T20" fmla="*/ 2147483647 w 495"/>
                <a:gd name="T21" fmla="*/ 0 h 398"/>
                <a:gd name="T22" fmla="*/ 2147483647 w 495"/>
                <a:gd name="T23" fmla="*/ 0 h 398"/>
                <a:gd name="T24" fmla="*/ 2147483647 w 495"/>
                <a:gd name="T25" fmla="*/ 913147258 h 398"/>
                <a:gd name="T26" fmla="*/ 2147483647 w 495"/>
                <a:gd name="T27" fmla="*/ 1396628276 h 398"/>
                <a:gd name="T28" fmla="*/ 2147483647 w 495"/>
                <a:gd name="T29" fmla="*/ 2147483647 h 398"/>
                <a:gd name="T30" fmla="*/ 2147483647 w 495"/>
                <a:gd name="T31" fmla="*/ 2147483647 h 398"/>
                <a:gd name="T32" fmla="*/ 2147483647 w 495"/>
                <a:gd name="T33" fmla="*/ 1396628276 h 398"/>
                <a:gd name="T34" fmla="*/ 2147483647 w 495"/>
                <a:gd name="T35" fmla="*/ 913147258 h 398"/>
                <a:gd name="T36" fmla="*/ 2147483647 w 495"/>
                <a:gd name="T37" fmla="*/ 0 h 398"/>
                <a:gd name="T38" fmla="*/ 0 w 495"/>
                <a:gd name="T39" fmla="*/ 0 h 398"/>
                <a:gd name="T40" fmla="*/ 0 w 495"/>
                <a:gd name="T41" fmla="*/ 913147258 h 398"/>
                <a:gd name="T42" fmla="*/ 2026448507 w 495"/>
                <a:gd name="T43" fmla="*/ 1396628276 h 398"/>
                <a:gd name="T44" fmla="*/ 2026448507 w 495"/>
                <a:gd name="T45" fmla="*/ 2147483647 h 398"/>
                <a:gd name="T46" fmla="*/ 0 w 495"/>
                <a:gd name="T47" fmla="*/ 2147483647 h 398"/>
                <a:gd name="T48" fmla="*/ 0 w 495"/>
                <a:gd name="T49" fmla="*/ 2147483647 h 398"/>
                <a:gd name="T50" fmla="*/ 2147483647 w 495"/>
                <a:gd name="T51" fmla="*/ 2147483647 h 398"/>
                <a:gd name="T52" fmla="*/ 2147483647 w 495"/>
                <a:gd name="T53" fmla="*/ 2147483647 h 398"/>
                <a:gd name="T54" fmla="*/ 2147483647 w 495"/>
                <a:gd name="T55" fmla="*/ 2147483647 h 398"/>
                <a:gd name="T56" fmla="*/ 2147483647 w 495"/>
                <a:gd name="T57" fmla="*/ 2147483647 h 398"/>
                <a:gd name="T58" fmla="*/ 2147483647 w 495"/>
                <a:gd name="T59" fmla="*/ 2147483647 h 398"/>
                <a:gd name="T60" fmla="*/ 2147483647 w 495"/>
                <a:gd name="T61" fmla="*/ 1396628276 h 3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5"/>
                <a:gd name="T94" fmla="*/ 0 h 398"/>
                <a:gd name="T95" fmla="*/ 495 w 495"/>
                <a:gd name="T96" fmla="*/ 398 h 398"/>
              </a:gdLst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22" name="Freeform 15"/>
            <p:cNvSpPr>
              <a:spLocks noChangeArrowheads="1"/>
            </p:cNvSpPr>
            <p:nvPr/>
          </p:nvSpPr>
          <p:spPr>
            <a:xfrm>
              <a:off x="953194" y="347766"/>
              <a:ext cx="86941" cy="116976"/>
            </a:xfrm>
            <a:custGeom>
              <a:avLst/>
              <a:gdLst>
                <a:gd name="T0" fmla="*/ 2147483647 w 237"/>
                <a:gd name="T1" fmla="*/ 2147483647 h 309"/>
                <a:gd name="T2" fmla="*/ 2147483647 w 237"/>
                <a:gd name="T3" fmla="*/ 2147483647 h 309"/>
                <a:gd name="T4" fmla="*/ 2147483647 w 237"/>
                <a:gd name="T5" fmla="*/ 2147483647 h 309"/>
                <a:gd name="T6" fmla="*/ 2147483647 w 237"/>
                <a:gd name="T7" fmla="*/ 2147483647 h 309"/>
                <a:gd name="T8" fmla="*/ 2147483647 w 237"/>
                <a:gd name="T9" fmla="*/ 2147483647 h 309"/>
                <a:gd name="T10" fmla="*/ 2147483647 w 237"/>
                <a:gd name="T11" fmla="*/ 2147483647 h 309"/>
                <a:gd name="T12" fmla="*/ 2147483647 w 237"/>
                <a:gd name="T13" fmla="*/ 2147483647 h 309"/>
                <a:gd name="T14" fmla="*/ 2147483647 w 237"/>
                <a:gd name="T15" fmla="*/ 2147483647 h 309"/>
                <a:gd name="T16" fmla="*/ 2147483647 w 237"/>
                <a:gd name="T17" fmla="*/ 2147483647 h 309"/>
                <a:gd name="T18" fmla="*/ 2147483647 w 237"/>
                <a:gd name="T19" fmla="*/ 2147483647 h 309"/>
                <a:gd name="T20" fmla="*/ 2147483647 w 237"/>
                <a:gd name="T21" fmla="*/ 2147483647 h 309"/>
                <a:gd name="T22" fmla="*/ 2147483647 w 237"/>
                <a:gd name="T23" fmla="*/ 2147483647 h 309"/>
                <a:gd name="T24" fmla="*/ 2147483647 w 237"/>
                <a:gd name="T25" fmla="*/ 2147483647 h 309"/>
                <a:gd name="T26" fmla="*/ 2147483647 w 237"/>
                <a:gd name="T27" fmla="*/ 1627571886 h 309"/>
                <a:gd name="T28" fmla="*/ 2147483647 w 237"/>
                <a:gd name="T29" fmla="*/ 1627571886 h 309"/>
                <a:gd name="T30" fmla="*/ 2147483647 w 237"/>
                <a:gd name="T31" fmla="*/ 2147483647 h 309"/>
                <a:gd name="T32" fmla="*/ 2147483647 w 237"/>
                <a:gd name="T33" fmla="*/ 2147483647 h 309"/>
                <a:gd name="T34" fmla="*/ 2147483647 w 237"/>
                <a:gd name="T35" fmla="*/ 0 h 309"/>
                <a:gd name="T36" fmla="*/ 0 w 237"/>
                <a:gd name="T37" fmla="*/ 0 h 309"/>
                <a:gd name="T38" fmla="*/ 0 w 237"/>
                <a:gd name="T39" fmla="*/ 922343267 h 309"/>
                <a:gd name="T40" fmla="*/ 1875924490 w 237"/>
                <a:gd name="T41" fmla="*/ 1410600713 h 309"/>
                <a:gd name="T42" fmla="*/ 1875924490 w 237"/>
                <a:gd name="T43" fmla="*/ 2147483647 h 309"/>
                <a:gd name="T44" fmla="*/ 0 w 237"/>
                <a:gd name="T45" fmla="*/ 2147483647 h 309"/>
                <a:gd name="T46" fmla="*/ 0 w 237"/>
                <a:gd name="T47" fmla="*/ 2147483647 h 309"/>
                <a:gd name="T48" fmla="*/ 2147483647 w 237"/>
                <a:gd name="T49" fmla="*/ 2147483647 h 309"/>
                <a:gd name="T50" fmla="*/ 2147483647 w 237"/>
                <a:gd name="T51" fmla="*/ 2147483647 h 30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7"/>
                <a:gd name="T79" fmla="*/ 0 h 309"/>
                <a:gd name="T80" fmla="*/ 237 w 237"/>
                <a:gd name="T81" fmla="*/ 309 h 309"/>
              </a:gdLst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23" name="Freeform 16"/>
            <p:cNvSpPr>
              <a:spLocks noChangeArrowheads="1"/>
            </p:cNvSpPr>
            <p:nvPr/>
          </p:nvSpPr>
          <p:spPr>
            <a:xfrm>
              <a:off x="1063847" y="347766"/>
              <a:ext cx="123299" cy="116976"/>
            </a:xfrm>
            <a:custGeom>
              <a:avLst/>
              <a:gdLst>
                <a:gd name="T0" fmla="*/ 2147483647 w 342"/>
                <a:gd name="T1" fmla="*/ 922343267 h 309"/>
                <a:gd name="T2" fmla="*/ 2147483647 w 342"/>
                <a:gd name="T3" fmla="*/ 1410600713 h 309"/>
                <a:gd name="T4" fmla="*/ 2147483647 w 342"/>
                <a:gd name="T5" fmla="*/ 2147483647 h 309"/>
                <a:gd name="T6" fmla="*/ 2147483647 w 342"/>
                <a:gd name="T7" fmla="*/ 2147483647 h 309"/>
                <a:gd name="T8" fmla="*/ 2147483647 w 342"/>
                <a:gd name="T9" fmla="*/ 1410600713 h 309"/>
                <a:gd name="T10" fmla="*/ 2147483647 w 342"/>
                <a:gd name="T11" fmla="*/ 922343267 h 309"/>
                <a:gd name="T12" fmla="*/ 2147483647 w 342"/>
                <a:gd name="T13" fmla="*/ 0 h 309"/>
                <a:gd name="T14" fmla="*/ 0 w 342"/>
                <a:gd name="T15" fmla="*/ 0 h 309"/>
                <a:gd name="T16" fmla="*/ 0 w 342"/>
                <a:gd name="T17" fmla="*/ 922343267 h 309"/>
                <a:gd name="T18" fmla="*/ 1968113419 w 342"/>
                <a:gd name="T19" fmla="*/ 1410600713 h 309"/>
                <a:gd name="T20" fmla="*/ 1968113419 w 342"/>
                <a:gd name="T21" fmla="*/ 2147483647 h 309"/>
                <a:gd name="T22" fmla="*/ 0 w 342"/>
                <a:gd name="T23" fmla="*/ 2147483647 h 309"/>
                <a:gd name="T24" fmla="*/ 0 w 342"/>
                <a:gd name="T25" fmla="*/ 2147483647 h 309"/>
                <a:gd name="T26" fmla="*/ 2147483647 w 342"/>
                <a:gd name="T27" fmla="*/ 2147483647 h 309"/>
                <a:gd name="T28" fmla="*/ 2147483647 w 342"/>
                <a:gd name="T29" fmla="*/ 2147483647 h 309"/>
                <a:gd name="T30" fmla="*/ 2147483647 w 342"/>
                <a:gd name="T31" fmla="*/ 2147483647 h 309"/>
                <a:gd name="T32" fmla="*/ 2147483647 w 342"/>
                <a:gd name="T33" fmla="*/ 2147483647 h 309"/>
                <a:gd name="T34" fmla="*/ 2147483647 w 342"/>
                <a:gd name="T35" fmla="*/ 2147483647 h 309"/>
                <a:gd name="T36" fmla="*/ 2147483647 w 342"/>
                <a:gd name="T37" fmla="*/ 2147483647 h 309"/>
                <a:gd name="T38" fmla="*/ 2147483647 w 342"/>
                <a:gd name="T39" fmla="*/ 2147483647 h 309"/>
                <a:gd name="T40" fmla="*/ 2147483647 w 342"/>
                <a:gd name="T41" fmla="*/ 2147483647 h 309"/>
                <a:gd name="T42" fmla="*/ 2147483647 w 342"/>
                <a:gd name="T43" fmla="*/ 2147483647 h 309"/>
                <a:gd name="T44" fmla="*/ 2147483647 w 342"/>
                <a:gd name="T45" fmla="*/ 2147483647 h 309"/>
                <a:gd name="T46" fmla="*/ 2147483647 w 342"/>
                <a:gd name="T47" fmla="*/ 2147483647 h 309"/>
                <a:gd name="T48" fmla="*/ 2147483647 w 342"/>
                <a:gd name="T49" fmla="*/ 1410600713 h 309"/>
                <a:gd name="T50" fmla="*/ 2147483647 w 342"/>
                <a:gd name="T51" fmla="*/ 922343267 h 309"/>
                <a:gd name="T52" fmla="*/ 2147483647 w 342"/>
                <a:gd name="T53" fmla="*/ 0 h 309"/>
                <a:gd name="T54" fmla="*/ 2147483647 w 342"/>
                <a:gd name="T55" fmla="*/ 0 h 309"/>
                <a:gd name="T56" fmla="*/ 2147483647 w 342"/>
                <a:gd name="T57" fmla="*/ 922343267 h 3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42"/>
                <a:gd name="T88" fmla="*/ 0 h 309"/>
                <a:gd name="T89" fmla="*/ 342 w 342"/>
                <a:gd name="T90" fmla="*/ 309 h 309"/>
              </a:gdLst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24" name="Freeform 17"/>
            <p:cNvSpPr>
              <a:spLocks noChangeArrowheads="1"/>
            </p:cNvSpPr>
            <p:nvPr/>
          </p:nvSpPr>
          <p:spPr>
            <a:xfrm>
              <a:off x="1207696" y="347766"/>
              <a:ext cx="124880" cy="116976"/>
            </a:xfrm>
            <a:custGeom>
              <a:avLst/>
              <a:gdLst>
                <a:gd name="T0" fmla="*/ 2147483647 w 342"/>
                <a:gd name="T1" fmla="*/ 922343267 h 309"/>
                <a:gd name="T2" fmla="*/ 2147483647 w 342"/>
                <a:gd name="T3" fmla="*/ 1410600713 h 309"/>
                <a:gd name="T4" fmla="*/ 2147483647 w 342"/>
                <a:gd name="T5" fmla="*/ 1627571886 h 309"/>
                <a:gd name="T6" fmla="*/ 2147483647 w 342"/>
                <a:gd name="T7" fmla="*/ 2147483647 h 309"/>
                <a:gd name="T8" fmla="*/ 2147483647 w 342"/>
                <a:gd name="T9" fmla="*/ 1410600713 h 309"/>
                <a:gd name="T10" fmla="*/ 2147483647 w 342"/>
                <a:gd name="T11" fmla="*/ 922343267 h 309"/>
                <a:gd name="T12" fmla="*/ 2147483647 w 342"/>
                <a:gd name="T13" fmla="*/ 0 h 309"/>
                <a:gd name="T14" fmla="*/ 0 w 342"/>
                <a:gd name="T15" fmla="*/ 0 h 309"/>
                <a:gd name="T16" fmla="*/ 0 w 342"/>
                <a:gd name="T17" fmla="*/ 922343267 h 309"/>
                <a:gd name="T18" fmla="*/ 2044775626 w 342"/>
                <a:gd name="T19" fmla="*/ 1410600713 h 309"/>
                <a:gd name="T20" fmla="*/ 2044775626 w 342"/>
                <a:gd name="T21" fmla="*/ 2147483647 h 309"/>
                <a:gd name="T22" fmla="*/ 0 w 342"/>
                <a:gd name="T23" fmla="*/ 2147483647 h 309"/>
                <a:gd name="T24" fmla="*/ 0 w 342"/>
                <a:gd name="T25" fmla="*/ 2147483647 h 309"/>
                <a:gd name="T26" fmla="*/ 2147483647 w 342"/>
                <a:gd name="T27" fmla="*/ 2147483647 h 309"/>
                <a:gd name="T28" fmla="*/ 2147483647 w 342"/>
                <a:gd name="T29" fmla="*/ 2147483647 h 309"/>
                <a:gd name="T30" fmla="*/ 2147483647 w 342"/>
                <a:gd name="T31" fmla="*/ 2147483647 h 309"/>
                <a:gd name="T32" fmla="*/ 2147483647 w 342"/>
                <a:gd name="T33" fmla="*/ 2147483647 h 309"/>
                <a:gd name="T34" fmla="*/ 2147483647 w 342"/>
                <a:gd name="T35" fmla="*/ 2147483647 h 309"/>
                <a:gd name="T36" fmla="*/ 2147483647 w 342"/>
                <a:gd name="T37" fmla="*/ 2147483647 h 309"/>
                <a:gd name="T38" fmla="*/ 2147483647 w 342"/>
                <a:gd name="T39" fmla="*/ 2147483647 h 309"/>
                <a:gd name="T40" fmla="*/ 2147483647 w 342"/>
                <a:gd name="T41" fmla="*/ 2147483647 h 309"/>
                <a:gd name="T42" fmla="*/ 2147483647 w 342"/>
                <a:gd name="T43" fmla="*/ 2147483647 h 309"/>
                <a:gd name="T44" fmla="*/ 2147483647 w 342"/>
                <a:gd name="T45" fmla="*/ 2147483647 h 309"/>
                <a:gd name="T46" fmla="*/ 2147483647 w 342"/>
                <a:gd name="T47" fmla="*/ 2147483647 h 309"/>
                <a:gd name="T48" fmla="*/ 2147483647 w 342"/>
                <a:gd name="T49" fmla="*/ 1410600713 h 309"/>
                <a:gd name="T50" fmla="*/ 2147483647 w 342"/>
                <a:gd name="T51" fmla="*/ 922343267 h 309"/>
                <a:gd name="T52" fmla="*/ 2147483647 w 342"/>
                <a:gd name="T53" fmla="*/ 0 h 309"/>
                <a:gd name="T54" fmla="*/ 2147483647 w 342"/>
                <a:gd name="T55" fmla="*/ 0 h 309"/>
                <a:gd name="T56" fmla="*/ 2147483647 w 342"/>
                <a:gd name="T57" fmla="*/ 922343267 h 3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42"/>
                <a:gd name="T88" fmla="*/ 0 h 309"/>
                <a:gd name="T89" fmla="*/ 342 w 342"/>
                <a:gd name="T90" fmla="*/ 309 h 309"/>
              </a:gdLst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25" name="Freeform 18"/>
            <p:cNvSpPr>
              <a:spLocks noChangeArrowheads="1"/>
            </p:cNvSpPr>
            <p:nvPr/>
          </p:nvSpPr>
          <p:spPr>
            <a:xfrm>
              <a:off x="1351544" y="347766"/>
              <a:ext cx="88522" cy="116976"/>
            </a:xfrm>
            <a:custGeom>
              <a:avLst/>
              <a:gdLst>
                <a:gd name="T0" fmla="*/ 2147483647 w 241"/>
                <a:gd name="T1" fmla="*/ 2147483647 h 309"/>
                <a:gd name="T2" fmla="*/ 2147483647 w 241"/>
                <a:gd name="T3" fmla="*/ 2147483647 h 309"/>
                <a:gd name="T4" fmla="*/ 2147483647 w 241"/>
                <a:gd name="T5" fmla="*/ 2147483647 h 309"/>
                <a:gd name="T6" fmla="*/ 2147483647 w 241"/>
                <a:gd name="T7" fmla="*/ 2147483647 h 309"/>
                <a:gd name="T8" fmla="*/ 2147483647 w 241"/>
                <a:gd name="T9" fmla="*/ 2147483647 h 309"/>
                <a:gd name="T10" fmla="*/ 2147483647 w 241"/>
                <a:gd name="T11" fmla="*/ 2147483647 h 309"/>
                <a:gd name="T12" fmla="*/ 2147483647 w 241"/>
                <a:gd name="T13" fmla="*/ 2147483647 h 309"/>
                <a:gd name="T14" fmla="*/ 2147483647 w 241"/>
                <a:gd name="T15" fmla="*/ 2147483647 h 309"/>
                <a:gd name="T16" fmla="*/ 2147483647 w 241"/>
                <a:gd name="T17" fmla="*/ 2147483647 h 309"/>
                <a:gd name="T18" fmla="*/ 2147483647 w 241"/>
                <a:gd name="T19" fmla="*/ 2147483647 h 309"/>
                <a:gd name="T20" fmla="*/ 2147483647 w 241"/>
                <a:gd name="T21" fmla="*/ 2147483647 h 309"/>
                <a:gd name="T22" fmla="*/ 2147483647 w 241"/>
                <a:gd name="T23" fmla="*/ 2147483647 h 309"/>
                <a:gd name="T24" fmla="*/ 2147483647 w 241"/>
                <a:gd name="T25" fmla="*/ 1627571886 h 309"/>
                <a:gd name="T26" fmla="*/ 2147483647 w 241"/>
                <a:gd name="T27" fmla="*/ 1627571886 h 309"/>
                <a:gd name="T28" fmla="*/ 2147483647 w 241"/>
                <a:gd name="T29" fmla="*/ 2147483647 h 309"/>
                <a:gd name="T30" fmla="*/ 2147483647 w 241"/>
                <a:gd name="T31" fmla="*/ 2147483647 h 309"/>
                <a:gd name="T32" fmla="*/ 2147483647 w 241"/>
                <a:gd name="T33" fmla="*/ 0 h 309"/>
                <a:gd name="T34" fmla="*/ 0 w 241"/>
                <a:gd name="T35" fmla="*/ 0 h 309"/>
                <a:gd name="T36" fmla="*/ 0 w 241"/>
                <a:gd name="T37" fmla="*/ 922343267 h 309"/>
                <a:gd name="T38" fmla="*/ 2130887259 w 241"/>
                <a:gd name="T39" fmla="*/ 1410600713 h 309"/>
                <a:gd name="T40" fmla="*/ 2130887259 w 241"/>
                <a:gd name="T41" fmla="*/ 2147483647 h 309"/>
                <a:gd name="T42" fmla="*/ 0 w 241"/>
                <a:gd name="T43" fmla="*/ 2147483647 h 309"/>
                <a:gd name="T44" fmla="*/ 0 w 241"/>
                <a:gd name="T45" fmla="*/ 2147483647 h 309"/>
                <a:gd name="T46" fmla="*/ 2147483647 w 241"/>
                <a:gd name="T47" fmla="*/ 2147483647 h 309"/>
                <a:gd name="T48" fmla="*/ 2147483647 w 241"/>
                <a:gd name="T49" fmla="*/ 2147483647 h 309"/>
                <a:gd name="T50" fmla="*/ 2147483647 w 241"/>
                <a:gd name="T51" fmla="*/ 2147483647 h 30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41"/>
                <a:gd name="T79" fmla="*/ 0 h 309"/>
                <a:gd name="T80" fmla="*/ 241 w 241"/>
                <a:gd name="T81" fmla="*/ 309 h 309"/>
              </a:gdLst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4126" name="Freeform 19"/>
            <p:cNvSpPr>
              <a:spLocks noEditPoints="1" noChangeArrowheads="1"/>
            </p:cNvSpPr>
            <p:nvPr/>
          </p:nvSpPr>
          <p:spPr>
            <a:xfrm>
              <a:off x="605429" y="0"/>
              <a:ext cx="229209" cy="289278"/>
            </a:xfrm>
            <a:custGeom>
              <a:avLst/>
              <a:gdLst>
                <a:gd name="T0" fmla="*/ 2147483647 w 630"/>
                <a:gd name="T1" fmla="*/ 2147483647 h 774"/>
                <a:gd name="T2" fmla="*/ 2147483647 w 630"/>
                <a:gd name="T3" fmla="*/ 2147483647 h 774"/>
                <a:gd name="T4" fmla="*/ 2147483647 w 630"/>
                <a:gd name="T5" fmla="*/ 2147483647 h 774"/>
                <a:gd name="T6" fmla="*/ 2147483647 w 630"/>
                <a:gd name="T7" fmla="*/ 0 h 774"/>
                <a:gd name="T8" fmla="*/ 2147483647 w 630"/>
                <a:gd name="T9" fmla="*/ 2147483647 h 774"/>
                <a:gd name="T10" fmla="*/ 0 w 630"/>
                <a:gd name="T11" fmla="*/ 2147483647 h 774"/>
                <a:gd name="T12" fmla="*/ 2022711941 w 630"/>
                <a:gd name="T13" fmla="*/ 2147483647 h 774"/>
                <a:gd name="T14" fmla="*/ 2147483647 w 630"/>
                <a:gd name="T15" fmla="*/ 2147483647 h 774"/>
                <a:gd name="T16" fmla="*/ 2147483647 w 630"/>
                <a:gd name="T17" fmla="*/ 2147483647 h 774"/>
                <a:gd name="T18" fmla="*/ 2147483647 w 630"/>
                <a:gd name="T19" fmla="*/ 2147483647 h 774"/>
                <a:gd name="T20" fmla="*/ 2147483647 w 630"/>
                <a:gd name="T21" fmla="*/ 2147483647 h 774"/>
                <a:gd name="T22" fmla="*/ 2147483647 w 630"/>
                <a:gd name="T23" fmla="*/ 2147483647 h 774"/>
                <a:gd name="T24" fmla="*/ 2147483647 w 630"/>
                <a:gd name="T25" fmla="*/ 2147483647 h 774"/>
                <a:gd name="T26" fmla="*/ 2147483647 w 630"/>
                <a:gd name="T27" fmla="*/ 2147483647 h 774"/>
                <a:gd name="T28" fmla="*/ 2147483647 w 630"/>
                <a:gd name="T29" fmla="*/ 2147483647 h 774"/>
                <a:gd name="T30" fmla="*/ 2147483647 w 630"/>
                <a:gd name="T31" fmla="*/ 2147483647 h 774"/>
                <a:gd name="T32" fmla="*/ 2147483647 w 630"/>
                <a:gd name="T33" fmla="*/ 2147483647 h 774"/>
                <a:gd name="T34" fmla="*/ 2147483647 w 630"/>
                <a:gd name="T35" fmla="*/ 2147483647 h 774"/>
                <a:gd name="T36" fmla="*/ 2147483647 w 630"/>
                <a:gd name="T37" fmla="*/ 2147483647 h 774"/>
                <a:gd name="T38" fmla="*/ 2147483647 w 630"/>
                <a:gd name="T39" fmla="*/ 2147483647 h 774"/>
                <a:gd name="T40" fmla="*/ 2147483647 w 630"/>
                <a:gd name="T41" fmla="*/ 2147483647 h 774"/>
                <a:gd name="T42" fmla="*/ 2147483647 w 630"/>
                <a:gd name="T43" fmla="*/ 2147483647 h 774"/>
                <a:gd name="T44" fmla="*/ 2147483647 w 630"/>
                <a:gd name="T45" fmla="*/ 2147483647 h 774"/>
                <a:gd name="T46" fmla="*/ 2147483647 w 630"/>
                <a:gd name="T47" fmla="*/ 2147483647 h 774"/>
                <a:gd name="T48" fmla="*/ 2147483647 w 630"/>
                <a:gd name="T49" fmla="*/ 2147483647 h 774"/>
                <a:gd name="T50" fmla="*/ 2147483647 w 630"/>
                <a:gd name="T51" fmla="*/ 2147483647 h 774"/>
                <a:gd name="T52" fmla="*/ 2147483647 w 630"/>
                <a:gd name="T53" fmla="*/ 1774973555 h 774"/>
                <a:gd name="T54" fmla="*/ 2147483647 w 630"/>
                <a:gd name="T55" fmla="*/ 2147483647 h 774"/>
                <a:gd name="T56" fmla="*/ 2147483647 w 630"/>
                <a:gd name="T57" fmla="*/ 2147483647 h 774"/>
                <a:gd name="T58" fmla="*/ 2147483647 w 630"/>
                <a:gd name="T59" fmla="*/ 2147483647 h 774"/>
                <a:gd name="T60" fmla="*/ 2147483647 w 630"/>
                <a:gd name="T61" fmla="*/ 2147483647 h 774"/>
                <a:gd name="T62" fmla="*/ 2147483647 w 630"/>
                <a:gd name="T63" fmla="*/ 2147483647 h 774"/>
                <a:gd name="T64" fmla="*/ 2147483647 w 630"/>
                <a:gd name="T65" fmla="*/ 2147483647 h 774"/>
                <a:gd name="T66" fmla="*/ 2147483647 w 630"/>
                <a:gd name="T67" fmla="*/ 2147483647 h 774"/>
                <a:gd name="T68" fmla="*/ 2147483647 w 630"/>
                <a:gd name="T69" fmla="*/ 2147483647 h 774"/>
                <a:gd name="T70" fmla="*/ 2147483647 w 630"/>
                <a:gd name="T71" fmla="*/ 2147483647 h 774"/>
                <a:gd name="T72" fmla="*/ 2147483647 w 630"/>
                <a:gd name="T73" fmla="*/ 2147483647 h 7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30"/>
                <a:gd name="T112" fmla="*/ 0 h 774"/>
                <a:gd name="T113" fmla="*/ 630 w 630"/>
                <a:gd name="T114" fmla="*/ 774 h 774"/>
              </a:gdLst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</p:spPr>
          <p:txBody>
            <a:bodyPr/>
            <a:lstStyle/>
            <a:p>
              <a:pPr lvl="0">
                <a:defRPr/>
              </a:pPr>
              <a:endParaRPr lang="ru-RU"/>
            </a:p>
          </p:txBody>
        </p:sp>
      </p:grpSp>
      <p:sp>
        <p:nvSpPr>
          <p:cNvPr id="4107" name="TextBox 24"/>
          <p:cNvSpPr>
            <a:spLocks noChangeArrowheads="1"/>
          </p:cNvSpPr>
          <p:nvPr/>
        </p:nvSpPr>
        <p:spPr>
          <a:xfrm>
            <a:off x="1663700" y="228600"/>
            <a:ext cx="7258050" cy="42473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9pPr>
          </a:lstStyle>
          <a:p>
            <a:pPr>
              <a:lnSpc>
                <a:spcPct val="90000"/>
              </a:lnSpc>
              <a:buFont typeface="Arial"/>
              <a:buNone/>
              <a:defRPr/>
            </a:pPr>
            <a:r>
              <a:rPr lang="ru-RU" altLang="zh-CN" sz="2400" b="1">
                <a:solidFill>
                  <a:srgbClr val="294790"/>
                </a:solidFill>
                <a:latin typeface="Calibri"/>
                <a:sym typeface="Calibri"/>
              </a:rPr>
              <a:t>Актуальность</a:t>
            </a:r>
            <a:endParaRPr lang="ru-RU" altLang="zh-CN" sz="2400" b="1">
              <a:solidFill>
                <a:srgbClr val="294790"/>
              </a:solidFill>
              <a:latin typeface="Calibri"/>
              <a:sym typeface="Calibri"/>
            </a:endParaRPr>
          </a:p>
        </p:txBody>
      </p:sp>
      <p:sp>
        <p:nvSpPr>
          <p:cNvPr id="4108" name="Номер слайда 25"/>
          <p:cNvSpPr>
            <a:spLocks noGrp="1" noChangeArrowheads="1"/>
          </p:cNvSpPr>
          <p:nvPr/>
        </p:nvSpPr>
        <p:spPr>
          <a:xfrm>
            <a:off x="8556625" y="47498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lIns="91424" tIns="91424" rIns="91424" bIns="91424"/>
          <a:lstStyle>
            <a:lvl1pPr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9pPr>
          </a:lstStyle>
          <a:p>
            <a:pPr>
              <a:buFont typeface="Arial"/>
              <a:buNone/>
              <a:defRPr/>
            </a:pPr>
            <a:fld id="{07D291F2-4E11-4AB0-8EF8-6B8E4883790E}" type="slidenum">
              <a:rPr lang="en-US" altLang="zh-CN"/>
              <a:pPr>
                <a:buFont typeface="Arial"/>
                <a:buNone/>
                <a:defRPr/>
              </a:pPr>
              <a:t>2</a:t>
            </a:fld>
            <a:endParaRPr lang="en-US" altLang="zh-CN"/>
          </a:p>
        </p:txBody>
      </p:sp>
      <p:sp>
        <p:nvSpPr>
          <p:cNvPr id="4109" name="Скругленный прямоугольник 63"/>
          <p:cNvSpPr>
            <a:spLocks noChangeArrowheads="1"/>
          </p:cNvSpPr>
          <p:nvPr/>
        </p:nvSpPr>
        <p:spPr>
          <a:xfrm>
            <a:off x="1763688" y="3643696"/>
            <a:ext cx="7219950" cy="1246981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9pPr>
          </a:lstStyle>
          <a:p>
            <a:pPr algn="ctr">
              <a:buFont typeface="Arial"/>
              <a:buNone/>
              <a:defRPr/>
            </a:pPr>
            <a:r>
              <a:rPr lang="ru-RU" altLang="zh-CN" b="1">
                <a:solidFill>
                  <a:srgbClr val="0070c0"/>
                </a:solidFill>
              </a:rPr>
              <a:t>Недостаточная информированность детей и подростков о негативном влиянии вредных привычек на их организм</a:t>
            </a:r>
            <a:endParaRPr lang="ru-RU" altLang="zh-CN">
              <a:solidFill>
                <a:srgbClr val="0070c0"/>
              </a:solidFill>
            </a:endParaRPr>
          </a:p>
        </p:txBody>
      </p:sp>
      <p:sp>
        <p:nvSpPr>
          <p:cNvPr id="4110" name="Скругленный прямоугольник 50"/>
          <p:cNvSpPr>
            <a:spLocks noChangeArrowheads="1"/>
          </p:cNvSpPr>
          <p:nvPr/>
        </p:nvSpPr>
        <p:spPr>
          <a:xfrm>
            <a:off x="157163" y="993775"/>
            <a:ext cx="6863109" cy="104611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9pPr>
          </a:lstStyle>
          <a:p>
            <a:pPr algn="ctr">
              <a:buFont typeface="Arial"/>
              <a:buNone/>
              <a:defRPr/>
            </a:pPr>
            <a:r>
              <a:rPr lang="ru-RU" altLang="zh-CN" b="1">
                <a:solidFill>
                  <a:srgbClr val="0070c0"/>
                </a:solidFill>
              </a:rPr>
              <a:t>Возрастание и изменение характера нагрузок на организм человека в условиях усложнения общественной жизни, увеличение рисков техногенного, экологического, психологического</a:t>
            </a:r>
            <a:r>
              <a:rPr lang="en-US" altLang="zh-CN" b="1">
                <a:solidFill>
                  <a:srgbClr val="0070c0"/>
                </a:solidFill>
              </a:rPr>
              <a:t> </a:t>
            </a:r>
            <a:r>
              <a:rPr lang="ru-RU" altLang="zh-CN" b="1">
                <a:solidFill>
                  <a:srgbClr val="0070c0"/>
                </a:solidFill>
              </a:rPr>
              <a:t>характера, провоцирующих негативные изменения в состоянии здоровья</a:t>
            </a:r>
            <a:endParaRPr lang="ru-RU" altLang="zh-CN">
              <a:solidFill>
                <a:srgbClr val="0070c0"/>
              </a:solidFill>
            </a:endParaRPr>
          </a:p>
        </p:txBody>
      </p:sp>
      <p:sp>
        <p:nvSpPr>
          <p:cNvPr id="4111" name="Скругленный прямоугольник 58"/>
          <p:cNvSpPr>
            <a:spLocks noChangeArrowheads="1"/>
          </p:cNvSpPr>
          <p:nvPr/>
        </p:nvSpPr>
        <p:spPr>
          <a:xfrm>
            <a:off x="985243" y="2300024"/>
            <a:ext cx="6575425" cy="1135640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SimSun"/>
                <a:sym typeface="Arial"/>
              </a:defRPr>
            </a:lvl9pPr>
          </a:lstStyle>
          <a:p>
            <a:pPr algn="ctr">
              <a:buFont typeface="Arial"/>
              <a:buNone/>
              <a:defRPr/>
            </a:pPr>
            <a:r>
              <a:rPr lang="ru-RU" altLang="zh-CN" b="1">
                <a:solidFill>
                  <a:srgbClr val="0070c0"/>
                </a:solidFill>
              </a:rPr>
              <a:t>Недостаточная организация комплексной всесторонней воспитательной работы по вопросам формирования здорового образа жизни и здоровьесбережения</a:t>
            </a:r>
            <a:endParaRPr lang="ru-RU" altLang="zh-CN" b="1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Комментарии к выполненному упражнению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5501" t="13559" r="44852" b="10677"/>
          <a:stretch/>
        </p:blipFill>
        <p:spPr>
          <a:xfrm>
            <a:off x="6228184" y="1321912"/>
            <a:ext cx="2592288" cy="3726414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9421" t="20543" r="41581" b="34351"/>
          <a:stretch/>
        </p:blipFill>
        <p:spPr>
          <a:xfrm>
            <a:off x="3059832" y="2499742"/>
            <a:ext cx="2880321" cy="245377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9</a:t>
            </a:fld>
            <a:endParaRPr lang="ru-RU" noProof="0"/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/>
          <a:srcRect l="29153" t="55031" r="34874" b="25783"/>
          <a:stretch/>
        </p:blipFill>
        <p:spPr>
          <a:xfrm>
            <a:off x="160592" y="1267348"/>
            <a:ext cx="3886200" cy="1165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09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628650" y="281063"/>
            <a:ext cx="7886700" cy="850527"/>
          </a:xfrm>
        </p:spPr>
        <p:txBody>
          <a:bodyPr/>
          <a:lstStyle/>
          <a:p>
            <a:pPr algn="ctr">
              <a:defRPr/>
            </a:pPr>
            <a:r>
              <a:rPr lang="ru-RU" sz="2000">
                <a:solidFill>
                  <a:schemeClr val="accent6">
                    <a:lumMod val="60000"/>
                    <a:lumOff val="40000"/>
                  </a:schemeClr>
                </a:solidFill>
              </a:rPr>
              <a:t>Варианты использования заданий при разных формах организации занятия и в рамках изучения других предметов</a:t>
            </a:r>
            <a:endParaRPr lang="ru-RU" sz="20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9210" t="42900" r="35490" b="41340"/>
          <a:stretch>
            <a:fillRect/>
          </a:stretch>
        </p:blipFill>
        <p:spPr>
          <a:xfrm>
            <a:off x="2555776" y="2955819"/>
            <a:ext cx="6364163" cy="218768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062D6987-FB6D-4DB8-81B8-AD0F35E3BB5F}" type="slidenum">
              <a:rPr lang="en-US"/>
              <a:pPr rtl="0">
                <a:defRPr/>
              </a:pPr>
              <a:t>21</a:t>
            </a:fld>
            <a:endParaRPr lang="en-US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l="42090" t="36420" r="45260" b="41890"/>
          <a:stretch>
            <a:fillRect/>
          </a:stretch>
        </p:blipFill>
        <p:spPr>
          <a:xfrm>
            <a:off x="431540" y="1176704"/>
            <a:ext cx="2893427" cy="2790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1063"/>
            <a:ext cx="7886700" cy="634503"/>
          </a:xfrm>
        </p:spPr>
        <p:txBody>
          <a:bodyPr/>
          <a:lstStyle/>
          <a:p>
            <a:r>
              <a:rPr lang="ru-RU" sz="2400" dirty="0" smtClean="0"/>
              <a:t>        </a:t>
            </a:r>
            <a:r>
              <a:rPr lang="ru-RU" sz="2400" dirty="0" smtClean="0">
                <a:solidFill>
                  <a:srgbClr val="00B0F0"/>
                </a:solidFill>
              </a:rPr>
              <a:t>Формы организации учебных занятий</a:t>
            </a:r>
            <a:endParaRPr lang="ru-RU" sz="2400" dirty="0">
              <a:solidFill>
                <a:srgbClr val="00B0F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888" t="38617" r="36579" b="53473"/>
          <a:stretch/>
        </p:blipFill>
        <p:spPr>
          <a:xfrm>
            <a:off x="1475656" y="3291829"/>
            <a:ext cx="7241656" cy="182493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11</a:t>
            </a:fld>
            <a:endParaRPr lang="ru-RU" noProof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211960" y="1643017"/>
            <a:ext cx="3886200" cy="326350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 rotWithShape="1">
          <a:blip r:embed="rId3"/>
          <a:srcRect l="51441" t="31859" r="42383" b="37945"/>
          <a:stretch/>
        </p:blipFill>
        <p:spPr>
          <a:xfrm>
            <a:off x="370196" y="1226068"/>
            <a:ext cx="1008112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8"/>
          <p:cNvPicPr>
            <a:picLocks noChangeAspect="1"/>
          </p:cNvPicPr>
          <p:nvPr/>
        </p:nvPicPr>
        <p:blipFill rotWithShape="1">
          <a:blip r:embed="rId4"/>
          <a:srcRect l="44810" t="52567" r="41926" b="23854"/>
          <a:stretch/>
        </p:blipFill>
        <p:spPr>
          <a:xfrm>
            <a:off x="3561656" y="1418773"/>
            <a:ext cx="172819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5"/>
          <a:srcRect l="25501" t="36616" r="43000" b="27149"/>
          <a:stretch/>
        </p:blipFill>
        <p:spPr>
          <a:xfrm>
            <a:off x="6372200" y="997342"/>
            <a:ext cx="2664296" cy="1859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2634" t="44380" r="46081" b="28870"/>
          <a:stretch/>
        </p:blipFill>
        <p:spPr>
          <a:xfrm>
            <a:off x="1668572" y="1784822"/>
            <a:ext cx="1518705" cy="156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1063"/>
            <a:ext cx="8335838" cy="994172"/>
          </a:xfrm>
        </p:spPr>
        <p:txBody>
          <a:bodyPr/>
          <a:lstStyle/>
          <a:p>
            <a:r>
              <a:rPr lang="ru-RU" sz="2400" dirty="0">
                <a:solidFill>
                  <a:srgbClr val="00B0F0"/>
                </a:solidFill>
              </a:rPr>
              <a:t>Формы </a:t>
            </a:r>
            <a:r>
              <a:rPr lang="ru-RU" sz="2400" dirty="0" smtClean="0">
                <a:solidFill>
                  <a:srgbClr val="00B0F0"/>
                </a:solidFill>
              </a:rPr>
              <a:t>организации</a:t>
            </a:r>
            <a:br>
              <a:rPr lang="ru-RU" sz="2400" dirty="0" smtClean="0">
                <a:solidFill>
                  <a:srgbClr val="00B0F0"/>
                </a:solidFill>
              </a:rPr>
            </a:br>
            <a:r>
              <a:rPr lang="ru-RU" sz="2400" dirty="0" smtClean="0">
                <a:solidFill>
                  <a:srgbClr val="00B0F0"/>
                </a:solidFill>
              </a:rPr>
              <a:t> </a:t>
            </a:r>
            <a:r>
              <a:rPr lang="ru-RU" sz="2400" dirty="0">
                <a:solidFill>
                  <a:srgbClr val="00B0F0"/>
                </a:solidFill>
              </a:rPr>
              <a:t>учебных занятий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12</a:t>
            </a:fld>
            <a:endParaRPr lang="ru-RU" noProof="0"/>
          </a:p>
        </p:txBody>
      </p:sp>
      <p:pic>
        <p:nvPicPr>
          <p:cNvPr id="6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487" t="56047" r="34766" b="20560"/>
          <a:stretch/>
        </p:blipFill>
        <p:spPr>
          <a:xfrm>
            <a:off x="258280" y="2592552"/>
            <a:ext cx="4739008" cy="20400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617" t="16853" r="42885" b="13504"/>
          <a:stretch/>
        </p:blipFill>
        <p:spPr>
          <a:xfrm>
            <a:off x="5076056" y="230885"/>
            <a:ext cx="3782244" cy="4680519"/>
          </a:xfrm>
          <a:prstGeom prst="rect">
            <a:avLst/>
          </a:prstGeom>
        </p:spPr>
      </p:pic>
      <p:pic>
        <p:nvPicPr>
          <p:cNvPr id="8" name="Объект 8"/>
          <p:cNvPicPr>
            <a:picLocks noChangeAspect="1"/>
          </p:cNvPicPr>
          <p:nvPr/>
        </p:nvPicPr>
        <p:blipFill rotWithShape="1">
          <a:blip r:embed="rId4"/>
          <a:srcRect l="44810" t="52567" r="41926" b="23854"/>
          <a:stretch/>
        </p:blipFill>
        <p:spPr>
          <a:xfrm>
            <a:off x="3483335" y="411139"/>
            <a:ext cx="1728192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1063"/>
            <a:ext cx="6319614" cy="994172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Организация круглых столов</a:t>
            </a:r>
            <a:b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Дискуссии и дебаты</a:t>
            </a:r>
            <a:endParaRPr 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13</a:t>
            </a:fld>
            <a:endParaRPr lang="ru-RU" noProof="0"/>
          </a:p>
        </p:txBody>
      </p:sp>
      <p:pic>
        <p:nvPicPr>
          <p:cNvPr id="7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354" t="23441" r="35588" b="23854"/>
          <a:stretch/>
        </p:blipFill>
        <p:spPr>
          <a:xfrm>
            <a:off x="2415062" y="1453701"/>
            <a:ext cx="3886200" cy="3108976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3"/>
          <a:srcRect l="29207" t="30029" r="41147" b="23854"/>
          <a:stretch/>
        </p:blipFill>
        <p:spPr>
          <a:xfrm>
            <a:off x="6243723" y="204172"/>
            <a:ext cx="2664296" cy="233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6"/>
          <p:cNvPicPr>
            <a:picLocks noChangeAspect="1"/>
          </p:cNvPicPr>
          <p:nvPr/>
        </p:nvPicPr>
        <p:blipFill rotWithShape="1">
          <a:blip r:embed="rId4"/>
          <a:srcRect l="27844" t="31549" r="45550" b="26556"/>
          <a:stretch/>
        </p:blipFill>
        <p:spPr>
          <a:xfrm>
            <a:off x="6426471" y="2619036"/>
            <a:ext cx="2520280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5"/>
          <a:srcRect l="24470" t="23440" r="43283" b="46671"/>
          <a:stretch/>
        </p:blipFill>
        <p:spPr>
          <a:xfrm>
            <a:off x="152042" y="3280532"/>
            <a:ext cx="3132879" cy="16334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Объект 8"/>
          <p:cNvPicPr>
            <a:picLocks noChangeAspect="1"/>
          </p:cNvPicPr>
          <p:nvPr/>
        </p:nvPicPr>
        <p:blipFill rotWithShape="1">
          <a:blip r:embed="rId6"/>
          <a:srcRect l="42086" t="36416" r="45260" b="41891"/>
          <a:stretch/>
        </p:blipFill>
        <p:spPr>
          <a:xfrm>
            <a:off x="403257" y="1485610"/>
            <a:ext cx="1643234" cy="158454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200974" y="3363838"/>
            <a:ext cx="3074882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28184" y="281063"/>
            <a:ext cx="2718567" cy="2331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0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1063"/>
            <a:ext cx="7886700" cy="490487"/>
          </a:xfrm>
        </p:spPr>
        <p:txBody>
          <a:bodyPr/>
          <a:lstStyle/>
          <a:p>
            <a:r>
              <a:rPr lang="ru-RU" sz="2800" dirty="0" smtClean="0"/>
              <a:t>                </a:t>
            </a:r>
            <a:r>
              <a:rPr lang="ru-RU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Поурочные разработки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634" t="48091" r="40362" b="6784"/>
          <a:stretch/>
        </p:blipFill>
        <p:spPr>
          <a:xfrm>
            <a:off x="1619672" y="2814320"/>
            <a:ext cx="2592288" cy="205589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8001" t="59303" r="40323" b="10678"/>
          <a:stretch/>
        </p:blipFill>
        <p:spPr>
          <a:xfrm>
            <a:off x="5508104" y="3147814"/>
            <a:ext cx="3007246" cy="162666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14</a:t>
            </a:fld>
            <a:endParaRPr lang="ru-RU" noProof="0"/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/>
          <a:srcRect l="27354" t="49793" r="44852" b="20561"/>
          <a:stretch/>
        </p:blipFill>
        <p:spPr>
          <a:xfrm>
            <a:off x="4824026" y="1086898"/>
            <a:ext cx="3691324" cy="184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2"/>
          <a:srcRect l="27634" t="15455" r="40486" b="55923"/>
          <a:stretch/>
        </p:blipFill>
        <p:spPr>
          <a:xfrm>
            <a:off x="648570" y="1215690"/>
            <a:ext cx="3144732" cy="1588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34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1063"/>
            <a:ext cx="8712968" cy="562495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Варианты организации занятий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>
                <a:solidFill>
                  <a:srgbClr val="0070C0"/>
                </a:solidFill>
              </a:rPr>
              <a:t>Спорт в нашем </a:t>
            </a:r>
            <a:r>
              <a:rPr lang="ru-RU" sz="2400" dirty="0" smtClean="0">
                <a:solidFill>
                  <a:srgbClr val="0070C0"/>
                </a:solidFill>
              </a:rPr>
              <a:t>городе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3648" t="16853" r="39603" b="6011"/>
          <a:stretch/>
        </p:blipFill>
        <p:spPr>
          <a:xfrm>
            <a:off x="126021" y="945186"/>
            <a:ext cx="2861803" cy="364278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5941" t="17894" r="38853" b="7764"/>
          <a:stretch/>
        </p:blipFill>
        <p:spPr>
          <a:xfrm>
            <a:off x="2987824" y="993099"/>
            <a:ext cx="3096344" cy="367783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15</a:t>
            </a:fld>
            <a:endParaRPr lang="ru-RU" noProof="0"/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/>
          <a:srcRect l="25501" t="22449" r="45158" b="7384"/>
          <a:stretch/>
        </p:blipFill>
        <p:spPr>
          <a:xfrm>
            <a:off x="6195542" y="913013"/>
            <a:ext cx="2768946" cy="38614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6879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67453"/>
            <a:ext cx="5616624" cy="720121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Проектная работа как итог изучения темы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592" t="15174" r="40764" b="8325"/>
          <a:stretch/>
        </p:blipFill>
        <p:spPr>
          <a:xfrm>
            <a:off x="179512" y="331443"/>
            <a:ext cx="3168352" cy="430849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16</a:t>
            </a:fld>
            <a:endParaRPr lang="ru-RU" noProof="0"/>
          </a:p>
        </p:txBody>
      </p:sp>
      <p:pic>
        <p:nvPicPr>
          <p:cNvPr id="9" name="Объект 6"/>
          <p:cNvPicPr>
            <a:picLocks noChangeAspect="1"/>
          </p:cNvPicPr>
          <p:nvPr/>
        </p:nvPicPr>
        <p:blipFill rotWithShape="1">
          <a:blip r:embed="rId3"/>
          <a:srcRect l="28779" t="25873" r="38471" b="44306"/>
          <a:stretch/>
        </p:blipFill>
        <p:spPr>
          <a:xfrm>
            <a:off x="3203848" y="2119661"/>
            <a:ext cx="446449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6"/>
          <p:cNvPicPr>
            <a:picLocks noChangeAspect="1"/>
          </p:cNvPicPr>
          <p:nvPr/>
        </p:nvPicPr>
        <p:blipFill rotWithShape="1">
          <a:blip r:embed="rId4"/>
          <a:srcRect l="27844" t="31549" r="45550" b="26556"/>
          <a:stretch/>
        </p:blipFill>
        <p:spPr>
          <a:xfrm>
            <a:off x="6372199" y="1261625"/>
            <a:ext cx="2610665" cy="231230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Объект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4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94" y="320848"/>
            <a:ext cx="7886700" cy="994172"/>
          </a:xfrm>
        </p:spPr>
        <p:txBody>
          <a:bodyPr/>
          <a:lstStyle/>
          <a:p>
            <a:r>
              <a:rPr lang="ru-RU" sz="2800" dirty="0" smtClean="0">
                <a:solidFill>
                  <a:srgbClr val="0070C0"/>
                </a:solidFill>
              </a:rPr>
              <a:t>В приложении вы найдете…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4806" t="14589" r="38136" b="7177"/>
          <a:stretch/>
        </p:blipFill>
        <p:spPr>
          <a:xfrm>
            <a:off x="899592" y="1273354"/>
            <a:ext cx="3024336" cy="3602652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4470" t="13559" r="38471" b="7384"/>
          <a:stretch/>
        </p:blipFill>
        <p:spPr>
          <a:xfrm>
            <a:off x="4581736" y="1273354"/>
            <a:ext cx="2952328" cy="354279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17</a:t>
            </a:fld>
            <a:endParaRPr lang="ru-RU" noProof="0"/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4"/>
          <a:srcRect l="25501" t="36616" r="43000" b="27149"/>
          <a:stretch/>
        </p:blipFill>
        <p:spPr>
          <a:xfrm>
            <a:off x="6552220" y="123478"/>
            <a:ext cx="2664296" cy="1859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17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1063"/>
            <a:ext cx="7886700" cy="562495"/>
          </a:xfrm>
        </p:spPr>
        <p:txBody>
          <a:bodyPr/>
          <a:lstStyle/>
          <a:p>
            <a:r>
              <a:rPr lang="ru-RU" sz="3200" dirty="0">
                <a:solidFill>
                  <a:srgbClr val="0070C0"/>
                </a:solidFill>
              </a:rPr>
              <a:t>В приложении вы найдете…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4700" t="11408" r="43253" b="6929"/>
          <a:stretch/>
        </p:blipFill>
        <p:spPr>
          <a:xfrm>
            <a:off x="107504" y="718744"/>
            <a:ext cx="2736304" cy="3797222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7417" t="16856" r="40157" b="7381"/>
          <a:stretch/>
        </p:blipFill>
        <p:spPr>
          <a:xfrm>
            <a:off x="2712290" y="1599035"/>
            <a:ext cx="2520280" cy="331236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18</a:t>
            </a:fld>
            <a:endParaRPr lang="ru-RU" noProof="0"/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 rotWithShape="1">
          <a:blip r:embed="rId4"/>
          <a:srcRect l="30028" t="36617" r="34766" b="37031"/>
          <a:stretch/>
        </p:blipFill>
        <p:spPr>
          <a:xfrm>
            <a:off x="5364088" y="2931790"/>
            <a:ext cx="3652022" cy="1756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49" y="281063"/>
            <a:ext cx="1691391" cy="2231212"/>
          </a:xfrm>
          <a:prstGeom prst="rect">
            <a:avLst/>
          </a:prstGeom>
          <a:noFill/>
          <a:ln w="9525">
            <a:solidFill>
              <a:srgbClr val="003366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13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0" y="73481"/>
            <a:ext cx="9144000" cy="644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1979712" y="72034"/>
            <a:ext cx="7164288" cy="613235"/>
          </a:xfrm>
          <a:prstGeom prst="rect">
            <a:avLst/>
          </a:prstGeom>
          <a:gradFill>
            <a:gsLst>
              <a:gs pos="0">
                <a:schemeClr val="bg1"/>
              </a:gs>
              <a:gs pos="40000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51214" y="144321"/>
            <a:ext cx="1538" cy="469724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44"/>
          <p:cNvGrpSpPr/>
          <p:nvPr/>
        </p:nvGrpSpPr>
        <p:grpSpPr>
          <a:xfrm rot="0">
            <a:off x="237447" y="192456"/>
            <a:ext cx="1080050" cy="373454"/>
            <a:chOff x="338369" y="163286"/>
            <a:chExt cx="1440066" cy="497938"/>
          </a:xfrm>
        </p:grpSpPr>
        <p:sp>
          <p:nvSpPr>
            <p:cNvPr id="10" name="AutoShape 4"/>
            <p:cNvSpPr>
              <a:spLocks noChangeAspect="1" noChangeArrowheads="1" noTextEdit="1"/>
            </p:cNvSpPr>
            <p:nvPr/>
          </p:nvSpPr>
          <p:spPr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11" name="Freeform 6"/>
            <p:cNvSpPr/>
            <p:nvPr/>
          </p:nvSpPr>
          <p:spPr>
            <a:xfrm>
              <a:off x="343111" y="397237"/>
              <a:ext cx="548521" cy="31615"/>
            </a:xfrm>
            <a:custGeom>
              <a:avLst/>
              <a:gd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12" name="Freeform 7"/>
            <p:cNvSpPr/>
            <p:nvPr/>
          </p:nvSpPr>
          <p:spPr>
            <a:xfrm>
              <a:off x="1223591" y="397237"/>
              <a:ext cx="548521" cy="31615"/>
            </a:xfrm>
            <a:custGeom>
              <a:avLst/>
              <a:gd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13" name="Freeform 8"/>
            <p:cNvSpPr/>
            <p:nvPr/>
          </p:nvSpPr>
          <p:spPr>
            <a:xfrm>
              <a:off x="338369" y="511052"/>
              <a:ext cx="124880" cy="116976"/>
            </a:xfrm>
            <a:custGeom>
              <a:avLst/>
              <a:gd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>
            <a:xfrm>
              <a:off x="485379" y="511052"/>
              <a:ext cx="85361" cy="116976"/>
            </a:xfrm>
            <a:custGeom>
              <a:avLst/>
              <a:gd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>
            <a:xfrm>
              <a:off x="594451" y="509471"/>
              <a:ext cx="115395" cy="120137"/>
            </a:xfrm>
            <a:custGeom>
              <a:avLst/>
              <a:gd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16" name="Freeform 11"/>
            <p:cNvSpPr/>
            <p:nvPr/>
          </p:nvSpPr>
          <p:spPr>
            <a:xfrm>
              <a:off x="736719" y="509471"/>
              <a:ext cx="105910" cy="120137"/>
            </a:xfrm>
            <a:custGeom>
              <a:avLst/>
              <a:gd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>
            <a:xfrm>
              <a:off x="866341" y="511052"/>
              <a:ext cx="91684" cy="116976"/>
            </a:xfrm>
            <a:custGeom>
              <a:avLst/>
              <a:gd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18" name="Freeform 13"/>
            <p:cNvSpPr/>
            <p:nvPr/>
          </p:nvSpPr>
          <p:spPr>
            <a:xfrm>
              <a:off x="984897" y="511052"/>
              <a:ext cx="85361" cy="116976"/>
            </a:xfrm>
            <a:custGeom>
              <a:avLst/>
              <a:gd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19" name="Freeform 14"/>
            <p:cNvSpPr/>
            <p:nvPr/>
          </p:nvSpPr>
          <p:spPr>
            <a:xfrm>
              <a:off x="1093969" y="511052"/>
              <a:ext cx="180206" cy="150172"/>
            </a:xfrm>
            <a:custGeom>
              <a:avLst/>
              <a:gd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20" name="Freeform 15"/>
            <p:cNvSpPr/>
            <p:nvPr/>
          </p:nvSpPr>
          <p:spPr>
            <a:xfrm>
              <a:off x="1291563" y="511052"/>
              <a:ext cx="86941" cy="116976"/>
            </a:xfrm>
            <a:custGeom>
              <a:avLst/>
              <a:gd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21" name="Freeform 16"/>
            <p:cNvSpPr/>
            <p:nvPr/>
          </p:nvSpPr>
          <p:spPr>
            <a:xfrm>
              <a:off x="1402216" y="511052"/>
              <a:ext cx="123299" cy="116976"/>
            </a:xfrm>
            <a:custGeom>
              <a:avLst/>
              <a:gd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22" name="Freeform 17"/>
            <p:cNvSpPr/>
            <p:nvPr/>
          </p:nvSpPr>
          <p:spPr>
            <a:xfrm>
              <a:off x="1546065" y="511052"/>
              <a:ext cx="124880" cy="116976"/>
            </a:xfrm>
            <a:custGeom>
              <a:avLst/>
              <a:gd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23" name="Freeform 18"/>
            <p:cNvSpPr/>
            <p:nvPr/>
          </p:nvSpPr>
          <p:spPr>
            <a:xfrm>
              <a:off x="1689913" y="511052"/>
              <a:ext cx="88522" cy="116976"/>
            </a:xfrm>
            <a:custGeom>
              <a:avLst/>
              <a:gd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>
            <a:xfrm>
              <a:off x="943798" y="163286"/>
              <a:ext cx="229209" cy="289278"/>
            </a:xfrm>
            <a:custGeom>
              <a:avLst/>
              <a:gd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ru-RU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65384" y="79213"/>
            <a:ext cx="7258044" cy="566581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700" b="1" spc="-30">
                <a:solidFill>
                  <a:srgbClr val="294790"/>
                </a:solidFill>
                <a:latin typeface="Calibri"/>
              </a:rPr>
              <a:t>УМК «Здорово быть здоровым» </a:t>
            </a:r>
            <a:endParaRPr lang="ru-RU" sz="1700" b="1" spc="-30">
              <a:solidFill>
                <a:srgbClr val="294790"/>
              </a:solidFill>
              <a:latin typeface="Calibri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1700" b="1" spc="-30">
                <a:solidFill>
                  <a:srgbClr val="294790"/>
                </a:solidFill>
                <a:latin typeface="Calibri"/>
              </a:rPr>
              <a:t>для дошкольников и учащихся 1-11 классов</a:t>
            </a:r>
            <a:endParaRPr lang="ru-RU" sz="1700" b="1">
              <a:solidFill>
                <a:srgbClr val="294790"/>
              </a:solidFill>
              <a:latin typeface="Calibri"/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/>
            </a:pPr>
            <a:fld id="{4CB9B150-16F9-4654-A9FF-3F04349E5D0B}" type="slidenum">
              <a:rPr lang="en-US"/>
              <a:pPr lvl="0">
                <a:defRPr/>
              </a:pPr>
              <a:t>3</a:t>
            </a:fld>
            <a:endParaRPr lang="en-US"/>
          </a:p>
        </p:txBody>
      </p:sp>
      <p:sp>
        <p:nvSpPr>
          <p:cNvPr id="31" name="Скругленный прямоугольник 58"/>
          <p:cNvSpPr/>
          <p:nvPr/>
        </p:nvSpPr>
        <p:spPr>
          <a:xfrm>
            <a:off x="157691" y="826735"/>
            <a:ext cx="5173028" cy="4316715"/>
          </a:xfrm>
          <a:prstGeom prst="roundRect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solidFill>
                  <a:srgbClr val="0070c0"/>
                </a:solidFill>
              </a:rPr>
              <a:t>Примерная программа курса внеурочной деятельности «Здорово быть здоровым» для учащихся общеобразовательных организаций</a:t>
            </a:r>
            <a:endParaRPr lang="ru-RU" b="1">
              <a:solidFill>
                <a:srgbClr val="0070c0"/>
              </a:solidFill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solidFill>
                  <a:srgbClr val="0070c0"/>
                </a:solidFill>
              </a:rPr>
              <a:t>Учебные пособия для детей 5-6 лет, учащихся </a:t>
            </a:r>
            <a:br>
              <a:rPr lang="ru-RU" b="1">
                <a:solidFill>
                  <a:srgbClr val="0070c0"/>
                </a:solidFill>
              </a:rPr>
            </a:br>
            <a:r>
              <a:rPr lang="ru-RU" b="1">
                <a:solidFill>
                  <a:srgbClr val="0070c0"/>
                </a:solidFill>
              </a:rPr>
              <a:t>1–4, 5–6, 7–9, 10-11 классов</a:t>
            </a:r>
            <a:endParaRPr lang="ru-RU" b="1">
              <a:solidFill>
                <a:srgbClr val="0070c0"/>
              </a:solidFill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solidFill>
                  <a:srgbClr val="0070c0"/>
                </a:solidFill>
              </a:rPr>
              <a:t> Программа повышения квалификации учителей по проведению курса внеурочной деятельности «Здорово быть здоровым» </a:t>
            </a:r>
            <a:br>
              <a:rPr lang="ru-RU" b="1">
                <a:solidFill>
                  <a:srgbClr val="0070c0"/>
                </a:solidFill>
              </a:rPr>
            </a:br>
            <a:r>
              <a:rPr lang="ru-RU" b="1">
                <a:solidFill>
                  <a:srgbClr val="0070c0"/>
                </a:solidFill>
              </a:rPr>
              <a:t>в очном и дистанционном форматах </a:t>
            </a:r>
            <a:endParaRPr lang="ru-RU" b="1">
              <a:solidFill>
                <a:srgbClr val="0070c0"/>
              </a:solidFill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solidFill>
                  <a:srgbClr val="0070c0"/>
                </a:solidFill>
              </a:rPr>
              <a:t>Методические разработки и рекомендации для учителей и воспитателей</a:t>
            </a:r>
            <a:endParaRPr lang="ru-RU" b="1">
              <a:solidFill>
                <a:srgbClr val="0070c0"/>
              </a:solidFill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  <a:defRPr/>
            </a:pPr>
            <a:r>
              <a:rPr lang="ru-RU" b="1">
                <a:solidFill>
                  <a:srgbClr val="0070c0"/>
                </a:solidFill>
              </a:rPr>
              <a:t>Обмен опытом образовательных организаций, участвующих в пилотном использовании в рамках проекта «Взаимообучение школ»</a:t>
            </a:r>
            <a:endParaRPr lang="ru-RU" b="1">
              <a:solidFill>
                <a:srgbClr val="0070c0"/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50489" y="1786516"/>
            <a:ext cx="1267583" cy="1671962"/>
          </a:xfrm>
          <a:prstGeom prst="rect">
            <a:avLst/>
          </a:prstGeom>
          <a:ln w="9525">
            <a:solidFill>
              <a:srgbClr val="003366"/>
            </a:solidFill>
            <a:miter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7173121" y="2996114"/>
            <a:ext cx="1345162" cy="1776007"/>
          </a:xfrm>
          <a:prstGeom prst="rect">
            <a:avLst/>
          </a:prstGeom>
          <a:ln>
            <a:solidFill>
              <a:srgbClr val="003366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161551" y="2165465"/>
            <a:ext cx="1290769" cy="1704070"/>
          </a:xfrm>
          <a:prstGeom prst="rect">
            <a:avLst/>
          </a:prstGeom>
          <a:ln w="9525">
            <a:solidFill>
              <a:schemeClr val="tx1"/>
            </a:solidFill>
            <a:miter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6779912" y="842641"/>
            <a:ext cx="1114148" cy="1494933"/>
          </a:xfrm>
          <a:prstGeom prst="rect">
            <a:avLst/>
          </a:prstGeom>
          <a:ln>
            <a:solidFill>
              <a:srgbClr val="003366"/>
            </a:solidFill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369227" y="1291898"/>
            <a:ext cx="1112516" cy="1468082"/>
          </a:xfrm>
          <a:prstGeom prst="rect">
            <a:avLst/>
          </a:prstGeom>
          <a:ln w="9525">
            <a:solidFill>
              <a:schemeClr val="tx1"/>
            </a:solidFill>
            <a:miter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5779613" y="3457645"/>
            <a:ext cx="1214528" cy="1600063"/>
          </a:xfrm>
          <a:prstGeom prst="rect">
            <a:avLst/>
          </a:prstGeom>
          <a:noFill/>
          <a:ln w="9525">
            <a:solidFill>
              <a:schemeClr val="tx1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354" t="16853" r="35588" b="23854"/>
          <a:stretch/>
        </p:blipFill>
        <p:spPr>
          <a:xfrm>
            <a:off x="1822003" y="100312"/>
            <a:ext cx="5614294" cy="494801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19</a:t>
            </a:fld>
            <a:endParaRPr lang="ru-RU" noProof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3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1063"/>
            <a:ext cx="7886700" cy="706511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     Авторские </a:t>
            </a:r>
            <a:r>
              <a:rPr lang="ru-RU" sz="2800" dirty="0" err="1" smtClean="0">
                <a:solidFill>
                  <a:srgbClr val="FF0000"/>
                </a:solidFill>
              </a:rPr>
              <a:t>вебинары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060" t="13559" r="18911" b="20560"/>
          <a:stretch/>
        </p:blipFill>
        <p:spPr>
          <a:xfrm>
            <a:off x="5796136" y="281063"/>
            <a:ext cx="2812056" cy="208300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1882" t="13559" r="18089" b="20560"/>
          <a:stretch/>
        </p:blipFill>
        <p:spPr>
          <a:xfrm>
            <a:off x="6039421" y="2550451"/>
            <a:ext cx="3013536" cy="223224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62D6987-FB6D-4DB8-81B8-AD0F35E3BB5F}" type="slidenum">
              <a:rPr lang="ru-RU" noProof="0" smtClean="0"/>
              <a:pPr rtl="0"/>
              <a:t>20</a:t>
            </a:fld>
            <a:endParaRPr lang="ru-RU" noProof="0"/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 rotWithShape="1">
          <a:blip r:embed="rId4"/>
          <a:srcRect l="32914" t="16853" r="18911" b="20560"/>
          <a:stretch/>
        </p:blipFill>
        <p:spPr>
          <a:xfrm>
            <a:off x="179512" y="1227327"/>
            <a:ext cx="2238712" cy="163598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pic>
        <p:nvPicPr>
          <p:cNvPr id="10" name="Объект 5"/>
          <p:cNvPicPr>
            <a:picLocks noChangeAspect="1"/>
          </p:cNvPicPr>
          <p:nvPr/>
        </p:nvPicPr>
        <p:blipFill rotWithShape="1">
          <a:blip r:embed="rId5"/>
          <a:srcRect l="32914" t="13559" r="18911" b="20560"/>
          <a:stretch/>
        </p:blipFill>
        <p:spPr>
          <a:xfrm>
            <a:off x="1187624" y="2067694"/>
            <a:ext cx="2165108" cy="166546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</p:pic>
      <p:pic>
        <p:nvPicPr>
          <p:cNvPr id="11" name="Объект 5"/>
          <p:cNvPicPr>
            <a:picLocks noChangeAspect="1"/>
          </p:cNvPicPr>
          <p:nvPr/>
        </p:nvPicPr>
        <p:blipFill rotWithShape="1">
          <a:blip r:embed="rId6"/>
          <a:srcRect l="22617" t="20147" r="10677" b="17266"/>
          <a:stretch/>
        </p:blipFill>
        <p:spPr>
          <a:xfrm>
            <a:off x="2811599" y="3234425"/>
            <a:ext cx="3001906" cy="181937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753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2882490" y="106449"/>
            <a:ext cx="4735438" cy="928440"/>
          </a:xfrm>
        </p:spPr>
        <p:txBody>
          <a:bodyPr/>
          <a:lstStyle/>
          <a:p>
            <a:pPr lvl="0">
              <a:defRPr/>
            </a:pPr>
            <a:r>
              <a:rPr lang="ru-RU" sz="2000" b="1">
                <a:solidFill>
                  <a:srgbClr val="ff0000"/>
                </a:solidFill>
              </a:rPr>
              <a:t>АО «</a:t>
            </a:r>
            <a:r>
              <a:rPr lang="ru-RU" sz="2000" b="1" cap="all">
                <a:solidFill>
                  <a:srgbClr val="ff0000"/>
                </a:solidFill>
              </a:rPr>
              <a:t>Академия ПРОСВЕЩЕНИЕ»</a:t>
            </a:r>
            <a:endParaRPr lang="ru-RU" sz="2000">
              <a:solidFill>
                <a:srgbClr val="ff0000"/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81186" y="699542"/>
            <a:ext cx="2344190" cy="317961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  <a:defRPr/>
            </a:pPr>
            <a:r>
              <a:rPr lang="ru-RU" sz="1650" b="1">
                <a:solidFill>
                  <a:srgbClr val="ff0000"/>
                </a:solidFill>
              </a:rPr>
              <a:t>Дополнительная профессиональная программа</a:t>
            </a:r>
            <a:endParaRPr lang="ru-RU" sz="1650" b="1">
              <a:solidFill>
                <a:srgbClr val="ff0000"/>
              </a:solidFill>
            </a:endParaRPr>
          </a:p>
          <a:p>
            <a:pPr algn="ctr">
              <a:buNone/>
              <a:defRPr/>
            </a:pPr>
            <a:r>
              <a:rPr lang="ru-RU" sz="1650" b="1">
                <a:solidFill>
                  <a:srgbClr val="ff0000"/>
                </a:solidFill>
              </a:rPr>
              <a:t>(повышение квалификации)</a:t>
            </a:r>
            <a:endParaRPr lang="ru-RU" sz="1650" b="1">
              <a:solidFill>
                <a:srgbClr val="ff0000"/>
              </a:solidFill>
            </a:endParaRPr>
          </a:p>
          <a:p>
            <a:pPr>
              <a:buNone/>
              <a:defRPr/>
            </a:pPr>
            <a:r>
              <a:rPr lang="ru-RU" b="1">
                <a:solidFill>
                  <a:srgbClr val="ff0000"/>
                </a:solidFill>
              </a:rPr>
              <a:t> </a:t>
            </a:r>
            <a:endParaRPr lang="ru-RU" b="1">
              <a:solidFill>
                <a:srgbClr val="ff0000"/>
              </a:solidFill>
            </a:endParaRPr>
          </a:p>
          <a:p>
            <a:pPr algn="ctr">
              <a:buNone/>
              <a:defRPr/>
            </a:pPr>
            <a:r>
              <a:rPr lang="ru-RU" sz="1800" b="1">
                <a:solidFill>
                  <a:srgbClr val="0070c0"/>
                </a:solidFill>
              </a:rPr>
              <a:t>«Методические основы формирования и развития у учащихся навыков здорового образа жизни»</a:t>
            </a:r>
            <a:endParaRPr lang="ru-RU" sz="1800" b="1">
              <a:solidFill>
                <a:srgbClr val="0070c0"/>
              </a:solidFill>
            </a:endParaRPr>
          </a:p>
          <a:p>
            <a:pPr rtl="0">
              <a:defRPr/>
            </a:pPr>
            <a:endParaRPr lang="ru"/>
          </a:p>
          <a:p>
            <a:pPr rtl="0">
              <a:buNone/>
              <a:defRPr/>
            </a:pPr>
            <a:endParaRPr lang="en-US"/>
          </a:p>
        </p:txBody>
      </p:sp>
      <p:grpSp>
        <p:nvGrpSpPr>
          <p:cNvPr id="11" name=""/>
          <p:cNvGrpSpPr/>
          <p:nvPr/>
        </p:nvGrpSpPr>
        <p:grpSpPr>
          <a:xfrm rot="0">
            <a:off x="2076782" y="1347614"/>
            <a:ext cx="6336704" cy="3888431"/>
            <a:chOff x="2076782" y="1347614"/>
            <a:chExt cx="6336704" cy="3888431"/>
          </a:xfrm>
        </p:grpSpPr>
        <p:sp>
          <p:nvSpPr>
            <p:cNvPr id="12" name=""/>
            <p:cNvSpPr/>
            <p:nvPr/>
          </p:nvSpPr>
          <p:spPr>
            <a:xfrm>
              <a:off x="2076782" y="4764908"/>
              <a:ext cx="6336703" cy="133542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rgbClr r="0" g="0" b="0"/>
            </a:fontRef>
          </p:style>
        </p:sp>
        <p:sp>
          <p:nvSpPr>
            <p:cNvPr id="13" name=""/>
            <p:cNvSpPr txBox="1"/>
            <p:nvPr/>
          </p:nvSpPr>
          <p:spPr>
            <a:xfrm>
              <a:off x="2076782" y="4764908"/>
              <a:ext cx="6336703" cy="133542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rgbClr r="0" g="0" b="0"/>
            </a:fontRef>
          </p:style>
          <p:txBody>
            <a:bodyPr vert="horz" wrap="square" lIns="491799" tIns="124968" rIns="491799" bIns="128016" anchor="t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  <a:defRPr/>
              </a:pPr>
              <a:endParaRPr lang="ru-RU" sz="1800" kern="1200">
                <a:solidFill>
                  <a:srgbClr val="0070c0"/>
                </a:solidFill>
              </a:endParaRPr>
            </a:p>
          </p:txBody>
        </p:sp>
        <p:sp>
          <p:nvSpPr>
            <p:cNvPr id="14" name=""/>
            <p:cNvSpPr/>
            <p:nvPr/>
          </p:nvSpPr>
          <p:spPr>
            <a:xfrm>
              <a:off x="2468504" y="1347614"/>
              <a:ext cx="5944981" cy="35424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"/>
            <p:cNvSpPr txBox="1"/>
            <p:nvPr/>
          </p:nvSpPr>
          <p:spPr>
            <a:xfrm>
              <a:off x="2641430" y="1520540"/>
              <a:ext cx="5599129" cy="3196548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67658" tIns="0" rIns="167658" bIns="0" anchor="ctr" anchorCtr="0">
              <a:noAutofit/>
            </a:bodyPr>
            <a:lstStyle/>
            <a:p>
              <a:pPr marL="0" marR="0" lvl="0" indent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ru-RU" sz="1600" b="1" kern="1200">
                  <a:solidFill>
                    <a:srgbClr val="0070c0"/>
                  </a:solidFill>
                </a:rPr>
                <a:t>Модуль 1 (инвариант) </a:t>
              </a:r>
              <a:endParaRPr lang="ru-RU" sz="1600" b="1" kern="1200">
                <a:solidFill>
                  <a:srgbClr val="0070c0"/>
                </a:solidFill>
              </a:endParaRPr>
            </a:p>
            <a:p>
              <a:pPr marL="0" lvl="0" indent="0" algn="l" defTabSz="914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ru-RU" sz="1600" b="1" kern="1200">
                  <a:solidFill>
                    <a:srgbClr val="0070c0"/>
                  </a:solidFill>
                </a:rPr>
                <a:t>Курс «Здорово быть здоровым»: идеология, структура, содержание</a:t>
              </a:r>
              <a:endParaRPr lang="ru-RU" sz="1600" b="1" kern="1200">
                <a:solidFill>
                  <a:srgbClr val="0070c0"/>
                </a:solidFill>
              </a:endParaRPr>
            </a:p>
            <a:p>
              <a:pPr marL="0" lvl="0" indent="0" algn="l" defTabSz="9144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ru-RU" sz="1600" kern="1200">
                  <a:solidFill>
                    <a:srgbClr val="00b0f0"/>
                  </a:solidFill>
                </a:rPr>
                <a:t>Актуальность, цель, особенности программы</a:t>
              </a:r>
              <a:endParaRPr lang="ru-RU" sz="1600" kern="1200">
                <a:solidFill>
                  <a:srgbClr val="00b0f0"/>
                </a:solidFill>
              </a:endParaRPr>
            </a:p>
            <a:p>
              <a:pPr marL="0" lvl="0" indent="0" algn="l" defTabSz="9144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ru-RU" sz="1600" kern="1200">
                  <a:solidFill>
                    <a:srgbClr val="00b0f0"/>
                  </a:solidFill>
                </a:rPr>
                <a:t>Структура программы: принципы цикличности и спиральности, непрерывности и дифференциации</a:t>
              </a:r>
              <a:endParaRPr lang="ru-RU" sz="1600" kern="1200">
                <a:solidFill>
                  <a:srgbClr val="00b0f0"/>
                </a:solidFill>
              </a:endParaRPr>
            </a:p>
            <a:p>
              <a:pPr marL="0" lvl="0" indent="0" algn="l" defTabSz="9144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ru-RU" sz="1600" b="1" kern="1200">
                  <a:solidFill>
                    <a:srgbClr val="0070c0"/>
                  </a:solidFill>
                </a:rPr>
                <a:t>Модуль 2 (вариатив) Формы, методы и средства реализации программы на разных ступенях образования</a:t>
              </a:r>
              <a:endParaRPr lang="ru-RU" sz="1600" b="1" kern="1200">
                <a:solidFill>
                  <a:srgbClr val="0070c0"/>
                </a:solidFill>
              </a:endParaRPr>
            </a:p>
            <a:p>
              <a:pPr marL="0" lvl="0" indent="0" algn="l" defTabSz="9144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ru-RU" sz="1600" kern="1200">
                  <a:solidFill>
                    <a:srgbClr val="00b0f0"/>
                  </a:solidFill>
                </a:rPr>
                <a:t>Формы, методы и средства реализации программы на ступени дошкольного образования</a:t>
              </a:r>
              <a:endParaRPr lang="ru-RU" sz="1600" kern="1200">
                <a:solidFill>
                  <a:srgbClr val="00b0f0"/>
                </a:solidFill>
              </a:endParaRPr>
            </a:p>
            <a:p>
              <a:pPr marL="0" lvl="0" indent="0" algn="l" defTabSz="914400" rtl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None/>
                <a:defRPr/>
              </a:pPr>
              <a:r>
                <a:rPr lang="ru-RU" sz="1600" kern="1200">
                  <a:solidFill>
                    <a:srgbClr val="00b0f0"/>
                  </a:solidFill>
                </a:rPr>
                <a:t>Формы, методы и средства реализации программы на ступени начального общего образования</a:t>
              </a:r>
              <a:r>
                <a:rPr lang="ru-RU" sz="1600" b="1" kern="1200">
                  <a:solidFill>
                    <a:srgbClr val="00b0f0"/>
                  </a:solidFill>
                </a:rPr>
                <a:t> </a:t>
              </a:r>
              <a:r>
                <a:rPr lang="ru-RU" sz="1600" kern="1200">
                  <a:solidFill>
                    <a:srgbClr val="00b0f0"/>
                  </a:solidFill>
                </a:rPr>
                <a:t> </a:t>
              </a:r>
              <a:endParaRPr lang="ru" sz="1600" kern="1200">
                <a:solidFill>
                  <a:srgbClr val="00b0f0"/>
                </a:solidFill>
              </a:endParaRPr>
            </a:p>
          </p:txBody>
        </p:sp>
        <p:sp>
          <p:nvSpPr>
            <p:cNvPr id="16" name=""/>
            <p:cNvSpPr/>
            <p:nvPr/>
          </p:nvSpPr>
          <p:spPr>
            <a:xfrm>
              <a:off x="2076782" y="5070400"/>
              <a:ext cx="6336703" cy="1512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rgbClr r="0" g="0" b="0"/>
            </a:fontRef>
          </p:style>
        </p:sp>
        <p:sp>
          <p:nvSpPr>
            <p:cNvPr id="17" name=""/>
            <p:cNvSpPr txBox="1"/>
            <p:nvPr/>
          </p:nvSpPr>
          <p:spPr>
            <a:xfrm>
              <a:off x="2076782" y="5070400"/>
              <a:ext cx="6336703" cy="1512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rgbClr r="0" g="0" b="0"/>
            </a:fontRef>
          </p:style>
          <p:txBody>
            <a:bodyPr vert="horz" wrap="square" lIns="491799" tIns="124968" rIns="491799" bIns="128016" anchor="t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  <a:defRPr/>
              </a:pPr>
              <a:endParaRPr lang="ru-RU" sz="1800" kern="1200">
                <a:solidFill>
                  <a:srgbClr val="00b0f0"/>
                </a:solidFill>
              </a:endParaRPr>
            </a:p>
          </p:txBody>
        </p:sp>
        <p:sp>
          <p:nvSpPr>
            <p:cNvPr id="18" name=""/>
            <p:cNvSpPr/>
            <p:nvPr/>
          </p:nvSpPr>
          <p:spPr>
            <a:xfrm>
              <a:off x="2393617" y="4981840"/>
              <a:ext cx="4435692" cy="177120"/>
            </a:xfrm>
            <a:prstGeom prst="roundRect">
              <a:avLst>
                <a:gd name="adj" fmla="val 16667"/>
              </a:avLst>
            </a:prstGeom>
            <a:solidFill>
              <a:schemeClr val="bg1">
                <a:alpha val="90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9" name=""/>
            <p:cNvSpPr txBox="1"/>
            <p:nvPr/>
          </p:nvSpPr>
          <p:spPr>
            <a:xfrm>
              <a:off x="2402263" y="4990486"/>
              <a:ext cx="4418400" cy="159828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67658" tIns="0" rIns="167658" bIns="0" anchor="ctr" anchorCtr="0">
              <a:noAutofit/>
            </a:bodyPr>
            <a:lstStyle/>
            <a:p>
              <a:pPr lvl="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800" kern="1200">
                <a:solidFill>
                  <a:srgbClr val="00b0f0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 rot="0">
            <a:off x="7232151" y="88326"/>
            <a:ext cx="1830083" cy="1893126"/>
            <a:chOff x="6557278" y="241300"/>
            <a:chExt cx="5266422" cy="6141277"/>
          </a:xfrm>
        </p:grpSpPr>
        <p:pic>
          <p:nvPicPr>
            <p:cNvPr id="6" name="Picture 2" descr="C:\Users\batyreva_sg\Desktop\Р.Ш\2.jpg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8089900" y="241300"/>
              <a:ext cx="3733800" cy="49271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3" descr="C:\Users\batyreva_sg\Desktop\Р.Ш\3.jpg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 rot="1483815">
              <a:off x="9606662" y="3759157"/>
              <a:ext cx="1987143" cy="2623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4" descr="C:\Users\batyreva_sg\Desktop\Р.Ш\4.jpg"/>
            <p:cNvPicPr>
              <a:picLocks noChangeAspect="1"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 rot="1490990">
              <a:off x="7877749" y="3588608"/>
              <a:ext cx="2109496" cy="2783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5" descr="C:\Users\batyreva_sg\Desktop\Р.Ш\5.jpg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 rot="1541970">
              <a:off x="6557278" y="3537048"/>
              <a:ext cx="2105275" cy="27793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li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90898"/>
            <a:ext cx="9144000" cy="526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0" y="73481"/>
            <a:ext cx="9144000" cy="644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1979712" y="72034"/>
            <a:ext cx="7164288" cy="613235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51214" y="144321"/>
            <a:ext cx="1538" cy="469724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44"/>
          <p:cNvGrpSpPr/>
          <p:nvPr/>
        </p:nvGrpSpPr>
        <p:grpSpPr>
          <a:xfrm>
            <a:off x="237447" y="192456"/>
            <a:ext cx="1080050" cy="373454"/>
            <a:chOff x="338369" y="163286"/>
            <a:chExt cx="1440066" cy="497938"/>
          </a:xfrm>
        </p:grpSpPr>
        <p:sp>
          <p:nvSpPr>
            <p:cNvPr id="10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663840" y="227746"/>
            <a:ext cx="7258044" cy="3277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700" b="1" spc="-30" dirty="0">
                <a:solidFill>
                  <a:srgbClr val="294790"/>
                </a:solidFill>
                <a:latin typeface="Calibri" pitchFamily="34" charset="0"/>
              </a:rPr>
              <a:t>Образовательные результаты</a:t>
            </a:r>
            <a:endParaRPr lang="ru-RU" sz="1700" b="1" dirty="0">
              <a:solidFill>
                <a:srgbClr val="294790"/>
              </a:solidFill>
              <a:latin typeface="Calibri" pitchFamily="34" charset="0"/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30" name="Скругленный прямоугольник 50">
            <a:extLst>
              <a:ext uri="{FF2B5EF4-FFF2-40B4-BE49-F238E27FC236}">
                <a16:creationId xmlns:a16="http://schemas.microsoft.com/office/drawing/2014/main" id="{EE2B1731-3A08-4470-B184-98E006F5F3B3}"/>
              </a:ext>
            </a:extLst>
          </p:cNvPr>
          <p:cNvSpPr/>
          <p:nvPr/>
        </p:nvSpPr>
        <p:spPr>
          <a:xfrm>
            <a:off x="722639" y="1238946"/>
            <a:ext cx="7758243" cy="135283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ru-RU" sz="1800" b="1" dirty="0" smtClean="0">
                <a:solidFill>
                  <a:srgbClr val="0070C0"/>
                </a:solidFill>
              </a:rPr>
              <a:t>Создание </a:t>
            </a:r>
            <a:r>
              <a:rPr lang="ru-RU" sz="1800" b="1" dirty="0">
                <a:solidFill>
                  <a:srgbClr val="0070C0"/>
                </a:solidFill>
              </a:rPr>
              <a:t>единого образовательного и воспитательного пространства для деятельности семьи, образовательной организации и всего общества по вопросам сохранения и укрепления здоровья детей и подростков.</a:t>
            </a:r>
          </a:p>
        </p:txBody>
      </p:sp>
      <p:sp>
        <p:nvSpPr>
          <p:cNvPr id="31" name="Скругленный прямоугольник 58">
            <a:extLst>
              <a:ext uri="{FF2B5EF4-FFF2-40B4-BE49-F238E27FC236}">
                <a16:creationId xmlns:a16="http://schemas.microsoft.com/office/drawing/2014/main" id="{8AA1DED8-7A20-43B0-BEB5-A0CF4E8D6D73}"/>
              </a:ext>
            </a:extLst>
          </p:cNvPr>
          <p:cNvSpPr/>
          <p:nvPr/>
        </p:nvSpPr>
        <p:spPr>
          <a:xfrm>
            <a:off x="1475656" y="2951479"/>
            <a:ext cx="6772302" cy="165338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ru-RU" sz="1100" b="1" dirty="0" smtClean="0">
                <a:solidFill>
                  <a:srgbClr val="FFFFFF"/>
                </a:solidFill>
              </a:rPr>
              <a:t>Воспитание </a:t>
            </a:r>
            <a:r>
              <a:rPr lang="ru-RU" sz="1100" b="1" dirty="0">
                <a:solidFill>
                  <a:srgbClr val="FFFFFF"/>
                </a:solidFill>
              </a:rPr>
              <a:t>гармоничной личности: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FFFFFF"/>
                </a:solidFill>
              </a:rPr>
              <a:t>мотивированной на ведение здорового образа жизни,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FFFFFF"/>
                </a:solidFill>
              </a:rPr>
              <a:t>отвергающей курение, употребление алкоголя, наркотиков и </a:t>
            </a:r>
            <a:r>
              <a:rPr lang="ru-RU" sz="1100" b="1" dirty="0" smtClean="0">
                <a:solidFill>
                  <a:srgbClr val="FFFFFF"/>
                </a:solidFill>
              </a:rPr>
              <a:t>прочие </a:t>
            </a:r>
            <a:r>
              <a:rPr lang="ru-RU" sz="1100" b="1" dirty="0">
                <a:solidFill>
                  <a:srgbClr val="FFFFFF"/>
                </a:solidFill>
              </a:rPr>
              <a:t>вредные привычки;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FFFFFF"/>
                </a:solidFill>
              </a:rPr>
              <a:t>осознающей опасность компьютерной зависимости;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FFFFFF"/>
                </a:solidFill>
              </a:rPr>
              <a:t>регулярно занимающейся физической культурой и спортом;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rgbClr val="FFFFFF"/>
                </a:solidFill>
              </a:rPr>
              <a:t>пропагандирующей правила здорового, безопасного и экологически целесообразного образа жизни.</a:t>
            </a:r>
          </a:p>
          <a:p>
            <a:endParaRPr lang="ru-RU" sz="11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1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flipH="1">
            <a:off x="107504" y="580900"/>
            <a:ext cx="9144000" cy="644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551214" y="144321"/>
            <a:ext cx="1538" cy="469724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44"/>
          <p:cNvGrpSpPr/>
          <p:nvPr/>
        </p:nvGrpSpPr>
        <p:grpSpPr>
          <a:xfrm>
            <a:off x="2495695" y="464597"/>
            <a:ext cx="2481662" cy="877584"/>
            <a:chOff x="338369" y="163286"/>
            <a:chExt cx="1440066" cy="497938"/>
          </a:xfrm>
        </p:grpSpPr>
        <p:sp>
          <p:nvSpPr>
            <p:cNvPr id="10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7504" y="1635344"/>
            <a:ext cx="6672136" cy="313931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/>
              <a:t>По </a:t>
            </a:r>
            <a:r>
              <a:rPr lang="ru-RU" dirty="0"/>
              <a:t>вопросам приобретения учебных пособий серии </a:t>
            </a:r>
            <a:endParaRPr lang="ru-RU" dirty="0" smtClean="0"/>
          </a:p>
          <a:p>
            <a:pPr algn="ctr">
              <a:lnSpc>
                <a:spcPct val="90000"/>
              </a:lnSpc>
            </a:pPr>
            <a:r>
              <a:rPr lang="ru-RU" dirty="0" smtClean="0"/>
              <a:t>«</a:t>
            </a:r>
            <a:r>
              <a:rPr lang="ru-RU" dirty="0"/>
              <a:t>Здорово быть здоровым» можно обращаться в отдел по работе </a:t>
            </a:r>
            <a:endParaRPr lang="ru-RU" dirty="0" smtClean="0"/>
          </a:p>
          <a:p>
            <a:pPr algn="ctr">
              <a:lnSpc>
                <a:spcPct val="90000"/>
              </a:lnSpc>
            </a:pPr>
            <a:r>
              <a:rPr lang="ru-RU" dirty="0" smtClean="0"/>
              <a:t>с </a:t>
            </a:r>
            <a:r>
              <a:rPr lang="ru-RU" dirty="0"/>
              <a:t>государственными заказами: руководитель Трофимова Галина Владимировна, тел.: +7 (495) 789-30-40, доб. 41-44</a:t>
            </a:r>
            <a:r>
              <a:rPr lang="ru-RU" dirty="0" smtClean="0"/>
              <a:t>;</a:t>
            </a:r>
          </a:p>
          <a:p>
            <a:pPr algn="ctr">
              <a:lnSpc>
                <a:spcPct val="90000"/>
              </a:lnSpc>
            </a:pPr>
            <a:r>
              <a:rPr lang="ru-RU" dirty="0" smtClean="0"/>
              <a:t> </a:t>
            </a:r>
            <a:r>
              <a:rPr lang="en-US" dirty="0"/>
              <a:t>E</a:t>
            </a:r>
            <a:r>
              <a:rPr lang="ru-RU" dirty="0"/>
              <a:t>-</a:t>
            </a:r>
            <a:r>
              <a:rPr lang="en-US" dirty="0"/>
              <a:t>mail</a:t>
            </a:r>
            <a:r>
              <a:rPr lang="ru-RU" dirty="0"/>
              <a:t>: </a:t>
            </a:r>
            <a:r>
              <a:rPr lang="en-US" b="1" u="sng" dirty="0" err="1">
                <a:hlinkClick r:id="rId3"/>
              </a:rPr>
              <a:t>GTrofimova</a:t>
            </a:r>
            <a:r>
              <a:rPr lang="ru-RU" b="1" u="sng" dirty="0">
                <a:hlinkClick r:id="rId3"/>
              </a:rPr>
              <a:t>@</a:t>
            </a:r>
            <a:r>
              <a:rPr lang="en-US" b="1" u="sng" dirty="0" err="1">
                <a:hlinkClick r:id="rId3"/>
              </a:rPr>
              <a:t>prosv</a:t>
            </a:r>
            <a:r>
              <a:rPr lang="ru-RU" b="1" u="sng" dirty="0">
                <a:hlinkClick r:id="rId3"/>
              </a:rPr>
              <a:t>.</a:t>
            </a:r>
            <a:r>
              <a:rPr lang="en-US" b="1" u="sng" dirty="0" err="1" smtClean="0">
                <a:hlinkClick r:id="rId3"/>
              </a:rPr>
              <a:t>ru</a:t>
            </a:r>
            <a:endParaRPr lang="ru-RU" b="1" u="sng" dirty="0" smtClean="0"/>
          </a:p>
          <a:p>
            <a:pPr algn="ctr">
              <a:lnSpc>
                <a:spcPct val="90000"/>
              </a:lnSpc>
            </a:pPr>
            <a:endParaRPr lang="ru-RU" b="1" u="sng" dirty="0" smtClean="0"/>
          </a:p>
          <a:p>
            <a:pPr algn="ctr">
              <a:lnSpc>
                <a:spcPct val="90000"/>
              </a:lnSpc>
            </a:pPr>
            <a:r>
              <a:rPr lang="ru-RU" u="sng" dirty="0" smtClean="0"/>
              <a:t>По </a:t>
            </a:r>
            <a:r>
              <a:rPr lang="ru-RU" u="sng" dirty="0"/>
              <a:t>вопросам методической поддержки обращайтесь в центр методической поддержки педагогов: методист-эксперт Балакирева Елена Петровна</a:t>
            </a:r>
            <a:r>
              <a:rPr lang="ru-RU" u="sng" dirty="0" smtClean="0"/>
              <a:t>,</a:t>
            </a:r>
          </a:p>
          <a:p>
            <a:pPr algn="ctr">
              <a:lnSpc>
                <a:spcPct val="90000"/>
              </a:lnSpc>
            </a:pPr>
            <a:r>
              <a:rPr lang="ru-RU" dirty="0" smtClean="0"/>
              <a:t>тел</a:t>
            </a:r>
            <a:r>
              <a:rPr lang="ru-RU" dirty="0"/>
              <a:t>.: +7 (495) 789-30-40, доб. 40-72; </a:t>
            </a:r>
            <a:r>
              <a:rPr lang="en-US" dirty="0"/>
              <a:t>E</a:t>
            </a:r>
            <a:r>
              <a:rPr lang="ru-RU" dirty="0"/>
              <a:t>-</a:t>
            </a:r>
            <a:r>
              <a:rPr lang="en-US" dirty="0"/>
              <a:t>mail</a:t>
            </a:r>
            <a:r>
              <a:rPr lang="ru-RU" dirty="0"/>
              <a:t>: </a:t>
            </a:r>
            <a:r>
              <a:rPr lang="ru-RU" b="1" u="sng" dirty="0">
                <a:hlinkClick r:id="rId4"/>
              </a:rPr>
              <a:t>Е</a:t>
            </a:r>
            <a:r>
              <a:rPr lang="en-US" b="1" u="sng" dirty="0" err="1">
                <a:hlinkClick r:id="rId4"/>
              </a:rPr>
              <a:t>Balakireva</a:t>
            </a:r>
            <a:r>
              <a:rPr lang="ru-RU" b="1" u="sng" dirty="0">
                <a:hlinkClick r:id="rId4"/>
              </a:rPr>
              <a:t>@</a:t>
            </a:r>
            <a:r>
              <a:rPr lang="en-US" b="1" u="sng" dirty="0" err="1">
                <a:hlinkClick r:id="rId4"/>
              </a:rPr>
              <a:t>prosv</a:t>
            </a:r>
            <a:r>
              <a:rPr lang="ru-RU" b="1" u="sng" dirty="0">
                <a:hlinkClick r:id="rId4"/>
              </a:rPr>
              <a:t>.</a:t>
            </a:r>
            <a:r>
              <a:rPr lang="en-US" b="1" u="sng" dirty="0" err="1" smtClean="0">
                <a:hlinkClick r:id="rId4"/>
              </a:rPr>
              <a:t>ru</a:t>
            </a:r>
            <a:endParaRPr lang="ru-RU" b="1" u="sng" dirty="0" smtClean="0"/>
          </a:p>
          <a:p>
            <a:pPr algn="ctr">
              <a:lnSpc>
                <a:spcPct val="90000"/>
              </a:lnSpc>
            </a:pPr>
            <a:endParaRPr lang="ru-RU" dirty="0"/>
          </a:p>
          <a:p>
            <a:pPr algn="ctr">
              <a:lnSpc>
                <a:spcPct val="90000"/>
              </a:lnSpc>
            </a:pPr>
            <a:r>
              <a:rPr lang="ru-RU" sz="4000" b="1" spc="-30" dirty="0">
                <a:solidFill>
                  <a:srgbClr val="294790"/>
                </a:solidFill>
                <a:latin typeface="Calibri" pitchFamily="34" charset="0"/>
              </a:rPr>
              <a:t>СПАСИБО ЗА </a:t>
            </a:r>
            <a:r>
              <a:rPr lang="ru-RU" sz="4000" b="1" spc="-30" dirty="0" smtClean="0">
                <a:solidFill>
                  <a:srgbClr val="294790"/>
                </a:solidFill>
                <a:latin typeface="Calibri" pitchFamily="34" charset="0"/>
              </a:rPr>
              <a:t>ВНИМАНИЕ!</a:t>
            </a:r>
            <a:endParaRPr lang="ru-RU" sz="4000" b="1" spc="-30" dirty="0">
              <a:solidFill>
                <a:srgbClr val="29479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endParaRPr lang="ru-RU" sz="4000" b="1" dirty="0">
              <a:solidFill>
                <a:srgbClr val="294790"/>
              </a:solidFill>
              <a:latin typeface="Calibri" pitchFamily="34" charset="0"/>
            </a:endParaRP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27" name="Объект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0" t="5279" r="3266" b="5607"/>
          <a:stretch/>
        </p:blipFill>
        <p:spPr>
          <a:xfrm>
            <a:off x="6872533" y="51471"/>
            <a:ext cx="223295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2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107505" y="443519"/>
            <a:ext cx="8992026" cy="1152525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3000">
                <a:solidFill>
                  <a:srgbClr val="0070c0"/>
                </a:solidFill>
                <a:latin typeface="Arial"/>
                <a:ea typeface="Segoe UI Black"/>
                <a:cs typeface="Arial"/>
              </a:rPr>
              <a:t>«Здорово быть здоровым» </a:t>
            </a:r>
            <a:br>
              <a:rPr lang="ru-RU" sz="3000">
                <a:solidFill>
                  <a:schemeClr val="accent5">
                    <a:lumMod val="75000"/>
                  </a:schemeClr>
                </a:solidFill>
                <a:latin typeface="Arial"/>
                <a:ea typeface="Segoe UI Black"/>
                <a:cs typeface="Arial"/>
              </a:rPr>
            </a:br>
            <a:r>
              <a:rPr lang="ru-RU" sz="300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2400">
                <a:solidFill>
                  <a:srgbClr val="00b0f0"/>
                </a:solidFill>
                <a:latin typeface="Arial"/>
                <a:cs typeface="Arial"/>
              </a:rPr>
              <a:t>Концентрическая организация  содержания </a:t>
            </a:r>
            <a:endParaRPr lang="en-US" sz="2400">
              <a:solidFill>
                <a:srgbClr val="00b0f0"/>
              </a:solidFill>
              <a:latin typeface="Arial"/>
              <a:ea typeface="+mn-ea"/>
              <a:cs typeface="Arial"/>
            </a:endParaRPr>
          </a:p>
        </p:txBody>
      </p:sp>
      <p:grpSp>
        <p:nvGrpSpPr>
          <p:cNvPr id="8" name=""/>
          <p:cNvGrpSpPr/>
          <p:nvPr/>
        </p:nvGrpSpPr>
        <p:grpSpPr>
          <a:xfrm rot="0">
            <a:off x="628650" y="1666874"/>
            <a:ext cx="5313226" cy="3208541"/>
            <a:chOff x="628650" y="1666874"/>
            <a:chExt cx="5313226" cy="3208541"/>
          </a:xfrm>
        </p:grpSpPr>
        <p:sp>
          <p:nvSpPr>
            <p:cNvPr id="9" name=""/>
            <p:cNvSpPr/>
            <p:nvPr/>
          </p:nvSpPr>
          <p:spPr>
            <a:xfrm>
              <a:off x="628650" y="1748363"/>
              <a:ext cx="2467225" cy="148033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0" name=""/>
            <p:cNvSpPr txBox="1"/>
            <p:nvPr/>
          </p:nvSpPr>
          <p:spPr>
            <a:xfrm>
              <a:off x="628650" y="1748363"/>
              <a:ext cx="2467225" cy="1480335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6680" tIns="106680" rIns="106680" bIns="10668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800" kern="120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Ты и другие люди</a:t>
              </a:r>
              <a:endParaRPr lang="ru-RU" sz="2800" kern="1200">
                <a:solidFill>
                  <a:srgbClr val="ff0000"/>
                </a:solidFill>
                <a:latin typeface="Arial"/>
                <a:ea typeface="+mn-ea"/>
                <a:cs typeface="Arial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000" i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Социальная активность</a:t>
              </a:r>
              <a:endParaRPr lang="ru-RU" sz="2000" i="1" kern="120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"/>
            <p:cNvSpPr/>
            <p:nvPr/>
          </p:nvSpPr>
          <p:spPr>
            <a:xfrm>
              <a:off x="3472081" y="1768510"/>
              <a:ext cx="2467225" cy="148033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" name=""/>
            <p:cNvSpPr txBox="1"/>
            <p:nvPr/>
          </p:nvSpPr>
          <p:spPr>
            <a:xfrm>
              <a:off x="3472081" y="1768510"/>
              <a:ext cx="2467225" cy="1480335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6680" tIns="106680" rIns="106680" bIns="10668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800" kern="120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Полезная и здоровая еда</a:t>
              </a:r>
              <a:endParaRPr lang="ru-RU" sz="2800" kern="1200">
                <a:solidFill>
                  <a:srgbClr val="ff0000"/>
                </a:solidFill>
                <a:latin typeface="Arial"/>
                <a:ea typeface="+mn-ea"/>
                <a:cs typeface="Arial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800" i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Правильное питание</a:t>
              </a:r>
              <a:endParaRPr lang="ru-RU" sz="1800" i="1" kern="120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3" name=""/>
            <p:cNvSpPr/>
            <p:nvPr/>
          </p:nvSpPr>
          <p:spPr>
            <a:xfrm>
              <a:off x="3409265" y="3395079"/>
              <a:ext cx="2467225" cy="148033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5400" cap="flat" cmpd="sng" algn="ctr">
              <a:solidFill>
                <a:schemeClr val="accent1">
                  <a:lumMod val="75000"/>
                </a:scheme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"/>
            <p:cNvSpPr txBox="1"/>
            <p:nvPr/>
          </p:nvSpPr>
          <p:spPr>
            <a:xfrm>
              <a:off x="3409265" y="3395079"/>
              <a:ext cx="2467225" cy="1480335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6680" tIns="106680" rIns="106680" bIns="10668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800" kern="120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Движение - это жизнь</a:t>
              </a:r>
              <a:endParaRPr lang="ru-RU" sz="2800" kern="1200">
                <a:solidFill>
                  <a:srgbClr val="ff0000"/>
                </a:solidFill>
                <a:latin typeface="Arial"/>
                <a:ea typeface="+mn-ea"/>
                <a:cs typeface="Arial"/>
              </a:endParaRP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800" i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Физическая активность</a:t>
              </a:r>
              <a:endParaRPr lang="ru-RU" sz="1800" i="1" kern="120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  <p:sp>
          <p:nvSpPr>
            <p:cNvPr id="15" name=""/>
            <p:cNvSpPr/>
            <p:nvPr/>
          </p:nvSpPr>
          <p:spPr>
            <a:xfrm>
              <a:off x="681254" y="3395079"/>
              <a:ext cx="2467225" cy="14803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6" name=""/>
            <p:cNvSpPr txBox="1"/>
            <p:nvPr/>
          </p:nvSpPr>
          <p:spPr>
            <a:xfrm>
              <a:off x="681254" y="3395079"/>
              <a:ext cx="2467225" cy="1480335"/>
            </a:xfrm>
            <a:prstGeom prst="rect">
              <a:avLst/>
            </a:prstGeom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91440" rIns="91440" bIns="9144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2400" kern="1200">
                  <a:solidFill>
                    <a:srgbClr val="ff0000"/>
                  </a:solidFill>
                  <a:latin typeface="Arial"/>
                  <a:ea typeface="+mn-ea"/>
                  <a:cs typeface="Arial"/>
                </a:rPr>
                <a:t>Как сохранить здоровье?</a:t>
              </a:r>
              <a:endParaRPr lang="ru-RU" sz="2400" kern="1200">
                <a:solidFill>
                  <a:srgbClr val="ff0000"/>
                </a:solidFill>
                <a:latin typeface="Arial"/>
                <a:ea typeface="+mn-ea"/>
                <a:cs typeface="Arial"/>
              </a:endParaRP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800" i="1" kern="1200">
                  <a:solidFill>
                    <a:schemeClr val="tx1"/>
                  </a:solidFill>
                  <a:latin typeface="Arial"/>
                  <a:ea typeface="+mn-ea"/>
                  <a:cs typeface="Arial"/>
                </a:rPr>
                <a:t>Интеллектуальное развитие, режим дня, гигиена</a:t>
              </a:r>
              <a:endParaRPr lang="ru-RU" sz="1800" i="1" kern="1200">
                <a:solidFill>
                  <a:schemeClr val="tx1"/>
                </a:solidFill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" name="Группа 12"/>
          <p:cNvGrpSpPr/>
          <p:nvPr/>
        </p:nvGrpSpPr>
        <p:grpSpPr>
          <a:xfrm rot="0">
            <a:off x="6228184" y="339502"/>
            <a:ext cx="2620385" cy="4236104"/>
            <a:chOff x="5509148" y="-1707964"/>
            <a:chExt cx="6312211" cy="7756008"/>
          </a:xfrm>
        </p:grpSpPr>
        <p:pic>
          <p:nvPicPr>
            <p:cNvPr id="14" name="Picture 2" descr="C:\Users\batyreva_sg\Desktop\Р.Ш\2.jpg"/>
            <p:cNvPicPr>
              <a:picLocks noChangeAspect="1" noChangeArrowheads="1"/>
            </p:cNvPicPr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7319096" y="-1707964"/>
              <a:ext cx="4502263" cy="49271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3" descr="C:\Users\batyreva_sg\Desktop\Р.Ш\3.jpg"/>
            <p:cNvPicPr>
              <a:picLocks noChangeAspect="1" noChangeArrowheads="1"/>
            </p:cNvPicPr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 rot="1483815">
              <a:off x="8945045" y="3301633"/>
              <a:ext cx="2752982" cy="26234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4" descr="C:\Users\batyreva_sg\Desktop\Р.Ш\4.jpg"/>
            <p:cNvPicPr>
              <a:picLocks noChangeAspect="1" noChangeArrowheads="1"/>
            </p:cNvPicPr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 rot="1490990">
              <a:off x="6840019" y="3264341"/>
              <a:ext cx="2771133" cy="2783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5" descr="C:\Users\batyreva_sg\Desktop\Р.Ш\5.jpg"/>
            <p:cNvPicPr>
              <a:picLocks noChangeAspect="1" noChangeArrowheads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 rot="1541970">
              <a:off x="5509148" y="2173832"/>
              <a:ext cx="2505370" cy="27793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990" t="7620" r="31460" b="5760"/>
          <a:stretch>
            <a:fillRect/>
          </a:stretch>
        </p:blipFill>
        <p:spPr>
          <a:xfrm>
            <a:off x="683568" y="-26540"/>
            <a:ext cx="4137617" cy="5170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260" t="6490" r="30800" b="5390"/>
          <a:stretch>
            <a:fillRect/>
          </a:stretch>
        </p:blipFill>
        <p:spPr>
          <a:xfrm>
            <a:off x="5058054" y="-90026"/>
            <a:ext cx="4112056" cy="523352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0" y="0"/>
            <a:ext cx="1033671" cy="145325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8192193" y="0"/>
            <a:ext cx="951807" cy="586047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/>
              <a:t>1 класс</a:t>
            </a:r>
            <a:endParaRPr lang="ru-RU" sz="105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Роза\Downloads\Здоровье, сила, красота. 1-4_006-007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336666" y="0"/>
            <a:ext cx="8339790" cy="5020022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7967749" y="0"/>
            <a:ext cx="964277" cy="54864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>
                <a:solidFill>
                  <a:srgbClr val="ff0000"/>
                </a:solidFill>
              </a:rPr>
              <a:t>3 класс</a:t>
            </a:r>
            <a:endParaRPr lang="ru-RU" sz="105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16284" y="1"/>
            <a:ext cx="966354" cy="573578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>
                <a:solidFill>
                  <a:srgbClr val="ff0000"/>
                </a:solidFill>
              </a:rPr>
              <a:t>2 класс</a:t>
            </a:r>
            <a:endParaRPr lang="ru-RU" sz="10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4591050" y="123826"/>
            <a:ext cx="3924300" cy="47434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2700">
                <a:solidFill>
                  <a:srgbClr val="0070c0"/>
                </a:solidFill>
                <a:latin typeface="Arial"/>
                <a:cs typeface="Arial"/>
              </a:rPr>
              <a:t>Последовательность изучения содержания пособия определяется </a:t>
            </a:r>
            <a:r>
              <a:rPr lang="ru-RU" sz="2700">
                <a:solidFill>
                  <a:srgbClr val="00b0f0"/>
                </a:solidFill>
                <a:latin typeface="Arial"/>
                <a:cs typeface="Arial"/>
              </a:rPr>
              <a:t>возрастными и индивидуальными особенностями учащихся, уровнем сформированности </a:t>
            </a:r>
            <a:br>
              <a:rPr lang="ru-RU" sz="270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ru-RU" sz="2700">
                <a:solidFill>
                  <a:srgbClr val="00b0f0"/>
                </a:solidFill>
                <a:latin typeface="Arial"/>
                <a:cs typeface="Arial"/>
              </a:rPr>
              <a:t>у них общеучебных навыков </a:t>
            </a:r>
            <a:br>
              <a:rPr lang="ru-RU" sz="270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ru-RU" sz="2700">
                <a:solidFill>
                  <a:srgbClr val="00b0f0"/>
                </a:solidFill>
                <a:latin typeface="Arial"/>
                <a:cs typeface="Arial"/>
              </a:rPr>
              <a:t>и представлений.</a:t>
            </a:r>
            <a:endParaRPr lang="ru-RU" sz="2700">
              <a:solidFill>
                <a:srgbClr val="00b0f0"/>
              </a:solidFill>
              <a:latin typeface="Arial"/>
              <a:cs typeface="Arial"/>
            </a:endParaRPr>
          </a:p>
        </p:txBody>
      </p:sp>
      <p:pic>
        <p:nvPicPr>
          <p:cNvPr id="4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80" t="11790" r="33380" b="7870"/>
          <a:stretch>
            <a:fillRect/>
          </a:stretch>
        </p:blipFill>
        <p:spPr>
          <a:xfrm>
            <a:off x="13963" y="133350"/>
            <a:ext cx="3757937" cy="488826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609975" y="1571625"/>
            <a:ext cx="866775" cy="5334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/>
              <a:t>2 класс</a:t>
            </a:r>
            <a:endParaRPr lang="ru-RU" sz="1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600" t="8130" r="30490" b="7870"/>
          <a:stretch>
            <a:fillRect/>
          </a:stretch>
        </p:blipFill>
        <p:spPr>
          <a:xfrm>
            <a:off x="611560" y="0"/>
            <a:ext cx="4440862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488833" y="1995686"/>
            <a:ext cx="2313880" cy="291632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3579" y="2144683"/>
            <a:ext cx="1064029" cy="511233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>
                <a:solidFill>
                  <a:srgbClr val="ff0000"/>
                </a:solidFill>
              </a:rPr>
              <a:t>3 класс</a:t>
            </a:r>
            <a:endParaRPr lang="ru-RU" sz="1500">
              <a:solidFill>
                <a:srgbClr val="ff000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>
          <a:xfrm>
            <a:off x="5256076" y="179709"/>
            <a:ext cx="3736474" cy="2392041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ru-RU" sz="2400">
                <a:solidFill>
                  <a:srgbClr val="00b0f0"/>
                </a:solidFill>
                <a:latin typeface="Arial"/>
                <a:cs typeface="Arial"/>
              </a:rPr>
              <a:t>Применение на практике полученных знаний </a:t>
            </a:r>
            <a:r>
              <a:rPr lang="ru-RU" altLang="en-US" sz="2400">
                <a:solidFill>
                  <a:srgbClr val="00b0f0"/>
                </a:solidFill>
                <a:latin typeface="Arial"/>
                <a:cs typeface="Arial"/>
              </a:rPr>
              <a:t>и умений</a:t>
            </a:r>
            <a:endParaRPr lang="ru-RU" altLang="en-US" sz="2400">
              <a:solidFill>
                <a:srgbClr val="00b0f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0"/>
          </p:nvPr>
        </p:nvSpPr>
        <p:spPr>
          <a:xfrm>
            <a:off x="431540" y="267494"/>
            <a:ext cx="4464496" cy="1368152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sz="2800">
                <a:solidFill>
                  <a:srgbClr val="00b0f0"/>
                </a:solidFill>
                <a:latin typeface="Arial"/>
                <a:cs typeface="Arial"/>
              </a:rPr>
              <a:t>Формирование основ</a:t>
            </a:r>
            <a:r>
              <a:rPr lang="ru-RU" altLang="en-US" sz="2800">
                <a:solidFill>
                  <a:srgbClr val="00b0f0"/>
                </a:solidFill>
                <a:latin typeface="Arial"/>
                <a:cs typeface="Arial"/>
              </a:rPr>
              <a:t> </a:t>
            </a:r>
            <a:r>
              <a:rPr lang="ru-RU" sz="2800">
                <a:solidFill>
                  <a:srgbClr val="00b0f0"/>
                </a:solidFill>
                <a:latin typeface="Arial"/>
                <a:cs typeface="Arial"/>
              </a:rPr>
              <a:t>критического мышления </a:t>
            </a:r>
            <a:br>
              <a:rPr lang="ru-RU" sz="2800">
                <a:solidFill>
                  <a:srgbClr val="00b0f0"/>
                </a:solidFill>
                <a:latin typeface="Arial"/>
                <a:cs typeface="Arial"/>
              </a:rPr>
            </a:br>
            <a:r>
              <a:rPr lang="ru-RU" sz="2800">
                <a:solidFill>
                  <a:srgbClr val="00b0f0"/>
                </a:solidFill>
                <a:latin typeface="Arial"/>
                <a:cs typeface="Arial"/>
              </a:rPr>
              <a:t>и действия контроля</a:t>
            </a:r>
            <a:endParaRPr lang="ru-RU" sz="2800">
              <a:solidFill>
                <a:srgbClr val="00b0f0"/>
              </a:solidFill>
              <a:latin typeface="Arial"/>
              <a:cs typeface="Arial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1990" t="15540" r="33270" b="5400"/>
          <a:stretch>
            <a:fillRect/>
          </a:stretch>
        </p:blipFill>
        <p:spPr>
          <a:xfrm>
            <a:off x="4572000" y="109465"/>
            <a:ext cx="4436894" cy="50340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79612" y="1635646"/>
            <a:ext cx="2736304" cy="327636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662</ep:Words>
  <ep:PresentationFormat>Экран (16:9)</ep:PresentationFormat>
  <ep:Paragraphs>103</ep:Paragraphs>
  <ep:Slides>34</ep:Slides>
  <ep:Notes>8</ep:Notes>
  <ep:TotalTime>0</ep:TotalTime>
  <ep:HiddenSlides>0</ep:HiddenSlides>
  <ep:MMClips>0</ep:MMClips>
  <ep:HeadingPairs>
    <vt:vector size="4" baseType="variant">
      <vt:variant>
        <vt:lpstr>Тема</vt:lpstr>
      </vt:variant>
      <vt:variant>
        <vt:i4>1</vt:i4>
      </vt:variant>
      <vt:variant>
        <vt:lpstr>Заголовок слайда</vt:lpstr>
      </vt:variant>
      <vt:variant>
        <vt:i4>34</vt:i4>
      </vt:variant>
    </vt:vector>
  </ep:HeadingPairs>
  <ep:TitlesOfParts>
    <vt:vector size="35" baseType="lpstr">
      <vt:lpstr>simple-light</vt:lpstr>
      <vt:lpstr>Презентация PowerPoint</vt:lpstr>
      <vt:lpstr>Слайд 2</vt:lpstr>
      <vt:lpstr>Слайд 3</vt:lpstr>
      <vt:lpstr>«Здорово быть здоровым»   Концентрическая организация  содержания</vt:lpstr>
      <vt:lpstr>Слайд 5</vt:lpstr>
      <vt:lpstr>Слайд 6</vt:lpstr>
      <vt:lpstr>Последовательность изучения содержания пособия определяется возрастными и индивидуальными особенностями учащихся, уровнем сформированности  у них общеучебных навыков  и представлений.</vt:lpstr>
      <vt:lpstr>Слайд 8</vt:lpstr>
      <vt:lpstr>Формирование основ критического мышления  и действия контроля</vt:lpstr>
      <vt:lpstr>Пропедевтика предметного обучения в основной школе</vt:lpstr>
      <vt:lpstr>Слайд 11</vt:lpstr>
      <vt:lpstr>Слайд 12</vt:lpstr>
      <vt:lpstr>Слайд 13</vt:lpstr>
      <vt:lpstr>Слайд 14</vt:lpstr>
      <vt:lpstr>Слайд 15</vt:lpstr>
      <vt:lpstr>Слайд 16</vt:lpstr>
      <vt:lpstr>Как работать с учебным пособием Виды заданий, их назначение и использование</vt:lpstr>
      <vt:lpstr>Ситуативные задачи</vt:lpstr>
      <vt:lpstr>Слайд 19</vt:lpstr>
      <vt:lpstr>Слайд 20</vt:lpstr>
      <vt:lpstr>Варианты использования заданий при разных формах организации занятия и в рамках изучения других предметов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АО «Академия ПРОСВЕЩЕНИЕ»</vt:lpstr>
      <vt:lpstr>Слайд 31</vt:lpstr>
      <vt:lpstr>Слайд 32</vt:lpstr>
      <vt:lpstr>Слайд 33</vt:lpstr>
      <vt:lpstr>Слайд 34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Грехова Оксана Юрьевна</dc:creator>
  <cp:lastModifiedBy>User</cp:lastModifiedBy>
  <dcterms:modified xsi:type="dcterms:W3CDTF">2019-10-26T15:23:56.258</dcterms:modified>
  <cp:revision>978</cp:revision>
  <dc:title>Презентация PowerPoint</dc:title>
  <cp:version>0906.0100.01</cp:version>
</cp:coreProperties>
</file>