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5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6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7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8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9.xml" ContentType="application/vnd.openxmlformats-officedocument.presentationml.notesSlide+xml"/>
  <Override PartName="/ppt/tags/tag51.xml" ContentType="application/vnd.openxmlformats-officedocument.presentationml.tags+xml"/>
  <Override PartName="/ppt/notesSlides/notesSlide10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1.xml" ContentType="application/vnd.openxmlformats-officedocument.presentationml.notesSlide+xml"/>
  <Override PartName="/ppt/tags/tag56.xml" ContentType="application/vnd.openxmlformats-officedocument.presentationml.tags+xml"/>
  <Override PartName="/ppt/notesSlides/notesSlide12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387" r:id="rId2"/>
    <p:sldId id="371" r:id="rId3"/>
    <p:sldId id="402" r:id="rId4"/>
    <p:sldId id="417" r:id="rId5"/>
    <p:sldId id="426" r:id="rId6"/>
    <p:sldId id="354" r:id="rId7"/>
    <p:sldId id="383" r:id="rId8"/>
    <p:sldId id="428" r:id="rId9"/>
    <p:sldId id="343" r:id="rId10"/>
    <p:sldId id="358" r:id="rId11"/>
    <p:sldId id="376" r:id="rId12"/>
    <p:sldId id="348" r:id="rId13"/>
    <p:sldId id="427" r:id="rId14"/>
    <p:sldId id="377" r:id="rId15"/>
    <p:sldId id="378" r:id="rId16"/>
    <p:sldId id="390" r:id="rId17"/>
    <p:sldId id="393" r:id="rId18"/>
    <p:sldId id="396" r:id="rId19"/>
    <p:sldId id="366" r:id="rId20"/>
    <p:sldId id="379" r:id="rId21"/>
    <p:sldId id="391" r:id="rId22"/>
    <p:sldId id="380" r:id="rId23"/>
    <p:sldId id="385" r:id="rId24"/>
    <p:sldId id="429" r:id="rId25"/>
    <p:sldId id="381" r:id="rId26"/>
    <p:sldId id="370" r:id="rId27"/>
    <p:sldId id="430" r:id="rId28"/>
    <p:sldId id="350" r:id="rId29"/>
    <p:sldId id="349" r:id="rId30"/>
    <p:sldId id="423" r:id="rId31"/>
    <p:sldId id="424" r:id="rId32"/>
    <p:sldId id="422" r:id="rId33"/>
    <p:sldId id="382" r:id="rId34"/>
  </p:sldIdLst>
  <p:sldSz cx="12192000" cy="6858000"/>
  <p:notesSz cx="6669088" cy="9928225"/>
  <p:custDataLst>
    <p:tags r:id="rId3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0652"/>
    <a:srgbClr val="2D3494"/>
    <a:srgbClr val="EB2049"/>
    <a:srgbClr val="DAEBF8"/>
    <a:srgbClr val="004E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64" autoAdjust="0"/>
    <p:restoredTop sz="96866" autoAdjust="0"/>
  </p:normalViewPr>
  <p:slideViewPr>
    <p:cSldViewPr snapToGrid="0" showGuides="1">
      <p:cViewPr varScale="1">
        <p:scale>
          <a:sx n="113" d="100"/>
          <a:sy n="113" d="100"/>
        </p:scale>
        <p:origin x="2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6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5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AE2B7-847C-436E-B842-CCE949DEAD1B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5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9755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470D6-A7D1-4BA7-BEF6-5D40279B2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766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B29EE-4036-4DBD-AC34-D813A099D36A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963"/>
            <a:ext cx="533527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D8710-C1F7-456F-ACD4-57F616EF49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551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86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7CAA401-5703-4740-B48A-FD6E830E75D2}" type="slidenum">
              <a:rPr lang="ru-RU" altLang="ru-RU">
                <a:latin typeface="Calibri" panose="020F0502020204030204" pitchFamily="34" charset="0"/>
              </a:rPr>
              <a:pPr/>
              <a:t>24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72709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latin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59198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88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7CAA401-5703-4740-B48A-FD6E830E75D2}" type="slidenum">
              <a:rPr lang="ru-RU" altLang="ru-RU">
                <a:latin typeface="Calibri" panose="020F0502020204030204" pitchFamily="34" charset="0"/>
              </a:rPr>
              <a:pPr/>
              <a:t>27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72709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latin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53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20:notes"/>
          <p:cNvSpPr txBox="1">
            <a:spLocks noGrp="1"/>
          </p:cNvSpPr>
          <p:nvPr>
            <p:ph type="body" idx="1"/>
          </p:nvPr>
        </p:nvSpPr>
        <p:spPr>
          <a:xfrm>
            <a:off x="666909" y="4715907"/>
            <a:ext cx="5335231" cy="4467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1055" name="Google Shape;105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6045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320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233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7CAA401-5703-4740-B48A-FD6E830E75D2}" type="slidenum">
              <a:rPr lang="ru-RU" altLang="ru-RU">
                <a:latin typeface="Calibri" panose="020F0502020204030204" pitchFamily="34" charset="0"/>
              </a:rPr>
              <a:pPr/>
              <a:t>8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72709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latin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3665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7CAA401-5703-4740-B48A-FD6E830E75D2}" type="slidenum">
              <a:rPr lang="ru-RU" altLang="ru-RU">
                <a:latin typeface="Calibri" panose="020F0502020204030204" pitchFamily="34" charset="0"/>
              </a:rPr>
              <a:pPr/>
              <a:t>10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72709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latin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55722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7CAA401-5703-4740-B48A-FD6E830E75D2}" type="slidenum">
              <a:rPr lang="ru-RU" altLang="ru-RU">
                <a:latin typeface="Calibri" panose="020F0502020204030204" pitchFamily="34" charset="0"/>
              </a:rPr>
              <a:pPr/>
              <a:t>13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72709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latin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57851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410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821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40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7CAA401-5703-4740-B48A-FD6E830E75D2}" type="slidenum">
              <a:rPr lang="ru-RU" altLang="ru-RU">
                <a:latin typeface="Calibri" panose="020F0502020204030204" pitchFamily="34" charset="0"/>
              </a:rPr>
              <a:pPr/>
              <a:t>23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72709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latin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99738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e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7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7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7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7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7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7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7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7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7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7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7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7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7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7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7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7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emf"/><Relationship Id="rId2" Type="http://schemas.openxmlformats.org/officeDocument/2006/relationships/tags" Target="../tags/tag8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29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7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7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7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emf"/><Relationship Id="rId2" Type="http://schemas.openxmlformats.org/officeDocument/2006/relationships/tags" Target="../tags/tag9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3.emf"/><Relationship Id="rId5" Type="http://schemas.openxmlformats.org/officeDocument/2006/relationships/image" Target="../media/image9.emf"/><Relationship Id="rId4" Type="http://schemas.openxmlformats.org/officeDocument/2006/relationships/oleObject" Target="../embeddings/oleObject33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3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1710514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1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253345" y="260648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141905" y="0"/>
            <a:ext cx="45719" cy="908719"/>
          </a:xfrm>
          <a:prstGeom prst="rect">
            <a:avLst/>
          </a:prstGeom>
          <a:solidFill>
            <a:srgbClr val="FC065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997269" y="0"/>
            <a:ext cx="158400" cy="90872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6" cstate="print"/>
          <a:srcRect r="77536" b="7452"/>
          <a:stretch/>
        </p:blipFill>
        <p:spPr>
          <a:xfrm>
            <a:off x="216701" y="116633"/>
            <a:ext cx="682891" cy="6678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8962697" y="6261422"/>
            <a:ext cx="2962680" cy="43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98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89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8544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13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5639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37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414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61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2046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85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095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09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997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533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705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557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663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1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850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05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817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606296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1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0" y="88660"/>
            <a:ext cx="12192000" cy="6680679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253345" y="260648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141905" y="0"/>
            <a:ext cx="45719" cy="908719"/>
          </a:xfrm>
          <a:prstGeom prst="rect">
            <a:avLst/>
          </a:prstGeom>
          <a:solidFill>
            <a:srgbClr val="FC065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997269" y="0"/>
            <a:ext cx="158400" cy="90872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7" cstate="print"/>
          <a:srcRect r="77536" b="7452"/>
          <a:stretch/>
        </p:blipFill>
        <p:spPr>
          <a:xfrm>
            <a:off x="216701" y="116633"/>
            <a:ext cx="682891" cy="6678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8962697" y="6261422"/>
            <a:ext cx="2962680" cy="4395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577336">
            <a:off x="9306047" y="470580"/>
            <a:ext cx="340136" cy="3710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577336">
            <a:off x="9436412" y="5591493"/>
            <a:ext cx="295835" cy="3227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577336">
            <a:off x="359529" y="1240065"/>
            <a:ext cx="273703" cy="2985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577336">
            <a:off x="7580792" y="1024463"/>
            <a:ext cx="340136" cy="37105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577336">
            <a:off x="11663322" y="257180"/>
            <a:ext cx="275384" cy="30041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577336">
            <a:off x="7904652" y="5288429"/>
            <a:ext cx="299263" cy="3264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577336">
            <a:off x="1521126" y="6362811"/>
            <a:ext cx="287259" cy="31337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577336">
            <a:off x="11004881" y="5283993"/>
            <a:ext cx="275384" cy="30041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577336">
            <a:off x="10806975" y="931070"/>
            <a:ext cx="275384" cy="3004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577336">
            <a:off x="4985997" y="801967"/>
            <a:ext cx="275384" cy="3004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577336">
            <a:off x="249832" y="5100082"/>
            <a:ext cx="275384" cy="30041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577336">
            <a:off x="6578510" y="6377972"/>
            <a:ext cx="275384" cy="30041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 rot="19577336">
            <a:off x="3584011" y="5804018"/>
            <a:ext cx="275384" cy="30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87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29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884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53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933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77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2307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01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6041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 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>
          <a:xfrm>
            <a:off x="367283" y="836712"/>
            <a:ext cx="4072533" cy="1474538"/>
            <a:chOff x="5916607" y="1529542"/>
            <a:chExt cx="2995839" cy="108470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16607" y="1529542"/>
              <a:ext cx="2987706" cy="70923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91744"/>
              <a:ext cx="872230" cy="322498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 userDrawn="1"/>
        </p:nvSpPr>
        <p:spPr>
          <a:xfrm rot="10800000">
            <a:off x="4322089" y="2537996"/>
            <a:ext cx="45719" cy="4320000"/>
          </a:xfrm>
          <a:prstGeom prst="rect">
            <a:avLst/>
          </a:prstGeom>
          <a:solidFill>
            <a:srgbClr val="FC065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 rot="10800000">
            <a:off x="4150477" y="2537996"/>
            <a:ext cx="190467" cy="4320000"/>
          </a:xfrm>
          <a:prstGeom prst="rect">
            <a:avLst/>
          </a:prstGeom>
          <a:solidFill>
            <a:srgbClr val="2F369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 rot="10800000">
            <a:off x="4322089" y="0"/>
            <a:ext cx="45719" cy="720000"/>
          </a:xfrm>
          <a:prstGeom prst="rect">
            <a:avLst/>
          </a:prstGeom>
          <a:solidFill>
            <a:srgbClr val="FC065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0800000">
            <a:off x="4150477" y="0"/>
            <a:ext cx="190467" cy="720000"/>
          </a:xfrm>
          <a:prstGeom prst="rect">
            <a:avLst/>
          </a:prstGeom>
          <a:solidFill>
            <a:srgbClr val="2F369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727848" y="2636912"/>
            <a:ext cx="7272808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ru-RU" sz="4000" b="1" smtClean="0">
                <a:solidFill>
                  <a:srgbClr val="2F3696"/>
                </a:solidFill>
                <a:cs typeface="Arial" panose="020B0604020202020204" pitchFamily="34" charset="0"/>
              </a:defRPr>
            </a:lvl1pPr>
          </a:lstStyle>
          <a:p>
            <a:r>
              <a:rPr lang="ru-RU" sz="3600" dirty="0" smtClean="0">
                <a:solidFill>
                  <a:srgbClr val="2F3696"/>
                </a:solidFill>
                <a:latin typeface="+mn-lt"/>
                <a:cs typeface="Arial" panose="020B0604020202020204" pitchFamily="34" charset="0"/>
              </a:rPr>
              <a:t>ЗАГОЛОВОК</a:t>
            </a:r>
            <a:r>
              <a:rPr lang="ru-RU" dirty="0" smtClean="0">
                <a:solidFill>
                  <a:srgbClr val="2F3696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3600" dirty="0" err="1" smtClean="0">
                <a:solidFill>
                  <a:srgbClr val="2F3696"/>
                </a:solidFill>
                <a:latin typeface="+mn-lt"/>
                <a:cs typeface="Arial" panose="020B0604020202020204" pitchFamily="34" charset="0"/>
              </a:rPr>
              <a:t>ЗАГОЛОВОК</a:t>
            </a:r>
            <a:r>
              <a:rPr lang="ru-RU" sz="3600" dirty="0" smtClean="0">
                <a:solidFill>
                  <a:srgbClr val="2F3696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3600" dirty="0" err="1" smtClean="0">
                <a:solidFill>
                  <a:srgbClr val="2F3696"/>
                </a:solidFill>
                <a:latin typeface="+mn-lt"/>
                <a:cs typeface="Arial" panose="020B0604020202020204" pitchFamily="34" charset="0"/>
              </a:rPr>
              <a:t>ЗАГОЛОВОК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727848" y="4221088"/>
            <a:ext cx="4749553" cy="52869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1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27848" y="5661248"/>
            <a:ext cx="4768433" cy="360040"/>
          </a:xfrm>
        </p:spPr>
        <p:txBody>
          <a:bodyPr anchor="ctr">
            <a:noAutofit/>
          </a:bodyPr>
          <a:lstStyle>
            <a:lvl1pPr algn="l">
              <a:buFont typeface="Arial" pitchFamily="34" charset="0"/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algn="ctr">
              <a:buNone/>
              <a:defRPr>
                <a:solidFill>
                  <a:schemeClr val="bg1"/>
                </a:solidFill>
              </a:defRPr>
            </a:lvl2pPr>
            <a:lvl3pPr algn="ctr">
              <a:buNone/>
              <a:defRPr>
                <a:solidFill>
                  <a:schemeClr val="bg1"/>
                </a:solidFill>
              </a:defRPr>
            </a:lvl3pPr>
            <a:lvl4pPr algn="ctr">
              <a:buNone/>
              <a:defRPr>
                <a:solidFill>
                  <a:schemeClr val="bg1"/>
                </a:solidFill>
              </a:defRPr>
            </a:lvl4pPr>
            <a:lvl5pPr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дата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9503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39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099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63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3599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87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369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11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7700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35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Picture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253345" y="260648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141905" y="0"/>
            <a:ext cx="45719" cy="908719"/>
          </a:xfrm>
          <a:prstGeom prst="rect">
            <a:avLst/>
          </a:prstGeom>
          <a:solidFill>
            <a:srgbClr val="FC065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997269" y="0"/>
            <a:ext cx="158400" cy="90872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6" cstate="print"/>
          <a:srcRect r="77536" b="7452"/>
          <a:stretch/>
        </p:blipFill>
        <p:spPr>
          <a:xfrm>
            <a:off x="216701" y="116633"/>
            <a:ext cx="682891" cy="6678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8962697" y="6261422"/>
            <a:ext cx="2962680" cy="43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32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23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0217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59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9189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3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013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07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320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034614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65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76708-5D4B-45DC-A259-AD3A0F3D2EE9}" type="datetimeFigureOut">
              <a:rPr lang="ru-RU" smtClean="0"/>
              <a:pPr/>
              <a:t>10.02.2020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CD550-988C-4F06-897B-2809FEB19B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141905" y="0"/>
            <a:ext cx="45719" cy="908719"/>
          </a:xfrm>
          <a:prstGeom prst="rect">
            <a:avLst/>
          </a:prstGeom>
          <a:solidFill>
            <a:srgbClr val="FC065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997269" y="0"/>
            <a:ext cx="158400" cy="90872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6" cstate="print"/>
          <a:srcRect r="77536" b="7452"/>
          <a:stretch/>
        </p:blipFill>
        <p:spPr>
          <a:xfrm>
            <a:off x="216701" y="116633"/>
            <a:ext cx="682891" cy="667836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00305" y="100389"/>
            <a:ext cx="1055412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 rotWithShape="1">
          <a:blip r:embed="rId7" cstate="print"/>
          <a:srcRect r="34487"/>
          <a:stretch/>
        </p:blipFill>
        <p:spPr>
          <a:xfrm>
            <a:off x="10038461" y="6261422"/>
            <a:ext cx="1940947" cy="43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04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екстовый слайд" userDrawn="1">
  <p:cSld name="4_Текстовый слайд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851013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905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" name="Google Shape;46;p6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8962697" y="6261422"/>
            <a:ext cx="2962680" cy="43956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00389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6224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smtClean="0">
              <a:solidFill>
                <a:srgbClr val="EB2049"/>
              </a:solidFill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47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201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10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8853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Базов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51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Picture 1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4899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Базов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75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Picture 1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95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99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3635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65" name="Слайд think-cell" r:id="rId3" imgW="360" imgH="360" progId="TCLayout.ActiveDocument.1">
                  <p:embed/>
                </p:oleObj>
              </mc:Choice>
              <mc:Fallback>
                <p:oleObj name="Слайд think-cell" r:id="rId3" imgW="360" imgH="360" progId="TCLayout.ActiveDocument.1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6742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2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37"/>
            </p:custDataLst>
            <p:extLst/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" name="Слайд think-cell" r:id="rId39" imgW="360" imgH="360" progId="TCLayout.ActiveDocument.1">
                  <p:embed/>
                </p:oleObj>
              </mc:Choice>
              <mc:Fallback>
                <p:oleObj name="Слайд think-cell" r:id="rId39" imgW="360" imgH="360" progId="TCLayout.ActiveDocument.1">
                  <p:embed/>
                  <p:pic>
                    <p:nvPicPr>
                      <p:cNvPr id="0" name="Picture 2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2400" b="0" i="0" baseline="0" dirty="0" err="1">
              <a:solidFill>
                <a:schemeClr val="bg1"/>
              </a:solidFill>
              <a:latin typeface="Arial Narrow" panose="020B0606020202030204" pitchFamily="34" charset="0"/>
              <a:ea typeface="+mj-ea"/>
              <a:cs typeface="+mj-cs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6000" y="6688496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</a:t>
            </a:r>
            <a:r>
              <a:rPr lang="ru-RU" sz="800" baseline="0" dirty="0">
                <a:solidFill>
                  <a:srgbClr val="FFFFFF"/>
                </a:solidFill>
              </a:rPr>
              <a:t>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25156" y="6509470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/>
              <a:t>‹#›</a:t>
            </a:fld>
            <a:endParaRPr lang="ru-RU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65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20" r:id="rId2"/>
    <p:sldLayoutId id="2147483685" r:id="rId3"/>
    <p:sldLayoutId id="2147483686" r:id="rId4"/>
    <p:sldLayoutId id="2147483688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1" r:id="rId33"/>
    <p:sldLayoutId id="2147483722" r:id="rId34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7.emf"/><Relationship Id="rId2" Type="http://schemas.openxmlformats.org/officeDocument/2006/relationships/tags" Target="../tags/tag11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35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2" Type="http://schemas.openxmlformats.org/officeDocument/2006/relationships/tags" Target="../tags/tag26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44.bin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28.xml"/><Relationship Id="rId7" Type="http://schemas.openxmlformats.org/officeDocument/2006/relationships/image" Target="../media/image30.png"/><Relationship Id="rId2" Type="http://schemas.openxmlformats.org/officeDocument/2006/relationships/tags" Target="../tags/tag27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9.emf"/><Relationship Id="rId11" Type="http://schemas.openxmlformats.org/officeDocument/2006/relationships/image" Target="../media/image34.png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tags" Target="../tags/tag30.xml"/><Relationship Id="rId7" Type="http://schemas.openxmlformats.org/officeDocument/2006/relationships/image" Target="../media/image35.jpeg"/><Relationship Id="rId2" Type="http://schemas.openxmlformats.org/officeDocument/2006/relationships/tags" Target="../tags/tag29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38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.emf"/><Relationship Id="rId2" Type="http://schemas.openxmlformats.org/officeDocument/2006/relationships/tags" Target="../tags/tag31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47.bin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tags" Target="../tags/tag33.xml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tags" Target="../tags/tag32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9.emf"/><Relationship Id="rId11" Type="http://schemas.openxmlformats.org/officeDocument/2006/relationships/image" Target="../media/image43.jpeg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42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tags" Target="../tags/tag35.xml"/><Relationship Id="rId7" Type="http://schemas.openxmlformats.org/officeDocument/2006/relationships/image" Target="../media/image19.emf"/><Relationship Id="rId12" Type="http://schemas.openxmlformats.org/officeDocument/2006/relationships/image" Target="../media/image51.jpeg"/><Relationship Id="rId2" Type="http://schemas.openxmlformats.org/officeDocument/2006/relationships/tags" Target="../tags/tag34.xml"/><Relationship Id="rId16" Type="http://schemas.openxmlformats.org/officeDocument/2006/relationships/image" Target="../media/image55.jpeg"/><Relationship Id="rId1" Type="http://schemas.openxmlformats.org/officeDocument/2006/relationships/vmlDrawing" Target="../drawings/vmlDrawing49.v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50.jpe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tags" Target="../tags/tag37.xml"/><Relationship Id="rId7" Type="http://schemas.openxmlformats.org/officeDocument/2006/relationships/image" Target="../media/image56.emf"/><Relationship Id="rId2" Type="http://schemas.openxmlformats.org/officeDocument/2006/relationships/tags" Target="../tags/tag36.xml"/><Relationship Id="rId1" Type="http://schemas.openxmlformats.org/officeDocument/2006/relationships/vmlDrawing" Target="../drawings/vmlDrawing50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60.jpe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59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tags" Target="../tags/tag39.xml"/><Relationship Id="rId7" Type="http://schemas.openxmlformats.org/officeDocument/2006/relationships/image" Target="../media/image61.jpeg"/><Relationship Id="rId2" Type="http://schemas.openxmlformats.org/officeDocument/2006/relationships/tags" Target="../tags/tag38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51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tags" Target="../tags/tag41.xml"/><Relationship Id="rId7" Type="http://schemas.openxmlformats.org/officeDocument/2006/relationships/image" Target="../media/image56.emf"/><Relationship Id="rId12" Type="http://schemas.openxmlformats.org/officeDocument/2006/relationships/image" Target="../media/image68.jpeg"/><Relationship Id="rId2" Type="http://schemas.openxmlformats.org/officeDocument/2006/relationships/tags" Target="../tags/tag40.xml"/><Relationship Id="rId1" Type="http://schemas.openxmlformats.org/officeDocument/2006/relationships/vmlDrawing" Target="../drawings/vmlDrawing52.vml"/><Relationship Id="rId6" Type="http://schemas.openxmlformats.org/officeDocument/2006/relationships/oleObject" Target="../embeddings/oleObject52.bin"/><Relationship Id="rId11" Type="http://schemas.openxmlformats.org/officeDocument/2006/relationships/image" Target="../media/image67.jpe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66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tags" Target="../tags/tag43.xml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tags" Target="../tags/tag42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19.emf"/><Relationship Id="rId11" Type="http://schemas.openxmlformats.org/officeDocument/2006/relationships/image" Target="../media/image74.jpeg"/><Relationship Id="rId5" Type="http://schemas.openxmlformats.org/officeDocument/2006/relationships/oleObject" Target="../embeddings/oleObject53.bin"/><Relationship Id="rId10" Type="http://schemas.openxmlformats.org/officeDocument/2006/relationships/image" Target="../media/image73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14.xml"/><Relationship Id="rId7" Type="http://schemas.openxmlformats.org/officeDocument/2006/relationships/hyperlink" Target="https://docs.edu.gov.ru/document/444714232cf3aff28e7b363309aa7fcb/download/2549/" TargetMode="External"/><Relationship Id="rId2" Type="http://schemas.openxmlformats.org/officeDocument/2006/relationships/tags" Target="../tags/tag13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36.bin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tags" Target="../tags/tag45.xml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tags" Target="../tags/tag44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19.emf"/><Relationship Id="rId11" Type="http://schemas.openxmlformats.org/officeDocument/2006/relationships/image" Target="../media/image80.jpeg"/><Relationship Id="rId5" Type="http://schemas.openxmlformats.org/officeDocument/2006/relationships/oleObject" Target="../embeddings/oleObject54.bin"/><Relationship Id="rId10" Type="http://schemas.openxmlformats.org/officeDocument/2006/relationships/image" Target="../media/image79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18" Type="http://schemas.openxmlformats.org/officeDocument/2006/relationships/image" Target="../media/image93.jpeg"/><Relationship Id="rId3" Type="http://schemas.openxmlformats.org/officeDocument/2006/relationships/tags" Target="../tags/tag47.xml"/><Relationship Id="rId21" Type="http://schemas.openxmlformats.org/officeDocument/2006/relationships/image" Target="../media/image96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17" Type="http://schemas.openxmlformats.org/officeDocument/2006/relationships/image" Target="../media/image92.jpeg"/><Relationship Id="rId2" Type="http://schemas.openxmlformats.org/officeDocument/2006/relationships/tags" Target="../tags/tag46.xml"/><Relationship Id="rId16" Type="http://schemas.openxmlformats.org/officeDocument/2006/relationships/image" Target="../media/image91.jpeg"/><Relationship Id="rId20" Type="http://schemas.openxmlformats.org/officeDocument/2006/relationships/image" Target="../media/image95.jpeg"/><Relationship Id="rId1" Type="http://schemas.openxmlformats.org/officeDocument/2006/relationships/vmlDrawing" Target="../drawings/vmlDrawing55.vml"/><Relationship Id="rId6" Type="http://schemas.openxmlformats.org/officeDocument/2006/relationships/image" Target="../media/image56.emf"/><Relationship Id="rId11" Type="http://schemas.openxmlformats.org/officeDocument/2006/relationships/image" Target="../media/image86.jpeg"/><Relationship Id="rId24" Type="http://schemas.openxmlformats.org/officeDocument/2006/relationships/image" Target="../media/image99.jpeg"/><Relationship Id="rId5" Type="http://schemas.openxmlformats.org/officeDocument/2006/relationships/oleObject" Target="../embeddings/oleObject55.bin"/><Relationship Id="rId15" Type="http://schemas.openxmlformats.org/officeDocument/2006/relationships/image" Target="../media/image90.jpeg"/><Relationship Id="rId23" Type="http://schemas.openxmlformats.org/officeDocument/2006/relationships/image" Target="../media/image98.jpeg"/><Relationship Id="rId10" Type="http://schemas.openxmlformats.org/officeDocument/2006/relationships/image" Target="../media/image85.jpeg"/><Relationship Id="rId19" Type="http://schemas.openxmlformats.org/officeDocument/2006/relationships/image" Target="../media/image94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4.jpeg"/><Relationship Id="rId14" Type="http://schemas.openxmlformats.org/officeDocument/2006/relationships/image" Target="../media/image89.jpeg"/><Relationship Id="rId22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tags" Target="../tags/tag49.xml"/><Relationship Id="rId7" Type="http://schemas.openxmlformats.org/officeDocument/2006/relationships/image" Target="../media/image100.jpeg"/><Relationship Id="rId2" Type="http://schemas.openxmlformats.org/officeDocument/2006/relationships/tags" Target="../tags/tag48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56.bin"/><Relationship Id="rId10" Type="http://schemas.openxmlformats.org/officeDocument/2006/relationships/image" Target="../media/image103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.emf"/><Relationship Id="rId2" Type="http://schemas.openxmlformats.org/officeDocument/2006/relationships/tags" Target="../tags/tag50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57.bin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.emf"/><Relationship Id="rId2" Type="http://schemas.openxmlformats.org/officeDocument/2006/relationships/tags" Target="../tags/tag51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58.bin"/><Relationship Id="rId4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tags" Target="../tags/tag53.xml"/><Relationship Id="rId7" Type="http://schemas.openxmlformats.org/officeDocument/2006/relationships/image" Target="../media/image104.jpeg"/><Relationship Id="rId2" Type="http://schemas.openxmlformats.org/officeDocument/2006/relationships/tags" Target="../tags/tag52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19.emf"/><Relationship Id="rId11" Type="http://schemas.openxmlformats.org/officeDocument/2006/relationships/image" Target="../media/image108.jpeg"/><Relationship Id="rId5" Type="http://schemas.openxmlformats.org/officeDocument/2006/relationships/oleObject" Target="../embeddings/oleObject59.bin"/><Relationship Id="rId10" Type="http://schemas.openxmlformats.org/officeDocument/2006/relationships/image" Target="../media/image107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tags" Target="../tags/tag55.xml"/><Relationship Id="rId7" Type="http://schemas.openxmlformats.org/officeDocument/2006/relationships/image" Target="../media/image19.emf"/><Relationship Id="rId2" Type="http://schemas.openxmlformats.org/officeDocument/2006/relationships/tags" Target="../tags/tag54.xml"/><Relationship Id="rId1" Type="http://schemas.openxmlformats.org/officeDocument/2006/relationships/vmlDrawing" Target="../drawings/vmlDrawing60.v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112.jpe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111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.emf"/><Relationship Id="rId2" Type="http://schemas.openxmlformats.org/officeDocument/2006/relationships/tags" Target="../tags/tag56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61.bin"/><Relationship Id="rId4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tags" Target="../tags/tag58.xml"/><Relationship Id="rId7" Type="http://schemas.openxmlformats.org/officeDocument/2006/relationships/image" Target="../media/image113.png"/><Relationship Id="rId2" Type="http://schemas.openxmlformats.org/officeDocument/2006/relationships/tags" Target="../tags/tag57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62.bin"/><Relationship Id="rId10" Type="http://schemas.openxmlformats.org/officeDocument/2006/relationships/image" Target="../media/image11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tags" Target="../tags/tag60.xml"/><Relationship Id="rId7" Type="http://schemas.openxmlformats.org/officeDocument/2006/relationships/image" Target="../media/image117.png"/><Relationship Id="rId2" Type="http://schemas.openxmlformats.org/officeDocument/2006/relationships/tags" Target="../tags/tag59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63.bin"/><Relationship Id="rId10" Type="http://schemas.openxmlformats.org/officeDocument/2006/relationships/image" Target="../media/image12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edu.gov.ru/document/1a542c2a47065cfbd1ae8449adac2e77" TargetMode="External"/><Relationship Id="rId3" Type="http://schemas.openxmlformats.org/officeDocument/2006/relationships/tags" Target="../tags/tag16.xml"/><Relationship Id="rId7" Type="http://schemas.openxmlformats.org/officeDocument/2006/relationships/image" Target="../media/image9.emf"/><Relationship Id="rId2" Type="http://schemas.openxmlformats.org/officeDocument/2006/relationships/tags" Target="../tags/tag15.xml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37.bin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emf"/><Relationship Id="rId4" Type="http://schemas.openxmlformats.org/officeDocument/2006/relationships/tags" Target="../tags/tag17.xml"/><Relationship Id="rId9" Type="http://schemas.openxmlformats.org/officeDocument/2006/relationships/hyperlink" Target="https://docs.edu.gov.ru/document/444714232cf3aff28e7b363309aa7fcb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121.emf"/><Relationship Id="rId5" Type="http://schemas.openxmlformats.org/officeDocument/2006/relationships/oleObject" Target="../embeddings/oleObject64.bin"/><Relationship Id="rId4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rosuchebnik.ru/fpu632/" TargetMode="Externa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22.png"/><Relationship Id="rId12" Type="http://schemas.openxmlformats.org/officeDocument/2006/relationships/image" Target="../media/image126.png"/><Relationship Id="rId2" Type="http://schemas.openxmlformats.org/officeDocument/2006/relationships/tags" Target="../tags/tag63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9.emf"/><Relationship Id="rId11" Type="http://schemas.openxmlformats.org/officeDocument/2006/relationships/image" Target="../media/image125.png"/><Relationship Id="rId5" Type="http://schemas.openxmlformats.org/officeDocument/2006/relationships/oleObject" Target="../embeddings/oleObject65.bin"/><Relationship Id="rId10" Type="http://schemas.openxmlformats.org/officeDocument/2006/relationships/image" Target="../media/image12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9.png"/><Relationship Id="rId12" Type="http://schemas.openxmlformats.org/officeDocument/2006/relationships/hyperlink" Target="mailto:info@rosuchebnik.ru" TargetMode="External"/><Relationship Id="rId2" Type="http://schemas.openxmlformats.org/officeDocument/2006/relationships/tags" Target="../tags/tag64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emf"/><Relationship Id="rId10" Type="http://schemas.openxmlformats.org/officeDocument/2006/relationships/image" Target="../media/image132.png"/><Relationship Id="rId4" Type="http://schemas.openxmlformats.org/officeDocument/2006/relationships/oleObject" Target="../embeddings/oleObject66.bin"/><Relationship Id="rId9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7" Type="http://schemas.openxmlformats.org/officeDocument/2006/relationships/image" Target="../media/image9.emf"/><Relationship Id="rId2" Type="http://schemas.openxmlformats.org/officeDocument/2006/relationships/tags" Target="../tags/tag65.xml"/><Relationship Id="rId1" Type="http://schemas.openxmlformats.org/officeDocument/2006/relationships/vmlDrawing" Target="../drawings/vmlDrawing67.vml"/><Relationship Id="rId6" Type="http://schemas.openxmlformats.org/officeDocument/2006/relationships/oleObject" Target="../embeddings/oleObject67.bin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tags" Target="../tags/tag19.xml"/><Relationship Id="rId7" Type="http://schemas.openxmlformats.org/officeDocument/2006/relationships/image" Target="../media/image13.jpeg"/><Relationship Id="rId2" Type="http://schemas.openxmlformats.org/officeDocument/2006/relationships/tags" Target="../tags/tag18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16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emf"/><Relationship Id="rId2" Type="http://schemas.openxmlformats.org/officeDocument/2006/relationships/tags" Target="../tags/tag20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39.bin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21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3.emf"/><Relationship Id="rId5" Type="http://schemas.openxmlformats.org/officeDocument/2006/relationships/image" Target="../media/image17.emf"/><Relationship Id="rId4" Type="http://schemas.openxmlformats.org/officeDocument/2006/relationships/oleObject" Target="../embeddings/oleObject40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2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3.emf"/><Relationship Id="rId5" Type="http://schemas.openxmlformats.org/officeDocument/2006/relationships/image" Target="../media/image17.emf"/><Relationship Id="rId4" Type="http://schemas.openxmlformats.org/officeDocument/2006/relationships/oleObject" Target="../embeddings/oleObject4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.emf"/><Relationship Id="rId2" Type="http://schemas.openxmlformats.org/officeDocument/2006/relationships/tags" Target="../tags/tag23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42.bin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13" Type="http://schemas.openxmlformats.org/officeDocument/2006/relationships/image" Target="../media/image26.tiff"/><Relationship Id="rId3" Type="http://schemas.openxmlformats.org/officeDocument/2006/relationships/tags" Target="../tags/tag25.xml"/><Relationship Id="rId7" Type="http://schemas.openxmlformats.org/officeDocument/2006/relationships/image" Target="../media/image20.tiff"/><Relationship Id="rId12" Type="http://schemas.openxmlformats.org/officeDocument/2006/relationships/image" Target="../media/image25.tiff"/><Relationship Id="rId2" Type="http://schemas.openxmlformats.org/officeDocument/2006/relationships/tags" Target="../tags/tag24.xml"/><Relationship Id="rId16" Type="http://schemas.openxmlformats.org/officeDocument/2006/relationships/image" Target="../media/image29.jpeg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9.emf"/><Relationship Id="rId11" Type="http://schemas.openxmlformats.org/officeDocument/2006/relationships/image" Target="../media/image24.tiff"/><Relationship Id="rId5" Type="http://schemas.openxmlformats.org/officeDocument/2006/relationships/oleObject" Target="../embeddings/oleObject43.bin"/><Relationship Id="rId15" Type="http://schemas.openxmlformats.org/officeDocument/2006/relationships/image" Target="../media/image28.tiff"/><Relationship Id="rId10" Type="http://schemas.openxmlformats.org/officeDocument/2006/relationships/image" Target="../media/image23.tif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.tiff"/><Relationship Id="rId14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165634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16" name="Слайд think-cell" r:id="rId6" imgW="360" imgH="360" progId="TCLayout.ActiveDocument.1">
                  <p:embed/>
                </p:oleObj>
              </mc:Choice>
              <mc:Fallback>
                <p:oleObj name="Слайд think-cell" r:id="rId6" imgW="360" imgH="360" progId="TCLayout.ActiveDocument.1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36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55839" y="2492896"/>
            <a:ext cx="7306311" cy="2664296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АКТУАЛЬНЫЙ ФПУ</a:t>
            </a:r>
            <a:r>
              <a:rPr lang="ru-RU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ru-RU" sz="3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ПОРТФЕЛЬ КОРПОРАЦИИ </a:t>
            </a:r>
            <a:br>
              <a:rPr lang="ru-RU" sz="3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«РОССИЙСКИЙ УЧЕБНИК» </a:t>
            </a:r>
            <a:endParaRPr lang="ru-RU" sz="3600" dirty="0">
              <a:solidFill>
                <a:srgbClr val="2D349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9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18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55299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77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Picture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Прямоугольник 22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anchor="ctr" anchorCtr="0">
            <a:noAutofit/>
          </a:bodyPr>
          <a:lstStyle/>
          <a:p>
            <a:pPr algn="ctr" fontAlgn="auto">
              <a:defRPr/>
            </a:pPr>
            <a:endParaRPr lang="ru-RU" sz="2200" b="1" dirty="0" err="1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41" name="Заголовок 1"/>
          <p:cNvSpPr txBox="1">
            <a:spLocks/>
          </p:cNvSpPr>
          <p:nvPr/>
        </p:nvSpPr>
        <p:spPr>
          <a:xfrm>
            <a:off x="1253346" y="260648"/>
            <a:ext cx="10375968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dirty="0"/>
              <a:t>ОСНОВНОЕ </a:t>
            </a:r>
            <a:r>
              <a:rPr lang="ru-RU" dirty="0" smtClean="0"/>
              <a:t>И СРЕДНЕЕ ОБЩЕЕ ОБРАЗОВАНИЕ</a:t>
            </a:r>
            <a:endParaRPr lang="ru-RU" dirty="0">
              <a:solidFill>
                <a:srgbClr val="005CAB"/>
              </a:solidFill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EB2049"/>
                </a:solidFill>
              </a:rPr>
              <a:t>Русский язык. Литература</a:t>
            </a:r>
            <a:endParaRPr lang="ru-RU" dirty="0">
              <a:solidFill>
                <a:srgbClr val="EB2049"/>
              </a:solidFill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372378" y="2418871"/>
            <a:ext cx="1440000" cy="261610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Русский язык</a:t>
            </a:r>
          </a:p>
        </p:txBody>
      </p:sp>
      <p:cxnSp>
        <p:nvCxnSpPr>
          <p:cNvPr id="101" name="Прямая соединительная линия 100"/>
          <p:cNvCxnSpPr/>
          <p:nvPr/>
        </p:nvCxnSpPr>
        <p:spPr>
          <a:xfrm flipH="1" flipV="1">
            <a:off x="462378" y="3326468"/>
            <a:ext cx="1260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110" name="Прямоугольник 109"/>
          <p:cNvSpPr/>
          <p:nvPr/>
        </p:nvSpPr>
        <p:spPr>
          <a:xfrm>
            <a:off x="3476003" y="1413109"/>
            <a:ext cx="1648743" cy="3597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ОСНОВНОЕ</a:t>
            </a:r>
          </a:p>
        </p:txBody>
      </p:sp>
      <p:sp>
        <p:nvSpPr>
          <p:cNvPr id="114" name="Прямоугольник 113"/>
          <p:cNvSpPr/>
          <p:nvPr/>
        </p:nvSpPr>
        <p:spPr>
          <a:xfrm>
            <a:off x="8757836" y="1413109"/>
            <a:ext cx="1648743" cy="3597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СРЕДНЕЕ</a:t>
            </a:r>
          </a:p>
        </p:txBody>
      </p:sp>
      <p:cxnSp>
        <p:nvCxnSpPr>
          <p:cNvPr id="115" name="Прямая соединительная линия 114"/>
          <p:cNvCxnSpPr/>
          <p:nvPr/>
        </p:nvCxnSpPr>
        <p:spPr>
          <a:xfrm flipH="1" flipV="1">
            <a:off x="6996954" y="1484784"/>
            <a:ext cx="21684" cy="4687665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126" name="Прямоугольник 125"/>
          <p:cNvSpPr/>
          <p:nvPr/>
        </p:nvSpPr>
        <p:spPr>
          <a:xfrm>
            <a:off x="372378" y="4402424"/>
            <a:ext cx="1440000" cy="261610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Литература</a:t>
            </a:r>
            <a:endParaRPr lang="ru-RU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2124011" y="1878110"/>
            <a:ext cx="4176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Разумовская М.М. и др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5-9)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2124011" y="2373455"/>
            <a:ext cx="4176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Шмелев 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А.Д. и др. (5-9)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2124011" y="2877598"/>
            <a:ext cx="4176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sz="1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Бабайцева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В.В. и др.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(5-9) 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7394610" y="1878110"/>
            <a:ext cx="4176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Гусарова И.В. (10-11)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Базовый/Углублённый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7391984" y="2884433"/>
            <a:ext cx="4176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Бабайцева В.В. и др.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(10-11) Углублённый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2108720" y="3874597"/>
            <a:ext cx="4176000" cy="360000"/>
          </a:xfrm>
          <a:prstGeom prst="rect">
            <a:avLst/>
          </a:prstGeom>
          <a:solidFill>
            <a:srgbClr val="DAEBF8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Ланин Б.А. и др. (</a:t>
            </a:r>
            <a:r>
              <a:rPr lang="ru-RU" sz="11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5-9)</a:t>
            </a:r>
            <a:endParaRPr lang="ru-RU" sz="1100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7391984" y="3872469"/>
            <a:ext cx="4176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Ланин Б.А. и др.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(10-11) Базовый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7391984" y="3378451"/>
            <a:ext cx="4176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 ред. Курдюмовой Т.Ф. (10-11) Базовый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7391984" y="4366487"/>
            <a:ext cx="4176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Архангельский А.Н., Агеносов В.В. и др. (10-11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578983" y="2809929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578983" y="3068984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</a:p>
        </p:txBody>
      </p:sp>
      <p:cxnSp>
        <p:nvCxnSpPr>
          <p:cNvPr id="33" name="Соединительная линия уступом 32"/>
          <p:cNvCxnSpPr>
            <a:stCxn id="69" idx="3"/>
            <a:endCxn id="32" idx="1"/>
          </p:cNvCxnSpPr>
          <p:nvPr/>
        </p:nvCxnSpPr>
        <p:spPr>
          <a:xfrm>
            <a:off x="6300011" y="3057598"/>
            <a:ext cx="278972" cy="119386"/>
          </a:xfrm>
          <a:prstGeom prst="bentConnector3">
            <a:avLst/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cxnSp>
        <p:nvCxnSpPr>
          <p:cNvPr id="35" name="Соединительная линия уступом 34"/>
          <p:cNvCxnSpPr>
            <a:stCxn id="69" idx="3"/>
            <a:endCxn id="31" idx="1"/>
          </p:cNvCxnSpPr>
          <p:nvPr/>
        </p:nvCxnSpPr>
        <p:spPr>
          <a:xfrm flipV="1">
            <a:off x="6300011" y="2917929"/>
            <a:ext cx="278972" cy="139669"/>
          </a:xfrm>
          <a:prstGeom prst="bentConnector3">
            <a:avLst>
              <a:gd name="adj1" fmla="val 50000"/>
            </a:avLst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sp>
        <p:nvSpPr>
          <p:cNvPr id="37" name="Прямоугольник 36"/>
          <p:cNvSpPr/>
          <p:nvPr/>
        </p:nvSpPr>
        <p:spPr>
          <a:xfrm>
            <a:off x="2093429" y="4373850"/>
            <a:ext cx="4191291" cy="370523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под. ред. Архангельского А.Н. (5-9)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391984" y="2372128"/>
            <a:ext cx="4192424" cy="378287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Пахнова Т. М. (10-11)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1141905" y="0"/>
            <a:ext cx="45719" cy="908719"/>
          </a:xfrm>
          <a:prstGeom prst="rect">
            <a:avLst/>
          </a:prstGeom>
          <a:solidFill>
            <a:srgbClr val="FC065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997269" y="0"/>
            <a:ext cx="158400" cy="90872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7" cstate="print"/>
          <a:srcRect r="77536" b="7452"/>
          <a:stretch/>
        </p:blipFill>
        <p:spPr>
          <a:xfrm>
            <a:off x="216701" y="116633"/>
            <a:ext cx="682891" cy="667836"/>
          </a:xfrm>
          <a:prstGeom prst="rect">
            <a:avLst/>
          </a:prstGeom>
        </p:spPr>
      </p:pic>
      <p:sp>
        <p:nvSpPr>
          <p:cNvPr id="127" name="Прямоугольник 126"/>
          <p:cNvSpPr/>
          <p:nvPr/>
        </p:nvSpPr>
        <p:spPr>
          <a:xfrm>
            <a:off x="2101074" y="4862480"/>
            <a:ext cx="4191291" cy="370523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Москвин Г. В. (5-9)</a:t>
            </a:r>
          </a:p>
        </p:txBody>
      </p:sp>
      <p:sp>
        <p:nvSpPr>
          <p:cNvPr id="128" name="Прямоугольник 127"/>
          <p:cNvSpPr/>
          <p:nvPr/>
        </p:nvSpPr>
        <p:spPr>
          <a:xfrm>
            <a:off x="7391984" y="4860505"/>
            <a:ext cx="4191291" cy="370523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Москвин Г. В. (10-11)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7384338" y="5365046"/>
            <a:ext cx="4191291" cy="370523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А.К. </a:t>
            </a:r>
            <a:r>
              <a:rPr lang="ru-RU" sz="11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Михальская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.Н. Зайцева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(10-11)</a:t>
            </a:r>
          </a:p>
        </p:txBody>
      </p:sp>
      <p:grpSp>
        <p:nvGrpSpPr>
          <p:cNvPr id="63" name="Группа 62"/>
          <p:cNvGrpSpPr/>
          <p:nvPr/>
        </p:nvGrpSpPr>
        <p:grpSpPr>
          <a:xfrm>
            <a:off x="5310588" y="4293903"/>
            <a:ext cx="1012520" cy="209817"/>
            <a:chOff x="2631371" y="2685293"/>
            <a:chExt cx="1012520" cy="209817"/>
          </a:xfrm>
          <a:solidFill>
            <a:srgbClr val="EB2049"/>
          </a:solidFill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31371" y="2721545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НОВИНКА</a:t>
              </a:r>
              <a:endParaRPr lang="ru-RU" sz="9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0" name="Группа 79"/>
          <p:cNvGrpSpPr/>
          <p:nvPr/>
        </p:nvGrpSpPr>
        <p:grpSpPr>
          <a:xfrm>
            <a:off x="10616793" y="4794538"/>
            <a:ext cx="1012520" cy="209817"/>
            <a:chOff x="2631371" y="2685293"/>
            <a:chExt cx="1012520" cy="209817"/>
          </a:xfrm>
          <a:solidFill>
            <a:srgbClr val="EB2049"/>
          </a:solidFill>
        </p:grpSpPr>
        <p:sp>
          <p:nvSpPr>
            <p:cNvPr id="81" name="Скругленный прямоугольник 80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631371" y="2721545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НОВИНКА</a:t>
              </a:r>
              <a:endParaRPr lang="ru-RU" sz="9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10616793" y="5280670"/>
            <a:ext cx="1012520" cy="209817"/>
            <a:chOff x="2631371" y="2685293"/>
            <a:chExt cx="1012520" cy="209817"/>
          </a:xfrm>
          <a:solidFill>
            <a:srgbClr val="EB2049"/>
          </a:solidFill>
        </p:grpSpPr>
        <p:sp>
          <p:nvSpPr>
            <p:cNvPr id="85" name="Скругленный прямоугольник 84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631371" y="2721545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НОВИНКА</a:t>
              </a:r>
              <a:endParaRPr lang="ru-RU" sz="9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5310588" y="2801670"/>
            <a:ext cx="1012520" cy="209817"/>
            <a:chOff x="2631371" y="2685293"/>
            <a:chExt cx="1012520" cy="209817"/>
          </a:xfrm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631371" y="2721545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5310588" y="4794538"/>
            <a:ext cx="1012520" cy="209817"/>
            <a:chOff x="2631371" y="2685293"/>
            <a:chExt cx="1012520" cy="209817"/>
          </a:xfrm>
        </p:grpSpPr>
        <p:sp>
          <p:nvSpPr>
            <p:cNvPr id="91" name="Скругленный прямоугольник 90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631371" y="2721545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10616793" y="1795215"/>
            <a:ext cx="1012520" cy="209817"/>
            <a:chOff x="2631371" y="2685293"/>
            <a:chExt cx="1012520" cy="209817"/>
          </a:xfrm>
        </p:grpSpPr>
        <p:sp>
          <p:nvSpPr>
            <p:cNvPr id="94" name="Скругленный прямоугольник 93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631371" y="2721545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10616793" y="2293137"/>
            <a:ext cx="1012520" cy="209817"/>
            <a:chOff x="2631371" y="2685293"/>
            <a:chExt cx="1012520" cy="209817"/>
          </a:xfrm>
        </p:grpSpPr>
        <p:sp>
          <p:nvSpPr>
            <p:cNvPr id="97" name="Скругленный прямоугольник 96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631371" y="2721545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10616793" y="2801670"/>
            <a:ext cx="1012520" cy="209817"/>
            <a:chOff x="2631371" y="2685293"/>
            <a:chExt cx="1012520" cy="209817"/>
          </a:xfrm>
        </p:grpSpPr>
        <p:sp>
          <p:nvSpPr>
            <p:cNvPr id="100" name="Скругленный прямоугольник 99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631371" y="2721545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103" name="Группа 102"/>
          <p:cNvGrpSpPr/>
          <p:nvPr/>
        </p:nvGrpSpPr>
        <p:grpSpPr>
          <a:xfrm>
            <a:off x="10616793" y="3288981"/>
            <a:ext cx="1012520" cy="209817"/>
            <a:chOff x="2631371" y="2685293"/>
            <a:chExt cx="1012520" cy="209817"/>
          </a:xfrm>
        </p:grpSpPr>
        <p:sp>
          <p:nvSpPr>
            <p:cNvPr id="104" name="Скругленный прямоугольник 103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631371" y="2721545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136" name="Группа 135"/>
          <p:cNvGrpSpPr/>
          <p:nvPr/>
        </p:nvGrpSpPr>
        <p:grpSpPr>
          <a:xfrm>
            <a:off x="10616793" y="3786903"/>
            <a:ext cx="1012520" cy="209817"/>
            <a:chOff x="2631371" y="2685293"/>
            <a:chExt cx="1012520" cy="209817"/>
          </a:xfrm>
        </p:grpSpPr>
        <p:sp>
          <p:nvSpPr>
            <p:cNvPr id="137" name="Скругленный прямоугольник 136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631371" y="2721545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139" name="Группа 138"/>
          <p:cNvGrpSpPr/>
          <p:nvPr/>
        </p:nvGrpSpPr>
        <p:grpSpPr>
          <a:xfrm>
            <a:off x="10616793" y="4293903"/>
            <a:ext cx="1012520" cy="209817"/>
            <a:chOff x="2631371" y="2685293"/>
            <a:chExt cx="1012520" cy="209817"/>
          </a:xfrm>
        </p:grpSpPr>
        <p:sp>
          <p:nvSpPr>
            <p:cNvPr id="140" name="Скругленный прямоугольник 139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631371" y="2721545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sp>
        <p:nvSpPr>
          <p:cNvPr id="79" name="Прямоугольник 78"/>
          <p:cNvSpPr/>
          <p:nvPr/>
        </p:nvSpPr>
        <p:spPr>
          <a:xfrm>
            <a:off x="2988134" y="6514278"/>
            <a:ext cx="1363434" cy="33513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 – базовый уровень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4326583" y="6514278"/>
            <a:ext cx="1837580" cy="33513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– углублённый уровень</a:t>
            </a:r>
          </a:p>
        </p:txBody>
      </p:sp>
      <p:sp>
        <p:nvSpPr>
          <p:cNvPr id="107" name="Прямоугольник 106"/>
          <p:cNvSpPr/>
          <p:nvPr/>
        </p:nvSpPr>
        <p:spPr>
          <a:xfrm>
            <a:off x="234617" y="6591844"/>
            <a:ext cx="180000" cy="180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459442" y="6517249"/>
            <a:ext cx="1042790" cy="32919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Учебник в ФПУ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1605809" y="6591844"/>
            <a:ext cx="180000" cy="180000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1830636" y="6517249"/>
            <a:ext cx="1157497" cy="32919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Учебное пособие</a:t>
            </a:r>
          </a:p>
        </p:txBody>
      </p:sp>
    </p:spTree>
    <p:extLst>
      <p:ext uri="{BB962C8B-B14F-4D97-AF65-F5344CB8AC3E}">
        <p14:creationId xmlns:p14="http://schemas.microsoft.com/office/powerpoint/2010/main" val="52860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671013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84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328915"/>
            <a:ext cx="12192000" cy="2540245"/>
          </a:xfrm>
          <a:prstGeom prst="rect">
            <a:avLst/>
          </a:prstGeom>
          <a:solidFill>
            <a:srgbClr val="DAEBF8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8005" y="2780928"/>
            <a:ext cx="1396933" cy="180957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одзаголовок 3"/>
          <p:cNvSpPr txBox="1">
            <a:spLocks/>
          </p:cNvSpPr>
          <p:nvPr/>
        </p:nvSpPr>
        <p:spPr>
          <a:xfrm>
            <a:off x="5718270" y="2576237"/>
            <a:ext cx="6019707" cy="2101275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Преимущества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Позволяет сформировать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навыки самостоятельного чтения, общения с книгой, дает разнообразный литературоведческий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опыт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Содержит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только актуальные 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задания для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приобретения опыта собственного литературного творчества в разных жанрах, а также задания, готовящие к написанию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сочинения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Учтены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 особенности восприятия литературных произведений новым поколением, связанным с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видеокультурой и мультимедиа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Подзаголовок 3"/>
          <p:cNvSpPr txBox="1">
            <a:spLocks/>
          </p:cNvSpPr>
          <p:nvPr/>
        </p:nvSpPr>
        <p:spPr>
          <a:xfrm>
            <a:off x="5718270" y="1862464"/>
            <a:ext cx="6483341" cy="556099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чебники для эстетического воспитания современных школьников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Подзаголовок 3"/>
          <p:cNvSpPr txBox="1">
            <a:spLocks/>
          </p:cNvSpPr>
          <p:nvPr/>
        </p:nvSpPr>
        <p:spPr>
          <a:xfrm>
            <a:off x="5718270" y="4951584"/>
            <a:ext cx="2402057" cy="1368152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методические пособия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абочая программа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48923" y="1472634"/>
            <a:ext cx="1423478" cy="184442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42463" y="1492979"/>
            <a:ext cx="1424251" cy="184762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56332" y="4013610"/>
            <a:ext cx="1408660" cy="182213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58851" y="4022385"/>
            <a:ext cx="1391475" cy="181252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253345" y="260648"/>
            <a:ext cx="10893948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dirty="0" smtClean="0"/>
              <a:t>НОВАЯ ЛИНИЯ </a:t>
            </a:r>
            <a:r>
              <a:rPr lang="ru-RU" dirty="0"/>
              <a:t>УМК </a:t>
            </a:r>
            <a:r>
              <a:rPr lang="ru-RU" dirty="0">
                <a:solidFill>
                  <a:srgbClr val="EB2049"/>
                </a:solidFill>
              </a:rPr>
              <a:t>ПО ЛИТЕРАТУРЕ </a:t>
            </a:r>
            <a:r>
              <a:rPr lang="ru-RU" dirty="0"/>
              <a:t>ДЛЯ 5-9 КЛАССОВ </a:t>
            </a:r>
            <a:br>
              <a:rPr lang="ru-RU" dirty="0"/>
            </a:br>
            <a:r>
              <a:rPr lang="ru-RU" dirty="0" smtClean="0">
                <a:solidFill>
                  <a:srgbClr val="EB2049"/>
                </a:solidFill>
              </a:rPr>
              <a:t>ПОД РЕД. ПРОФ. А. Н. АРХАНГЕЛЬСКОГО</a:t>
            </a:r>
          </a:p>
          <a:p>
            <a:r>
              <a:rPr lang="ru-RU" sz="1600" dirty="0" smtClean="0">
                <a:solidFill>
                  <a:srgbClr val="EB2049"/>
                </a:solidFill>
              </a:rPr>
              <a:t>(НАЦИОНАЛЬНЫЙ ИССЛЕДОВАТЕЛЬСКИЙ УНИВЕРСИТЕТ «ВЫСШАЯ ШКОЛА ЭКОНОМИКИ»)</a:t>
            </a:r>
            <a:endParaRPr lang="ru-RU" altLang="ru-RU" sz="1600" dirty="0">
              <a:solidFill>
                <a:srgbClr val="EB2049"/>
              </a:solidFill>
              <a:cs typeface="Calibri" panose="020F050202020403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 rot="10800000" flipV="1">
            <a:off x="479721" y="4682778"/>
            <a:ext cx="1113501" cy="223200"/>
          </a:xfrm>
          <a:prstGeom prst="round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1.2.1.2.6.1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 rot="10800000" flipV="1">
            <a:off x="2203912" y="3417759"/>
            <a:ext cx="1113501" cy="223200"/>
          </a:xfrm>
          <a:prstGeom prst="round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1.2.1.2.6.2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 rot="10800000" flipV="1">
            <a:off x="3997838" y="3419982"/>
            <a:ext cx="1113501" cy="223200"/>
          </a:xfrm>
          <a:prstGeom prst="round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1.2.1.2.6.3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 rot="10800000" flipV="1">
            <a:off x="2203912" y="5946753"/>
            <a:ext cx="1113501" cy="223200"/>
          </a:xfrm>
          <a:prstGeom prst="round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1.2.1.2.6.4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 rot="10800000" flipV="1">
            <a:off x="3997838" y="5946753"/>
            <a:ext cx="1113501" cy="223200"/>
          </a:xfrm>
          <a:prstGeom prst="round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1.2.1.2.6.5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94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526006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7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Picture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328915"/>
            <a:ext cx="12192000" cy="2540245"/>
          </a:xfrm>
          <a:prstGeom prst="rect">
            <a:avLst/>
          </a:prstGeom>
          <a:solidFill>
            <a:srgbClr val="DAEBF8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7" name="Подзаголовок 3"/>
          <p:cNvSpPr txBox="1">
            <a:spLocks/>
          </p:cNvSpPr>
          <p:nvPr/>
        </p:nvSpPr>
        <p:spPr>
          <a:xfrm>
            <a:off x="5718270" y="2576237"/>
            <a:ext cx="6019707" cy="2101275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683C6"/>
              </a:buClr>
            </a:pPr>
            <a:r>
              <a:rPr lang="ru-RU" sz="1400" b="1" dirty="0" smtClean="0">
                <a:solidFill>
                  <a:srgbClr val="18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Преимущества</a:t>
            </a:r>
            <a:r>
              <a:rPr lang="ru-RU" b="1" dirty="0" smtClean="0">
                <a:solidFill>
                  <a:srgbClr val="18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145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Полноценная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основа для системной подготовки учащихся к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ЕГЭ,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том числе к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сочинению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Воспитание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потребности в чтении и размышлении над произведением, приобщение учащихся к национальному фонду русской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классики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Развитие </a:t>
            </a:r>
            <a:r>
              <a:rPr lang="ru-RU">
                <a:latin typeface="Calibri" panose="020F0502020204030204" pitchFamily="34" charset="0"/>
                <a:cs typeface="Calibri" panose="020F0502020204030204" pitchFamily="34" charset="0"/>
              </a:rPr>
              <a:t>функциональной </a:t>
            </a:r>
            <a:r>
              <a:rPr lang="ru-RU" smtClean="0">
                <a:latin typeface="Calibri" panose="020F0502020204030204" pitchFamily="34" charset="0"/>
                <a:cs typeface="Calibri" panose="020F0502020204030204" pitchFamily="34" charset="0"/>
              </a:rPr>
              <a:t>грамотности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28" name="Подзаголовок 3"/>
          <p:cNvSpPr txBox="1">
            <a:spLocks/>
          </p:cNvSpPr>
          <p:nvPr/>
        </p:nvSpPr>
        <p:spPr>
          <a:xfrm>
            <a:off x="5718270" y="1683170"/>
            <a:ext cx="5593577" cy="556099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683C6"/>
              </a:buClr>
            </a:pPr>
            <a:r>
              <a:rPr lang="ru-RU" sz="1400" b="1" dirty="0" smtClean="0">
                <a:solidFill>
                  <a:srgbClr val="18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Инновационный методический подход к преподаванию </a:t>
            </a:r>
            <a:r>
              <a:rPr lang="ru-RU" sz="1400" b="1" dirty="0" smtClean="0">
                <a:solidFill>
                  <a:srgbClr val="FC0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литературы и русского языка как единого целого</a:t>
            </a:r>
            <a:endParaRPr lang="ru-RU" sz="1400" b="1" dirty="0">
              <a:solidFill>
                <a:srgbClr val="FC06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Подзаголовок 3"/>
          <p:cNvSpPr txBox="1">
            <a:spLocks/>
          </p:cNvSpPr>
          <p:nvPr/>
        </p:nvSpPr>
        <p:spPr>
          <a:xfrm>
            <a:off x="5718270" y="4942531"/>
            <a:ext cx="2402057" cy="1368152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683C6"/>
              </a:buClr>
            </a:pPr>
            <a:r>
              <a:rPr lang="ru-RU" b="1" dirty="0" smtClean="0">
                <a:solidFill>
                  <a:srgbClr val="18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  <a:endParaRPr lang="ru-RU" b="1" dirty="0">
              <a:solidFill>
                <a:srgbClr val="18181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8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методические пособия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8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ru-RU" dirty="0" smtClean="0">
                <a:solidFill>
                  <a:srgbClr val="18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абочая программа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8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  <a:endParaRPr lang="ru-RU" dirty="0">
              <a:solidFill>
                <a:srgbClr val="18181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434" y="1818059"/>
            <a:ext cx="1507710" cy="22459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79" y="1816421"/>
            <a:ext cx="1509910" cy="22492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253345" y="260648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dirty="0" smtClean="0"/>
              <a:t>НОВАЯ ЛИНИЯ </a:t>
            </a:r>
            <a:r>
              <a:rPr lang="ru-RU" dirty="0"/>
              <a:t>УМК </a:t>
            </a:r>
            <a:r>
              <a:rPr lang="ru-RU" dirty="0">
                <a:solidFill>
                  <a:srgbClr val="FC0652"/>
                </a:solidFill>
              </a:rPr>
              <a:t>ПО ЛИТЕРАТУРЕ </a:t>
            </a:r>
            <a:r>
              <a:rPr lang="ru-RU" dirty="0"/>
              <a:t>ДЛЯ </a:t>
            </a:r>
            <a:r>
              <a:rPr lang="ru-RU" dirty="0" smtClean="0"/>
              <a:t>10-11 </a:t>
            </a:r>
            <a:r>
              <a:rPr lang="ru-RU" dirty="0"/>
              <a:t>КЛАССОВ </a:t>
            </a:r>
            <a:br>
              <a:rPr lang="ru-RU" dirty="0"/>
            </a:br>
            <a:r>
              <a:rPr lang="ru-RU" dirty="0" smtClean="0">
                <a:solidFill>
                  <a:srgbClr val="FC0652"/>
                </a:solidFill>
              </a:rPr>
              <a:t>А.К. МИХАЛЬСКОЙ, О.Н. ЗАЙЦЕВОЙ</a:t>
            </a:r>
            <a:endParaRPr lang="ru-RU" altLang="ru-RU" dirty="0">
              <a:solidFill>
                <a:srgbClr val="FC0652"/>
              </a:solidFill>
              <a:cs typeface="Calibri" panose="020F050202020403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 rot="10800000" flipV="1">
            <a:off x="635838" y="4467367"/>
            <a:ext cx="1113501" cy="223200"/>
          </a:xfrm>
          <a:prstGeom prst="round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1.3.1.3.9.1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 rot="10800000" flipV="1">
            <a:off x="3207643" y="4466239"/>
            <a:ext cx="1113501" cy="223200"/>
          </a:xfrm>
          <a:prstGeom prst="round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1.3.1.3.9.2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4" y="2120623"/>
            <a:ext cx="1509911" cy="22492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39" y="2120623"/>
            <a:ext cx="1509911" cy="22492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635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18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046769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96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Прямоугольник 22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anchor="ctr" anchorCtr="0">
            <a:noAutofit/>
          </a:bodyPr>
          <a:lstStyle/>
          <a:p>
            <a:pPr algn="ctr" fontAlgn="auto">
              <a:defRPr/>
            </a:pPr>
            <a:endParaRPr lang="ru-RU" sz="2200" b="1" dirty="0" err="1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41" name="Заголовок 1"/>
          <p:cNvSpPr txBox="1">
            <a:spLocks/>
          </p:cNvSpPr>
          <p:nvPr/>
        </p:nvSpPr>
        <p:spPr>
          <a:xfrm>
            <a:off x="1253345" y="260648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dirty="0"/>
              <a:t>ОСНОВНОЕ </a:t>
            </a:r>
            <a:r>
              <a:rPr lang="ru-RU" dirty="0" smtClean="0"/>
              <a:t>И СРЕДНЕЕ ОБЩЕЕ ОБРАЗОВАНИЕ</a:t>
            </a:r>
            <a:endParaRPr lang="ru-RU" dirty="0">
              <a:solidFill>
                <a:srgbClr val="005CAB"/>
              </a:solidFill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EB2049"/>
                </a:solidFill>
              </a:rPr>
              <a:t>Общественно-научные предметы</a:t>
            </a:r>
            <a:endParaRPr lang="ru-RU" dirty="0">
              <a:solidFill>
                <a:srgbClr val="EB2049"/>
              </a:solidFill>
            </a:endParaRPr>
          </a:p>
        </p:txBody>
      </p:sp>
      <p:cxnSp>
        <p:nvCxnSpPr>
          <p:cNvPr id="99" name="Прямая соединительная линия 98"/>
          <p:cNvCxnSpPr/>
          <p:nvPr/>
        </p:nvCxnSpPr>
        <p:spPr>
          <a:xfrm flipH="1">
            <a:off x="284626" y="2226265"/>
            <a:ext cx="11447362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110" name="Прямоугольник 109"/>
          <p:cNvSpPr/>
          <p:nvPr/>
        </p:nvSpPr>
        <p:spPr>
          <a:xfrm>
            <a:off x="2407620" y="1019110"/>
            <a:ext cx="1648743" cy="32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ОСНОВНОЕ</a:t>
            </a:r>
          </a:p>
        </p:txBody>
      </p:sp>
      <p:sp>
        <p:nvSpPr>
          <p:cNvPr id="114" name="Прямоугольник 113"/>
          <p:cNvSpPr/>
          <p:nvPr/>
        </p:nvSpPr>
        <p:spPr>
          <a:xfrm>
            <a:off x="7724927" y="1019110"/>
            <a:ext cx="1648743" cy="32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СРЕДНЕЕ</a:t>
            </a:r>
          </a:p>
        </p:txBody>
      </p:sp>
      <p:cxnSp>
        <p:nvCxnSpPr>
          <p:cNvPr id="115" name="Прямая соединительная линия 114"/>
          <p:cNvCxnSpPr/>
          <p:nvPr/>
        </p:nvCxnSpPr>
        <p:spPr>
          <a:xfrm flipV="1">
            <a:off x="5099455" y="1249176"/>
            <a:ext cx="0" cy="514800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126" name="Прямоугольник 125"/>
          <p:cNvSpPr/>
          <p:nvPr/>
        </p:nvSpPr>
        <p:spPr>
          <a:xfrm>
            <a:off x="158766" y="1592091"/>
            <a:ext cx="1440000" cy="261610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История России</a:t>
            </a:r>
            <a:endParaRPr lang="ru-RU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1698317" y="1485760"/>
            <a:ext cx="3096000" cy="283022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Андреев И.Л., 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Волобуев 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О.В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др. (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6-9)</a:t>
            </a:r>
          </a:p>
        </p:txBody>
      </p:sp>
      <p:sp>
        <p:nvSpPr>
          <p:cNvPr id="137" name="Прямоугольник 136"/>
          <p:cNvSpPr/>
          <p:nvPr/>
        </p:nvSpPr>
        <p:spPr>
          <a:xfrm>
            <a:off x="5368981" y="1485760"/>
            <a:ext cx="3096000" cy="283022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Андреев И.Л., 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Волобуев 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О.В. и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др. (10) </a:t>
            </a:r>
            <a:r>
              <a:rPr lang="ru-RU" sz="1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Базовый</a:t>
            </a:r>
            <a:endParaRPr lang="ru-RU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158766" y="2299138"/>
            <a:ext cx="1440000" cy="261610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Россия в мире</a:t>
            </a:r>
            <a:endParaRPr lang="ru-RU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5371580" y="2344763"/>
            <a:ext cx="3093401" cy="283022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Волобуев О.В., 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Карпачев С.В. и 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др. (11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ru-RU" sz="1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Базовый</a:t>
            </a:r>
            <a:endParaRPr lang="ru-RU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5368981" y="2686803"/>
            <a:ext cx="3096000" cy="283022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Шубин 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А.В. (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10) </a:t>
            </a:r>
            <a:r>
              <a:rPr lang="ru-RU" sz="1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Базовый</a:t>
            </a:r>
            <a:r>
              <a:rPr lang="en-US" sz="1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1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Углублённый</a:t>
            </a:r>
            <a:endParaRPr lang="ru-RU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158766" y="2981505"/>
            <a:ext cx="1440000" cy="261610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Всеобщая история</a:t>
            </a:r>
            <a:endParaRPr lang="ru-RU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5378929" y="3027130"/>
            <a:ext cx="3096000" cy="283022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 ред. Мясникова 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В.С. (10) </a:t>
            </a:r>
            <a:r>
              <a:rPr lang="ru-RU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Базовый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1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Углублённый</a:t>
            </a:r>
            <a:endParaRPr lang="ru-RU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158766" y="3872007"/>
            <a:ext cx="1440000" cy="261610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Обществознание</a:t>
            </a:r>
            <a:endParaRPr lang="ru-RU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5384431" y="3942348"/>
            <a:ext cx="3096000" cy="283022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Кравченко А.И. и др. 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(10-11)</a:t>
            </a:r>
            <a:endParaRPr lang="ru-RU" sz="10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1713767" y="3600308"/>
            <a:ext cx="3096000" cy="283022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 ред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Тишкова В.А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(6-9)</a:t>
            </a:r>
            <a:endParaRPr lang="ru-RU" sz="10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9" name="Прямоугольник 158"/>
          <p:cNvSpPr/>
          <p:nvPr/>
        </p:nvSpPr>
        <p:spPr>
          <a:xfrm>
            <a:off x="5384431" y="3600308"/>
            <a:ext cx="3096000" cy="283022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 ред. Тишкова В.А. 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(10-11)</a:t>
            </a:r>
            <a:endParaRPr lang="ru-RU" sz="10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5384431" y="4784039"/>
            <a:ext cx="3096000" cy="283022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Никитин А.Ф. и др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10-11) </a:t>
            </a:r>
            <a:r>
              <a:rPr lang="ru-RU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Базовый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1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Углублённый</a:t>
            </a:r>
            <a:endParaRPr lang="ru-RU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9" name="Прямоугольник 168"/>
          <p:cNvSpPr/>
          <p:nvPr/>
        </p:nvSpPr>
        <p:spPr>
          <a:xfrm>
            <a:off x="158766" y="4733756"/>
            <a:ext cx="1440000" cy="261610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Право</a:t>
            </a:r>
            <a:endParaRPr lang="ru-RU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" name="Прямоугольник 151"/>
          <p:cNvSpPr/>
          <p:nvPr/>
        </p:nvSpPr>
        <p:spPr>
          <a:xfrm>
            <a:off x="5393947" y="5289367"/>
            <a:ext cx="3096000" cy="283022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Хасбулатов Р.И. (10-11) </a:t>
            </a:r>
            <a:r>
              <a:rPr lang="ru-RU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Базовый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1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Углублённый</a:t>
            </a:r>
            <a:endParaRPr lang="ru-RU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4" name="Прямоугольник 153"/>
          <p:cNvSpPr/>
          <p:nvPr/>
        </p:nvSpPr>
        <p:spPr>
          <a:xfrm>
            <a:off x="5393947" y="5628467"/>
            <a:ext cx="3096000" cy="283022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Королева Г.Э. и др. (10-11) </a:t>
            </a:r>
            <a:r>
              <a:rPr lang="ru-RU" sz="1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Базовый</a:t>
            </a:r>
            <a:endParaRPr lang="ru-RU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1" name="Прямоугольник 170"/>
          <p:cNvSpPr/>
          <p:nvPr/>
        </p:nvSpPr>
        <p:spPr>
          <a:xfrm>
            <a:off x="158766" y="5437536"/>
            <a:ext cx="1440000" cy="261610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Экономика</a:t>
            </a:r>
            <a:endParaRPr lang="ru-RU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0" name="Прямая соединительная линия 179"/>
          <p:cNvCxnSpPr/>
          <p:nvPr/>
        </p:nvCxnSpPr>
        <p:spPr>
          <a:xfrm flipH="1">
            <a:off x="284626" y="3448171"/>
            <a:ext cx="11448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202" name="Прямоугольник 201"/>
          <p:cNvSpPr/>
          <p:nvPr/>
        </p:nvSpPr>
        <p:spPr>
          <a:xfrm>
            <a:off x="1708610" y="3942348"/>
            <a:ext cx="3096000" cy="283022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Кравченко А.И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и др. (6-9)</a:t>
            </a:r>
            <a:endParaRPr lang="ru-RU" sz="10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141905" y="0"/>
            <a:ext cx="45719" cy="908719"/>
          </a:xfrm>
          <a:prstGeom prst="rect">
            <a:avLst/>
          </a:prstGeom>
          <a:solidFill>
            <a:srgbClr val="FC065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997269" y="0"/>
            <a:ext cx="158400" cy="90872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7" cstate="print"/>
          <a:srcRect r="77536" b="7452"/>
          <a:stretch/>
        </p:blipFill>
        <p:spPr>
          <a:xfrm>
            <a:off x="216701" y="116633"/>
            <a:ext cx="682891" cy="667836"/>
          </a:xfrm>
          <a:prstGeom prst="rect">
            <a:avLst/>
          </a:prstGeom>
        </p:spPr>
      </p:pic>
      <p:sp>
        <p:nvSpPr>
          <p:cNvPr id="101" name="Прямоугольник 100"/>
          <p:cNvSpPr/>
          <p:nvPr/>
        </p:nvSpPr>
        <p:spPr>
          <a:xfrm>
            <a:off x="8635988" y="1485760"/>
            <a:ext cx="3096000" cy="283022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>
              <a:lnSpc>
                <a:spcPts val="1100"/>
              </a:lnSpc>
            </a:pP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Волобуев О.В., </a:t>
            </a:r>
            <a:endParaRPr lang="ru-RU" sz="105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1100"/>
              </a:lnSpc>
            </a:pP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Карпачёв С.П. и 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др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(10-11) </a:t>
            </a:r>
            <a:r>
              <a:rPr lang="ru-RU" sz="1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Углублённый</a:t>
            </a:r>
            <a:endParaRPr lang="ru-RU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6" name="Прямая соединительная линия 105"/>
          <p:cNvCxnSpPr/>
          <p:nvPr/>
        </p:nvCxnSpPr>
        <p:spPr>
          <a:xfrm flipH="1" flipV="1">
            <a:off x="284626" y="5156757"/>
            <a:ext cx="11448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107" name="Прямая соединительная линия 106"/>
          <p:cNvCxnSpPr/>
          <p:nvPr/>
        </p:nvCxnSpPr>
        <p:spPr>
          <a:xfrm flipH="1" flipV="1">
            <a:off x="284626" y="4657171"/>
            <a:ext cx="11448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109" name="Прямоугольник 108"/>
          <p:cNvSpPr/>
          <p:nvPr/>
        </p:nvSpPr>
        <p:spPr>
          <a:xfrm>
            <a:off x="1694058" y="4286181"/>
            <a:ext cx="3096000" cy="283022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Сорвин (6-9)</a:t>
            </a:r>
            <a:endParaRPr lang="ru-RU" sz="10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1694058" y="1836748"/>
            <a:ext cx="3096000" cy="283022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 ред. Тишкова В.А. (6-9)</a:t>
            </a:r>
          </a:p>
        </p:txBody>
      </p:sp>
      <p:grpSp>
        <p:nvGrpSpPr>
          <p:cNvPr id="60" name="Группа 59"/>
          <p:cNvGrpSpPr/>
          <p:nvPr/>
        </p:nvGrpSpPr>
        <p:grpSpPr>
          <a:xfrm>
            <a:off x="7713471" y="1374865"/>
            <a:ext cx="972000" cy="180000"/>
            <a:chOff x="2631371" y="2685293"/>
            <a:chExt cx="1012520" cy="209817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31371" y="2714620"/>
              <a:ext cx="1012520" cy="152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3934366" y="3500781"/>
            <a:ext cx="1012520" cy="180000"/>
            <a:chOff x="2631371" y="2685293"/>
            <a:chExt cx="1012520" cy="209817"/>
          </a:xfrm>
          <a:solidFill>
            <a:srgbClr val="EB2049"/>
          </a:solidFill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31371" y="2714620"/>
              <a:ext cx="1012520" cy="152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НОВИНКА</a:t>
              </a:r>
              <a:endParaRPr lang="ru-RU" sz="9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3934366" y="3885867"/>
            <a:ext cx="1012520" cy="180000"/>
            <a:chOff x="2631371" y="2685293"/>
            <a:chExt cx="1012520" cy="209817"/>
          </a:xfrm>
          <a:solidFill>
            <a:srgbClr val="EB2049"/>
          </a:solidFill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631371" y="2714620"/>
              <a:ext cx="1012520" cy="152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НОВИНКА</a:t>
              </a:r>
              <a:endParaRPr lang="ru-RU" sz="9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3934366" y="4229176"/>
            <a:ext cx="1012520" cy="180000"/>
            <a:chOff x="2631371" y="2685293"/>
            <a:chExt cx="1012520" cy="209817"/>
          </a:xfrm>
          <a:solidFill>
            <a:srgbClr val="EB2049"/>
          </a:solidFill>
        </p:grpSpPr>
        <p:sp>
          <p:nvSpPr>
            <p:cNvPr id="79" name="Скругленный прямоугольник 78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631371" y="2714620"/>
              <a:ext cx="1012520" cy="152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НОВИНКА</a:t>
              </a:r>
              <a:endParaRPr lang="ru-RU" sz="9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7713471" y="3500781"/>
            <a:ext cx="972000" cy="180000"/>
            <a:chOff x="2631371" y="2685293"/>
            <a:chExt cx="1012520" cy="209817"/>
          </a:xfrm>
          <a:solidFill>
            <a:srgbClr val="EB2049"/>
          </a:solidFill>
        </p:grpSpPr>
        <p:sp>
          <p:nvSpPr>
            <p:cNvPr id="82" name="Скругленный прямоугольник 81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631371" y="2714620"/>
              <a:ext cx="1012520" cy="152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НОВИНКА</a:t>
              </a:r>
              <a:endParaRPr lang="ru-RU" sz="9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7713471" y="3885867"/>
            <a:ext cx="972000" cy="180000"/>
            <a:chOff x="2631371" y="2685293"/>
            <a:chExt cx="1012520" cy="209817"/>
          </a:xfrm>
          <a:solidFill>
            <a:srgbClr val="EB2049"/>
          </a:solidFill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631371" y="2714620"/>
              <a:ext cx="1012520" cy="152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НОВИНКА</a:t>
              </a:r>
              <a:endParaRPr lang="ru-RU" sz="9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10884224" y="1374865"/>
            <a:ext cx="1012520" cy="180000"/>
            <a:chOff x="2631371" y="2685293"/>
            <a:chExt cx="1012520" cy="209817"/>
          </a:xfrm>
          <a:solidFill>
            <a:srgbClr val="EB2049"/>
          </a:solidFill>
        </p:grpSpPr>
        <p:sp>
          <p:nvSpPr>
            <p:cNvPr id="91" name="Скругленный прямоугольник 90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631371" y="2714620"/>
              <a:ext cx="1012520" cy="152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НОВИНКА</a:t>
              </a:r>
              <a:endParaRPr lang="ru-RU" sz="9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6" name="Группа 85"/>
          <p:cNvGrpSpPr/>
          <p:nvPr/>
        </p:nvGrpSpPr>
        <p:grpSpPr>
          <a:xfrm>
            <a:off x="3935937" y="1761441"/>
            <a:ext cx="1012520" cy="162000"/>
            <a:chOff x="2631371" y="2685293"/>
            <a:chExt cx="1012520" cy="209817"/>
          </a:xfrm>
          <a:solidFill>
            <a:srgbClr val="EB2049"/>
          </a:solidFill>
        </p:grpSpPr>
        <p:sp>
          <p:nvSpPr>
            <p:cNvPr id="87" name="Скругленный прямоугольник 86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631371" y="2704046"/>
              <a:ext cx="1012520" cy="152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НОВИНКА</a:t>
              </a:r>
              <a:endParaRPr lang="ru-RU" sz="9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94" name="Прямоугольник 93"/>
          <p:cNvSpPr/>
          <p:nvPr/>
        </p:nvSpPr>
        <p:spPr>
          <a:xfrm>
            <a:off x="5368981" y="1837270"/>
            <a:ext cx="3096000" cy="283022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 ред. Тишкова В.А. 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10-11)</a:t>
            </a:r>
            <a:r>
              <a:rPr lang="ru-RU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Базовый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Углублённый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234617" y="6591844"/>
            <a:ext cx="180000" cy="180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459442" y="6517249"/>
            <a:ext cx="1042790" cy="32919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Учебник в ФПУ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1605809" y="6591844"/>
            <a:ext cx="180000" cy="180000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1830636" y="6517249"/>
            <a:ext cx="1157497" cy="32919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Учебное пособие</a:t>
            </a:r>
          </a:p>
        </p:txBody>
      </p:sp>
      <p:grpSp>
        <p:nvGrpSpPr>
          <p:cNvPr id="112" name="Группа 111"/>
          <p:cNvGrpSpPr/>
          <p:nvPr/>
        </p:nvGrpSpPr>
        <p:grpSpPr>
          <a:xfrm>
            <a:off x="7713471" y="1761441"/>
            <a:ext cx="972000" cy="162000"/>
            <a:chOff x="2631371" y="2685293"/>
            <a:chExt cx="1012520" cy="209817"/>
          </a:xfrm>
          <a:solidFill>
            <a:srgbClr val="EB2049"/>
          </a:solidFill>
        </p:grpSpPr>
        <p:sp>
          <p:nvSpPr>
            <p:cNvPr id="113" name="Скругленный прямоугольник 112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31371" y="2704046"/>
              <a:ext cx="1012520" cy="152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НОВИНКА</a:t>
              </a:r>
              <a:endParaRPr lang="ru-RU" sz="9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cxnSp>
        <p:nvCxnSpPr>
          <p:cNvPr id="85" name="Прямая соединительная линия 84"/>
          <p:cNvCxnSpPr/>
          <p:nvPr/>
        </p:nvCxnSpPr>
        <p:spPr>
          <a:xfrm flipH="1">
            <a:off x="284626" y="2665906"/>
            <a:ext cx="11448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</p:spTree>
    <p:extLst>
      <p:ext uri="{BB962C8B-B14F-4D97-AF65-F5344CB8AC3E}">
        <p14:creationId xmlns:p14="http://schemas.microsoft.com/office/powerpoint/2010/main" val="282188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42688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108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328915"/>
            <a:ext cx="12192000" cy="254024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7" name="Подзаголовок 3"/>
          <p:cNvSpPr txBox="1">
            <a:spLocks/>
          </p:cNvSpPr>
          <p:nvPr/>
        </p:nvSpPr>
        <p:spPr>
          <a:xfrm>
            <a:off x="5708449" y="2749973"/>
            <a:ext cx="6155106" cy="1703155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Преимущества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Полнота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информации, достаточная для освоения курса и сдачи ОГЭ и ЕГЭ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Большое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количество разнообразных заданий разного уровня сложности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Наличие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наглядного иллюстративного материала,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множества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дополнительных текстов об исторических личностях</a:t>
            </a:r>
          </a:p>
        </p:txBody>
      </p:sp>
      <p:sp>
        <p:nvSpPr>
          <p:cNvPr id="28" name="Подзаголовок 3"/>
          <p:cNvSpPr txBox="1">
            <a:spLocks/>
          </p:cNvSpPr>
          <p:nvPr/>
        </p:nvSpPr>
        <p:spPr>
          <a:xfrm>
            <a:off x="5708447" y="1789719"/>
            <a:ext cx="6231999" cy="4269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Классический подход для успешного освоения курса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одзаголовок 3"/>
          <p:cNvSpPr txBox="1">
            <a:spLocks/>
          </p:cNvSpPr>
          <p:nvPr/>
        </p:nvSpPr>
        <p:spPr>
          <a:xfrm>
            <a:off x="5708448" y="4963988"/>
            <a:ext cx="3386956" cy="1014248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методические пособия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рабочая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программа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17" y="1510955"/>
            <a:ext cx="1181469" cy="1535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66" y="1510955"/>
            <a:ext cx="1181469" cy="1535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07" y="1510955"/>
            <a:ext cx="1181469" cy="1535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0" y="4004844"/>
            <a:ext cx="1178994" cy="1535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42" y="3675292"/>
            <a:ext cx="1178994" cy="1535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455" y="3675292"/>
            <a:ext cx="1188548" cy="1548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303" y="4004844"/>
            <a:ext cx="1178994" cy="1535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43" y="3976158"/>
            <a:ext cx="1178996" cy="1535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1253345" y="260648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dirty="0" smtClean="0"/>
              <a:t>НОВАЯ ЛИНИЯ </a:t>
            </a:r>
            <a:r>
              <a:rPr lang="ru-RU" dirty="0"/>
              <a:t>УМК</a:t>
            </a:r>
            <a:r>
              <a:rPr lang="ru-RU" dirty="0">
                <a:solidFill>
                  <a:srgbClr val="005CAB"/>
                </a:solidFill>
              </a:rPr>
              <a:t> </a:t>
            </a:r>
            <a:r>
              <a:rPr lang="ru-RU" dirty="0" smtClean="0">
                <a:solidFill>
                  <a:srgbClr val="EB2049"/>
                </a:solidFill>
              </a:rPr>
              <a:t>ПО ИСТОРИИ РОССИИ </a:t>
            </a:r>
            <a:r>
              <a:rPr lang="ru-RU" dirty="0"/>
              <a:t>ДЛЯ </a:t>
            </a:r>
            <a:r>
              <a:rPr lang="ru-RU" dirty="0" smtClean="0"/>
              <a:t>6-11 </a:t>
            </a:r>
            <a:r>
              <a:rPr lang="ru-RU" dirty="0"/>
              <a:t>КЛАССОВ </a:t>
            </a:r>
            <a:br>
              <a:rPr lang="ru-RU" dirty="0"/>
            </a:br>
            <a:r>
              <a:rPr lang="ru-RU" dirty="0" smtClean="0">
                <a:solidFill>
                  <a:srgbClr val="EB2049"/>
                </a:solidFill>
              </a:rPr>
              <a:t>ПОД РЕДАКЦИЕЙ В. А. ТИШКОВА</a:t>
            </a:r>
            <a:endParaRPr lang="ru-RU" altLang="ru-RU" dirty="0">
              <a:solidFill>
                <a:srgbClr val="EB2049"/>
              </a:solidFill>
              <a:cs typeface="Calibri" panose="020F0502020204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196871" y="5595873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1.3.3.1.14.1 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930991" y="5595873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1.3.3.1.14.2 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6196" y="3109287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1.2.3.1.4.1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196871" y="3109287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1.2.3.1.4.2 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930991" y="3109287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1.2.3.1.4.3 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66196" y="5595873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1.2.3.1.4.4 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45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019398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33" name="Слайд think-cell" r:id="rId6" imgW="360" imgH="360" progId="TCLayout.ActiveDocument.1">
                  <p:embed/>
                </p:oleObj>
              </mc:Choice>
              <mc:Fallback>
                <p:oleObj name="Слайд think-cell" r:id="rId6" imgW="360" imgH="360" progId="TCLayout.ActiveDocument.1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328915"/>
            <a:ext cx="12192000" cy="254024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7" name="Подзаголовок 3"/>
          <p:cNvSpPr txBox="1">
            <a:spLocks/>
          </p:cNvSpPr>
          <p:nvPr/>
        </p:nvSpPr>
        <p:spPr>
          <a:xfrm>
            <a:off x="6156434" y="2667677"/>
            <a:ext cx="5772682" cy="1876891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Преимущества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Разнообразный и разноуровневый методический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аппарат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Построение индивидуальных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образовательных траекторий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Высокий результат по ОГЭ, ЕГЭ, ВПР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Полное соответствие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Концепции нового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УМК по отечественной истории – историко-культурному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стандарту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Учебники прошли экспертизу Российского военно-исторического общества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Подзаголовок 3"/>
          <p:cNvSpPr txBox="1">
            <a:spLocks/>
          </p:cNvSpPr>
          <p:nvPr/>
        </p:nvSpPr>
        <p:spPr>
          <a:xfrm>
            <a:off x="6188456" y="1370347"/>
            <a:ext cx="5835904" cy="86185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Современный увлекательный курс истории России</a:t>
            </a:r>
          </a:p>
          <a:p>
            <a:pPr>
              <a:spcBef>
                <a:spcPts val="0"/>
              </a:spcBef>
            </a:pP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для достижения высокого образовательного результата</a:t>
            </a:r>
          </a:p>
          <a:p>
            <a:r>
              <a:rPr lang="ru-RU" sz="1400" b="1" dirty="0" smtClean="0">
                <a:solidFill>
                  <a:srgbClr val="FC0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Теперь с возможностью изучения на углублённом уровне!</a:t>
            </a:r>
            <a:endParaRPr lang="ru-RU" sz="1400" b="1" dirty="0">
              <a:solidFill>
                <a:srgbClr val="FC06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одзаголовок 3"/>
          <p:cNvSpPr txBox="1">
            <a:spLocks/>
          </p:cNvSpPr>
          <p:nvPr/>
        </p:nvSpPr>
        <p:spPr>
          <a:xfrm>
            <a:off x="6188456" y="4965871"/>
            <a:ext cx="3062885" cy="1014248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методические пособия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рабочая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программа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253345" y="260648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dirty="0" smtClean="0"/>
              <a:t>ЛИНИЯ УМК</a:t>
            </a:r>
            <a:r>
              <a:rPr lang="ru-RU" dirty="0" smtClean="0">
                <a:solidFill>
                  <a:srgbClr val="005CAB"/>
                </a:solidFill>
              </a:rPr>
              <a:t> </a:t>
            </a:r>
            <a:r>
              <a:rPr lang="ru-RU" dirty="0" smtClean="0">
                <a:solidFill>
                  <a:srgbClr val="EB2049"/>
                </a:solidFill>
              </a:rPr>
              <a:t>ПО ИСТОРИИ РОССИИ </a:t>
            </a:r>
            <a:r>
              <a:rPr lang="ru-RU" dirty="0" smtClean="0"/>
              <a:t>ДЛЯ 6-11 КЛАССОВ </a:t>
            </a:r>
            <a:br>
              <a:rPr lang="ru-RU" dirty="0" smtClean="0"/>
            </a:br>
            <a:r>
              <a:rPr lang="ru-RU" dirty="0">
                <a:solidFill>
                  <a:srgbClr val="EB2049"/>
                </a:solidFill>
              </a:rPr>
              <a:t>И. Л. АНДРЕЕВА, </a:t>
            </a:r>
            <a:r>
              <a:rPr lang="ru-RU" dirty="0" smtClean="0">
                <a:solidFill>
                  <a:srgbClr val="EB2049"/>
                </a:solidFill>
              </a:rPr>
              <a:t>О</a:t>
            </a:r>
            <a:r>
              <a:rPr lang="ru-RU" dirty="0">
                <a:solidFill>
                  <a:srgbClr val="EB2049"/>
                </a:solidFill>
              </a:rPr>
              <a:t>. В. </a:t>
            </a:r>
            <a:r>
              <a:rPr lang="ru-RU" dirty="0" smtClean="0">
                <a:solidFill>
                  <a:srgbClr val="EB2049"/>
                </a:solidFill>
              </a:rPr>
              <a:t>ВОЛОБУЕВА</a:t>
            </a:r>
            <a:endParaRPr lang="ru-RU" altLang="ru-RU" dirty="0">
              <a:solidFill>
                <a:srgbClr val="EB2049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793" y="3668788"/>
            <a:ext cx="953493" cy="134338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946" y="1570599"/>
            <a:ext cx="949687" cy="133802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311" y="3617487"/>
            <a:ext cx="917892" cy="1301126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530" y="3715476"/>
            <a:ext cx="914766" cy="1296695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98" y="3621918"/>
            <a:ext cx="914766" cy="1296695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372" y="3715476"/>
            <a:ext cx="914766" cy="1296695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10" y="3668788"/>
            <a:ext cx="953493" cy="134338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793" y="1565236"/>
            <a:ext cx="953493" cy="134338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10" y="1565236"/>
            <a:ext cx="953493" cy="134338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3918045" y="1453701"/>
            <a:ext cx="258231" cy="237279"/>
          </a:xfrm>
          <a:prstGeom prst="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210753" y="3504191"/>
            <a:ext cx="258231" cy="237279"/>
          </a:xfrm>
          <a:prstGeom prst="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602236" y="3504191"/>
            <a:ext cx="258231" cy="237279"/>
          </a:xfrm>
          <a:prstGeom prst="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Подзаголовок 3"/>
          <p:cNvSpPr txBox="1">
            <a:spLocks/>
          </p:cNvSpPr>
          <p:nvPr/>
        </p:nvSpPr>
        <p:spPr>
          <a:xfrm>
            <a:off x="8103534" y="4965871"/>
            <a:ext cx="3062885" cy="1014248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рабочие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тетради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хрестоматия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тематические контрольные работы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13808" y="6501116"/>
            <a:ext cx="1626287" cy="33513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 – базовый уровень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974309" y="6501116"/>
            <a:ext cx="1881424" cy="33513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– углублённый уровень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2974633" y="5513385"/>
            <a:ext cx="2885834" cy="492978"/>
            <a:chOff x="2631371" y="2685293"/>
            <a:chExt cx="1012520" cy="313863"/>
          </a:xfrm>
          <a:solidFill>
            <a:srgbClr val="EB2049"/>
          </a:solidFill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631371" y="2724824"/>
              <a:ext cx="1012520" cy="274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УГЛУБЛЁННЫЙ УРОВЕНЬ </a:t>
              </a:r>
              <a:r>
                <a:rPr lang="ru-RU" sz="1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В ФПУ!</a:t>
              </a:r>
            </a:p>
          </p:txBody>
        </p:sp>
      </p:grpSp>
      <p:sp>
        <p:nvSpPr>
          <p:cNvPr id="32" name="Скругленный прямоугольник 31"/>
          <p:cNvSpPr/>
          <p:nvPr/>
        </p:nvSpPr>
        <p:spPr>
          <a:xfrm>
            <a:off x="328610" y="2973140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1.2.3.1.5.1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436749" y="2973140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1.2.3.1.5.2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444913" y="5073589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1.2.3.1.5.4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06992" y="5073589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1.2.3.1.5.3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029640" y="2973140"/>
            <a:ext cx="1060731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1.3.3.1.13.1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062231" y="5073589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1.3.3.2.2.1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4432385" y="5073589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1.3.3.2.2.2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86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474416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50" name="Слайд think-cell" r:id="rId6" imgW="360" imgH="360" progId="TCLayout.ActiveDocument.1">
                  <p:embed/>
                </p:oleObj>
              </mc:Choice>
              <mc:Fallback>
                <p:oleObj name="Слайд think-cell" r:id="rId6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479575"/>
              </p:ext>
            </p:extLst>
          </p:nvPr>
        </p:nvGraphicFramePr>
        <p:xfrm>
          <a:off x="520793" y="2499615"/>
          <a:ext cx="11041838" cy="31514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0823"/>
                <a:gridCol w="2588934"/>
                <a:gridCol w="2553835"/>
                <a:gridCol w="742006"/>
                <a:gridCol w="1236505"/>
                <a:gridCol w="2629735"/>
              </a:tblGrid>
              <a:tr h="4702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Порядковый номер учебника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Автор/авторский коллектив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Наименование учебника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Класс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Наименование издателя(ей) учебника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Комментарии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4000" marR="144000" marT="9525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166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solidFill>
                            <a:srgbClr val="2D3494"/>
                          </a:solidFill>
                          <a:effectLst/>
                        </a:rPr>
                        <a:t>1.2.3.1.1.1</a:t>
                      </a:r>
                      <a:endParaRPr lang="ru-RU" sz="1000" b="1" i="0" u="none" strike="noStrike" dirty="0">
                        <a:solidFill>
                          <a:srgbClr val="2D349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Андреев И.Л., Федоров И.Н.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История России с древнейших времен до XVI века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ООО </a:t>
                      </a:r>
                      <a:r>
                        <a:rPr lang="ru-RU" sz="1000" u="none" strike="noStrike" dirty="0" smtClean="0">
                          <a:effectLst/>
                        </a:rPr>
                        <a:t>«ДРОФА»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1631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solidFill>
                            <a:srgbClr val="2D3494"/>
                          </a:solidFill>
                          <a:effectLst/>
                        </a:rPr>
                        <a:t>1.2.3.1.1.2</a:t>
                      </a:r>
                      <a:endParaRPr lang="ru-RU" sz="1000" b="1" i="0" u="none" strike="noStrike" dirty="0">
                        <a:solidFill>
                          <a:srgbClr val="2D349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Андреев И.Л., Федоров И.Н., Амосова И.В.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История России XVI - конец XVII века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ООО </a:t>
                      </a:r>
                      <a:r>
                        <a:rPr lang="ru-RU" sz="1000" u="none" strike="noStrike" dirty="0" smtClean="0">
                          <a:effectLst/>
                        </a:rPr>
                        <a:t>«ДРОФА»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66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solidFill>
                            <a:srgbClr val="2D3494"/>
                          </a:solidFill>
                          <a:effectLst/>
                        </a:rPr>
                        <a:t>1.2.3.1.1.3</a:t>
                      </a:r>
                      <a:endParaRPr lang="ru-RU" sz="1000" b="1" i="0" u="none" strike="noStrike" dirty="0">
                        <a:solidFill>
                          <a:srgbClr val="2D349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Андреев И.Л., Ляшенко Л.М., </a:t>
                      </a:r>
                      <a:endParaRPr lang="en-US" sz="10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ru-RU" sz="1000" u="none" strike="noStrike" dirty="0" smtClean="0">
                          <a:effectLst/>
                        </a:rPr>
                        <a:t>Амосова </a:t>
                      </a:r>
                      <a:r>
                        <a:rPr lang="ru-RU" sz="1000" u="none" strike="noStrike" dirty="0">
                          <a:effectLst/>
                        </a:rPr>
                        <a:t>И.В., Артасов И.А., Федоров И.Н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История России конец XVII - XVIII 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ООО </a:t>
                      </a:r>
                      <a:r>
                        <a:rPr lang="ru-RU" sz="1000" u="none" strike="noStrike" dirty="0" smtClean="0">
                          <a:effectLst/>
                        </a:rPr>
                        <a:t>«ДРОФА»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66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solidFill>
                            <a:srgbClr val="2D3494"/>
                          </a:solidFill>
                          <a:effectLst/>
                        </a:rPr>
                        <a:t>1.2.3.1.1.4</a:t>
                      </a:r>
                      <a:endParaRPr lang="ru-RU" sz="1000" b="1" i="0" u="none" strike="noStrike" dirty="0">
                        <a:solidFill>
                          <a:srgbClr val="2D349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Ляшенко Л.М., Волобуев О.В., </a:t>
                      </a:r>
                      <a:endParaRPr lang="en-US" sz="10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ru-RU" sz="1000" u="none" strike="noStrike" dirty="0" smtClean="0">
                          <a:effectLst/>
                        </a:rPr>
                        <a:t>Симонова </a:t>
                      </a:r>
                      <a:r>
                        <a:rPr lang="ru-RU" sz="1000" u="none" strike="noStrike" dirty="0">
                          <a:effectLst/>
                        </a:rPr>
                        <a:t>Е.В.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История России XIX - начало XX века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ООО </a:t>
                      </a:r>
                      <a:r>
                        <a:rPr lang="ru-RU" sz="1000" u="none" strike="noStrike" dirty="0" smtClean="0">
                          <a:effectLst/>
                        </a:rPr>
                        <a:t>«ДРОФА»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66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solidFill>
                            <a:srgbClr val="2D3494"/>
                          </a:solidFill>
                          <a:effectLst/>
                        </a:rPr>
                        <a:t>1.2.3.1.5.1</a:t>
                      </a:r>
                      <a:endParaRPr lang="ru-RU" sz="1050" b="1" i="0" u="none" strike="noStrike" dirty="0">
                        <a:solidFill>
                          <a:srgbClr val="2D349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Данилевский И.Н., Андреев И.Л., </a:t>
                      </a:r>
                      <a:endParaRPr lang="en-US" sz="10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ru-RU" sz="1000" u="none" strike="noStrike" dirty="0" smtClean="0">
                          <a:effectLst/>
                        </a:rPr>
                        <a:t>Юрасов </a:t>
                      </a:r>
                      <a:r>
                        <a:rPr lang="ru-RU" sz="1000" u="none" strike="noStrike" dirty="0">
                          <a:effectLst/>
                        </a:rPr>
                        <a:t>М.К. и др.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История России с древнейших времен до начала XVI в.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ООО </a:t>
                      </a:r>
                      <a:r>
                        <a:rPr lang="ru-RU" sz="1000" u="none" strike="noStrike" dirty="0" smtClean="0">
                          <a:effectLst/>
                        </a:rPr>
                        <a:t>«ДРОФА»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2F2"/>
                    </a:solidFill>
                  </a:tcPr>
                </a:tc>
              </a:tr>
              <a:tr h="3166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solidFill>
                            <a:srgbClr val="2D3494"/>
                          </a:solidFill>
                          <a:effectLst/>
                        </a:rPr>
                        <a:t>1.2.3.1.5.2</a:t>
                      </a:r>
                      <a:endParaRPr lang="ru-RU" sz="1050" b="1" i="0" u="none" strike="noStrike" dirty="0">
                        <a:solidFill>
                          <a:srgbClr val="2D349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Андреев И.Л., Данилевский И.Н., Федоров И.Н. и др.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История России: XVI - конец XVII в.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ООО </a:t>
                      </a:r>
                      <a:r>
                        <a:rPr lang="ru-RU" sz="1000" u="none" strike="noStrike" dirty="0" smtClean="0">
                          <a:effectLst/>
                        </a:rPr>
                        <a:t>«ДРОФА»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solidFill>
                      <a:srgbClr val="F2F2F2"/>
                    </a:solidFill>
                  </a:tcPr>
                </a:tc>
              </a:tr>
              <a:tr h="3166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solidFill>
                            <a:srgbClr val="2D3494"/>
                          </a:solidFill>
                          <a:effectLst/>
                        </a:rPr>
                        <a:t>1.2.3.1.5.3</a:t>
                      </a:r>
                      <a:endParaRPr lang="ru-RU" sz="1050" b="1" i="0" u="none" strike="noStrike" dirty="0">
                        <a:solidFill>
                          <a:srgbClr val="2D349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Андреев И.Л., Ляшенко Л.М., </a:t>
                      </a:r>
                      <a:endParaRPr lang="en-US" sz="10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ru-RU" sz="1000" u="none" strike="noStrike" dirty="0" smtClean="0">
                          <a:effectLst/>
                        </a:rPr>
                        <a:t>Амосова </a:t>
                      </a:r>
                      <a:r>
                        <a:rPr lang="ru-RU" sz="1000" u="none" strike="noStrike" dirty="0">
                          <a:effectLst/>
                        </a:rPr>
                        <a:t>И.В. и др.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История России: конец XVII - XVIII в.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ООО </a:t>
                      </a:r>
                      <a:r>
                        <a:rPr lang="ru-RU" sz="1000" u="none" strike="noStrike" dirty="0" smtClean="0">
                          <a:effectLst/>
                        </a:rPr>
                        <a:t>«ДРОФА»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solidFill>
                      <a:srgbClr val="F2F2F2"/>
                    </a:solidFill>
                  </a:tcPr>
                </a:tc>
              </a:tr>
              <a:tr h="3166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solidFill>
                            <a:srgbClr val="2D3494"/>
                          </a:solidFill>
                          <a:effectLst/>
                        </a:rPr>
                        <a:t>1.2.3.1.5.4</a:t>
                      </a:r>
                      <a:endParaRPr lang="ru-RU" sz="1050" b="1" i="0" u="none" strike="noStrike" dirty="0">
                        <a:solidFill>
                          <a:srgbClr val="2D349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Ляшенко Л.М., Волобуев О.В., </a:t>
                      </a:r>
                      <a:endParaRPr lang="en-US" sz="10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ru-RU" sz="1000" u="none" strike="noStrike" dirty="0" smtClean="0">
                          <a:effectLst/>
                        </a:rPr>
                        <a:t>Симонова </a:t>
                      </a:r>
                      <a:r>
                        <a:rPr lang="ru-RU" sz="1000" u="none" strike="noStrike" dirty="0">
                          <a:effectLst/>
                        </a:rPr>
                        <a:t>Е.В., Клоков В.А.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История России: XIX - начало XX в.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ООО </a:t>
                      </a:r>
                      <a:r>
                        <a:rPr lang="ru-RU" sz="1000" u="none" strike="noStrike" dirty="0" smtClean="0">
                          <a:effectLst/>
                        </a:rPr>
                        <a:t>«ДРОФА»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9" name="Прямоугольник 48"/>
          <p:cNvSpPr/>
          <p:nvPr/>
        </p:nvSpPr>
        <p:spPr>
          <a:xfrm>
            <a:off x="520793" y="1460857"/>
            <a:ext cx="8843340" cy="46758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Линия УМК </a:t>
            </a:r>
            <a:r>
              <a:rPr lang="ru-RU" sz="1400" b="1" dirty="0">
                <a:solidFill>
                  <a:schemeClr val="tx1"/>
                </a:solidFill>
              </a:rPr>
              <a:t>И. Л. Андреева, О. В. Волобуева </a:t>
            </a:r>
            <a:r>
              <a:rPr lang="ru-RU" sz="1400" b="1" dirty="0" smtClean="0">
                <a:solidFill>
                  <a:schemeClr val="tx1"/>
                </a:solidFill>
              </a:rPr>
              <a:t>для 6-9 классов присутствует в ФПУ в 2 вариантах:</a:t>
            </a:r>
            <a:endParaRPr lang="ru-RU" sz="700" b="1" strike="sngStrike" dirty="0" smtClean="0">
              <a:solidFill>
                <a:schemeClr val="tx1"/>
              </a:solidFill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767" y="206207"/>
            <a:ext cx="1087437" cy="1506416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clipart_cross"/>
          <p:cNvSpPr>
            <a:spLocks/>
          </p:cNvSpPr>
          <p:nvPr/>
        </p:nvSpPr>
        <p:spPr bwMode="gray">
          <a:xfrm>
            <a:off x="645748" y="3358639"/>
            <a:ext cx="126300" cy="156876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12700" cap="flat" cmpd="sng">
            <a:solidFill>
              <a:srgbClr val="FC065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lipart_cross"/>
          <p:cNvSpPr>
            <a:spLocks/>
          </p:cNvSpPr>
          <p:nvPr/>
        </p:nvSpPr>
        <p:spPr bwMode="gray">
          <a:xfrm>
            <a:off x="645748" y="3745510"/>
            <a:ext cx="126300" cy="156876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12700" cap="flat" cmpd="sng">
            <a:solidFill>
              <a:srgbClr val="FC065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clipart_tick"/>
          <p:cNvSpPr>
            <a:spLocks/>
          </p:cNvSpPr>
          <p:nvPr/>
        </p:nvSpPr>
        <p:spPr bwMode="gray">
          <a:xfrm>
            <a:off x="624269" y="4144703"/>
            <a:ext cx="169259" cy="182432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9525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clipart_tick"/>
          <p:cNvSpPr>
            <a:spLocks/>
          </p:cNvSpPr>
          <p:nvPr/>
        </p:nvSpPr>
        <p:spPr bwMode="gray">
          <a:xfrm>
            <a:off x="624269" y="4442581"/>
            <a:ext cx="169259" cy="182432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9525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clipart_tick"/>
          <p:cNvSpPr>
            <a:spLocks/>
          </p:cNvSpPr>
          <p:nvPr/>
        </p:nvSpPr>
        <p:spPr bwMode="gray">
          <a:xfrm>
            <a:off x="624269" y="4767640"/>
            <a:ext cx="169259" cy="182432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9525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clipart_tick"/>
          <p:cNvSpPr>
            <a:spLocks/>
          </p:cNvSpPr>
          <p:nvPr/>
        </p:nvSpPr>
        <p:spPr bwMode="gray">
          <a:xfrm>
            <a:off x="624269" y="5076548"/>
            <a:ext cx="169259" cy="182432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9525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29872" y="2984149"/>
            <a:ext cx="11032758" cy="1097595"/>
          </a:xfrm>
          <a:prstGeom prst="rect">
            <a:avLst/>
          </a:prstGeom>
          <a:noFill/>
          <a:ln w="19050">
            <a:solidFill>
              <a:srgbClr val="EB2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55172" y="4105119"/>
            <a:ext cx="10996572" cy="1534886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4" name="clipart_cross"/>
          <p:cNvSpPr>
            <a:spLocks/>
          </p:cNvSpPr>
          <p:nvPr/>
        </p:nvSpPr>
        <p:spPr bwMode="gray">
          <a:xfrm>
            <a:off x="645748" y="3045706"/>
            <a:ext cx="126300" cy="156876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12700" cap="flat" cmpd="sng">
            <a:solidFill>
              <a:srgbClr val="FC065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991997" y="2990152"/>
            <a:ext cx="2570633" cy="101549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200" b="1" dirty="0">
                <a:solidFill>
                  <a:schemeClr val="tx1"/>
                </a:solidFill>
              </a:rPr>
              <a:t>у</a:t>
            </a:r>
            <a:r>
              <a:rPr lang="ru-RU" sz="1200" b="1" dirty="0" smtClean="0">
                <a:solidFill>
                  <a:schemeClr val="tx1"/>
                </a:solidFill>
              </a:rPr>
              <a:t>старевшие учебники, в Министерство просвещения направлено письмо об исключении их из ФПУ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991998" y="4433852"/>
            <a:ext cx="2352278" cy="86594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200" b="1" dirty="0" smtClean="0">
                <a:solidFill>
                  <a:srgbClr val="3B893F"/>
                </a:solidFill>
              </a:rPr>
              <a:t>более современные учебники, полностью соответствующие требованиям историко-культурного стандарта (ИКС), присутствуют </a:t>
            </a:r>
            <a:r>
              <a:rPr lang="ru-RU" sz="1200" b="1" dirty="0">
                <a:solidFill>
                  <a:srgbClr val="3B893F"/>
                </a:solidFill>
              </a:rPr>
              <a:t>в бланке </a:t>
            </a:r>
            <a:r>
              <a:rPr lang="ru-RU" sz="1200" b="1" dirty="0" smtClean="0">
                <a:solidFill>
                  <a:srgbClr val="3B893F"/>
                </a:solidFill>
              </a:rPr>
              <a:t>заказа</a:t>
            </a:r>
            <a:endParaRPr lang="ru-RU" sz="1200" b="1" dirty="0">
              <a:solidFill>
                <a:srgbClr val="3B893F"/>
              </a:solidFill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450" y="314117"/>
            <a:ext cx="1062716" cy="1506416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641" y="422027"/>
            <a:ext cx="1069209" cy="1506416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25" y="529938"/>
            <a:ext cx="1062716" cy="1506416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Freeform 48"/>
          <p:cNvSpPr>
            <a:spLocks/>
          </p:cNvSpPr>
          <p:nvPr/>
        </p:nvSpPr>
        <p:spPr bwMode="auto">
          <a:xfrm rot="10461462">
            <a:off x="82011" y="3277595"/>
            <a:ext cx="459505" cy="1521330"/>
          </a:xfrm>
          <a:custGeom>
            <a:avLst/>
            <a:gdLst/>
            <a:ahLst/>
            <a:cxnLst>
              <a:cxn ang="0">
                <a:pos x="74" y="5108"/>
              </a:cxn>
              <a:cxn ang="0">
                <a:pos x="289" y="4928"/>
              </a:cxn>
              <a:cxn ang="0">
                <a:pos x="490" y="4733"/>
              </a:cxn>
              <a:cxn ang="0">
                <a:pos x="615" y="4593"/>
              </a:cxn>
              <a:cxn ang="0">
                <a:pos x="791" y="4373"/>
              </a:cxn>
              <a:cxn ang="0">
                <a:pos x="949" y="4137"/>
              </a:cxn>
              <a:cxn ang="0">
                <a:pos x="1045" y="3975"/>
              </a:cxn>
              <a:cxn ang="0">
                <a:pos x="1173" y="3720"/>
              </a:cxn>
              <a:cxn ang="0">
                <a:pos x="1282" y="3455"/>
              </a:cxn>
              <a:cxn ang="0">
                <a:pos x="1344" y="3274"/>
              </a:cxn>
              <a:cxn ang="0">
                <a:pos x="1419" y="2997"/>
              </a:cxn>
              <a:cxn ang="0">
                <a:pos x="1473" y="2713"/>
              </a:cxn>
              <a:cxn ang="0">
                <a:pos x="1496" y="2522"/>
              </a:cxn>
              <a:cxn ang="0">
                <a:pos x="1514" y="2232"/>
              </a:cxn>
              <a:cxn ang="0">
                <a:pos x="1511" y="1941"/>
              </a:cxn>
              <a:cxn ang="0">
                <a:pos x="1496" y="1748"/>
              </a:cxn>
              <a:cxn ang="0">
                <a:pos x="1454" y="1457"/>
              </a:cxn>
              <a:cxn ang="0">
                <a:pos x="1391" y="1169"/>
              </a:cxn>
              <a:cxn ang="0">
                <a:pos x="1337" y="981"/>
              </a:cxn>
              <a:cxn ang="0">
                <a:pos x="1237" y="703"/>
              </a:cxn>
              <a:cxn ang="0">
                <a:pos x="1159" y="521"/>
              </a:cxn>
              <a:cxn ang="0">
                <a:pos x="1116" y="432"/>
              </a:cxn>
              <a:cxn ang="0">
                <a:pos x="1071" y="344"/>
              </a:cxn>
              <a:cxn ang="0">
                <a:pos x="1017" y="244"/>
              </a:cxn>
              <a:cxn ang="0">
                <a:pos x="1087" y="124"/>
              </a:cxn>
              <a:cxn ang="0">
                <a:pos x="853" y="56"/>
              </a:cxn>
              <a:cxn ang="0">
                <a:pos x="613" y="10"/>
              </a:cxn>
              <a:cxn ang="0">
                <a:pos x="523" y="81"/>
              </a:cxn>
              <a:cxn ang="0">
                <a:pos x="491" y="314"/>
              </a:cxn>
              <a:cxn ang="0">
                <a:pos x="453" y="534"/>
              </a:cxn>
              <a:cxn ang="0">
                <a:pos x="587" y="512"/>
              </a:cxn>
              <a:cxn ang="0">
                <a:pos x="653" y="612"/>
              </a:cxn>
              <a:cxn ang="0">
                <a:pos x="688" y="667"/>
              </a:cxn>
              <a:cxn ang="0">
                <a:pos x="733" y="741"/>
              </a:cxn>
              <a:cxn ang="0">
                <a:pos x="817" y="894"/>
              </a:cxn>
              <a:cxn ang="0">
                <a:pos x="928" y="1130"/>
              </a:cxn>
              <a:cxn ang="0">
                <a:pos x="993" y="1293"/>
              </a:cxn>
              <a:cxn ang="0">
                <a:pos x="1074" y="1543"/>
              </a:cxn>
              <a:cxn ang="0">
                <a:pos x="1136" y="1801"/>
              </a:cxn>
              <a:cxn ang="0">
                <a:pos x="1166" y="1975"/>
              </a:cxn>
              <a:cxn ang="0">
                <a:pos x="1195" y="2239"/>
              </a:cxn>
              <a:cxn ang="0">
                <a:pos x="1204" y="2507"/>
              </a:cxn>
              <a:cxn ang="0">
                <a:pos x="1198" y="2685"/>
              </a:cxn>
              <a:cxn ang="0">
                <a:pos x="1174" y="2952"/>
              </a:cxn>
              <a:cxn ang="0">
                <a:pos x="1129" y="3219"/>
              </a:cxn>
              <a:cxn ang="0">
                <a:pos x="1087" y="3394"/>
              </a:cxn>
              <a:cxn ang="0">
                <a:pos x="1008" y="3654"/>
              </a:cxn>
              <a:cxn ang="0">
                <a:pos x="910" y="3908"/>
              </a:cxn>
              <a:cxn ang="0">
                <a:pos x="832" y="4073"/>
              </a:cxn>
              <a:cxn ang="0">
                <a:pos x="702" y="4314"/>
              </a:cxn>
              <a:cxn ang="0">
                <a:pos x="552" y="4545"/>
              </a:cxn>
              <a:cxn ang="0">
                <a:pos x="442" y="4693"/>
              </a:cxn>
              <a:cxn ang="0">
                <a:pos x="263" y="4904"/>
              </a:cxn>
              <a:cxn ang="0">
                <a:pos x="68" y="5101"/>
              </a:cxn>
            </a:cxnLst>
            <a:rect l="0" t="0" r="r" b="b"/>
            <a:pathLst>
              <a:path w="1515" h="5165">
                <a:moveTo>
                  <a:pt x="0" y="5165"/>
                </a:moveTo>
                <a:lnTo>
                  <a:pt x="0" y="5165"/>
                </a:lnTo>
                <a:lnTo>
                  <a:pt x="74" y="5108"/>
                </a:lnTo>
                <a:lnTo>
                  <a:pt x="147" y="5050"/>
                </a:lnTo>
                <a:lnTo>
                  <a:pt x="218" y="4990"/>
                </a:lnTo>
                <a:lnTo>
                  <a:pt x="289" y="4928"/>
                </a:lnTo>
                <a:lnTo>
                  <a:pt x="357" y="4864"/>
                </a:lnTo>
                <a:lnTo>
                  <a:pt x="424" y="4800"/>
                </a:lnTo>
                <a:lnTo>
                  <a:pt x="490" y="4733"/>
                </a:lnTo>
                <a:lnTo>
                  <a:pt x="553" y="4664"/>
                </a:lnTo>
                <a:lnTo>
                  <a:pt x="553" y="4664"/>
                </a:lnTo>
                <a:lnTo>
                  <a:pt x="615" y="4593"/>
                </a:lnTo>
                <a:lnTo>
                  <a:pt x="675" y="4522"/>
                </a:lnTo>
                <a:lnTo>
                  <a:pt x="734" y="4448"/>
                </a:lnTo>
                <a:lnTo>
                  <a:pt x="791" y="4373"/>
                </a:lnTo>
                <a:lnTo>
                  <a:pt x="845" y="4296"/>
                </a:lnTo>
                <a:lnTo>
                  <a:pt x="898" y="4217"/>
                </a:lnTo>
                <a:lnTo>
                  <a:pt x="949" y="4137"/>
                </a:lnTo>
                <a:lnTo>
                  <a:pt x="998" y="4057"/>
                </a:lnTo>
                <a:lnTo>
                  <a:pt x="998" y="4057"/>
                </a:lnTo>
                <a:lnTo>
                  <a:pt x="1045" y="3975"/>
                </a:lnTo>
                <a:lnTo>
                  <a:pt x="1090" y="3890"/>
                </a:lnTo>
                <a:lnTo>
                  <a:pt x="1132" y="3806"/>
                </a:lnTo>
                <a:lnTo>
                  <a:pt x="1173" y="3720"/>
                </a:lnTo>
                <a:lnTo>
                  <a:pt x="1212" y="3633"/>
                </a:lnTo>
                <a:lnTo>
                  <a:pt x="1248" y="3544"/>
                </a:lnTo>
                <a:lnTo>
                  <a:pt x="1282" y="3455"/>
                </a:lnTo>
                <a:lnTo>
                  <a:pt x="1314" y="3365"/>
                </a:lnTo>
                <a:lnTo>
                  <a:pt x="1314" y="3365"/>
                </a:lnTo>
                <a:lnTo>
                  <a:pt x="1344" y="3274"/>
                </a:lnTo>
                <a:lnTo>
                  <a:pt x="1370" y="3183"/>
                </a:lnTo>
                <a:lnTo>
                  <a:pt x="1395" y="3091"/>
                </a:lnTo>
                <a:lnTo>
                  <a:pt x="1419" y="2997"/>
                </a:lnTo>
                <a:lnTo>
                  <a:pt x="1438" y="2903"/>
                </a:lnTo>
                <a:lnTo>
                  <a:pt x="1457" y="2808"/>
                </a:lnTo>
                <a:lnTo>
                  <a:pt x="1473" y="2713"/>
                </a:lnTo>
                <a:lnTo>
                  <a:pt x="1485" y="2618"/>
                </a:lnTo>
                <a:lnTo>
                  <a:pt x="1485" y="2618"/>
                </a:lnTo>
                <a:lnTo>
                  <a:pt x="1496" y="2522"/>
                </a:lnTo>
                <a:lnTo>
                  <a:pt x="1505" y="2426"/>
                </a:lnTo>
                <a:lnTo>
                  <a:pt x="1511" y="2329"/>
                </a:lnTo>
                <a:lnTo>
                  <a:pt x="1514" y="2232"/>
                </a:lnTo>
                <a:lnTo>
                  <a:pt x="1515" y="2135"/>
                </a:lnTo>
                <a:lnTo>
                  <a:pt x="1514" y="2038"/>
                </a:lnTo>
                <a:lnTo>
                  <a:pt x="1511" y="1941"/>
                </a:lnTo>
                <a:lnTo>
                  <a:pt x="1504" y="1844"/>
                </a:lnTo>
                <a:lnTo>
                  <a:pt x="1504" y="1844"/>
                </a:lnTo>
                <a:lnTo>
                  <a:pt x="1496" y="1748"/>
                </a:lnTo>
                <a:lnTo>
                  <a:pt x="1484" y="1651"/>
                </a:lnTo>
                <a:lnTo>
                  <a:pt x="1470" y="1554"/>
                </a:lnTo>
                <a:lnTo>
                  <a:pt x="1454" y="1457"/>
                </a:lnTo>
                <a:lnTo>
                  <a:pt x="1436" y="1361"/>
                </a:lnTo>
                <a:lnTo>
                  <a:pt x="1415" y="1265"/>
                </a:lnTo>
                <a:lnTo>
                  <a:pt x="1391" y="1169"/>
                </a:lnTo>
                <a:lnTo>
                  <a:pt x="1365" y="1075"/>
                </a:lnTo>
                <a:lnTo>
                  <a:pt x="1365" y="1075"/>
                </a:lnTo>
                <a:lnTo>
                  <a:pt x="1337" y="981"/>
                </a:lnTo>
                <a:lnTo>
                  <a:pt x="1307" y="888"/>
                </a:lnTo>
                <a:lnTo>
                  <a:pt x="1273" y="794"/>
                </a:lnTo>
                <a:lnTo>
                  <a:pt x="1237" y="703"/>
                </a:lnTo>
                <a:lnTo>
                  <a:pt x="1237" y="703"/>
                </a:lnTo>
                <a:lnTo>
                  <a:pt x="1199" y="611"/>
                </a:lnTo>
                <a:lnTo>
                  <a:pt x="1159" y="521"/>
                </a:lnTo>
                <a:lnTo>
                  <a:pt x="1159" y="521"/>
                </a:lnTo>
                <a:lnTo>
                  <a:pt x="1116" y="432"/>
                </a:lnTo>
                <a:lnTo>
                  <a:pt x="1116" y="432"/>
                </a:lnTo>
                <a:lnTo>
                  <a:pt x="1094" y="387"/>
                </a:lnTo>
                <a:lnTo>
                  <a:pt x="1083" y="365"/>
                </a:lnTo>
                <a:lnTo>
                  <a:pt x="1071" y="344"/>
                </a:lnTo>
                <a:lnTo>
                  <a:pt x="1071" y="344"/>
                </a:lnTo>
                <a:lnTo>
                  <a:pt x="1045" y="293"/>
                </a:lnTo>
                <a:lnTo>
                  <a:pt x="1017" y="244"/>
                </a:lnTo>
                <a:lnTo>
                  <a:pt x="1164" y="152"/>
                </a:lnTo>
                <a:lnTo>
                  <a:pt x="1164" y="152"/>
                </a:lnTo>
                <a:lnTo>
                  <a:pt x="1087" y="124"/>
                </a:lnTo>
                <a:lnTo>
                  <a:pt x="1010" y="98"/>
                </a:lnTo>
                <a:lnTo>
                  <a:pt x="933" y="75"/>
                </a:lnTo>
                <a:lnTo>
                  <a:pt x="853" y="56"/>
                </a:lnTo>
                <a:lnTo>
                  <a:pt x="773" y="37"/>
                </a:lnTo>
                <a:lnTo>
                  <a:pt x="694" y="22"/>
                </a:lnTo>
                <a:lnTo>
                  <a:pt x="613" y="10"/>
                </a:lnTo>
                <a:lnTo>
                  <a:pt x="531" y="0"/>
                </a:lnTo>
                <a:lnTo>
                  <a:pt x="531" y="0"/>
                </a:lnTo>
                <a:lnTo>
                  <a:pt x="523" y="81"/>
                </a:lnTo>
                <a:lnTo>
                  <a:pt x="513" y="161"/>
                </a:lnTo>
                <a:lnTo>
                  <a:pt x="502" y="238"/>
                </a:lnTo>
                <a:lnTo>
                  <a:pt x="491" y="314"/>
                </a:lnTo>
                <a:lnTo>
                  <a:pt x="479" y="389"/>
                </a:lnTo>
                <a:lnTo>
                  <a:pt x="467" y="462"/>
                </a:lnTo>
                <a:lnTo>
                  <a:pt x="453" y="534"/>
                </a:lnTo>
                <a:lnTo>
                  <a:pt x="439" y="604"/>
                </a:lnTo>
                <a:lnTo>
                  <a:pt x="587" y="512"/>
                </a:lnTo>
                <a:lnTo>
                  <a:pt x="587" y="512"/>
                </a:lnTo>
                <a:lnTo>
                  <a:pt x="614" y="553"/>
                </a:lnTo>
                <a:lnTo>
                  <a:pt x="642" y="596"/>
                </a:lnTo>
                <a:lnTo>
                  <a:pt x="653" y="612"/>
                </a:lnTo>
                <a:lnTo>
                  <a:pt x="665" y="630"/>
                </a:lnTo>
                <a:lnTo>
                  <a:pt x="665" y="630"/>
                </a:lnTo>
                <a:lnTo>
                  <a:pt x="688" y="667"/>
                </a:lnTo>
                <a:lnTo>
                  <a:pt x="688" y="667"/>
                </a:lnTo>
                <a:lnTo>
                  <a:pt x="733" y="741"/>
                </a:lnTo>
                <a:lnTo>
                  <a:pt x="733" y="741"/>
                </a:lnTo>
                <a:lnTo>
                  <a:pt x="776" y="817"/>
                </a:lnTo>
                <a:lnTo>
                  <a:pt x="817" y="894"/>
                </a:lnTo>
                <a:lnTo>
                  <a:pt x="817" y="894"/>
                </a:lnTo>
                <a:lnTo>
                  <a:pt x="857" y="972"/>
                </a:lnTo>
                <a:lnTo>
                  <a:pt x="893" y="1050"/>
                </a:lnTo>
                <a:lnTo>
                  <a:pt x="928" y="1130"/>
                </a:lnTo>
                <a:lnTo>
                  <a:pt x="962" y="1211"/>
                </a:lnTo>
                <a:lnTo>
                  <a:pt x="962" y="1211"/>
                </a:lnTo>
                <a:lnTo>
                  <a:pt x="993" y="1293"/>
                </a:lnTo>
                <a:lnTo>
                  <a:pt x="1022" y="1376"/>
                </a:lnTo>
                <a:lnTo>
                  <a:pt x="1049" y="1459"/>
                </a:lnTo>
                <a:lnTo>
                  <a:pt x="1074" y="1543"/>
                </a:lnTo>
                <a:lnTo>
                  <a:pt x="1097" y="1629"/>
                </a:lnTo>
                <a:lnTo>
                  <a:pt x="1117" y="1714"/>
                </a:lnTo>
                <a:lnTo>
                  <a:pt x="1136" y="1801"/>
                </a:lnTo>
                <a:lnTo>
                  <a:pt x="1152" y="1887"/>
                </a:lnTo>
                <a:lnTo>
                  <a:pt x="1152" y="1887"/>
                </a:lnTo>
                <a:lnTo>
                  <a:pt x="1166" y="1975"/>
                </a:lnTo>
                <a:lnTo>
                  <a:pt x="1177" y="2063"/>
                </a:lnTo>
                <a:lnTo>
                  <a:pt x="1188" y="2151"/>
                </a:lnTo>
                <a:lnTo>
                  <a:pt x="1195" y="2239"/>
                </a:lnTo>
                <a:lnTo>
                  <a:pt x="1200" y="2328"/>
                </a:lnTo>
                <a:lnTo>
                  <a:pt x="1203" y="2417"/>
                </a:lnTo>
                <a:lnTo>
                  <a:pt x="1204" y="2507"/>
                </a:lnTo>
                <a:lnTo>
                  <a:pt x="1203" y="2596"/>
                </a:lnTo>
                <a:lnTo>
                  <a:pt x="1203" y="2596"/>
                </a:lnTo>
                <a:lnTo>
                  <a:pt x="1198" y="2685"/>
                </a:lnTo>
                <a:lnTo>
                  <a:pt x="1192" y="2775"/>
                </a:lnTo>
                <a:lnTo>
                  <a:pt x="1184" y="2863"/>
                </a:lnTo>
                <a:lnTo>
                  <a:pt x="1174" y="2952"/>
                </a:lnTo>
                <a:lnTo>
                  <a:pt x="1161" y="3041"/>
                </a:lnTo>
                <a:lnTo>
                  <a:pt x="1146" y="3130"/>
                </a:lnTo>
                <a:lnTo>
                  <a:pt x="1129" y="3219"/>
                </a:lnTo>
                <a:lnTo>
                  <a:pt x="1109" y="3307"/>
                </a:lnTo>
                <a:lnTo>
                  <a:pt x="1109" y="3307"/>
                </a:lnTo>
                <a:lnTo>
                  <a:pt x="1087" y="3394"/>
                </a:lnTo>
                <a:lnTo>
                  <a:pt x="1063" y="3481"/>
                </a:lnTo>
                <a:lnTo>
                  <a:pt x="1037" y="3567"/>
                </a:lnTo>
                <a:lnTo>
                  <a:pt x="1008" y="3654"/>
                </a:lnTo>
                <a:lnTo>
                  <a:pt x="978" y="3739"/>
                </a:lnTo>
                <a:lnTo>
                  <a:pt x="944" y="3824"/>
                </a:lnTo>
                <a:lnTo>
                  <a:pt x="910" y="3908"/>
                </a:lnTo>
                <a:lnTo>
                  <a:pt x="873" y="3991"/>
                </a:lnTo>
                <a:lnTo>
                  <a:pt x="873" y="3991"/>
                </a:lnTo>
                <a:lnTo>
                  <a:pt x="832" y="4073"/>
                </a:lnTo>
                <a:lnTo>
                  <a:pt x="791" y="4154"/>
                </a:lnTo>
                <a:lnTo>
                  <a:pt x="748" y="4234"/>
                </a:lnTo>
                <a:lnTo>
                  <a:pt x="702" y="4314"/>
                </a:lnTo>
                <a:lnTo>
                  <a:pt x="653" y="4391"/>
                </a:lnTo>
                <a:lnTo>
                  <a:pt x="604" y="4469"/>
                </a:lnTo>
                <a:lnTo>
                  <a:pt x="552" y="4545"/>
                </a:lnTo>
                <a:lnTo>
                  <a:pt x="498" y="4619"/>
                </a:lnTo>
                <a:lnTo>
                  <a:pt x="498" y="4619"/>
                </a:lnTo>
                <a:lnTo>
                  <a:pt x="442" y="4693"/>
                </a:lnTo>
                <a:lnTo>
                  <a:pt x="385" y="4764"/>
                </a:lnTo>
                <a:lnTo>
                  <a:pt x="325" y="4834"/>
                </a:lnTo>
                <a:lnTo>
                  <a:pt x="263" y="4904"/>
                </a:lnTo>
                <a:lnTo>
                  <a:pt x="200" y="4971"/>
                </a:lnTo>
                <a:lnTo>
                  <a:pt x="135" y="5036"/>
                </a:lnTo>
                <a:lnTo>
                  <a:pt x="68" y="5101"/>
                </a:lnTo>
                <a:lnTo>
                  <a:pt x="0" y="5165"/>
                </a:lnTo>
                <a:lnTo>
                  <a:pt x="0" y="5165"/>
                </a:lnTo>
                <a:close/>
              </a:path>
            </a:pathLst>
          </a:custGeom>
          <a:solidFill>
            <a:srgbClr val="2F3696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ru-RU" sz="1662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КАКУЮ </a:t>
            </a:r>
            <a:r>
              <a:rPr lang="ru-RU" dirty="0"/>
              <a:t>ЛИНИЮ ВЫБРАТЬ ПРИ </a:t>
            </a:r>
            <a:r>
              <a:rPr lang="ru-RU" dirty="0" smtClean="0"/>
              <a:t>ЗАКУПКЕ.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EB2049"/>
                </a:solidFill>
              </a:rPr>
              <a:t>ИСТОРИЯ РОССИИ</a:t>
            </a:r>
            <a:endParaRPr lang="ru-RU" dirty="0">
              <a:solidFill>
                <a:srgbClr val="EB2049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06341" y="6528736"/>
            <a:ext cx="1471721" cy="18233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9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актуальный и доступный для закупки учебник</a:t>
            </a:r>
          </a:p>
        </p:txBody>
      </p:sp>
      <p:sp>
        <p:nvSpPr>
          <p:cNvPr id="39" name="clipart_tick"/>
          <p:cNvSpPr>
            <a:spLocks/>
          </p:cNvSpPr>
          <p:nvPr/>
        </p:nvSpPr>
        <p:spPr bwMode="gray">
          <a:xfrm>
            <a:off x="491516" y="6523145"/>
            <a:ext cx="179539" cy="193513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9525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clipart_cross"/>
          <p:cNvSpPr>
            <a:spLocks/>
          </p:cNvSpPr>
          <p:nvPr/>
        </p:nvSpPr>
        <p:spPr bwMode="gray">
          <a:xfrm>
            <a:off x="2326399" y="6541463"/>
            <a:ext cx="126300" cy="156876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12700" cap="flat" cmpd="sng">
            <a:solidFill>
              <a:srgbClr val="FC065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99683" y="6514792"/>
            <a:ext cx="2853626" cy="21021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9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подано письмо в </a:t>
            </a:r>
            <a:r>
              <a:rPr lang="ru-RU" sz="900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Минпросвещения</a:t>
            </a:r>
            <a:r>
              <a:rPr lang="ru-RU" sz="9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на отзыв учебника из федерального перечня</a:t>
            </a:r>
          </a:p>
        </p:txBody>
      </p:sp>
      <p:sp>
        <p:nvSpPr>
          <p:cNvPr id="29" name="clipart_tick"/>
          <p:cNvSpPr>
            <a:spLocks/>
          </p:cNvSpPr>
          <p:nvPr/>
        </p:nvSpPr>
        <p:spPr bwMode="gray">
          <a:xfrm>
            <a:off x="624269" y="5388222"/>
            <a:ext cx="169259" cy="182432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9525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08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076648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22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545023" y="6147253"/>
            <a:ext cx="6646977" cy="71074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86" name="Заголовок 8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ИЗМЕНЕНИЯ В КУРСЕ ПО </a:t>
            </a:r>
            <a:r>
              <a:rPr lang="ru-RU" dirty="0" smtClean="0"/>
              <a:t>ПРЕДМЕТУ.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EB2049"/>
                </a:solidFill>
              </a:rPr>
              <a:t>«РОССИЯ В МИРЕ»</a:t>
            </a:r>
            <a:endParaRPr lang="ru-RU" dirty="0">
              <a:solidFill>
                <a:srgbClr val="EB2049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75130" y="3323361"/>
            <a:ext cx="8561820" cy="36426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УМК «Россия в мире» Волобуева-Пономарева присутствует в ФПУ в 3 вариантах:</a:t>
            </a:r>
            <a:endParaRPr lang="ru-RU" sz="700" b="1" strike="sngStrike" dirty="0" smtClean="0">
              <a:solidFill>
                <a:schemeClr val="tx1"/>
              </a:solidFill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258375"/>
              </p:ext>
            </p:extLst>
          </p:nvPr>
        </p:nvGraphicFramePr>
        <p:xfrm>
          <a:off x="745225" y="3681926"/>
          <a:ext cx="11041838" cy="25070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0823"/>
                <a:gridCol w="2573179"/>
                <a:gridCol w="2569590"/>
                <a:gridCol w="742006"/>
                <a:gridCol w="1236505"/>
                <a:gridCol w="2629735"/>
              </a:tblGrid>
              <a:tr h="5635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Порядковый номер учебника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4000" marR="144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Автор/авторский коллектив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4000" marR="144000" marT="9525" marB="0"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Наименование учебника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4000" marR="144000" marT="9525" marB="0"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Класс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4000" marR="144000" marT="9525" marB="0"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  <a:latin typeface="+mj-lt"/>
                        </a:rPr>
                        <a:t>Наименование издателя(ей) учебника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4000" marR="144000" marT="9525" marB="0"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Комментарии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4000" marR="144000" marT="9525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rgbClr val="2D3494"/>
                          </a:solidFill>
                          <a:effectLst/>
                          <a:latin typeface="+mn-lt"/>
                        </a:rPr>
                        <a:t>1.3.3.10.2.1</a:t>
                      </a:r>
                      <a:endParaRPr lang="ru-RU" sz="1000" b="1" i="0" u="none" strike="noStrike" dirty="0">
                        <a:solidFill>
                          <a:srgbClr val="2D3494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Волобуев О.В., Клоков В.А., </a:t>
                      </a:r>
                    </a:p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Пономарев М.В., Рогожкин В.А.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Россия в мире (базовый уровень)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«ДРОФА»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rgbClr val="2D3494"/>
                          </a:solidFill>
                          <a:effectLst/>
                          <a:latin typeface="+mn-lt"/>
                        </a:rPr>
                        <a:t>1.3.3.10.2.2</a:t>
                      </a:r>
                      <a:endParaRPr lang="ru-RU" sz="1000" b="1" i="0" u="none" strike="noStrike" dirty="0">
                        <a:solidFill>
                          <a:srgbClr val="2D3494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Волобуев О.В., Клоков В.А., </a:t>
                      </a:r>
                    </a:p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Пономарев М.В., Рогожкин В.А.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Россия в мире (базовый уровень)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«ДРОФА»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78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rgbClr val="2D3494"/>
                          </a:solidFill>
                          <a:effectLst/>
                          <a:latin typeface="+mn-lt"/>
                        </a:rPr>
                        <a:t>1.3.3.10.1.1</a:t>
                      </a:r>
                      <a:endParaRPr lang="ru-RU" sz="1000" b="1" i="0" u="none" strike="noStrike" dirty="0">
                        <a:solidFill>
                          <a:srgbClr val="2D3494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Волобуев О.В., Абрамов А.В., Карпачев С.В. и др.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Россия в мире. С древнейших времен до начала XX века (базовый уровень)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«ДРОФА»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35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i="0" u="none" strike="noStrike" dirty="0" smtClean="0">
                          <a:solidFill>
                            <a:srgbClr val="2D3494"/>
                          </a:solidFill>
                          <a:effectLst/>
                          <a:latin typeface="+mn-lt"/>
                        </a:rPr>
                        <a:t>    1.3.3.10.1.1.1</a:t>
                      </a:r>
                      <a:endParaRPr lang="ru-RU" sz="1050" b="1" i="0" u="none" strike="noStrike" dirty="0">
                        <a:solidFill>
                          <a:srgbClr val="2D3494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Волобуев О.В., Абрамов А.В., Карпачев С.П. и др.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Россия в мире. С древнейших времен до начала XX века (базовый уровень)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«ДРОФА»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745225" y="4264341"/>
            <a:ext cx="11032758" cy="742013"/>
          </a:xfrm>
          <a:prstGeom prst="rect">
            <a:avLst/>
          </a:prstGeom>
          <a:noFill/>
          <a:ln w="19050">
            <a:solidFill>
              <a:srgbClr val="EB2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240133" y="4284458"/>
            <a:ext cx="2274527" cy="71911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устаревшие учебники, в Министерство просвещения направлено письмо об исключении их из ФПУ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240133" y="5621909"/>
            <a:ext cx="2537850" cy="55560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100" b="1" dirty="0" smtClean="0">
                <a:solidFill>
                  <a:srgbClr val="3B893F"/>
                </a:solidFill>
              </a:rPr>
              <a:t>корректный номер учебника в перечне, присутствует </a:t>
            </a:r>
            <a:r>
              <a:rPr lang="ru-RU" sz="1100" b="1" dirty="0">
                <a:solidFill>
                  <a:srgbClr val="3B893F"/>
                </a:solidFill>
              </a:rPr>
              <a:t>в бланке </a:t>
            </a:r>
            <a:r>
              <a:rPr lang="ru-RU" sz="1100" b="1" dirty="0" smtClean="0">
                <a:solidFill>
                  <a:srgbClr val="3B893F"/>
                </a:solidFill>
              </a:rPr>
              <a:t>заказа</a:t>
            </a:r>
            <a:endParaRPr lang="ru-RU" sz="1100" b="1" dirty="0">
              <a:solidFill>
                <a:srgbClr val="3B893F"/>
              </a:solidFill>
            </a:endParaRPr>
          </a:p>
        </p:txBody>
      </p:sp>
      <p:sp>
        <p:nvSpPr>
          <p:cNvPr id="33" name="Freeform 48"/>
          <p:cNvSpPr>
            <a:spLocks/>
          </p:cNvSpPr>
          <p:nvPr/>
        </p:nvSpPr>
        <p:spPr bwMode="auto">
          <a:xfrm rot="10461462">
            <a:off x="279650" y="4573426"/>
            <a:ext cx="441603" cy="1490116"/>
          </a:xfrm>
          <a:custGeom>
            <a:avLst/>
            <a:gdLst/>
            <a:ahLst/>
            <a:cxnLst>
              <a:cxn ang="0">
                <a:pos x="74" y="5108"/>
              </a:cxn>
              <a:cxn ang="0">
                <a:pos x="289" y="4928"/>
              </a:cxn>
              <a:cxn ang="0">
                <a:pos x="490" y="4733"/>
              </a:cxn>
              <a:cxn ang="0">
                <a:pos x="615" y="4593"/>
              </a:cxn>
              <a:cxn ang="0">
                <a:pos x="791" y="4373"/>
              </a:cxn>
              <a:cxn ang="0">
                <a:pos x="949" y="4137"/>
              </a:cxn>
              <a:cxn ang="0">
                <a:pos x="1045" y="3975"/>
              </a:cxn>
              <a:cxn ang="0">
                <a:pos x="1173" y="3720"/>
              </a:cxn>
              <a:cxn ang="0">
                <a:pos x="1282" y="3455"/>
              </a:cxn>
              <a:cxn ang="0">
                <a:pos x="1344" y="3274"/>
              </a:cxn>
              <a:cxn ang="0">
                <a:pos x="1419" y="2997"/>
              </a:cxn>
              <a:cxn ang="0">
                <a:pos x="1473" y="2713"/>
              </a:cxn>
              <a:cxn ang="0">
                <a:pos x="1496" y="2522"/>
              </a:cxn>
              <a:cxn ang="0">
                <a:pos x="1514" y="2232"/>
              </a:cxn>
              <a:cxn ang="0">
                <a:pos x="1511" y="1941"/>
              </a:cxn>
              <a:cxn ang="0">
                <a:pos x="1496" y="1748"/>
              </a:cxn>
              <a:cxn ang="0">
                <a:pos x="1454" y="1457"/>
              </a:cxn>
              <a:cxn ang="0">
                <a:pos x="1391" y="1169"/>
              </a:cxn>
              <a:cxn ang="0">
                <a:pos x="1337" y="981"/>
              </a:cxn>
              <a:cxn ang="0">
                <a:pos x="1237" y="703"/>
              </a:cxn>
              <a:cxn ang="0">
                <a:pos x="1159" y="521"/>
              </a:cxn>
              <a:cxn ang="0">
                <a:pos x="1116" y="432"/>
              </a:cxn>
              <a:cxn ang="0">
                <a:pos x="1071" y="344"/>
              </a:cxn>
              <a:cxn ang="0">
                <a:pos x="1017" y="244"/>
              </a:cxn>
              <a:cxn ang="0">
                <a:pos x="1087" y="124"/>
              </a:cxn>
              <a:cxn ang="0">
                <a:pos x="853" y="56"/>
              </a:cxn>
              <a:cxn ang="0">
                <a:pos x="613" y="10"/>
              </a:cxn>
              <a:cxn ang="0">
                <a:pos x="523" y="81"/>
              </a:cxn>
              <a:cxn ang="0">
                <a:pos x="491" y="314"/>
              </a:cxn>
              <a:cxn ang="0">
                <a:pos x="453" y="534"/>
              </a:cxn>
              <a:cxn ang="0">
                <a:pos x="587" y="512"/>
              </a:cxn>
              <a:cxn ang="0">
                <a:pos x="653" y="612"/>
              </a:cxn>
              <a:cxn ang="0">
                <a:pos x="688" y="667"/>
              </a:cxn>
              <a:cxn ang="0">
                <a:pos x="733" y="741"/>
              </a:cxn>
              <a:cxn ang="0">
                <a:pos x="817" y="894"/>
              </a:cxn>
              <a:cxn ang="0">
                <a:pos x="928" y="1130"/>
              </a:cxn>
              <a:cxn ang="0">
                <a:pos x="993" y="1293"/>
              </a:cxn>
              <a:cxn ang="0">
                <a:pos x="1074" y="1543"/>
              </a:cxn>
              <a:cxn ang="0">
                <a:pos x="1136" y="1801"/>
              </a:cxn>
              <a:cxn ang="0">
                <a:pos x="1166" y="1975"/>
              </a:cxn>
              <a:cxn ang="0">
                <a:pos x="1195" y="2239"/>
              </a:cxn>
              <a:cxn ang="0">
                <a:pos x="1204" y="2507"/>
              </a:cxn>
              <a:cxn ang="0">
                <a:pos x="1198" y="2685"/>
              </a:cxn>
              <a:cxn ang="0">
                <a:pos x="1174" y="2952"/>
              </a:cxn>
              <a:cxn ang="0">
                <a:pos x="1129" y="3219"/>
              </a:cxn>
              <a:cxn ang="0">
                <a:pos x="1087" y="3394"/>
              </a:cxn>
              <a:cxn ang="0">
                <a:pos x="1008" y="3654"/>
              </a:cxn>
              <a:cxn ang="0">
                <a:pos x="910" y="3908"/>
              </a:cxn>
              <a:cxn ang="0">
                <a:pos x="832" y="4073"/>
              </a:cxn>
              <a:cxn ang="0">
                <a:pos x="702" y="4314"/>
              </a:cxn>
              <a:cxn ang="0">
                <a:pos x="552" y="4545"/>
              </a:cxn>
              <a:cxn ang="0">
                <a:pos x="442" y="4693"/>
              </a:cxn>
              <a:cxn ang="0">
                <a:pos x="263" y="4904"/>
              </a:cxn>
              <a:cxn ang="0">
                <a:pos x="68" y="5101"/>
              </a:cxn>
            </a:cxnLst>
            <a:rect l="0" t="0" r="r" b="b"/>
            <a:pathLst>
              <a:path w="1515" h="5165">
                <a:moveTo>
                  <a:pt x="0" y="5165"/>
                </a:moveTo>
                <a:lnTo>
                  <a:pt x="0" y="5165"/>
                </a:lnTo>
                <a:lnTo>
                  <a:pt x="74" y="5108"/>
                </a:lnTo>
                <a:lnTo>
                  <a:pt x="147" y="5050"/>
                </a:lnTo>
                <a:lnTo>
                  <a:pt x="218" y="4990"/>
                </a:lnTo>
                <a:lnTo>
                  <a:pt x="289" y="4928"/>
                </a:lnTo>
                <a:lnTo>
                  <a:pt x="357" y="4864"/>
                </a:lnTo>
                <a:lnTo>
                  <a:pt x="424" y="4800"/>
                </a:lnTo>
                <a:lnTo>
                  <a:pt x="490" y="4733"/>
                </a:lnTo>
                <a:lnTo>
                  <a:pt x="553" y="4664"/>
                </a:lnTo>
                <a:lnTo>
                  <a:pt x="553" y="4664"/>
                </a:lnTo>
                <a:lnTo>
                  <a:pt x="615" y="4593"/>
                </a:lnTo>
                <a:lnTo>
                  <a:pt x="675" y="4522"/>
                </a:lnTo>
                <a:lnTo>
                  <a:pt x="734" y="4448"/>
                </a:lnTo>
                <a:lnTo>
                  <a:pt x="791" y="4373"/>
                </a:lnTo>
                <a:lnTo>
                  <a:pt x="845" y="4296"/>
                </a:lnTo>
                <a:lnTo>
                  <a:pt x="898" y="4217"/>
                </a:lnTo>
                <a:lnTo>
                  <a:pt x="949" y="4137"/>
                </a:lnTo>
                <a:lnTo>
                  <a:pt x="998" y="4057"/>
                </a:lnTo>
                <a:lnTo>
                  <a:pt x="998" y="4057"/>
                </a:lnTo>
                <a:lnTo>
                  <a:pt x="1045" y="3975"/>
                </a:lnTo>
                <a:lnTo>
                  <a:pt x="1090" y="3890"/>
                </a:lnTo>
                <a:lnTo>
                  <a:pt x="1132" y="3806"/>
                </a:lnTo>
                <a:lnTo>
                  <a:pt x="1173" y="3720"/>
                </a:lnTo>
                <a:lnTo>
                  <a:pt x="1212" y="3633"/>
                </a:lnTo>
                <a:lnTo>
                  <a:pt x="1248" y="3544"/>
                </a:lnTo>
                <a:lnTo>
                  <a:pt x="1282" y="3455"/>
                </a:lnTo>
                <a:lnTo>
                  <a:pt x="1314" y="3365"/>
                </a:lnTo>
                <a:lnTo>
                  <a:pt x="1314" y="3365"/>
                </a:lnTo>
                <a:lnTo>
                  <a:pt x="1344" y="3274"/>
                </a:lnTo>
                <a:lnTo>
                  <a:pt x="1370" y="3183"/>
                </a:lnTo>
                <a:lnTo>
                  <a:pt x="1395" y="3091"/>
                </a:lnTo>
                <a:lnTo>
                  <a:pt x="1419" y="2997"/>
                </a:lnTo>
                <a:lnTo>
                  <a:pt x="1438" y="2903"/>
                </a:lnTo>
                <a:lnTo>
                  <a:pt x="1457" y="2808"/>
                </a:lnTo>
                <a:lnTo>
                  <a:pt x="1473" y="2713"/>
                </a:lnTo>
                <a:lnTo>
                  <a:pt x="1485" y="2618"/>
                </a:lnTo>
                <a:lnTo>
                  <a:pt x="1485" y="2618"/>
                </a:lnTo>
                <a:lnTo>
                  <a:pt x="1496" y="2522"/>
                </a:lnTo>
                <a:lnTo>
                  <a:pt x="1505" y="2426"/>
                </a:lnTo>
                <a:lnTo>
                  <a:pt x="1511" y="2329"/>
                </a:lnTo>
                <a:lnTo>
                  <a:pt x="1514" y="2232"/>
                </a:lnTo>
                <a:lnTo>
                  <a:pt x="1515" y="2135"/>
                </a:lnTo>
                <a:lnTo>
                  <a:pt x="1514" y="2038"/>
                </a:lnTo>
                <a:lnTo>
                  <a:pt x="1511" y="1941"/>
                </a:lnTo>
                <a:lnTo>
                  <a:pt x="1504" y="1844"/>
                </a:lnTo>
                <a:lnTo>
                  <a:pt x="1504" y="1844"/>
                </a:lnTo>
                <a:lnTo>
                  <a:pt x="1496" y="1748"/>
                </a:lnTo>
                <a:lnTo>
                  <a:pt x="1484" y="1651"/>
                </a:lnTo>
                <a:lnTo>
                  <a:pt x="1470" y="1554"/>
                </a:lnTo>
                <a:lnTo>
                  <a:pt x="1454" y="1457"/>
                </a:lnTo>
                <a:lnTo>
                  <a:pt x="1436" y="1361"/>
                </a:lnTo>
                <a:lnTo>
                  <a:pt x="1415" y="1265"/>
                </a:lnTo>
                <a:lnTo>
                  <a:pt x="1391" y="1169"/>
                </a:lnTo>
                <a:lnTo>
                  <a:pt x="1365" y="1075"/>
                </a:lnTo>
                <a:lnTo>
                  <a:pt x="1365" y="1075"/>
                </a:lnTo>
                <a:lnTo>
                  <a:pt x="1337" y="981"/>
                </a:lnTo>
                <a:lnTo>
                  <a:pt x="1307" y="888"/>
                </a:lnTo>
                <a:lnTo>
                  <a:pt x="1273" y="794"/>
                </a:lnTo>
                <a:lnTo>
                  <a:pt x="1237" y="703"/>
                </a:lnTo>
                <a:lnTo>
                  <a:pt x="1237" y="703"/>
                </a:lnTo>
                <a:lnTo>
                  <a:pt x="1199" y="611"/>
                </a:lnTo>
                <a:lnTo>
                  <a:pt x="1159" y="521"/>
                </a:lnTo>
                <a:lnTo>
                  <a:pt x="1159" y="521"/>
                </a:lnTo>
                <a:lnTo>
                  <a:pt x="1116" y="432"/>
                </a:lnTo>
                <a:lnTo>
                  <a:pt x="1116" y="432"/>
                </a:lnTo>
                <a:lnTo>
                  <a:pt x="1094" y="387"/>
                </a:lnTo>
                <a:lnTo>
                  <a:pt x="1083" y="365"/>
                </a:lnTo>
                <a:lnTo>
                  <a:pt x="1071" y="344"/>
                </a:lnTo>
                <a:lnTo>
                  <a:pt x="1071" y="344"/>
                </a:lnTo>
                <a:lnTo>
                  <a:pt x="1045" y="293"/>
                </a:lnTo>
                <a:lnTo>
                  <a:pt x="1017" y="244"/>
                </a:lnTo>
                <a:lnTo>
                  <a:pt x="1164" y="152"/>
                </a:lnTo>
                <a:lnTo>
                  <a:pt x="1164" y="152"/>
                </a:lnTo>
                <a:lnTo>
                  <a:pt x="1087" y="124"/>
                </a:lnTo>
                <a:lnTo>
                  <a:pt x="1010" y="98"/>
                </a:lnTo>
                <a:lnTo>
                  <a:pt x="933" y="75"/>
                </a:lnTo>
                <a:lnTo>
                  <a:pt x="853" y="56"/>
                </a:lnTo>
                <a:lnTo>
                  <a:pt x="773" y="37"/>
                </a:lnTo>
                <a:lnTo>
                  <a:pt x="694" y="22"/>
                </a:lnTo>
                <a:lnTo>
                  <a:pt x="613" y="10"/>
                </a:lnTo>
                <a:lnTo>
                  <a:pt x="531" y="0"/>
                </a:lnTo>
                <a:lnTo>
                  <a:pt x="531" y="0"/>
                </a:lnTo>
                <a:lnTo>
                  <a:pt x="523" y="81"/>
                </a:lnTo>
                <a:lnTo>
                  <a:pt x="513" y="161"/>
                </a:lnTo>
                <a:lnTo>
                  <a:pt x="502" y="238"/>
                </a:lnTo>
                <a:lnTo>
                  <a:pt x="491" y="314"/>
                </a:lnTo>
                <a:lnTo>
                  <a:pt x="479" y="389"/>
                </a:lnTo>
                <a:lnTo>
                  <a:pt x="467" y="462"/>
                </a:lnTo>
                <a:lnTo>
                  <a:pt x="453" y="534"/>
                </a:lnTo>
                <a:lnTo>
                  <a:pt x="439" y="604"/>
                </a:lnTo>
                <a:lnTo>
                  <a:pt x="587" y="512"/>
                </a:lnTo>
                <a:lnTo>
                  <a:pt x="587" y="512"/>
                </a:lnTo>
                <a:lnTo>
                  <a:pt x="614" y="553"/>
                </a:lnTo>
                <a:lnTo>
                  <a:pt x="642" y="596"/>
                </a:lnTo>
                <a:lnTo>
                  <a:pt x="653" y="612"/>
                </a:lnTo>
                <a:lnTo>
                  <a:pt x="665" y="630"/>
                </a:lnTo>
                <a:lnTo>
                  <a:pt x="665" y="630"/>
                </a:lnTo>
                <a:lnTo>
                  <a:pt x="688" y="667"/>
                </a:lnTo>
                <a:lnTo>
                  <a:pt x="688" y="667"/>
                </a:lnTo>
                <a:lnTo>
                  <a:pt x="733" y="741"/>
                </a:lnTo>
                <a:lnTo>
                  <a:pt x="733" y="741"/>
                </a:lnTo>
                <a:lnTo>
                  <a:pt x="776" y="817"/>
                </a:lnTo>
                <a:lnTo>
                  <a:pt x="817" y="894"/>
                </a:lnTo>
                <a:lnTo>
                  <a:pt x="817" y="894"/>
                </a:lnTo>
                <a:lnTo>
                  <a:pt x="857" y="972"/>
                </a:lnTo>
                <a:lnTo>
                  <a:pt x="893" y="1050"/>
                </a:lnTo>
                <a:lnTo>
                  <a:pt x="928" y="1130"/>
                </a:lnTo>
                <a:lnTo>
                  <a:pt x="962" y="1211"/>
                </a:lnTo>
                <a:lnTo>
                  <a:pt x="962" y="1211"/>
                </a:lnTo>
                <a:lnTo>
                  <a:pt x="993" y="1293"/>
                </a:lnTo>
                <a:lnTo>
                  <a:pt x="1022" y="1376"/>
                </a:lnTo>
                <a:lnTo>
                  <a:pt x="1049" y="1459"/>
                </a:lnTo>
                <a:lnTo>
                  <a:pt x="1074" y="1543"/>
                </a:lnTo>
                <a:lnTo>
                  <a:pt x="1097" y="1629"/>
                </a:lnTo>
                <a:lnTo>
                  <a:pt x="1117" y="1714"/>
                </a:lnTo>
                <a:lnTo>
                  <a:pt x="1136" y="1801"/>
                </a:lnTo>
                <a:lnTo>
                  <a:pt x="1152" y="1887"/>
                </a:lnTo>
                <a:lnTo>
                  <a:pt x="1152" y="1887"/>
                </a:lnTo>
                <a:lnTo>
                  <a:pt x="1166" y="1975"/>
                </a:lnTo>
                <a:lnTo>
                  <a:pt x="1177" y="2063"/>
                </a:lnTo>
                <a:lnTo>
                  <a:pt x="1188" y="2151"/>
                </a:lnTo>
                <a:lnTo>
                  <a:pt x="1195" y="2239"/>
                </a:lnTo>
                <a:lnTo>
                  <a:pt x="1200" y="2328"/>
                </a:lnTo>
                <a:lnTo>
                  <a:pt x="1203" y="2417"/>
                </a:lnTo>
                <a:lnTo>
                  <a:pt x="1204" y="2507"/>
                </a:lnTo>
                <a:lnTo>
                  <a:pt x="1203" y="2596"/>
                </a:lnTo>
                <a:lnTo>
                  <a:pt x="1203" y="2596"/>
                </a:lnTo>
                <a:lnTo>
                  <a:pt x="1198" y="2685"/>
                </a:lnTo>
                <a:lnTo>
                  <a:pt x="1192" y="2775"/>
                </a:lnTo>
                <a:lnTo>
                  <a:pt x="1184" y="2863"/>
                </a:lnTo>
                <a:lnTo>
                  <a:pt x="1174" y="2952"/>
                </a:lnTo>
                <a:lnTo>
                  <a:pt x="1161" y="3041"/>
                </a:lnTo>
                <a:lnTo>
                  <a:pt x="1146" y="3130"/>
                </a:lnTo>
                <a:lnTo>
                  <a:pt x="1129" y="3219"/>
                </a:lnTo>
                <a:lnTo>
                  <a:pt x="1109" y="3307"/>
                </a:lnTo>
                <a:lnTo>
                  <a:pt x="1109" y="3307"/>
                </a:lnTo>
                <a:lnTo>
                  <a:pt x="1087" y="3394"/>
                </a:lnTo>
                <a:lnTo>
                  <a:pt x="1063" y="3481"/>
                </a:lnTo>
                <a:lnTo>
                  <a:pt x="1037" y="3567"/>
                </a:lnTo>
                <a:lnTo>
                  <a:pt x="1008" y="3654"/>
                </a:lnTo>
                <a:lnTo>
                  <a:pt x="978" y="3739"/>
                </a:lnTo>
                <a:lnTo>
                  <a:pt x="944" y="3824"/>
                </a:lnTo>
                <a:lnTo>
                  <a:pt x="910" y="3908"/>
                </a:lnTo>
                <a:lnTo>
                  <a:pt x="873" y="3991"/>
                </a:lnTo>
                <a:lnTo>
                  <a:pt x="873" y="3991"/>
                </a:lnTo>
                <a:lnTo>
                  <a:pt x="832" y="4073"/>
                </a:lnTo>
                <a:lnTo>
                  <a:pt x="791" y="4154"/>
                </a:lnTo>
                <a:lnTo>
                  <a:pt x="748" y="4234"/>
                </a:lnTo>
                <a:lnTo>
                  <a:pt x="702" y="4314"/>
                </a:lnTo>
                <a:lnTo>
                  <a:pt x="653" y="4391"/>
                </a:lnTo>
                <a:lnTo>
                  <a:pt x="604" y="4469"/>
                </a:lnTo>
                <a:lnTo>
                  <a:pt x="552" y="4545"/>
                </a:lnTo>
                <a:lnTo>
                  <a:pt x="498" y="4619"/>
                </a:lnTo>
                <a:lnTo>
                  <a:pt x="498" y="4619"/>
                </a:lnTo>
                <a:lnTo>
                  <a:pt x="442" y="4693"/>
                </a:lnTo>
                <a:lnTo>
                  <a:pt x="385" y="4764"/>
                </a:lnTo>
                <a:lnTo>
                  <a:pt x="325" y="4834"/>
                </a:lnTo>
                <a:lnTo>
                  <a:pt x="263" y="4904"/>
                </a:lnTo>
                <a:lnTo>
                  <a:pt x="200" y="4971"/>
                </a:lnTo>
                <a:lnTo>
                  <a:pt x="135" y="5036"/>
                </a:lnTo>
                <a:lnTo>
                  <a:pt x="68" y="5101"/>
                </a:lnTo>
                <a:lnTo>
                  <a:pt x="0" y="5165"/>
                </a:lnTo>
                <a:lnTo>
                  <a:pt x="0" y="5165"/>
                </a:lnTo>
                <a:close/>
              </a:path>
            </a:pathLst>
          </a:custGeom>
          <a:solidFill>
            <a:srgbClr val="2F3696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ru-RU" sz="1662"/>
          </a:p>
        </p:txBody>
      </p:sp>
      <p:sp>
        <p:nvSpPr>
          <p:cNvPr id="35" name="Прямоугольник 34"/>
          <p:cNvSpPr/>
          <p:nvPr/>
        </p:nvSpPr>
        <p:spPr>
          <a:xfrm>
            <a:off x="754305" y="5630864"/>
            <a:ext cx="11032758" cy="54529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54103" y="5049122"/>
            <a:ext cx="11032758" cy="545204"/>
          </a:xfrm>
          <a:prstGeom prst="rect">
            <a:avLst/>
          </a:prstGeom>
          <a:noFill/>
          <a:ln w="19050">
            <a:solidFill>
              <a:srgbClr val="EB2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9253255" y="5090600"/>
            <a:ext cx="2524728" cy="45577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</a:t>
            </a:r>
            <a:r>
              <a:rPr lang="ru-RU" sz="1100" b="1" dirty="0" smtClean="0">
                <a:solidFill>
                  <a:schemeClr val="tx1"/>
                </a:solidFill>
              </a:rPr>
              <a:t>убль, не рекомендуется использовать для заказа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29040" y="6515610"/>
            <a:ext cx="2087863" cy="20858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9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рекомендуется </a:t>
            </a:r>
            <a:r>
              <a:rPr lang="ru-RU" sz="9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переход с данного УМК на более </a:t>
            </a:r>
            <a:r>
              <a:rPr lang="ru-RU" sz="9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актуальный</a:t>
            </a:r>
            <a:endParaRPr lang="ru-RU" sz="9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06341" y="6528736"/>
            <a:ext cx="1471721" cy="18233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9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актуальный и доступный для закупки учебник</a:t>
            </a:r>
          </a:p>
        </p:txBody>
      </p:sp>
      <p:sp>
        <p:nvSpPr>
          <p:cNvPr id="25" name="clipart_tick"/>
          <p:cNvSpPr>
            <a:spLocks/>
          </p:cNvSpPr>
          <p:nvPr/>
        </p:nvSpPr>
        <p:spPr bwMode="gray">
          <a:xfrm>
            <a:off x="491516" y="6523145"/>
            <a:ext cx="179539" cy="193513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9525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clipart_cross"/>
          <p:cNvSpPr>
            <a:spLocks/>
          </p:cNvSpPr>
          <p:nvPr/>
        </p:nvSpPr>
        <p:spPr bwMode="gray">
          <a:xfrm>
            <a:off x="2326399" y="6541463"/>
            <a:ext cx="126300" cy="156876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12700" cap="flat" cmpd="sng">
            <a:solidFill>
              <a:srgbClr val="FC065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499683" y="6514792"/>
            <a:ext cx="2853626" cy="21021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9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подано письмо в </a:t>
            </a:r>
            <a:r>
              <a:rPr lang="ru-RU" sz="900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Минпросвещения</a:t>
            </a:r>
            <a:r>
              <a:rPr lang="ru-RU" sz="9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на отзыв учебника из федерального перечня</a:t>
            </a:r>
          </a:p>
        </p:txBody>
      </p:sp>
      <p:sp>
        <p:nvSpPr>
          <p:cNvPr id="30" name="clipart_cross"/>
          <p:cNvSpPr>
            <a:spLocks/>
          </p:cNvSpPr>
          <p:nvPr/>
        </p:nvSpPr>
        <p:spPr bwMode="gray">
          <a:xfrm>
            <a:off x="5544048" y="6541463"/>
            <a:ext cx="126300" cy="156876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clipart_tick"/>
          <p:cNvSpPr>
            <a:spLocks/>
          </p:cNvSpPr>
          <p:nvPr/>
        </p:nvSpPr>
        <p:spPr bwMode="gray">
          <a:xfrm>
            <a:off x="847681" y="5788002"/>
            <a:ext cx="169259" cy="182432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9525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clipart_cross"/>
          <p:cNvSpPr>
            <a:spLocks/>
          </p:cNvSpPr>
          <p:nvPr/>
        </p:nvSpPr>
        <p:spPr bwMode="gray">
          <a:xfrm>
            <a:off x="869160" y="4372207"/>
            <a:ext cx="126300" cy="156876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12700" cap="flat" cmpd="sng">
            <a:solidFill>
              <a:srgbClr val="FC065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clipart_cross"/>
          <p:cNvSpPr>
            <a:spLocks/>
          </p:cNvSpPr>
          <p:nvPr/>
        </p:nvSpPr>
        <p:spPr bwMode="gray">
          <a:xfrm>
            <a:off x="869160" y="4734227"/>
            <a:ext cx="126300" cy="156876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12700" cap="flat" cmpd="sng">
            <a:solidFill>
              <a:srgbClr val="FC065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clipart_cross"/>
          <p:cNvSpPr>
            <a:spLocks/>
          </p:cNvSpPr>
          <p:nvPr/>
        </p:nvSpPr>
        <p:spPr bwMode="gray">
          <a:xfrm>
            <a:off x="869160" y="5249667"/>
            <a:ext cx="126300" cy="156876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12700" cap="flat" cmpd="sng">
            <a:solidFill>
              <a:srgbClr val="FC065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5087" name="Picture 15" descr="Россия в мире.10 класс. Учебник. Базовый уровень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753" y="1700751"/>
            <a:ext cx="863496" cy="111822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89" name="Picture 17" descr="Россия в мире. 11 класс. Учебник. Базовый уровень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553" y="1704688"/>
            <a:ext cx="854529" cy="113367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15"/>
          <p:cNvGrpSpPr/>
          <p:nvPr/>
        </p:nvGrpSpPr>
        <p:grpSpPr>
          <a:xfrm>
            <a:off x="6181372" y="2106508"/>
            <a:ext cx="369528" cy="460711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43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5701545" y="1383683"/>
            <a:ext cx="4657372" cy="31058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buClr>
                <a:srgbClr val="2D3494"/>
              </a:buClr>
            </a:pPr>
            <a:r>
              <a:rPr lang="ru-RU" sz="1400" b="1" dirty="0" smtClean="0">
                <a:solidFill>
                  <a:schemeClr val="tx1"/>
                </a:solidFill>
              </a:rPr>
              <a:t>на                        </a:t>
            </a:r>
            <a:r>
              <a:rPr lang="ru-RU" sz="1400" b="1" dirty="0" smtClean="0">
                <a:solidFill>
                  <a:srgbClr val="3B893F"/>
                </a:solidFill>
              </a:rPr>
              <a:t>УМК Волобуева-Пономарева (11)</a:t>
            </a:r>
            <a:endParaRPr lang="ru-RU" sz="1400" b="1" dirty="0">
              <a:solidFill>
                <a:srgbClr val="3B893F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220405" y="1391796"/>
            <a:ext cx="4656996" cy="31058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buClr>
                <a:srgbClr val="2D3494"/>
              </a:buClr>
            </a:pPr>
            <a:r>
              <a:rPr lang="ru-RU" sz="1400" b="1" dirty="0" smtClean="0">
                <a:solidFill>
                  <a:schemeClr val="tx1"/>
                </a:solidFill>
              </a:rPr>
              <a:t>с</a:t>
            </a:r>
            <a:r>
              <a:rPr lang="ru-RU" sz="1400" b="1" dirty="0" smtClean="0">
                <a:solidFill>
                  <a:srgbClr val="EB2049"/>
                </a:solidFill>
              </a:rPr>
              <a:t> УМК Волобуева-Пономарева </a:t>
            </a:r>
            <a:r>
              <a:rPr lang="ru-RU" sz="1400" b="1" dirty="0">
                <a:solidFill>
                  <a:srgbClr val="EB2049"/>
                </a:solidFill>
              </a:rPr>
              <a:t>(</a:t>
            </a:r>
            <a:r>
              <a:rPr lang="ru-RU" sz="1400" b="1" dirty="0" smtClean="0">
                <a:solidFill>
                  <a:srgbClr val="EB2049"/>
                </a:solidFill>
              </a:rPr>
              <a:t>10-11)</a:t>
            </a:r>
            <a:endParaRPr lang="ru-RU" sz="1400" b="1" dirty="0">
              <a:solidFill>
                <a:srgbClr val="EB2049"/>
              </a:solidFill>
            </a:endParaRPr>
          </a:p>
        </p:txBody>
      </p:sp>
      <p:pic>
        <p:nvPicPr>
          <p:cNvPr id="34" name="Picture 21" descr="https://cdn.rosuchebnik.ru/v2/DRF000000000730199/COVER/cover1__w22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750" y="1701687"/>
            <a:ext cx="800009" cy="113092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460520" y="1105658"/>
            <a:ext cx="4078326" cy="29541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Мы рекомендуем переходить: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30238" y="2926621"/>
            <a:ext cx="412632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dirty="0" smtClean="0"/>
              <a:t>Оптимален для продолжения курса истории России, который, согласно ИКС, заканчивается в 10 классе</a:t>
            </a:r>
          </a:p>
        </p:txBody>
      </p:sp>
    </p:spTree>
    <p:extLst>
      <p:ext uri="{BB962C8B-B14F-4D97-AF65-F5344CB8AC3E}">
        <p14:creationId xmlns:p14="http://schemas.microsoft.com/office/powerpoint/2010/main" val="218101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118495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794" name="Слайд think-cell" r:id="rId6" imgW="360" imgH="360" progId="TCLayout.ActiveDocument.1">
                  <p:embed/>
                </p:oleObj>
              </mc:Choice>
              <mc:Fallback>
                <p:oleObj name="Слайд think-cell" r:id="rId6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545023" y="6144407"/>
            <a:ext cx="6646977" cy="71074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86" name="Заголовок 8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РЕКОМЕНДАЦИИ ПО ПЕРЕХОДУ НА НОВЫЕ </a:t>
            </a:r>
            <a:r>
              <a:rPr lang="ru-RU" dirty="0" smtClean="0"/>
              <a:t>УЧЕБНИКИ.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EB2049"/>
                </a:solidFill>
              </a:rPr>
              <a:t>ВСЕОБЩАЯ ИСТОРИЯ</a:t>
            </a:r>
            <a:endParaRPr lang="ru-RU" dirty="0">
              <a:solidFill>
                <a:srgbClr val="EB2049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590461"/>
              </p:ext>
            </p:extLst>
          </p:nvPr>
        </p:nvGraphicFramePr>
        <p:xfrm>
          <a:off x="544286" y="3630992"/>
          <a:ext cx="11278881" cy="12566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0251"/>
                <a:gridCol w="3349227"/>
                <a:gridCol w="2244234"/>
                <a:gridCol w="620419"/>
                <a:gridCol w="1662112"/>
                <a:gridCol w="2322638"/>
              </a:tblGrid>
              <a:tr h="4318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rgbClr val="2D3494"/>
                          </a:solidFill>
                          <a:effectLst/>
                          <a:latin typeface="+mn-lt"/>
                        </a:rPr>
                        <a:t> 1.3.3.1.2.1</a:t>
                      </a:r>
                      <a:endParaRPr lang="ru-RU" sz="900" b="1" i="0" u="none" strike="noStrike" dirty="0">
                        <a:solidFill>
                          <a:srgbClr val="2D3494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Волобуев О.В., Митрофанов А.А., </a:t>
                      </a:r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Пономарев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М.В.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История. Всеобщая история (базовый и углубленный уровни)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«ДРОФА»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62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rgbClr val="2D3494"/>
                          </a:solidFill>
                          <a:effectLst/>
                          <a:latin typeface="+mn-lt"/>
                        </a:rPr>
                        <a:t> 1.3.3.1.2.2</a:t>
                      </a:r>
                      <a:endParaRPr lang="ru-RU" sz="900" b="1" i="0" u="none" strike="noStrike" dirty="0">
                        <a:solidFill>
                          <a:srgbClr val="2D3494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Волобуев О.В., Пономарев М.В., Рогожкин В.А.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История. Всеобщая история (базовый и углубленный уровни)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«ДРОФА»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85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kern="1200" dirty="0" smtClean="0">
                          <a:solidFill>
                            <a:srgbClr val="2D349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1.3.3.1.12.1</a:t>
                      </a:r>
                      <a:endParaRPr lang="ru-RU" sz="1000" b="1" i="0" u="none" strike="noStrike" kern="1200" dirty="0">
                        <a:solidFill>
                          <a:srgbClr val="2D349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Шубин А.В.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Всеобщая история. Новейшая история (базовый и углубленный уровни)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"ДРОФА"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" name="clipart_cross"/>
          <p:cNvSpPr>
            <a:spLocks/>
          </p:cNvSpPr>
          <p:nvPr/>
        </p:nvSpPr>
        <p:spPr bwMode="gray">
          <a:xfrm>
            <a:off x="677612" y="4213319"/>
            <a:ext cx="126300" cy="156876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12700" cap="flat" cmpd="sng">
            <a:solidFill>
              <a:srgbClr val="FC065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lipart_cross"/>
          <p:cNvSpPr>
            <a:spLocks/>
          </p:cNvSpPr>
          <p:nvPr/>
        </p:nvSpPr>
        <p:spPr bwMode="gray">
          <a:xfrm>
            <a:off x="677612" y="3855615"/>
            <a:ext cx="126300" cy="156876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12700" cap="flat" cmpd="sng">
            <a:solidFill>
              <a:srgbClr val="FC065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595685" y="3712321"/>
            <a:ext cx="2253342" cy="7402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устаревшие учебники, в Министерство просвещения направлено письмо об исключении их из ФПУ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06341" y="6528736"/>
            <a:ext cx="1471721" cy="18233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9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актуальный и доступный для закупки учебник</a:t>
            </a:r>
          </a:p>
        </p:txBody>
      </p:sp>
      <p:sp>
        <p:nvSpPr>
          <p:cNvPr id="33" name="clipart_tick"/>
          <p:cNvSpPr>
            <a:spLocks/>
          </p:cNvSpPr>
          <p:nvPr/>
        </p:nvSpPr>
        <p:spPr bwMode="gray">
          <a:xfrm>
            <a:off x="491516" y="6523145"/>
            <a:ext cx="179539" cy="193513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9525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clipart_cross"/>
          <p:cNvSpPr>
            <a:spLocks/>
          </p:cNvSpPr>
          <p:nvPr/>
        </p:nvSpPr>
        <p:spPr bwMode="gray">
          <a:xfrm>
            <a:off x="2326399" y="6541463"/>
            <a:ext cx="126300" cy="156876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12700" cap="flat" cmpd="sng">
            <a:solidFill>
              <a:srgbClr val="FC065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499683" y="6514792"/>
            <a:ext cx="2853626" cy="21021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9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подано письмо в </a:t>
            </a:r>
            <a:r>
              <a:rPr lang="ru-RU" sz="900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Минпросвещения</a:t>
            </a:r>
            <a:r>
              <a:rPr lang="ru-RU" sz="9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на отзыв учебника из федерального перечня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355050"/>
              </p:ext>
            </p:extLst>
          </p:nvPr>
        </p:nvGraphicFramePr>
        <p:xfrm>
          <a:off x="544286" y="3189514"/>
          <a:ext cx="11278881" cy="4794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2593"/>
                <a:gridCol w="3364546"/>
                <a:gridCol w="2236574"/>
                <a:gridCol w="620418"/>
                <a:gridCol w="1669771"/>
                <a:gridCol w="2314979"/>
              </a:tblGrid>
              <a:tr h="4794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Порядковый номер учебника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Автор/авторский коллектив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Наименование учебника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Класс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  <a:latin typeface="+mj-lt"/>
                        </a:rPr>
                        <a:t>Наименование издателя(ей) учебника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Комментарии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54609"/>
              </p:ext>
            </p:extLst>
          </p:nvPr>
        </p:nvGraphicFramePr>
        <p:xfrm>
          <a:off x="577407" y="5050096"/>
          <a:ext cx="11308353" cy="14241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5537"/>
                <a:gridCol w="3365606"/>
                <a:gridCol w="2251422"/>
                <a:gridCol w="630091"/>
                <a:gridCol w="1659751"/>
                <a:gridCol w="2335946"/>
              </a:tblGrid>
              <a:tr h="43288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rgbClr val="2D3494"/>
                          </a:solidFill>
                          <a:effectLst/>
                          <a:latin typeface="+mj-lt"/>
                        </a:rPr>
                        <a:t> 1.3.3.1.5.1</a:t>
                      </a:r>
                      <a:endParaRPr lang="ru-RU" sz="900" b="1" i="0" u="none" strike="noStrike" dirty="0">
                        <a:solidFill>
                          <a:srgbClr val="2D3494"/>
                        </a:solidFill>
                        <a:effectLst/>
                        <a:latin typeface="+mj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Климов О.Ю.,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Земляницин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В.А., Носков В.В., Искровская Л.В./ Под ред. Мясникова В.С.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История. Всеобщая история (базовый и углубленный уровни)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ООО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«Издательский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центр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ВЕНТАНА-ГРАФ»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96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rgbClr val="2D3494"/>
                          </a:solidFill>
                          <a:effectLst/>
                          <a:latin typeface="+mj-lt"/>
                        </a:rPr>
                        <a:t> 1.3.3.1.6.1</a:t>
                      </a:r>
                      <a:endParaRPr lang="ru-RU" sz="900" b="1" i="0" u="none" strike="noStrike" dirty="0">
                        <a:solidFill>
                          <a:srgbClr val="2D3494"/>
                        </a:solidFill>
                        <a:effectLst/>
                        <a:latin typeface="+mj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Пленков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О.Ю., Андреевская Т.П., Шевченко С.В./ </a:t>
                      </a:r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Под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ред. Мясникова В.С.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История. Всеобщая история (базовый и углубленный уровни)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ООО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«Издательский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центр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ВЕНТАНА-ГРАФ»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0559">
                <a:tc gridSpan="5">
                  <a:txBody>
                    <a:bodyPr/>
                    <a:lstStyle/>
                    <a:p>
                      <a:pPr algn="ctr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86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rgbClr val="2D3494"/>
                          </a:solidFill>
                          <a:effectLst/>
                          <a:latin typeface="+mj-lt"/>
                        </a:rPr>
                        <a:t>    1.3.3.1.11.1</a:t>
                      </a:r>
                      <a:endParaRPr lang="ru-RU" sz="1000" b="1" i="0" u="none" strike="noStrike" dirty="0">
                        <a:solidFill>
                          <a:srgbClr val="2D3494"/>
                        </a:solidFill>
                        <a:effectLst/>
                        <a:latin typeface="+mj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Хейфец В.Л., Федоров О.Д., Хейфец Л.С.,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Северинов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К.М.; </a:t>
                      </a:r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под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общ. ред.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Мясникова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В.С.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Всеобщая история. Новейшая история (базовый и углубленный уровни)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ООО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«Издательский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центр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ВЕНТАНА-ГРАФ»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44000" marT="9525" marB="0" anchor="ctr"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588294" y="5053377"/>
            <a:ext cx="11316036" cy="876181"/>
          </a:xfrm>
          <a:prstGeom prst="rect">
            <a:avLst/>
          </a:prstGeom>
          <a:noFill/>
          <a:ln w="19050">
            <a:solidFill>
              <a:srgbClr val="EB2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99452" y="6045343"/>
            <a:ext cx="11303546" cy="45227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582613" y="5019274"/>
            <a:ext cx="2218091" cy="86128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устаревшие учебники, в Министерство просвещения направлено письмо об исключении их из ФПУ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9582613" y="6011008"/>
            <a:ext cx="2303147" cy="47589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100" b="1" dirty="0" smtClean="0">
                <a:solidFill>
                  <a:srgbClr val="3B893F"/>
                </a:solidFill>
              </a:rPr>
              <a:t>новый современный учебник,</a:t>
            </a:r>
            <a:endParaRPr lang="ru-RU" sz="1100" b="1" dirty="0">
              <a:solidFill>
                <a:srgbClr val="3B893F"/>
              </a:solidFill>
            </a:endParaRPr>
          </a:p>
          <a:p>
            <a:r>
              <a:rPr lang="ru-RU" sz="1100" b="1" dirty="0">
                <a:solidFill>
                  <a:srgbClr val="3B893F"/>
                </a:solidFill>
              </a:rPr>
              <a:t>присутствует в бланке заказа</a:t>
            </a:r>
          </a:p>
        </p:txBody>
      </p:sp>
      <p:sp>
        <p:nvSpPr>
          <p:cNvPr id="40" name="Freeform 48"/>
          <p:cNvSpPr>
            <a:spLocks/>
          </p:cNvSpPr>
          <p:nvPr/>
        </p:nvSpPr>
        <p:spPr bwMode="auto">
          <a:xfrm rot="10461462">
            <a:off x="239613" y="5326781"/>
            <a:ext cx="374978" cy="917662"/>
          </a:xfrm>
          <a:custGeom>
            <a:avLst/>
            <a:gdLst/>
            <a:ahLst/>
            <a:cxnLst>
              <a:cxn ang="0">
                <a:pos x="74" y="5108"/>
              </a:cxn>
              <a:cxn ang="0">
                <a:pos x="289" y="4928"/>
              </a:cxn>
              <a:cxn ang="0">
                <a:pos x="490" y="4733"/>
              </a:cxn>
              <a:cxn ang="0">
                <a:pos x="615" y="4593"/>
              </a:cxn>
              <a:cxn ang="0">
                <a:pos x="791" y="4373"/>
              </a:cxn>
              <a:cxn ang="0">
                <a:pos x="949" y="4137"/>
              </a:cxn>
              <a:cxn ang="0">
                <a:pos x="1045" y="3975"/>
              </a:cxn>
              <a:cxn ang="0">
                <a:pos x="1173" y="3720"/>
              </a:cxn>
              <a:cxn ang="0">
                <a:pos x="1282" y="3455"/>
              </a:cxn>
              <a:cxn ang="0">
                <a:pos x="1344" y="3274"/>
              </a:cxn>
              <a:cxn ang="0">
                <a:pos x="1419" y="2997"/>
              </a:cxn>
              <a:cxn ang="0">
                <a:pos x="1473" y="2713"/>
              </a:cxn>
              <a:cxn ang="0">
                <a:pos x="1496" y="2522"/>
              </a:cxn>
              <a:cxn ang="0">
                <a:pos x="1514" y="2232"/>
              </a:cxn>
              <a:cxn ang="0">
                <a:pos x="1511" y="1941"/>
              </a:cxn>
              <a:cxn ang="0">
                <a:pos x="1496" y="1748"/>
              </a:cxn>
              <a:cxn ang="0">
                <a:pos x="1454" y="1457"/>
              </a:cxn>
              <a:cxn ang="0">
                <a:pos x="1391" y="1169"/>
              </a:cxn>
              <a:cxn ang="0">
                <a:pos x="1337" y="981"/>
              </a:cxn>
              <a:cxn ang="0">
                <a:pos x="1237" y="703"/>
              </a:cxn>
              <a:cxn ang="0">
                <a:pos x="1159" y="521"/>
              </a:cxn>
              <a:cxn ang="0">
                <a:pos x="1116" y="432"/>
              </a:cxn>
              <a:cxn ang="0">
                <a:pos x="1071" y="344"/>
              </a:cxn>
              <a:cxn ang="0">
                <a:pos x="1017" y="244"/>
              </a:cxn>
              <a:cxn ang="0">
                <a:pos x="1087" y="124"/>
              </a:cxn>
              <a:cxn ang="0">
                <a:pos x="853" y="56"/>
              </a:cxn>
              <a:cxn ang="0">
                <a:pos x="613" y="10"/>
              </a:cxn>
              <a:cxn ang="0">
                <a:pos x="523" y="81"/>
              </a:cxn>
              <a:cxn ang="0">
                <a:pos x="491" y="314"/>
              </a:cxn>
              <a:cxn ang="0">
                <a:pos x="453" y="534"/>
              </a:cxn>
              <a:cxn ang="0">
                <a:pos x="587" y="512"/>
              </a:cxn>
              <a:cxn ang="0">
                <a:pos x="653" y="612"/>
              </a:cxn>
              <a:cxn ang="0">
                <a:pos x="688" y="667"/>
              </a:cxn>
              <a:cxn ang="0">
                <a:pos x="733" y="741"/>
              </a:cxn>
              <a:cxn ang="0">
                <a:pos x="817" y="894"/>
              </a:cxn>
              <a:cxn ang="0">
                <a:pos x="928" y="1130"/>
              </a:cxn>
              <a:cxn ang="0">
                <a:pos x="993" y="1293"/>
              </a:cxn>
              <a:cxn ang="0">
                <a:pos x="1074" y="1543"/>
              </a:cxn>
              <a:cxn ang="0">
                <a:pos x="1136" y="1801"/>
              </a:cxn>
              <a:cxn ang="0">
                <a:pos x="1166" y="1975"/>
              </a:cxn>
              <a:cxn ang="0">
                <a:pos x="1195" y="2239"/>
              </a:cxn>
              <a:cxn ang="0">
                <a:pos x="1204" y="2507"/>
              </a:cxn>
              <a:cxn ang="0">
                <a:pos x="1198" y="2685"/>
              </a:cxn>
              <a:cxn ang="0">
                <a:pos x="1174" y="2952"/>
              </a:cxn>
              <a:cxn ang="0">
                <a:pos x="1129" y="3219"/>
              </a:cxn>
              <a:cxn ang="0">
                <a:pos x="1087" y="3394"/>
              </a:cxn>
              <a:cxn ang="0">
                <a:pos x="1008" y="3654"/>
              </a:cxn>
              <a:cxn ang="0">
                <a:pos x="910" y="3908"/>
              </a:cxn>
              <a:cxn ang="0">
                <a:pos x="832" y="4073"/>
              </a:cxn>
              <a:cxn ang="0">
                <a:pos x="702" y="4314"/>
              </a:cxn>
              <a:cxn ang="0">
                <a:pos x="552" y="4545"/>
              </a:cxn>
              <a:cxn ang="0">
                <a:pos x="442" y="4693"/>
              </a:cxn>
              <a:cxn ang="0">
                <a:pos x="263" y="4904"/>
              </a:cxn>
              <a:cxn ang="0">
                <a:pos x="68" y="5101"/>
              </a:cxn>
            </a:cxnLst>
            <a:rect l="0" t="0" r="r" b="b"/>
            <a:pathLst>
              <a:path w="1515" h="5165">
                <a:moveTo>
                  <a:pt x="0" y="5165"/>
                </a:moveTo>
                <a:lnTo>
                  <a:pt x="0" y="5165"/>
                </a:lnTo>
                <a:lnTo>
                  <a:pt x="74" y="5108"/>
                </a:lnTo>
                <a:lnTo>
                  <a:pt x="147" y="5050"/>
                </a:lnTo>
                <a:lnTo>
                  <a:pt x="218" y="4990"/>
                </a:lnTo>
                <a:lnTo>
                  <a:pt x="289" y="4928"/>
                </a:lnTo>
                <a:lnTo>
                  <a:pt x="357" y="4864"/>
                </a:lnTo>
                <a:lnTo>
                  <a:pt x="424" y="4800"/>
                </a:lnTo>
                <a:lnTo>
                  <a:pt x="490" y="4733"/>
                </a:lnTo>
                <a:lnTo>
                  <a:pt x="553" y="4664"/>
                </a:lnTo>
                <a:lnTo>
                  <a:pt x="553" y="4664"/>
                </a:lnTo>
                <a:lnTo>
                  <a:pt x="615" y="4593"/>
                </a:lnTo>
                <a:lnTo>
                  <a:pt x="675" y="4522"/>
                </a:lnTo>
                <a:lnTo>
                  <a:pt x="734" y="4448"/>
                </a:lnTo>
                <a:lnTo>
                  <a:pt x="791" y="4373"/>
                </a:lnTo>
                <a:lnTo>
                  <a:pt x="845" y="4296"/>
                </a:lnTo>
                <a:lnTo>
                  <a:pt x="898" y="4217"/>
                </a:lnTo>
                <a:lnTo>
                  <a:pt x="949" y="4137"/>
                </a:lnTo>
                <a:lnTo>
                  <a:pt x="998" y="4057"/>
                </a:lnTo>
                <a:lnTo>
                  <a:pt x="998" y="4057"/>
                </a:lnTo>
                <a:lnTo>
                  <a:pt x="1045" y="3975"/>
                </a:lnTo>
                <a:lnTo>
                  <a:pt x="1090" y="3890"/>
                </a:lnTo>
                <a:lnTo>
                  <a:pt x="1132" y="3806"/>
                </a:lnTo>
                <a:lnTo>
                  <a:pt x="1173" y="3720"/>
                </a:lnTo>
                <a:lnTo>
                  <a:pt x="1212" y="3633"/>
                </a:lnTo>
                <a:lnTo>
                  <a:pt x="1248" y="3544"/>
                </a:lnTo>
                <a:lnTo>
                  <a:pt x="1282" y="3455"/>
                </a:lnTo>
                <a:lnTo>
                  <a:pt x="1314" y="3365"/>
                </a:lnTo>
                <a:lnTo>
                  <a:pt x="1314" y="3365"/>
                </a:lnTo>
                <a:lnTo>
                  <a:pt x="1344" y="3274"/>
                </a:lnTo>
                <a:lnTo>
                  <a:pt x="1370" y="3183"/>
                </a:lnTo>
                <a:lnTo>
                  <a:pt x="1395" y="3091"/>
                </a:lnTo>
                <a:lnTo>
                  <a:pt x="1419" y="2997"/>
                </a:lnTo>
                <a:lnTo>
                  <a:pt x="1438" y="2903"/>
                </a:lnTo>
                <a:lnTo>
                  <a:pt x="1457" y="2808"/>
                </a:lnTo>
                <a:lnTo>
                  <a:pt x="1473" y="2713"/>
                </a:lnTo>
                <a:lnTo>
                  <a:pt x="1485" y="2618"/>
                </a:lnTo>
                <a:lnTo>
                  <a:pt x="1485" y="2618"/>
                </a:lnTo>
                <a:lnTo>
                  <a:pt x="1496" y="2522"/>
                </a:lnTo>
                <a:lnTo>
                  <a:pt x="1505" y="2426"/>
                </a:lnTo>
                <a:lnTo>
                  <a:pt x="1511" y="2329"/>
                </a:lnTo>
                <a:lnTo>
                  <a:pt x="1514" y="2232"/>
                </a:lnTo>
                <a:lnTo>
                  <a:pt x="1515" y="2135"/>
                </a:lnTo>
                <a:lnTo>
                  <a:pt x="1514" y="2038"/>
                </a:lnTo>
                <a:lnTo>
                  <a:pt x="1511" y="1941"/>
                </a:lnTo>
                <a:lnTo>
                  <a:pt x="1504" y="1844"/>
                </a:lnTo>
                <a:lnTo>
                  <a:pt x="1504" y="1844"/>
                </a:lnTo>
                <a:lnTo>
                  <a:pt x="1496" y="1748"/>
                </a:lnTo>
                <a:lnTo>
                  <a:pt x="1484" y="1651"/>
                </a:lnTo>
                <a:lnTo>
                  <a:pt x="1470" y="1554"/>
                </a:lnTo>
                <a:lnTo>
                  <a:pt x="1454" y="1457"/>
                </a:lnTo>
                <a:lnTo>
                  <a:pt x="1436" y="1361"/>
                </a:lnTo>
                <a:lnTo>
                  <a:pt x="1415" y="1265"/>
                </a:lnTo>
                <a:lnTo>
                  <a:pt x="1391" y="1169"/>
                </a:lnTo>
                <a:lnTo>
                  <a:pt x="1365" y="1075"/>
                </a:lnTo>
                <a:lnTo>
                  <a:pt x="1365" y="1075"/>
                </a:lnTo>
                <a:lnTo>
                  <a:pt x="1337" y="981"/>
                </a:lnTo>
                <a:lnTo>
                  <a:pt x="1307" y="888"/>
                </a:lnTo>
                <a:lnTo>
                  <a:pt x="1273" y="794"/>
                </a:lnTo>
                <a:lnTo>
                  <a:pt x="1237" y="703"/>
                </a:lnTo>
                <a:lnTo>
                  <a:pt x="1237" y="703"/>
                </a:lnTo>
                <a:lnTo>
                  <a:pt x="1199" y="611"/>
                </a:lnTo>
                <a:lnTo>
                  <a:pt x="1159" y="521"/>
                </a:lnTo>
                <a:lnTo>
                  <a:pt x="1159" y="521"/>
                </a:lnTo>
                <a:lnTo>
                  <a:pt x="1116" y="432"/>
                </a:lnTo>
                <a:lnTo>
                  <a:pt x="1116" y="432"/>
                </a:lnTo>
                <a:lnTo>
                  <a:pt x="1094" y="387"/>
                </a:lnTo>
                <a:lnTo>
                  <a:pt x="1083" y="365"/>
                </a:lnTo>
                <a:lnTo>
                  <a:pt x="1071" y="344"/>
                </a:lnTo>
                <a:lnTo>
                  <a:pt x="1071" y="344"/>
                </a:lnTo>
                <a:lnTo>
                  <a:pt x="1045" y="293"/>
                </a:lnTo>
                <a:lnTo>
                  <a:pt x="1017" y="244"/>
                </a:lnTo>
                <a:lnTo>
                  <a:pt x="1164" y="152"/>
                </a:lnTo>
                <a:lnTo>
                  <a:pt x="1164" y="152"/>
                </a:lnTo>
                <a:lnTo>
                  <a:pt x="1087" y="124"/>
                </a:lnTo>
                <a:lnTo>
                  <a:pt x="1010" y="98"/>
                </a:lnTo>
                <a:lnTo>
                  <a:pt x="933" y="75"/>
                </a:lnTo>
                <a:lnTo>
                  <a:pt x="853" y="56"/>
                </a:lnTo>
                <a:lnTo>
                  <a:pt x="773" y="37"/>
                </a:lnTo>
                <a:lnTo>
                  <a:pt x="694" y="22"/>
                </a:lnTo>
                <a:lnTo>
                  <a:pt x="613" y="10"/>
                </a:lnTo>
                <a:lnTo>
                  <a:pt x="531" y="0"/>
                </a:lnTo>
                <a:lnTo>
                  <a:pt x="531" y="0"/>
                </a:lnTo>
                <a:lnTo>
                  <a:pt x="523" y="81"/>
                </a:lnTo>
                <a:lnTo>
                  <a:pt x="513" y="161"/>
                </a:lnTo>
                <a:lnTo>
                  <a:pt x="502" y="238"/>
                </a:lnTo>
                <a:lnTo>
                  <a:pt x="491" y="314"/>
                </a:lnTo>
                <a:lnTo>
                  <a:pt x="479" y="389"/>
                </a:lnTo>
                <a:lnTo>
                  <a:pt x="467" y="462"/>
                </a:lnTo>
                <a:lnTo>
                  <a:pt x="453" y="534"/>
                </a:lnTo>
                <a:lnTo>
                  <a:pt x="439" y="604"/>
                </a:lnTo>
                <a:lnTo>
                  <a:pt x="587" y="512"/>
                </a:lnTo>
                <a:lnTo>
                  <a:pt x="587" y="512"/>
                </a:lnTo>
                <a:lnTo>
                  <a:pt x="614" y="553"/>
                </a:lnTo>
                <a:lnTo>
                  <a:pt x="642" y="596"/>
                </a:lnTo>
                <a:lnTo>
                  <a:pt x="653" y="612"/>
                </a:lnTo>
                <a:lnTo>
                  <a:pt x="665" y="630"/>
                </a:lnTo>
                <a:lnTo>
                  <a:pt x="665" y="630"/>
                </a:lnTo>
                <a:lnTo>
                  <a:pt x="688" y="667"/>
                </a:lnTo>
                <a:lnTo>
                  <a:pt x="688" y="667"/>
                </a:lnTo>
                <a:lnTo>
                  <a:pt x="733" y="741"/>
                </a:lnTo>
                <a:lnTo>
                  <a:pt x="733" y="741"/>
                </a:lnTo>
                <a:lnTo>
                  <a:pt x="776" y="817"/>
                </a:lnTo>
                <a:lnTo>
                  <a:pt x="817" y="894"/>
                </a:lnTo>
                <a:lnTo>
                  <a:pt x="817" y="894"/>
                </a:lnTo>
                <a:lnTo>
                  <a:pt x="857" y="972"/>
                </a:lnTo>
                <a:lnTo>
                  <a:pt x="893" y="1050"/>
                </a:lnTo>
                <a:lnTo>
                  <a:pt x="928" y="1130"/>
                </a:lnTo>
                <a:lnTo>
                  <a:pt x="962" y="1211"/>
                </a:lnTo>
                <a:lnTo>
                  <a:pt x="962" y="1211"/>
                </a:lnTo>
                <a:lnTo>
                  <a:pt x="993" y="1293"/>
                </a:lnTo>
                <a:lnTo>
                  <a:pt x="1022" y="1376"/>
                </a:lnTo>
                <a:lnTo>
                  <a:pt x="1049" y="1459"/>
                </a:lnTo>
                <a:lnTo>
                  <a:pt x="1074" y="1543"/>
                </a:lnTo>
                <a:lnTo>
                  <a:pt x="1097" y="1629"/>
                </a:lnTo>
                <a:lnTo>
                  <a:pt x="1117" y="1714"/>
                </a:lnTo>
                <a:lnTo>
                  <a:pt x="1136" y="1801"/>
                </a:lnTo>
                <a:lnTo>
                  <a:pt x="1152" y="1887"/>
                </a:lnTo>
                <a:lnTo>
                  <a:pt x="1152" y="1887"/>
                </a:lnTo>
                <a:lnTo>
                  <a:pt x="1166" y="1975"/>
                </a:lnTo>
                <a:lnTo>
                  <a:pt x="1177" y="2063"/>
                </a:lnTo>
                <a:lnTo>
                  <a:pt x="1188" y="2151"/>
                </a:lnTo>
                <a:lnTo>
                  <a:pt x="1195" y="2239"/>
                </a:lnTo>
                <a:lnTo>
                  <a:pt x="1200" y="2328"/>
                </a:lnTo>
                <a:lnTo>
                  <a:pt x="1203" y="2417"/>
                </a:lnTo>
                <a:lnTo>
                  <a:pt x="1204" y="2507"/>
                </a:lnTo>
                <a:lnTo>
                  <a:pt x="1203" y="2596"/>
                </a:lnTo>
                <a:lnTo>
                  <a:pt x="1203" y="2596"/>
                </a:lnTo>
                <a:lnTo>
                  <a:pt x="1198" y="2685"/>
                </a:lnTo>
                <a:lnTo>
                  <a:pt x="1192" y="2775"/>
                </a:lnTo>
                <a:lnTo>
                  <a:pt x="1184" y="2863"/>
                </a:lnTo>
                <a:lnTo>
                  <a:pt x="1174" y="2952"/>
                </a:lnTo>
                <a:lnTo>
                  <a:pt x="1161" y="3041"/>
                </a:lnTo>
                <a:lnTo>
                  <a:pt x="1146" y="3130"/>
                </a:lnTo>
                <a:lnTo>
                  <a:pt x="1129" y="3219"/>
                </a:lnTo>
                <a:lnTo>
                  <a:pt x="1109" y="3307"/>
                </a:lnTo>
                <a:lnTo>
                  <a:pt x="1109" y="3307"/>
                </a:lnTo>
                <a:lnTo>
                  <a:pt x="1087" y="3394"/>
                </a:lnTo>
                <a:lnTo>
                  <a:pt x="1063" y="3481"/>
                </a:lnTo>
                <a:lnTo>
                  <a:pt x="1037" y="3567"/>
                </a:lnTo>
                <a:lnTo>
                  <a:pt x="1008" y="3654"/>
                </a:lnTo>
                <a:lnTo>
                  <a:pt x="978" y="3739"/>
                </a:lnTo>
                <a:lnTo>
                  <a:pt x="944" y="3824"/>
                </a:lnTo>
                <a:lnTo>
                  <a:pt x="910" y="3908"/>
                </a:lnTo>
                <a:lnTo>
                  <a:pt x="873" y="3991"/>
                </a:lnTo>
                <a:lnTo>
                  <a:pt x="873" y="3991"/>
                </a:lnTo>
                <a:lnTo>
                  <a:pt x="832" y="4073"/>
                </a:lnTo>
                <a:lnTo>
                  <a:pt x="791" y="4154"/>
                </a:lnTo>
                <a:lnTo>
                  <a:pt x="748" y="4234"/>
                </a:lnTo>
                <a:lnTo>
                  <a:pt x="702" y="4314"/>
                </a:lnTo>
                <a:lnTo>
                  <a:pt x="653" y="4391"/>
                </a:lnTo>
                <a:lnTo>
                  <a:pt x="604" y="4469"/>
                </a:lnTo>
                <a:lnTo>
                  <a:pt x="552" y="4545"/>
                </a:lnTo>
                <a:lnTo>
                  <a:pt x="498" y="4619"/>
                </a:lnTo>
                <a:lnTo>
                  <a:pt x="498" y="4619"/>
                </a:lnTo>
                <a:lnTo>
                  <a:pt x="442" y="4693"/>
                </a:lnTo>
                <a:lnTo>
                  <a:pt x="385" y="4764"/>
                </a:lnTo>
                <a:lnTo>
                  <a:pt x="325" y="4834"/>
                </a:lnTo>
                <a:lnTo>
                  <a:pt x="263" y="4904"/>
                </a:lnTo>
                <a:lnTo>
                  <a:pt x="200" y="4971"/>
                </a:lnTo>
                <a:lnTo>
                  <a:pt x="135" y="5036"/>
                </a:lnTo>
                <a:lnTo>
                  <a:pt x="68" y="5101"/>
                </a:lnTo>
                <a:lnTo>
                  <a:pt x="0" y="5165"/>
                </a:lnTo>
                <a:lnTo>
                  <a:pt x="0" y="5165"/>
                </a:lnTo>
                <a:close/>
              </a:path>
            </a:pathLst>
          </a:custGeom>
          <a:solidFill>
            <a:srgbClr val="2F3696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ru-RU" sz="1662"/>
          </a:p>
        </p:txBody>
      </p:sp>
      <p:sp>
        <p:nvSpPr>
          <p:cNvPr id="41" name="clipart_cross"/>
          <p:cNvSpPr>
            <a:spLocks/>
          </p:cNvSpPr>
          <p:nvPr/>
        </p:nvSpPr>
        <p:spPr bwMode="gray">
          <a:xfrm>
            <a:off x="653120" y="5609369"/>
            <a:ext cx="126300" cy="156876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12700" cap="flat" cmpd="sng">
            <a:solidFill>
              <a:srgbClr val="FC065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clipart_tick"/>
          <p:cNvSpPr>
            <a:spLocks/>
          </p:cNvSpPr>
          <p:nvPr/>
        </p:nvSpPr>
        <p:spPr bwMode="gray">
          <a:xfrm>
            <a:off x="631640" y="6158929"/>
            <a:ext cx="169259" cy="182432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9525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clipart_cross"/>
          <p:cNvSpPr>
            <a:spLocks/>
          </p:cNvSpPr>
          <p:nvPr/>
        </p:nvSpPr>
        <p:spPr bwMode="gray">
          <a:xfrm>
            <a:off x="653120" y="5183186"/>
            <a:ext cx="126300" cy="156876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12700" cap="flat" cmpd="sng">
            <a:solidFill>
              <a:srgbClr val="FC065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66" y="1724150"/>
            <a:ext cx="781390" cy="1017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424" y="1724150"/>
            <a:ext cx="783031" cy="1017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931" y="1721182"/>
            <a:ext cx="785947" cy="1023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15"/>
          <p:cNvGrpSpPr/>
          <p:nvPr/>
        </p:nvGrpSpPr>
        <p:grpSpPr>
          <a:xfrm>
            <a:off x="9353332" y="2002791"/>
            <a:ext cx="369528" cy="460711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47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2" y="1723992"/>
            <a:ext cx="767421" cy="1018308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964" y="1723992"/>
            <a:ext cx="767421" cy="1018308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8" name="Прямая соединительная линия 47"/>
          <p:cNvCxnSpPr/>
          <p:nvPr/>
        </p:nvCxnSpPr>
        <p:spPr>
          <a:xfrm>
            <a:off x="6057871" y="1465132"/>
            <a:ext cx="0" cy="147600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miter lim="800000"/>
            <a:headEnd type="none" w="med" len="med"/>
            <a:tailEnd type="none"/>
          </a:ln>
        </p:spPr>
      </p:cxnSp>
      <p:sp>
        <p:nvSpPr>
          <p:cNvPr id="49" name="Прямоугольник 48"/>
          <p:cNvSpPr/>
          <p:nvPr/>
        </p:nvSpPr>
        <p:spPr>
          <a:xfrm>
            <a:off x="50802" y="1338943"/>
            <a:ext cx="3407229" cy="32657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buClr>
                <a:srgbClr val="2D3494"/>
              </a:buClr>
            </a:pPr>
            <a:r>
              <a:rPr lang="ru-RU" sz="1400" b="1" dirty="0" smtClean="0">
                <a:solidFill>
                  <a:srgbClr val="EB2049"/>
                </a:solidFill>
              </a:rPr>
              <a:t>УМК Волобуева-Пономарева (10-11)</a:t>
            </a:r>
            <a:endParaRPr lang="ru-RU" sz="1400" b="1" dirty="0">
              <a:solidFill>
                <a:srgbClr val="3B893F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9114252" y="1343984"/>
            <a:ext cx="2622200" cy="31058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buClr>
                <a:srgbClr val="2D3494"/>
              </a:buClr>
            </a:pPr>
            <a:r>
              <a:rPr lang="ru-RU" sz="1400" b="1" dirty="0">
                <a:solidFill>
                  <a:schemeClr val="tx1"/>
                </a:solidFill>
              </a:rPr>
              <a:t>н</a:t>
            </a:r>
            <a:r>
              <a:rPr lang="ru-RU" sz="1400" b="1" dirty="0" smtClean="0">
                <a:solidFill>
                  <a:schemeClr val="tx1"/>
                </a:solidFill>
              </a:rPr>
              <a:t>а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ru-RU" sz="1400" b="1" dirty="0" smtClean="0">
                <a:solidFill>
                  <a:schemeClr val="tx1"/>
                </a:solidFill>
              </a:rPr>
              <a:t> </a:t>
            </a:r>
            <a:r>
              <a:rPr lang="ru-RU" sz="1400" b="1" dirty="0" smtClean="0">
                <a:solidFill>
                  <a:srgbClr val="3B893F"/>
                </a:solidFill>
              </a:rPr>
              <a:t>УМК </a:t>
            </a:r>
            <a:r>
              <a:rPr lang="ru-RU" sz="1400" b="1" dirty="0">
                <a:solidFill>
                  <a:srgbClr val="3B893F"/>
                </a:solidFill>
              </a:rPr>
              <a:t>Мясникова </a:t>
            </a:r>
            <a:r>
              <a:rPr lang="ru-RU" sz="1400" b="1" dirty="0" smtClean="0">
                <a:solidFill>
                  <a:srgbClr val="3B893F"/>
                </a:solidFill>
              </a:rPr>
              <a:t>(10)</a:t>
            </a:r>
            <a:endParaRPr lang="ru-RU" sz="1400" b="1" dirty="0">
              <a:solidFill>
                <a:srgbClr val="3B893F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522120" y="1343984"/>
            <a:ext cx="2475881" cy="31058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buClr>
                <a:srgbClr val="2D3494"/>
              </a:buClr>
            </a:pPr>
            <a:r>
              <a:rPr lang="ru-RU" sz="1400" b="1" dirty="0" smtClean="0">
                <a:solidFill>
                  <a:schemeClr val="tx1"/>
                </a:solidFill>
              </a:rPr>
              <a:t>с</a:t>
            </a:r>
            <a:r>
              <a:rPr lang="ru-RU" sz="1400" b="1" dirty="0" smtClean="0">
                <a:solidFill>
                  <a:srgbClr val="EB2049"/>
                </a:solidFill>
              </a:rPr>
              <a:t> УМК </a:t>
            </a:r>
            <a:r>
              <a:rPr lang="ru-RU" sz="1400" b="1" dirty="0">
                <a:solidFill>
                  <a:srgbClr val="EB2049"/>
                </a:solidFill>
              </a:rPr>
              <a:t>Мясникова </a:t>
            </a:r>
            <a:r>
              <a:rPr lang="ru-RU" sz="1400" b="1" dirty="0" smtClean="0">
                <a:solidFill>
                  <a:srgbClr val="EB2049"/>
                </a:solidFill>
              </a:rPr>
              <a:t>(10-11)</a:t>
            </a:r>
            <a:endParaRPr lang="ru-RU" sz="1400" b="1" dirty="0">
              <a:solidFill>
                <a:srgbClr val="EB2049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61257" y="925286"/>
            <a:ext cx="7578876" cy="41825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Мы рекомендуем переходить на УМК, соответствующие ФГОС и ПООП: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3238673" y="1332922"/>
            <a:ext cx="2386109" cy="33271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buClr>
                <a:srgbClr val="2D3494"/>
              </a:buClr>
            </a:pPr>
            <a:r>
              <a:rPr lang="ru-RU" sz="1400" b="1" dirty="0" smtClean="0">
                <a:solidFill>
                  <a:schemeClr val="tx1"/>
                </a:solidFill>
              </a:rPr>
              <a:t>на</a:t>
            </a:r>
            <a:r>
              <a:rPr lang="ru-RU" sz="1400" b="1" dirty="0" smtClean="0">
                <a:solidFill>
                  <a:srgbClr val="3B893F"/>
                </a:solidFill>
              </a:rPr>
              <a:t>    </a:t>
            </a:r>
            <a:r>
              <a:rPr lang="ru-RU" sz="1400" b="1" dirty="0" smtClean="0">
                <a:solidFill>
                  <a:srgbClr val="3B893F"/>
                </a:solidFill>
              </a:rPr>
              <a:t>УМК </a:t>
            </a:r>
            <a:r>
              <a:rPr lang="ru-RU" sz="1400" b="1" dirty="0" smtClean="0">
                <a:solidFill>
                  <a:srgbClr val="3B893F"/>
                </a:solidFill>
              </a:rPr>
              <a:t>Шубина (10)</a:t>
            </a:r>
            <a:endParaRPr lang="ru-RU" sz="1400" b="1" dirty="0">
              <a:solidFill>
                <a:srgbClr val="3B893F"/>
              </a:solidFill>
            </a:endParaRPr>
          </a:p>
        </p:txBody>
      </p:sp>
      <p:pic>
        <p:nvPicPr>
          <p:cNvPr id="516108" name="Picture 12" descr="https://cdn.rosuchebnik.ru/v2/DRF000000000726422/COVER/cover1__w60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159" y="1719068"/>
            <a:ext cx="722359" cy="1028157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115"/>
          <p:cNvGrpSpPr/>
          <p:nvPr/>
        </p:nvGrpSpPr>
        <p:grpSpPr>
          <a:xfrm>
            <a:off x="3377523" y="2002791"/>
            <a:ext cx="369528" cy="460711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55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56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917372" y="2754086"/>
            <a:ext cx="3135086" cy="5187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dirty="0" smtClean="0"/>
              <a:t>Оптимален для перехода за счет дополнительных ресурсов и многоуровневой методики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315883" y="2812534"/>
            <a:ext cx="264104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dirty="0" smtClean="0"/>
              <a:t>Та же линия, но переработанная </a:t>
            </a:r>
          </a:p>
          <a:p>
            <a:pPr algn="ctr"/>
            <a:r>
              <a:rPr lang="ru-RU" sz="1100" dirty="0" smtClean="0"/>
              <a:t>под ФГОС и ПООП</a:t>
            </a:r>
          </a:p>
        </p:txBody>
      </p:sp>
      <p:sp>
        <p:nvSpPr>
          <p:cNvPr id="65" name="Freeform 48"/>
          <p:cNvSpPr>
            <a:spLocks/>
          </p:cNvSpPr>
          <p:nvPr/>
        </p:nvSpPr>
        <p:spPr bwMode="auto">
          <a:xfrm rot="10461462">
            <a:off x="217247" y="3904657"/>
            <a:ext cx="374978" cy="917662"/>
          </a:xfrm>
          <a:custGeom>
            <a:avLst/>
            <a:gdLst/>
            <a:ahLst/>
            <a:cxnLst>
              <a:cxn ang="0">
                <a:pos x="74" y="5108"/>
              </a:cxn>
              <a:cxn ang="0">
                <a:pos x="289" y="4928"/>
              </a:cxn>
              <a:cxn ang="0">
                <a:pos x="490" y="4733"/>
              </a:cxn>
              <a:cxn ang="0">
                <a:pos x="615" y="4593"/>
              </a:cxn>
              <a:cxn ang="0">
                <a:pos x="791" y="4373"/>
              </a:cxn>
              <a:cxn ang="0">
                <a:pos x="949" y="4137"/>
              </a:cxn>
              <a:cxn ang="0">
                <a:pos x="1045" y="3975"/>
              </a:cxn>
              <a:cxn ang="0">
                <a:pos x="1173" y="3720"/>
              </a:cxn>
              <a:cxn ang="0">
                <a:pos x="1282" y="3455"/>
              </a:cxn>
              <a:cxn ang="0">
                <a:pos x="1344" y="3274"/>
              </a:cxn>
              <a:cxn ang="0">
                <a:pos x="1419" y="2997"/>
              </a:cxn>
              <a:cxn ang="0">
                <a:pos x="1473" y="2713"/>
              </a:cxn>
              <a:cxn ang="0">
                <a:pos x="1496" y="2522"/>
              </a:cxn>
              <a:cxn ang="0">
                <a:pos x="1514" y="2232"/>
              </a:cxn>
              <a:cxn ang="0">
                <a:pos x="1511" y="1941"/>
              </a:cxn>
              <a:cxn ang="0">
                <a:pos x="1496" y="1748"/>
              </a:cxn>
              <a:cxn ang="0">
                <a:pos x="1454" y="1457"/>
              </a:cxn>
              <a:cxn ang="0">
                <a:pos x="1391" y="1169"/>
              </a:cxn>
              <a:cxn ang="0">
                <a:pos x="1337" y="981"/>
              </a:cxn>
              <a:cxn ang="0">
                <a:pos x="1237" y="703"/>
              </a:cxn>
              <a:cxn ang="0">
                <a:pos x="1159" y="521"/>
              </a:cxn>
              <a:cxn ang="0">
                <a:pos x="1116" y="432"/>
              </a:cxn>
              <a:cxn ang="0">
                <a:pos x="1071" y="344"/>
              </a:cxn>
              <a:cxn ang="0">
                <a:pos x="1017" y="244"/>
              </a:cxn>
              <a:cxn ang="0">
                <a:pos x="1087" y="124"/>
              </a:cxn>
              <a:cxn ang="0">
                <a:pos x="853" y="56"/>
              </a:cxn>
              <a:cxn ang="0">
                <a:pos x="613" y="10"/>
              </a:cxn>
              <a:cxn ang="0">
                <a:pos x="523" y="81"/>
              </a:cxn>
              <a:cxn ang="0">
                <a:pos x="491" y="314"/>
              </a:cxn>
              <a:cxn ang="0">
                <a:pos x="453" y="534"/>
              </a:cxn>
              <a:cxn ang="0">
                <a:pos x="587" y="512"/>
              </a:cxn>
              <a:cxn ang="0">
                <a:pos x="653" y="612"/>
              </a:cxn>
              <a:cxn ang="0">
                <a:pos x="688" y="667"/>
              </a:cxn>
              <a:cxn ang="0">
                <a:pos x="733" y="741"/>
              </a:cxn>
              <a:cxn ang="0">
                <a:pos x="817" y="894"/>
              </a:cxn>
              <a:cxn ang="0">
                <a:pos x="928" y="1130"/>
              </a:cxn>
              <a:cxn ang="0">
                <a:pos x="993" y="1293"/>
              </a:cxn>
              <a:cxn ang="0">
                <a:pos x="1074" y="1543"/>
              </a:cxn>
              <a:cxn ang="0">
                <a:pos x="1136" y="1801"/>
              </a:cxn>
              <a:cxn ang="0">
                <a:pos x="1166" y="1975"/>
              </a:cxn>
              <a:cxn ang="0">
                <a:pos x="1195" y="2239"/>
              </a:cxn>
              <a:cxn ang="0">
                <a:pos x="1204" y="2507"/>
              </a:cxn>
              <a:cxn ang="0">
                <a:pos x="1198" y="2685"/>
              </a:cxn>
              <a:cxn ang="0">
                <a:pos x="1174" y="2952"/>
              </a:cxn>
              <a:cxn ang="0">
                <a:pos x="1129" y="3219"/>
              </a:cxn>
              <a:cxn ang="0">
                <a:pos x="1087" y="3394"/>
              </a:cxn>
              <a:cxn ang="0">
                <a:pos x="1008" y="3654"/>
              </a:cxn>
              <a:cxn ang="0">
                <a:pos x="910" y="3908"/>
              </a:cxn>
              <a:cxn ang="0">
                <a:pos x="832" y="4073"/>
              </a:cxn>
              <a:cxn ang="0">
                <a:pos x="702" y="4314"/>
              </a:cxn>
              <a:cxn ang="0">
                <a:pos x="552" y="4545"/>
              </a:cxn>
              <a:cxn ang="0">
                <a:pos x="442" y="4693"/>
              </a:cxn>
              <a:cxn ang="0">
                <a:pos x="263" y="4904"/>
              </a:cxn>
              <a:cxn ang="0">
                <a:pos x="68" y="5101"/>
              </a:cxn>
            </a:cxnLst>
            <a:rect l="0" t="0" r="r" b="b"/>
            <a:pathLst>
              <a:path w="1515" h="5165">
                <a:moveTo>
                  <a:pt x="0" y="5165"/>
                </a:moveTo>
                <a:lnTo>
                  <a:pt x="0" y="5165"/>
                </a:lnTo>
                <a:lnTo>
                  <a:pt x="74" y="5108"/>
                </a:lnTo>
                <a:lnTo>
                  <a:pt x="147" y="5050"/>
                </a:lnTo>
                <a:lnTo>
                  <a:pt x="218" y="4990"/>
                </a:lnTo>
                <a:lnTo>
                  <a:pt x="289" y="4928"/>
                </a:lnTo>
                <a:lnTo>
                  <a:pt x="357" y="4864"/>
                </a:lnTo>
                <a:lnTo>
                  <a:pt x="424" y="4800"/>
                </a:lnTo>
                <a:lnTo>
                  <a:pt x="490" y="4733"/>
                </a:lnTo>
                <a:lnTo>
                  <a:pt x="553" y="4664"/>
                </a:lnTo>
                <a:lnTo>
                  <a:pt x="553" y="4664"/>
                </a:lnTo>
                <a:lnTo>
                  <a:pt x="615" y="4593"/>
                </a:lnTo>
                <a:lnTo>
                  <a:pt x="675" y="4522"/>
                </a:lnTo>
                <a:lnTo>
                  <a:pt x="734" y="4448"/>
                </a:lnTo>
                <a:lnTo>
                  <a:pt x="791" y="4373"/>
                </a:lnTo>
                <a:lnTo>
                  <a:pt x="845" y="4296"/>
                </a:lnTo>
                <a:lnTo>
                  <a:pt x="898" y="4217"/>
                </a:lnTo>
                <a:lnTo>
                  <a:pt x="949" y="4137"/>
                </a:lnTo>
                <a:lnTo>
                  <a:pt x="998" y="4057"/>
                </a:lnTo>
                <a:lnTo>
                  <a:pt x="998" y="4057"/>
                </a:lnTo>
                <a:lnTo>
                  <a:pt x="1045" y="3975"/>
                </a:lnTo>
                <a:lnTo>
                  <a:pt x="1090" y="3890"/>
                </a:lnTo>
                <a:lnTo>
                  <a:pt x="1132" y="3806"/>
                </a:lnTo>
                <a:lnTo>
                  <a:pt x="1173" y="3720"/>
                </a:lnTo>
                <a:lnTo>
                  <a:pt x="1212" y="3633"/>
                </a:lnTo>
                <a:lnTo>
                  <a:pt x="1248" y="3544"/>
                </a:lnTo>
                <a:lnTo>
                  <a:pt x="1282" y="3455"/>
                </a:lnTo>
                <a:lnTo>
                  <a:pt x="1314" y="3365"/>
                </a:lnTo>
                <a:lnTo>
                  <a:pt x="1314" y="3365"/>
                </a:lnTo>
                <a:lnTo>
                  <a:pt x="1344" y="3274"/>
                </a:lnTo>
                <a:lnTo>
                  <a:pt x="1370" y="3183"/>
                </a:lnTo>
                <a:lnTo>
                  <a:pt x="1395" y="3091"/>
                </a:lnTo>
                <a:lnTo>
                  <a:pt x="1419" y="2997"/>
                </a:lnTo>
                <a:lnTo>
                  <a:pt x="1438" y="2903"/>
                </a:lnTo>
                <a:lnTo>
                  <a:pt x="1457" y="2808"/>
                </a:lnTo>
                <a:lnTo>
                  <a:pt x="1473" y="2713"/>
                </a:lnTo>
                <a:lnTo>
                  <a:pt x="1485" y="2618"/>
                </a:lnTo>
                <a:lnTo>
                  <a:pt x="1485" y="2618"/>
                </a:lnTo>
                <a:lnTo>
                  <a:pt x="1496" y="2522"/>
                </a:lnTo>
                <a:lnTo>
                  <a:pt x="1505" y="2426"/>
                </a:lnTo>
                <a:lnTo>
                  <a:pt x="1511" y="2329"/>
                </a:lnTo>
                <a:lnTo>
                  <a:pt x="1514" y="2232"/>
                </a:lnTo>
                <a:lnTo>
                  <a:pt x="1515" y="2135"/>
                </a:lnTo>
                <a:lnTo>
                  <a:pt x="1514" y="2038"/>
                </a:lnTo>
                <a:lnTo>
                  <a:pt x="1511" y="1941"/>
                </a:lnTo>
                <a:lnTo>
                  <a:pt x="1504" y="1844"/>
                </a:lnTo>
                <a:lnTo>
                  <a:pt x="1504" y="1844"/>
                </a:lnTo>
                <a:lnTo>
                  <a:pt x="1496" y="1748"/>
                </a:lnTo>
                <a:lnTo>
                  <a:pt x="1484" y="1651"/>
                </a:lnTo>
                <a:lnTo>
                  <a:pt x="1470" y="1554"/>
                </a:lnTo>
                <a:lnTo>
                  <a:pt x="1454" y="1457"/>
                </a:lnTo>
                <a:lnTo>
                  <a:pt x="1436" y="1361"/>
                </a:lnTo>
                <a:lnTo>
                  <a:pt x="1415" y="1265"/>
                </a:lnTo>
                <a:lnTo>
                  <a:pt x="1391" y="1169"/>
                </a:lnTo>
                <a:lnTo>
                  <a:pt x="1365" y="1075"/>
                </a:lnTo>
                <a:lnTo>
                  <a:pt x="1365" y="1075"/>
                </a:lnTo>
                <a:lnTo>
                  <a:pt x="1337" y="981"/>
                </a:lnTo>
                <a:lnTo>
                  <a:pt x="1307" y="888"/>
                </a:lnTo>
                <a:lnTo>
                  <a:pt x="1273" y="794"/>
                </a:lnTo>
                <a:lnTo>
                  <a:pt x="1237" y="703"/>
                </a:lnTo>
                <a:lnTo>
                  <a:pt x="1237" y="703"/>
                </a:lnTo>
                <a:lnTo>
                  <a:pt x="1199" y="611"/>
                </a:lnTo>
                <a:lnTo>
                  <a:pt x="1159" y="521"/>
                </a:lnTo>
                <a:lnTo>
                  <a:pt x="1159" y="521"/>
                </a:lnTo>
                <a:lnTo>
                  <a:pt x="1116" y="432"/>
                </a:lnTo>
                <a:lnTo>
                  <a:pt x="1116" y="432"/>
                </a:lnTo>
                <a:lnTo>
                  <a:pt x="1094" y="387"/>
                </a:lnTo>
                <a:lnTo>
                  <a:pt x="1083" y="365"/>
                </a:lnTo>
                <a:lnTo>
                  <a:pt x="1071" y="344"/>
                </a:lnTo>
                <a:lnTo>
                  <a:pt x="1071" y="344"/>
                </a:lnTo>
                <a:lnTo>
                  <a:pt x="1045" y="293"/>
                </a:lnTo>
                <a:lnTo>
                  <a:pt x="1017" y="244"/>
                </a:lnTo>
                <a:lnTo>
                  <a:pt x="1164" y="152"/>
                </a:lnTo>
                <a:lnTo>
                  <a:pt x="1164" y="152"/>
                </a:lnTo>
                <a:lnTo>
                  <a:pt x="1087" y="124"/>
                </a:lnTo>
                <a:lnTo>
                  <a:pt x="1010" y="98"/>
                </a:lnTo>
                <a:lnTo>
                  <a:pt x="933" y="75"/>
                </a:lnTo>
                <a:lnTo>
                  <a:pt x="853" y="56"/>
                </a:lnTo>
                <a:lnTo>
                  <a:pt x="773" y="37"/>
                </a:lnTo>
                <a:lnTo>
                  <a:pt x="694" y="22"/>
                </a:lnTo>
                <a:lnTo>
                  <a:pt x="613" y="10"/>
                </a:lnTo>
                <a:lnTo>
                  <a:pt x="531" y="0"/>
                </a:lnTo>
                <a:lnTo>
                  <a:pt x="531" y="0"/>
                </a:lnTo>
                <a:lnTo>
                  <a:pt x="523" y="81"/>
                </a:lnTo>
                <a:lnTo>
                  <a:pt x="513" y="161"/>
                </a:lnTo>
                <a:lnTo>
                  <a:pt x="502" y="238"/>
                </a:lnTo>
                <a:lnTo>
                  <a:pt x="491" y="314"/>
                </a:lnTo>
                <a:lnTo>
                  <a:pt x="479" y="389"/>
                </a:lnTo>
                <a:lnTo>
                  <a:pt x="467" y="462"/>
                </a:lnTo>
                <a:lnTo>
                  <a:pt x="453" y="534"/>
                </a:lnTo>
                <a:lnTo>
                  <a:pt x="439" y="604"/>
                </a:lnTo>
                <a:lnTo>
                  <a:pt x="587" y="512"/>
                </a:lnTo>
                <a:lnTo>
                  <a:pt x="587" y="512"/>
                </a:lnTo>
                <a:lnTo>
                  <a:pt x="614" y="553"/>
                </a:lnTo>
                <a:lnTo>
                  <a:pt x="642" y="596"/>
                </a:lnTo>
                <a:lnTo>
                  <a:pt x="653" y="612"/>
                </a:lnTo>
                <a:lnTo>
                  <a:pt x="665" y="630"/>
                </a:lnTo>
                <a:lnTo>
                  <a:pt x="665" y="630"/>
                </a:lnTo>
                <a:lnTo>
                  <a:pt x="688" y="667"/>
                </a:lnTo>
                <a:lnTo>
                  <a:pt x="688" y="667"/>
                </a:lnTo>
                <a:lnTo>
                  <a:pt x="733" y="741"/>
                </a:lnTo>
                <a:lnTo>
                  <a:pt x="733" y="741"/>
                </a:lnTo>
                <a:lnTo>
                  <a:pt x="776" y="817"/>
                </a:lnTo>
                <a:lnTo>
                  <a:pt x="817" y="894"/>
                </a:lnTo>
                <a:lnTo>
                  <a:pt x="817" y="894"/>
                </a:lnTo>
                <a:lnTo>
                  <a:pt x="857" y="972"/>
                </a:lnTo>
                <a:lnTo>
                  <a:pt x="893" y="1050"/>
                </a:lnTo>
                <a:lnTo>
                  <a:pt x="928" y="1130"/>
                </a:lnTo>
                <a:lnTo>
                  <a:pt x="962" y="1211"/>
                </a:lnTo>
                <a:lnTo>
                  <a:pt x="962" y="1211"/>
                </a:lnTo>
                <a:lnTo>
                  <a:pt x="993" y="1293"/>
                </a:lnTo>
                <a:lnTo>
                  <a:pt x="1022" y="1376"/>
                </a:lnTo>
                <a:lnTo>
                  <a:pt x="1049" y="1459"/>
                </a:lnTo>
                <a:lnTo>
                  <a:pt x="1074" y="1543"/>
                </a:lnTo>
                <a:lnTo>
                  <a:pt x="1097" y="1629"/>
                </a:lnTo>
                <a:lnTo>
                  <a:pt x="1117" y="1714"/>
                </a:lnTo>
                <a:lnTo>
                  <a:pt x="1136" y="1801"/>
                </a:lnTo>
                <a:lnTo>
                  <a:pt x="1152" y="1887"/>
                </a:lnTo>
                <a:lnTo>
                  <a:pt x="1152" y="1887"/>
                </a:lnTo>
                <a:lnTo>
                  <a:pt x="1166" y="1975"/>
                </a:lnTo>
                <a:lnTo>
                  <a:pt x="1177" y="2063"/>
                </a:lnTo>
                <a:lnTo>
                  <a:pt x="1188" y="2151"/>
                </a:lnTo>
                <a:lnTo>
                  <a:pt x="1195" y="2239"/>
                </a:lnTo>
                <a:lnTo>
                  <a:pt x="1200" y="2328"/>
                </a:lnTo>
                <a:lnTo>
                  <a:pt x="1203" y="2417"/>
                </a:lnTo>
                <a:lnTo>
                  <a:pt x="1204" y="2507"/>
                </a:lnTo>
                <a:lnTo>
                  <a:pt x="1203" y="2596"/>
                </a:lnTo>
                <a:lnTo>
                  <a:pt x="1203" y="2596"/>
                </a:lnTo>
                <a:lnTo>
                  <a:pt x="1198" y="2685"/>
                </a:lnTo>
                <a:lnTo>
                  <a:pt x="1192" y="2775"/>
                </a:lnTo>
                <a:lnTo>
                  <a:pt x="1184" y="2863"/>
                </a:lnTo>
                <a:lnTo>
                  <a:pt x="1174" y="2952"/>
                </a:lnTo>
                <a:lnTo>
                  <a:pt x="1161" y="3041"/>
                </a:lnTo>
                <a:lnTo>
                  <a:pt x="1146" y="3130"/>
                </a:lnTo>
                <a:lnTo>
                  <a:pt x="1129" y="3219"/>
                </a:lnTo>
                <a:lnTo>
                  <a:pt x="1109" y="3307"/>
                </a:lnTo>
                <a:lnTo>
                  <a:pt x="1109" y="3307"/>
                </a:lnTo>
                <a:lnTo>
                  <a:pt x="1087" y="3394"/>
                </a:lnTo>
                <a:lnTo>
                  <a:pt x="1063" y="3481"/>
                </a:lnTo>
                <a:lnTo>
                  <a:pt x="1037" y="3567"/>
                </a:lnTo>
                <a:lnTo>
                  <a:pt x="1008" y="3654"/>
                </a:lnTo>
                <a:lnTo>
                  <a:pt x="978" y="3739"/>
                </a:lnTo>
                <a:lnTo>
                  <a:pt x="944" y="3824"/>
                </a:lnTo>
                <a:lnTo>
                  <a:pt x="910" y="3908"/>
                </a:lnTo>
                <a:lnTo>
                  <a:pt x="873" y="3991"/>
                </a:lnTo>
                <a:lnTo>
                  <a:pt x="873" y="3991"/>
                </a:lnTo>
                <a:lnTo>
                  <a:pt x="832" y="4073"/>
                </a:lnTo>
                <a:lnTo>
                  <a:pt x="791" y="4154"/>
                </a:lnTo>
                <a:lnTo>
                  <a:pt x="748" y="4234"/>
                </a:lnTo>
                <a:lnTo>
                  <a:pt x="702" y="4314"/>
                </a:lnTo>
                <a:lnTo>
                  <a:pt x="653" y="4391"/>
                </a:lnTo>
                <a:lnTo>
                  <a:pt x="604" y="4469"/>
                </a:lnTo>
                <a:lnTo>
                  <a:pt x="552" y="4545"/>
                </a:lnTo>
                <a:lnTo>
                  <a:pt x="498" y="4619"/>
                </a:lnTo>
                <a:lnTo>
                  <a:pt x="498" y="4619"/>
                </a:lnTo>
                <a:lnTo>
                  <a:pt x="442" y="4693"/>
                </a:lnTo>
                <a:lnTo>
                  <a:pt x="385" y="4764"/>
                </a:lnTo>
                <a:lnTo>
                  <a:pt x="325" y="4834"/>
                </a:lnTo>
                <a:lnTo>
                  <a:pt x="263" y="4904"/>
                </a:lnTo>
                <a:lnTo>
                  <a:pt x="200" y="4971"/>
                </a:lnTo>
                <a:lnTo>
                  <a:pt x="135" y="5036"/>
                </a:lnTo>
                <a:lnTo>
                  <a:pt x="68" y="5101"/>
                </a:lnTo>
                <a:lnTo>
                  <a:pt x="0" y="5165"/>
                </a:lnTo>
                <a:lnTo>
                  <a:pt x="0" y="5165"/>
                </a:lnTo>
                <a:close/>
              </a:path>
            </a:pathLst>
          </a:custGeom>
          <a:solidFill>
            <a:srgbClr val="2F3696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ru-RU" sz="1662"/>
          </a:p>
        </p:txBody>
      </p:sp>
      <p:sp>
        <p:nvSpPr>
          <p:cNvPr id="60" name="clipart_tick"/>
          <p:cNvSpPr>
            <a:spLocks/>
          </p:cNvSpPr>
          <p:nvPr/>
        </p:nvSpPr>
        <p:spPr bwMode="gray">
          <a:xfrm>
            <a:off x="656132" y="4551335"/>
            <a:ext cx="169259" cy="182432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9525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9607682" y="4418937"/>
            <a:ext cx="2303147" cy="47589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100" b="1" dirty="0" smtClean="0">
                <a:solidFill>
                  <a:srgbClr val="3B893F"/>
                </a:solidFill>
              </a:rPr>
              <a:t>новый современный учебник,</a:t>
            </a:r>
            <a:endParaRPr lang="ru-RU" sz="1100" b="1" dirty="0">
              <a:solidFill>
                <a:srgbClr val="3B893F"/>
              </a:solidFill>
            </a:endParaRPr>
          </a:p>
          <a:p>
            <a:r>
              <a:rPr lang="ru-RU" sz="1100" b="1" dirty="0">
                <a:solidFill>
                  <a:srgbClr val="3B893F"/>
                </a:solidFill>
              </a:rPr>
              <a:t>присутствует в бланке заказа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566058" y="3668915"/>
            <a:ext cx="11266713" cy="794225"/>
          </a:xfrm>
          <a:prstGeom prst="rect">
            <a:avLst/>
          </a:prstGeom>
          <a:noFill/>
          <a:ln w="19050">
            <a:solidFill>
              <a:srgbClr val="EB2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566058" y="4484914"/>
            <a:ext cx="11266713" cy="42428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1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86138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63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328915"/>
            <a:ext cx="12192000" cy="254024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7" name="Подзаголовок 3"/>
          <p:cNvSpPr txBox="1">
            <a:spLocks/>
          </p:cNvSpPr>
          <p:nvPr/>
        </p:nvSpPr>
        <p:spPr>
          <a:xfrm>
            <a:off x="5716335" y="2512229"/>
            <a:ext cx="5768850" cy="2292923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Преимущества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Сочетание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академического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подхода и доступного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изложения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Разноуровневый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методический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аппарат для формирования индивидуальных образовательных траекторий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Ориентация на развитие гражданской идентичности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учащихся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Эффективная подготовка к итоговой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аттестации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Авторы – известные российские ученые, преподаватели, общественные деятели: В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 А. Тишков – академик РАН, научный руководитель Института этнологии и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антропологии им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 Н. Н.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Миклухо-Маклая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Подзаголовок 3"/>
          <p:cNvSpPr txBox="1">
            <a:spLocks/>
          </p:cNvSpPr>
          <p:nvPr/>
        </p:nvSpPr>
        <p:spPr>
          <a:xfrm>
            <a:off x="5716332" y="1709033"/>
            <a:ext cx="6287868" cy="62191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Академический подход для эффективной подготовки к ОГЭ и ЕГЭ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одзаголовок 3"/>
          <p:cNvSpPr txBox="1">
            <a:spLocks/>
          </p:cNvSpPr>
          <p:nvPr/>
        </p:nvSpPr>
        <p:spPr>
          <a:xfrm>
            <a:off x="5716332" y="4963988"/>
            <a:ext cx="3417319" cy="1014248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методические пособия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рабочая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программа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253345" y="260648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dirty="0" smtClean="0"/>
              <a:t>НОВАЯ ЛИНИЯ </a:t>
            </a:r>
            <a:r>
              <a:rPr lang="ru-RU" dirty="0"/>
              <a:t>УМК</a:t>
            </a:r>
            <a:r>
              <a:rPr lang="ru-RU" dirty="0">
                <a:solidFill>
                  <a:srgbClr val="005CAB"/>
                </a:solidFill>
              </a:rPr>
              <a:t> </a:t>
            </a:r>
            <a:r>
              <a:rPr lang="ru-RU" dirty="0" smtClean="0">
                <a:solidFill>
                  <a:srgbClr val="EB2049"/>
                </a:solidFill>
              </a:rPr>
              <a:t>ПО ОБЩЕСТВОЗНАНИЮ </a:t>
            </a:r>
            <a:r>
              <a:rPr lang="ru-RU" dirty="0"/>
              <a:t>ДЛЯ </a:t>
            </a:r>
            <a:r>
              <a:rPr lang="ru-RU" dirty="0" smtClean="0"/>
              <a:t>6-11 </a:t>
            </a:r>
            <a:r>
              <a:rPr lang="ru-RU" dirty="0"/>
              <a:t>КЛАССОВ </a:t>
            </a:r>
            <a:br>
              <a:rPr lang="ru-RU" dirty="0"/>
            </a:br>
            <a:r>
              <a:rPr lang="ru-RU" dirty="0" smtClean="0">
                <a:solidFill>
                  <a:srgbClr val="EB2049"/>
                </a:solidFill>
              </a:rPr>
              <a:t>ПОД РЕДАКЦИЕЙ В. А. ТИШКОВА</a:t>
            </a:r>
            <a:endParaRPr lang="ru-RU" altLang="ru-RU" dirty="0">
              <a:solidFill>
                <a:srgbClr val="EB2049"/>
              </a:solidFill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17" y="1680363"/>
            <a:ext cx="1312227" cy="1705984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90" y="1680363"/>
            <a:ext cx="1312227" cy="1705984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769" y="1680363"/>
            <a:ext cx="1312227" cy="1705984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57" y="3827402"/>
            <a:ext cx="1312547" cy="170640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05" y="3827402"/>
            <a:ext cx="1309797" cy="170640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608" y="3827401"/>
            <a:ext cx="1312548" cy="1706401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485840" y="3454885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1.2.3.3.5.1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85840" y="5623710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1.2.3.3.5.4 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199013" y="5623710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1.3.3.9.6.1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99013" y="3454885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1.2.3.3.5.2 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912092" y="3454885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1.2.3.3.5.3 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912092" y="5623710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1.3.3.9.6.2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55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49752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70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20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ОПУБЛИКОВАН </a:t>
            </a:r>
            <a:r>
              <a:rPr lang="ru-RU" dirty="0" smtClean="0">
                <a:solidFill>
                  <a:srgbClr val="EB2049"/>
                </a:solidFill>
              </a:rPr>
              <a:t>ПРИКАЗ №632 </a:t>
            </a:r>
            <a:r>
              <a:rPr lang="ru-RU" dirty="0" smtClean="0"/>
              <a:t>ОБ ИЗМЕНЕНИЯХ ФПУ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258095" y="1053678"/>
            <a:ext cx="755533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https://docs.edu.gov.ru/document/444714232cf3aff28e7b363309aa7fcb/download/2549/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95" y="1470836"/>
            <a:ext cx="7555338" cy="4505784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64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178713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7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328915"/>
            <a:ext cx="12192000" cy="254024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7" name="Подзаголовок 3"/>
          <p:cNvSpPr txBox="1">
            <a:spLocks/>
          </p:cNvSpPr>
          <p:nvPr/>
        </p:nvSpPr>
        <p:spPr>
          <a:xfrm>
            <a:off x="5716330" y="2685965"/>
            <a:ext cx="6358821" cy="1620859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Преимущества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Полнота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информации и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доступность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изложения материала 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Функциональный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методический аппарат, ориентированный на раскрытие способностей ребенка, его самореализацию, успешную подготовку к ОГЭ и ЕГЭ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Интересный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иллюстративный материал с заданиями к нему, использование большого количества таблиц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схем для визуализации учебного материала</a:t>
            </a:r>
          </a:p>
        </p:txBody>
      </p:sp>
      <p:sp>
        <p:nvSpPr>
          <p:cNvPr id="28" name="Подзаголовок 3"/>
          <p:cNvSpPr txBox="1">
            <a:spLocks/>
          </p:cNvSpPr>
          <p:nvPr/>
        </p:nvSpPr>
        <p:spPr>
          <a:xfrm>
            <a:off x="5716329" y="1717998"/>
            <a:ext cx="6358822" cy="62191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Современный курс обществознания для каждого ученика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одзаголовок 3"/>
          <p:cNvSpPr txBox="1">
            <a:spLocks/>
          </p:cNvSpPr>
          <p:nvPr/>
        </p:nvSpPr>
        <p:spPr>
          <a:xfrm>
            <a:off x="5716329" y="4963988"/>
            <a:ext cx="3426515" cy="1014248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методические пособия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рабочая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программа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253345" y="260648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dirty="0"/>
              <a:t>НОВАЯ ЛИНИЯ УМК</a:t>
            </a:r>
            <a:r>
              <a:rPr lang="ru-RU" dirty="0">
                <a:solidFill>
                  <a:srgbClr val="005CAB"/>
                </a:solidFill>
              </a:rPr>
              <a:t> </a:t>
            </a:r>
            <a:r>
              <a:rPr lang="ru-RU" dirty="0" smtClean="0">
                <a:solidFill>
                  <a:srgbClr val="EB2049"/>
                </a:solidFill>
              </a:rPr>
              <a:t>ПО ОБЩЕСТВОЗНАНИЮ </a:t>
            </a:r>
            <a:r>
              <a:rPr lang="ru-RU" dirty="0"/>
              <a:t>ДЛЯ </a:t>
            </a:r>
            <a:r>
              <a:rPr lang="ru-RU" dirty="0" smtClean="0"/>
              <a:t>6-11 </a:t>
            </a:r>
            <a:r>
              <a:rPr lang="ru-RU" dirty="0"/>
              <a:t>КЛАССОВ </a:t>
            </a:r>
            <a:br>
              <a:rPr lang="ru-RU" dirty="0"/>
            </a:br>
            <a:r>
              <a:rPr lang="ru-RU" dirty="0" smtClean="0">
                <a:solidFill>
                  <a:srgbClr val="EB2049"/>
                </a:solidFill>
              </a:rPr>
              <a:t>А. И. КРАВЧЕНКО</a:t>
            </a:r>
            <a:endParaRPr lang="ru-RU" altLang="ru-RU" dirty="0">
              <a:solidFill>
                <a:srgbClr val="EB2049"/>
              </a:solidFill>
              <a:cs typeface="Calibri" panose="020F050202020403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1" y="1443601"/>
            <a:ext cx="1344642" cy="1748126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61" y="1442839"/>
            <a:ext cx="1345969" cy="174985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835" y="1442839"/>
            <a:ext cx="1345969" cy="174985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8" y="3824587"/>
            <a:ext cx="1343148" cy="174985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61" y="3824587"/>
            <a:ext cx="1345969" cy="174985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835" y="3824587"/>
            <a:ext cx="1345969" cy="174985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501102" y="3258922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1.2.3.3.4.1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217255" y="3258922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1.2.3.3.4.2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952029" y="3258922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1.2.3.3.4.3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01102" y="5644890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1.2.3.3.4.4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217255" y="5644890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1.3.3.9.7.1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952029" y="5644890"/>
            <a:ext cx="1013580" cy="223200"/>
          </a:xfrm>
          <a:prstGeom prst="round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1.3.3.9.7.2</a:t>
            </a:r>
          </a:p>
        </p:txBody>
      </p:sp>
    </p:spTree>
    <p:extLst>
      <p:ext uri="{BB962C8B-B14F-4D97-AF65-F5344CB8AC3E}">
        <p14:creationId xmlns:p14="http://schemas.microsoft.com/office/powerpoint/2010/main" val="395482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076722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74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460353" y="6147253"/>
            <a:ext cx="6646977" cy="71074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83111" y="1061861"/>
            <a:ext cx="4078326" cy="29541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Мы рекомендуем переходить: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644370" y="6515610"/>
            <a:ext cx="2087863" cy="20858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9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рекомендуется </a:t>
            </a:r>
            <a:r>
              <a:rPr lang="ru-RU" sz="9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переход с данного УМК на более </a:t>
            </a:r>
            <a:r>
              <a:rPr lang="ru-RU" sz="9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актуальный</a:t>
            </a:r>
            <a:endParaRPr lang="ru-RU" sz="9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21671" y="6528736"/>
            <a:ext cx="1471721" cy="18233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9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актуальный и доступный для закупки учебник</a:t>
            </a:r>
          </a:p>
        </p:txBody>
      </p:sp>
      <p:sp>
        <p:nvSpPr>
          <p:cNvPr id="39" name="clipart_tick"/>
          <p:cNvSpPr>
            <a:spLocks/>
          </p:cNvSpPr>
          <p:nvPr/>
        </p:nvSpPr>
        <p:spPr bwMode="gray">
          <a:xfrm>
            <a:off x="406846" y="6523145"/>
            <a:ext cx="179539" cy="193513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9525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clipart_cross"/>
          <p:cNvSpPr>
            <a:spLocks/>
          </p:cNvSpPr>
          <p:nvPr/>
        </p:nvSpPr>
        <p:spPr bwMode="gray">
          <a:xfrm>
            <a:off x="2241729" y="6541463"/>
            <a:ext cx="126300" cy="156876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12700" cap="flat" cmpd="sng">
            <a:solidFill>
              <a:srgbClr val="FC065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15013" y="6514792"/>
            <a:ext cx="2853626" cy="21021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9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подано письмо в </a:t>
            </a:r>
            <a:r>
              <a:rPr lang="ru-RU" sz="900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Минпросвещения</a:t>
            </a:r>
            <a:r>
              <a:rPr lang="ru-RU" sz="9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на отзыв учебника из федерального перечня</a:t>
            </a:r>
          </a:p>
        </p:txBody>
      </p:sp>
      <p:sp>
        <p:nvSpPr>
          <p:cNvPr id="43" name="clipart_cross"/>
          <p:cNvSpPr>
            <a:spLocks/>
          </p:cNvSpPr>
          <p:nvPr/>
        </p:nvSpPr>
        <p:spPr bwMode="gray">
          <a:xfrm>
            <a:off x="5459378" y="6541463"/>
            <a:ext cx="126300" cy="156876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863539"/>
              </p:ext>
            </p:extLst>
          </p:nvPr>
        </p:nvGraphicFramePr>
        <p:xfrm>
          <a:off x="459615" y="5143280"/>
          <a:ext cx="9448800" cy="13046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4435"/>
                <a:gridCol w="4113438"/>
                <a:gridCol w="2047982"/>
                <a:gridCol w="508391"/>
                <a:gridCol w="1674554"/>
              </a:tblGrid>
              <a:tr h="2985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solidFill>
                            <a:srgbClr val="2D3494"/>
                          </a:solidFill>
                          <a:effectLst/>
                        </a:rPr>
                        <a:t>1.3.3.9.4.1</a:t>
                      </a:r>
                      <a:endParaRPr lang="ru-RU" sz="900" b="1" i="0" u="none" strike="noStrike" dirty="0">
                        <a:solidFill>
                          <a:srgbClr val="2D349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Никитин А.Ф., Грибанова Г.И., Скоробогатько А.В., Мартьянов Д.С.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Обществознание (базовый уровень)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ООО </a:t>
                      </a:r>
                      <a:r>
                        <a:rPr lang="ru-RU" sz="900" u="none" strike="noStrike" dirty="0" smtClean="0">
                          <a:effectLst/>
                        </a:rPr>
                        <a:t>«ДРОФА»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5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solidFill>
                            <a:srgbClr val="2D3494"/>
                          </a:solidFill>
                          <a:effectLst/>
                        </a:rPr>
                        <a:t>1.3.3.9.4.2</a:t>
                      </a:r>
                      <a:endParaRPr lang="ru-RU" sz="900" b="1" i="0" u="none" strike="noStrike" dirty="0">
                        <a:solidFill>
                          <a:srgbClr val="2D349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Никитин А.Ф., Грибанова Г.И., Мартьянов Д.С.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Обществознание (базовый уровень)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ООО </a:t>
                      </a:r>
                      <a:r>
                        <a:rPr lang="ru-RU" sz="900" u="none" strike="noStrike" dirty="0" smtClean="0">
                          <a:effectLst/>
                        </a:rPr>
                        <a:t>«ДРОФА»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5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solidFill>
                            <a:srgbClr val="2D3494"/>
                          </a:solidFill>
                          <a:effectLst/>
                        </a:rPr>
                        <a:t>1.3.3.9.7.1</a:t>
                      </a:r>
                      <a:endParaRPr lang="ru-RU" sz="1000" b="1" i="0" u="none" strike="noStrike" dirty="0">
                        <a:solidFill>
                          <a:srgbClr val="2D349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Кравченко А.И., Хасбулатов Р.И., Агафонов С.В.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Обществознание (базовый уровень)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ООО </a:t>
                      </a:r>
                      <a:r>
                        <a:rPr lang="ru-RU" sz="900" u="none" strike="noStrike" dirty="0" smtClean="0">
                          <a:effectLst/>
                        </a:rPr>
                        <a:t>«ДРОФА»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896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solidFill>
                            <a:srgbClr val="2D3494"/>
                          </a:solidFill>
                          <a:effectLst/>
                        </a:rPr>
                        <a:t>1.3.3.9.7.2</a:t>
                      </a:r>
                      <a:endParaRPr lang="ru-RU" sz="1000" b="1" i="0" u="none" strike="noStrike" dirty="0">
                        <a:solidFill>
                          <a:srgbClr val="2D349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Кравченко А.И., Хасбулатов Р.И., Агафонов С.В.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Обществознание (базовый уровень)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ООО "ДРОФА"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48827" y="5182118"/>
            <a:ext cx="9441017" cy="542474"/>
          </a:xfrm>
          <a:prstGeom prst="rect">
            <a:avLst/>
          </a:prstGeom>
          <a:noFill/>
          <a:ln w="19050">
            <a:solidFill>
              <a:srgbClr val="EB2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4" name="clipart_tick"/>
          <p:cNvSpPr>
            <a:spLocks/>
          </p:cNvSpPr>
          <p:nvPr/>
        </p:nvSpPr>
        <p:spPr bwMode="gray">
          <a:xfrm>
            <a:off x="518989" y="6146362"/>
            <a:ext cx="128349" cy="138338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9525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clipart_cross"/>
          <p:cNvSpPr>
            <a:spLocks/>
          </p:cNvSpPr>
          <p:nvPr/>
        </p:nvSpPr>
        <p:spPr bwMode="gray">
          <a:xfrm>
            <a:off x="535276" y="5245970"/>
            <a:ext cx="95774" cy="118960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FFC000"/>
          </a:solidFill>
          <a:ln w="635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clipart_cross"/>
          <p:cNvSpPr>
            <a:spLocks/>
          </p:cNvSpPr>
          <p:nvPr/>
        </p:nvSpPr>
        <p:spPr bwMode="gray">
          <a:xfrm>
            <a:off x="535276" y="5473420"/>
            <a:ext cx="95774" cy="118960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FFC000"/>
          </a:solidFill>
          <a:ln w="635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48826" y="5745618"/>
            <a:ext cx="9459491" cy="67212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52" name="clipart_tick"/>
          <p:cNvSpPr>
            <a:spLocks/>
          </p:cNvSpPr>
          <p:nvPr/>
        </p:nvSpPr>
        <p:spPr bwMode="gray">
          <a:xfrm>
            <a:off x="518989" y="5766182"/>
            <a:ext cx="128349" cy="138338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9525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846778"/>
              </p:ext>
            </p:extLst>
          </p:nvPr>
        </p:nvGraphicFramePr>
        <p:xfrm>
          <a:off x="426959" y="4014439"/>
          <a:ext cx="9448800" cy="11251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6099"/>
                <a:gridCol w="4085768"/>
                <a:gridCol w="2040502"/>
                <a:gridCol w="498676"/>
                <a:gridCol w="1717755"/>
              </a:tblGrid>
              <a:tr h="2790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solidFill>
                            <a:srgbClr val="2D3494"/>
                          </a:solidFill>
                          <a:effectLst/>
                        </a:rPr>
                        <a:t>1.3.3.9.5.1</a:t>
                      </a:r>
                      <a:endParaRPr lang="ru-RU" sz="900" b="1" i="0" u="none" strike="noStrike" dirty="0">
                        <a:solidFill>
                          <a:srgbClr val="2D349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Соболева О.Б., Барабанов В.В., Кошкина С.Г., Малявин С.Н./ </a:t>
                      </a:r>
                      <a:endParaRPr lang="ru-RU" sz="9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ru-RU" sz="900" u="none" strike="noStrike" dirty="0" smtClean="0">
                          <a:effectLst/>
                        </a:rPr>
                        <a:t>Под </a:t>
                      </a:r>
                      <a:r>
                        <a:rPr lang="ru-RU" sz="900" u="none" strike="noStrike" dirty="0">
                          <a:effectLst/>
                        </a:rPr>
                        <a:t>ред. </a:t>
                      </a:r>
                      <a:r>
                        <a:rPr lang="ru-RU" sz="900" u="none" strike="noStrike" dirty="0" err="1">
                          <a:effectLst/>
                        </a:rPr>
                        <a:t>Бордовского</a:t>
                      </a:r>
                      <a:r>
                        <a:rPr lang="ru-RU" sz="900" u="none" strike="noStrike" dirty="0">
                          <a:effectLst/>
                        </a:rPr>
                        <a:t> Г.А.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Обществознание (базовый уровень)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ООО </a:t>
                      </a:r>
                      <a:r>
                        <a:rPr lang="ru-RU" sz="900" u="none" strike="noStrike" dirty="0" smtClean="0">
                          <a:effectLst/>
                        </a:rPr>
                        <a:t>Издательский </a:t>
                      </a:r>
                      <a:r>
                        <a:rPr lang="ru-RU" sz="900" u="none" strike="noStrike" dirty="0">
                          <a:effectLst/>
                        </a:rPr>
                        <a:t>центр </a:t>
                      </a:r>
                      <a:r>
                        <a:rPr lang="ru-RU" sz="900" u="none" strike="noStrike" dirty="0" smtClean="0">
                          <a:effectLst/>
                        </a:rPr>
                        <a:t>«ВЕНТАНА-ГРАФ»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4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solidFill>
                            <a:srgbClr val="2D3494"/>
                          </a:solidFill>
                          <a:effectLst/>
                        </a:rPr>
                        <a:t>1.3.3.9.5.2</a:t>
                      </a:r>
                      <a:endParaRPr lang="ru-RU" sz="900" b="1" i="0" u="none" strike="noStrike" dirty="0">
                        <a:solidFill>
                          <a:srgbClr val="2D349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Воронцов А.В., Королева Г.Э., Наумов С.А., Романов К.С./ </a:t>
                      </a:r>
                      <a:endParaRPr lang="ru-RU" sz="9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ru-RU" sz="900" u="none" strike="noStrike" dirty="0" smtClean="0">
                          <a:effectLst/>
                        </a:rPr>
                        <a:t>Под </a:t>
                      </a:r>
                      <a:r>
                        <a:rPr lang="ru-RU" sz="900" u="none" strike="noStrike" dirty="0">
                          <a:effectLst/>
                        </a:rPr>
                        <a:t>ред. </a:t>
                      </a:r>
                      <a:r>
                        <a:rPr lang="ru-RU" sz="900" u="none" strike="noStrike" dirty="0" err="1" smtClean="0">
                          <a:effectLst/>
                        </a:rPr>
                        <a:t>Бордовского</a:t>
                      </a:r>
                      <a:r>
                        <a:rPr lang="ru-RU" sz="900" u="none" strike="noStrike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>
                          <a:effectLst/>
                        </a:rPr>
                        <a:t>Г.А.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Обществознание (базовый уровень)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ООО </a:t>
                      </a:r>
                      <a:r>
                        <a:rPr lang="ru-RU" sz="900" u="none" strike="noStrike" dirty="0" smtClean="0">
                          <a:effectLst/>
                        </a:rPr>
                        <a:t>Издательский </a:t>
                      </a:r>
                      <a:r>
                        <a:rPr lang="ru-RU" sz="900" u="none" strike="noStrike" dirty="0">
                          <a:effectLst/>
                        </a:rPr>
                        <a:t>центр </a:t>
                      </a:r>
                      <a:r>
                        <a:rPr lang="ru-RU" sz="900" u="none" strike="noStrike" dirty="0" smtClean="0">
                          <a:effectLst/>
                        </a:rPr>
                        <a:t>«ВЕНТАНА-ГРАФ»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90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solidFill>
                            <a:srgbClr val="2D3494"/>
                          </a:solidFill>
                          <a:effectLst/>
                        </a:rPr>
                        <a:t>1.3.3.9.6.1</a:t>
                      </a:r>
                      <a:endParaRPr lang="ru-RU" sz="1000" b="1" i="0" u="none" strike="noStrike" dirty="0">
                        <a:solidFill>
                          <a:srgbClr val="2D349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Гринберг Р.С., Королева Г.Э., Соболева О.Б., Цыплакова О.Г.; </a:t>
                      </a:r>
                      <a:endParaRPr lang="ru-RU" sz="9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ru-RU" sz="900" u="none" strike="noStrike" dirty="0" smtClean="0">
                          <a:effectLst/>
                        </a:rPr>
                        <a:t>под </a:t>
                      </a:r>
                      <a:r>
                        <a:rPr lang="ru-RU" sz="900" u="none" strike="noStrike" dirty="0">
                          <a:effectLst/>
                        </a:rPr>
                        <a:t>общ. ред. Тишкова В.А.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Обществознание (базовый уровень)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ООО </a:t>
                      </a:r>
                      <a:r>
                        <a:rPr lang="ru-RU" sz="900" u="none" strike="noStrike" dirty="0" smtClean="0">
                          <a:effectLst/>
                        </a:rPr>
                        <a:t>Издательский </a:t>
                      </a:r>
                      <a:r>
                        <a:rPr lang="ru-RU" sz="900" u="none" strike="noStrike" dirty="0">
                          <a:effectLst/>
                        </a:rPr>
                        <a:t>центр </a:t>
                      </a:r>
                      <a:r>
                        <a:rPr lang="ru-RU" sz="900" u="none" strike="noStrike" dirty="0" smtClean="0">
                          <a:effectLst/>
                        </a:rPr>
                        <a:t>«ВЕНТАНА-ГРАФ»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79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solidFill>
                            <a:srgbClr val="2D3494"/>
                          </a:solidFill>
                          <a:effectLst/>
                        </a:rPr>
                        <a:t>1.3.3.9.6.2</a:t>
                      </a:r>
                      <a:endParaRPr lang="ru-RU" sz="1000" b="1" i="0" u="none" strike="noStrike" dirty="0">
                        <a:solidFill>
                          <a:srgbClr val="2D349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 err="1">
                          <a:effectLst/>
                        </a:rPr>
                        <a:t>Гаман-Голутвина</a:t>
                      </a:r>
                      <a:r>
                        <a:rPr lang="ru-RU" sz="900" u="none" strike="noStrike" dirty="0">
                          <a:effectLst/>
                        </a:rPr>
                        <a:t> О.В., </a:t>
                      </a:r>
                      <a:r>
                        <a:rPr lang="ru-RU" sz="900" u="none" strike="noStrike" dirty="0" err="1">
                          <a:effectLst/>
                        </a:rPr>
                        <a:t>Ковлер</a:t>
                      </a:r>
                      <a:r>
                        <a:rPr lang="ru-RU" sz="900" u="none" strike="noStrike" dirty="0">
                          <a:effectLst/>
                        </a:rPr>
                        <a:t> А.И., Пономарева Е.Г. и др.; </a:t>
                      </a:r>
                      <a:endParaRPr lang="ru-RU" sz="9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ru-RU" sz="900" u="none" strike="noStrike" dirty="0" smtClean="0">
                          <a:effectLst/>
                        </a:rPr>
                        <a:t>под </a:t>
                      </a:r>
                      <a:r>
                        <a:rPr lang="ru-RU" sz="900" u="none" strike="noStrike" dirty="0">
                          <a:effectLst/>
                        </a:rPr>
                        <a:t>общ. ред. Тишкова В.А.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Обществознание (базовый уровень)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ООО </a:t>
                      </a:r>
                      <a:r>
                        <a:rPr lang="ru-RU" sz="900" u="none" strike="noStrike" dirty="0" smtClean="0">
                          <a:effectLst/>
                        </a:rPr>
                        <a:t>Издательский </a:t>
                      </a:r>
                      <a:r>
                        <a:rPr lang="ru-RU" sz="900" u="none" strike="noStrike" dirty="0">
                          <a:effectLst/>
                        </a:rPr>
                        <a:t>центр </a:t>
                      </a:r>
                      <a:r>
                        <a:rPr lang="ru-RU" sz="900" u="none" strike="noStrike" dirty="0" smtClean="0">
                          <a:effectLst/>
                        </a:rPr>
                        <a:t>«ВЕНТАНА-ГРАФ»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6" name="Прямоугольник 65"/>
          <p:cNvSpPr/>
          <p:nvPr/>
        </p:nvSpPr>
        <p:spPr>
          <a:xfrm>
            <a:off x="448828" y="4006006"/>
            <a:ext cx="9426931" cy="578422"/>
          </a:xfrm>
          <a:prstGeom prst="rect">
            <a:avLst/>
          </a:prstGeom>
          <a:noFill/>
          <a:ln w="19050">
            <a:solidFill>
              <a:srgbClr val="EB2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68" name="clipart_tick"/>
          <p:cNvSpPr>
            <a:spLocks/>
          </p:cNvSpPr>
          <p:nvPr/>
        </p:nvSpPr>
        <p:spPr bwMode="gray">
          <a:xfrm>
            <a:off x="518989" y="4933460"/>
            <a:ext cx="128349" cy="138338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9525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clipart_tick"/>
          <p:cNvSpPr>
            <a:spLocks/>
          </p:cNvSpPr>
          <p:nvPr/>
        </p:nvSpPr>
        <p:spPr bwMode="gray">
          <a:xfrm>
            <a:off x="518989" y="4636584"/>
            <a:ext cx="128349" cy="138338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9525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clipart_cross"/>
          <p:cNvSpPr>
            <a:spLocks/>
          </p:cNvSpPr>
          <p:nvPr/>
        </p:nvSpPr>
        <p:spPr bwMode="gray">
          <a:xfrm>
            <a:off x="535276" y="4094360"/>
            <a:ext cx="95774" cy="118960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6350" cap="flat" cmpd="sng">
            <a:solidFill>
              <a:srgbClr val="EB204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clipart_cross"/>
          <p:cNvSpPr>
            <a:spLocks/>
          </p:cNvSpPr>
          <p:nvPr/>
        </p:nvSpPr>
        <p:spPr bwMode="gray">
          <a:xfrm>
            <a:off x="535276" y="4357698"/>
            <a:ext cx="95774" cy="118960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6350" cap="flat" cmpd="sng">
            <a:solidFill>
              <a:srgbClr val="EB204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448829" y="4601362"/>
            <a:ext cx="9437718" cy="55146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grpSp>
        <p:nvGrpSpPr>
          <p:cNvPr id="7" name="Группа 41"/>
          <p:cNvGrpSpPr/>
          <p:nvPr/>
        </p:nvGrpSpPr>
        <p:grpSpPr>
          <a:xfrm>
            <a:off x="9771969" y="1790797"/>
            <a:ext cx="1824205" cy="1057595"/>
            <a:chOff x="9410445" y="2190125"/>
            <a:chExt cx="2136074" cy="123840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4102" y="2190125"/>
              <a:ext cx="952417" cy="12384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430" y="2190125"/>
              <a:ext cx="952416" cy="12384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0759" y="2190125"/>
              <a:ext cx="952416" cy="12384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4087" y="2190125"/>
              <a:ext cx="952416" cy="12384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7266" y="2190125"/>
              <a:ext cx="952566" cy="12384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445" y="2190125"/>
              <a:ext cx="952566" cy="12384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Группа 43"/>
          <p:cNvGrpSpPr/>
          <p:nvPr/>
        </p:nvGrpSpPr>
        <p:grpSpPr>
          <a:xfrm>
            <a:off x="6562638" y="1790797"/>
            <a:ext cx="1824516" cy="1057595"/>
            <a:chOff x="6269571" y="2186321"/>
            <a:chExt cx="2136438" cy="1238401"/>
          </a:xfrm>
        </p:grpSpPr>
        <p:pic>
          <p:nvPicPr>
            <p:cNvPr id="513029" name="Picture 5" descr="Обществознание. 11 класс. Учебник. Базовый уровень.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490" y="2186321"/>
              <a:ext cx="826519" cy="1238401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960" y="2186321"/>
              <a:ext cx="837293" cy="1238401"/>
            </a:xfrm>
            <a:prstGeom prst="rect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7896" y="2186321"/>
              <a:ext cx="825826" cy="123840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367" y="2186322"/>
              <a:ext cx="837293" cy="1238400"/>
            </a:xfrm>
            <a:prstGeom prst="rect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2199" y="2186322"/>
              <a:ext cx="929931" cy="1238400"/>
            </a:xfrm>
            <a:prstGeom prst="rect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9571" y="2186322"/>
              <a:ext cx="958391" cy="1238400"/>
            </a:xfrm>
            <a:prstGeom prst="rect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15"/>
          <p:cNvGrpSpPr/>
          <p:nvPr/>
        </p:nvGrpSpPr>
        <p:grpSpPr>
          <a:xfrm>
            <a:off x="2870081" y="2089239"/>
            <a:ext cx="369528" cy="460711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93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94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grpSp>
        <p:nvGrpSpPr>
          <p:cNvPr id="13" name="Группа 84"/>
          <p:cNvGrpSpPr/>
          <p:nvPr/>
        </p:nvGrpSpPr>
        <p:grpSpPr>
          <a:xfrm>
            <a:off x="629501" y="1795999"/>
            <a:ext cx="1592773" cy="1057596"/>
            <a:chOff x="328020" y="2232410"/>
            <a:chExt cx="1865078" cy="1238402"/>
          </a:xfrm>
        </p:grpSpPr>
        <p:pic>
          <p:nvPicPr>
            <p:cNvPr id="101" name="Picture 19" descr="Обществознание. 11 класс. Базовый уровень. Учебник.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1703" y="2232412"/>
              <a:ext cx="951395" cy="1238400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17" descr="Обществознание. 10 класс. Учебник. Базовый уровень.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701" y="2232411"/>
              <a:ext cx="951394" cy="123840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15" descr="Обществознание. 9 класс. Учебник.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696" y="2232410"/>
              <a:ext cx="951394" cy="1238400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13" descr="Обществознание. 8 кл. Учебник.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469" y="2232410"/>
              <a:ext cx="952616" cy="1238400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11" descr="Обществознание. 7 кл. Учебник.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43" y="2232410"/>
              <a:ext cx="952616" cy="1238400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9" descr="Обществознание. 6 кл. Учебник.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20" y="2232410"/>
              <a:ext cx="952612" cy="1238400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0" name="Прямая соединительная линия 29"/>
          <p:cNvCxnSpPr/>
          <p:nvPr/>
        </p:nvCxnSpPr>
        <p:spPr>
          <a:xfrm>
            <a:off x="6053796" y="1459073"/>
            <a:ext cx="0" cy="1836573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miter lim="800000"/>
            <a:headEnd type="none" w="med" len="med"/>
            <a:tailEnd type="none"/>
          </a:ln>
        </p:spPr>
      </p:cxnSp>
      <p:grpSp>
        <p:nvGrpSpPr>
          <p:cNvPr id="14" name="Group 115"/>
          <p:cNvGrpSpPr/>
          <p:nvPr/>
        </p:nvGrpSpPr>
        <p:grpSpPr>
          <a:xfrm>
            <a:off x="8922322" y="2089239"/>
            <a:ext cx="369528" cy="460711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114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15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116" name="Прямоугольник 115"/>
          <p:cNvSpPr/>
          <p:nvPr/>
        </p:nvSpPr>
        <p:spPr>
          <a:xfrm>
            <a:off x="9989959" y="4537194"/>
            <a:ext cx="2125901" cy="6545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50" b="1" dirty="0" smtClean="0">
                <a:solidFill>
                  <a:schemeClr val="tx1"/>
                </a:solidFill>
              </a:rPr>
              <a:t>В ФПУ </a:t>
            </a:r>
            <a:r>
              <a:rPr lang="ru-RU" sz="1050" b="1" dirty="0" smtClean="0">
                <a:solidFill>
                  <a:schemeClr val="tx1"/>
                </a:solidFill>
              </a:rPr>
              <a:t>включена </a:t>
            </a:r>
          </a:p>
          <a:p>
            <a:r>
              <a:rPr lang="ru-RU" sz="1050" b="1" dirty="0" smtClean="0">
                <a:solidFill>
                  <a:schemeClr val="tx1"/>
                </a:solidFill>
              </a:rPr>
              <a:t>линия УМК </a:t>
            </a:r>
            <a:r>
              <a:rPr lang="ru-RU" sz="1050" b="1" dirty="0" smtClean="0">
                <a:solidFill>
                  <a:schemeClr val="tx1"/>
                </a:solidFill>
              </a:rPr>
              <a:t>Тишкова </a:t>
            </a:r>
            <a:endParaRPr lang="ru-RU" sz="1050" b="1" dirty="0" smtClean="0">
              <a:solidFill>
                <a:schemeClr val="tx1"/>
              </a:solidFill>
            </a:endParaRPr>
          </a:p>
          <a:p>
            <a:r>
              <a:rPr lang="ru-RU" sz="1050" b="1" dirty="0" smtClean="0">
                <a:solidFill>
                  <a:schemeClr val="tx1"/>
                </a:solidFill>
              </a:rPr>
              <a:t>для </a:t>
            </a:r>
            <a:r>
              <a:rPr lang="ru-RU" sz="1050" b="1" dirty="0" smtClean="0">
                <a:solidFill>
                  <a:schemeClr val="tx1"/>
                </a:solidFill>
              </a:rPr>
              <a:t>6-9 классов</a:t>
            </a:r>
          </a:p>
          <a:p>
            <a:r>
              <a:rPr lang="ru-RU" sz="1050" b="1" dirty="0" smtClean="0">
                <a:solidFill>
                  <a:srgbClr val="2D3494"/>
                </a:solidFill>
              </a:rPr>
              <a:t>№ ФПУ 1.2.3.3.5.1 – 1.2.3.3.5.4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6019928" y="1335556"/>
            <a:ext cx="6138203" cy="34666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buClr>
                <a:srgbClr val="2D3494"/>
              </a:buClr>
            </a:pPr>
            <a:r>
              <a:rPr lang="ru-RU" sz="1400" b="1" dirty="0" smtClean="0">
                <a:solidFill>
                  <a:schemeClr val="tx1"/>
                </a:solidFill>
              </a:rPr>
              <a:t>с </a:t>
            </a:r>
            <a:r>
              <a:rPr lang="ru-RU" sz="1400" b="1" dirty="0">
                <a:solidFill>
                  <a:srgbClr val="EB2049"/>
                </a:solidFill>
              </a:rPr>
              <a:t>УМК </a:t>
            </a:r>
            <a:r>
              <a:rPr lang="ru-RU" sz="1400" b="1" dirty="0" smtClean="0">
                <a:solidFill>
                  <a:srgbClr val="EB2049"/>
                </a:solidFill>
              </a:rPr>
              <a:t>А. Ф. Никитина (6-11)   </a:t>
            </a:r>
            <a:r>
              <a:rPr lang="ru-RU" sz="1400" b="1" dirty="0" smtClean="0">
                <a:solidFill>
                  <a:srgbClr val="EB2049"/>
                </a:solidFill>
              </a:rPr>
              <a:t>  </a:t>
            </a:r>
            <a:r>
              <a:rPr lang="ru-RU" sz="1400" b="1" dirty="0" smtClean="0">
                <a:solidFill>
                  <a:schemeClr val="tx1"/>
                </a:solidFill>
              </a:rPr>
              <a:t>на    </a:t>
            </a:r>
            <a:r>
              <a:rPr lang="ru-RU" sz="1400" b="1" dirty="0" smtClean="0">
                <a:solidFill>
                  <a:schemeClr val="tx1"/>
                </a:solidFill>
              </a:rPr>
              <a:t>    </a:t>
            </a:r>
            <a:r>
              <a:rPr lang="ru-RU" sz="1400" b="1" dirty="0" smtClean="0">
                <a:solidFill>
                  <a:srgbClr val="3B893F"/>
                </a:solidFill>
              </a:rPr>
              <a:t>УМК А. И. Кравченко (6-11)</a:t>
            </a:r>
            <a:endParaRPr lang="ru-RU" sz="1400" b="1" dirty="0" smtClean="0">
              <a:solidFill>
                <a:schemeClr val="tx1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131885" y="1353594"/>
            <a:ext cx="5571176" cy="31058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buClr>
                <a:srgbClr val="2D3494"/>
              </a:buClr>
            </a:pPr>
            <a:r>
              <a:rPr lang="ru-RU" sz="1400" b="1" dirty="0" smtClean="0">
                <a:solidFill>
                  <a:schemeClr val="tx1"/>
                </a:solidFill>
              </a:rPr>
              <a:t>с </a:t>
            </a:r>
            <a:r>
              <a:rPr lang="ru-RU" sz="1400" b="1" dirty="0">
                <a:solidFill>
                  <a:srgbClr val="EB2049"/>
                </a:solidFill>
              </a:rPr>
              <a:t>УМК </a:t>
            </a:r>
            <a:r>
              <a:rPr lang="ru-RU" sz="1400" b="1" dirty="0" smtClean="0">
                <a:solidFill>
                  <a:srgbClr val="EB2049"/>
                </a:solidFill>
              </a:rPr>
              <a:t>Г. А. Бордовского</a:t>
            </a:r>
            <a:r>
              <a:rPr lang="ru-RU" sz="1400" b="1" dirty="0">
                <a:solidFill>
                  <a:srgbClr val="EB2049"/>
                </a:solidFill>
              </a:rPr>
              <a:t> </a:t>
            </a:r>
            <a:r>
              <a:rPr lang="ru-RU" sz="1400" b="1" dirty="0" smtClean="0">
                <a:solidFill>
                  <a:srgbClr val="EB2049"/>
                </a:solidFill>
              </a:rPr>
              <a:t>(6-11) </a:t>
            </a:r>
            <a:r>
              <a:rPr lang="ru-RU" sz="1400" b="1" dirty="0" smtClean="0">
                <a:solidFill>
                  <a:srgbClr val="EB2049"/>
                </a:solidFill>
              </a:rPr>
              <a:t>  </a:t>
            </a:r>
            <a:r>
              <a:rPr lang="ru-RU" sz="1400" b="1" dirty="0" smtClean="0">
                <a:solidFill>
                  <a:schemeClr val="tx1"/>
                </a:solidFill>
              </a:rPr>
              <a:t>на </a:t>
            </a:r>
            <a:r>
              <a:rPr lang="ru-RU" sz="1400" b="1" dirty="0" smtClean="0">
                <a:solidFill>
                  <a:schemeClr val="tx1"/>
                </a:solidFill>
              </a:rPr>
              <a:t>  </a:t>
            </a:r>
            <a:r>
              <a:rPr lang="ru-RU" sz="1400" b="1" dirty="0" smtClean="0">
                <a:solidFill>
                  <a:srgbClr val="3B893F"/>
                </a:solidFill>
              </a:rPr>
              <a:t>УМК </a:t>
            </a:r>
            <a:r>
              <a:rPr lang="ru-RU" sz="1400" b="1" dirty="0" smtClean="0">
                <a:solidFill>
                  <a:srgbClr val="3B893F"/>
                </a:solidFill>
              </a:rPr>
              <a:t>В. А. Тишкова (6-11)</a:t>
            </a:r>
            <a:endParaRPr lang="ru-RU" sz="1400" b="1" dirty="0">
              <a:solidFill>
                <a:srgbClr val="3B893F"/>
              </a:solidFill>
            </a:endParaRPr>
          </a:p>
        </p:txBody>
      </p:sp>
      <p:sp>
        <p:nvSpPr>
          <p:cNvPr id="83" name="Freeform 48"/>
          <p:cNvSpPr>
            <a:spLocks/>
          </p:cNvSpPr>
          <p:nvPr/>
        </p:nvSpPr>
        <p:spPr bwMode="auto">
          <a:xfrm rot="10800000">
            <a:off x="211190" y="5345697"/>
            <a:ext cx="227462" cy="714368"/>
          </a:xfrm>
          <a:custGeom>
            <a:avLst/>
            <a:gdLst/>
            <a:ahLst/>
            <a:cxnLst>
              <a:cxn ang="0">
                <a:pos x="74" y="5108"/>
              </a:cxn>
              <a:cxn ang="0">
                <a:pos x="289" y="4928"/>
              </a:cxn>
              <a:cxn ang="0">
                <a:pos x="490" y="4733"/>
              </a:cxn>
              <a:cxn ang="0">
                <a:pos x="615" y="4593"/>
              </a:cxn>
              <a:cxn ang="0">
                <a:pos x="791" y="4373"/>
              </a:cxn>
              <a:cxn ang="0">
                <a:pos x="949" y="4137"/>
              </a:cxn>
              <a:cxn ang="0">
                <a:pos x="1045" y="3975"/>
              </a:cxn>
              <a:cxn ang="0">
                <a:pos x="1173" y="3720"/>
              </a:cxn>
              <a:cxn ang="0">
                <a:pos x="1282" y="3455"/>
              </a:cxn>
              <a:cxn ang="0">
                <a:pos x="1344" y="3274"/>
              </a:cxn>
              <a:cxn ang="0">
                <a:pos x="1419" y="2997"/>
              </a:cxn>
              <a:cxn ang="0">
                <a:pos x="1473" y="2713"/>
              </a:cxn>
              <a:cxn ang="0">
                <a:pos x="1496" y="2522"/>
              </a:cxn>
              <a:cxn ang="0">
                <a:pos x="1514" y="2232"/>
              </a:cxn>
              <a:cxn ang="0">
                <a:pos x="1511" y="1941"/>
              </a:cxn>
              <a:cxn ang="0">
                <a:pos x="1496" y="1748"/>
              </a:cxn>
              <a:cxn ang="0">
                <a:pos x="1454" y="1457"/>
              </a:cxn>
              <a:cxn ang="0">
                <a:pos x="1391" y="1169"/>
              </a:cxn>
              <a:cxn ang="0">
                <a:pos x="1337" y="981"/>
              </a:cxn>
              <a:cxn ang="0">
                <a:pos x="1237" y="703"/>
              </a:cxn>
              <a:cxn ang="0">
                <a:pos x="1159" y="521"/>
              </a:cxn>
              <a:cxn ang="0">
                <a:pos x="1116" y="432"/>
              </a:cxn>
              <a:cxn ang="0">
                <a:pos x="1071" y="344"/>
              </a:cxn>
              <a:cxn ang="0">
                <a:pos x="1017" y="244"/>
              </a:cxn>
              <a:cxn ang="0">
                <a:pos x="1087" y="124"/>
              </a:cxn>
              <a:cxn ang="0">
                <a:pos x="853" y="56"/>
              </a:cxn>
              <a:cxn ang="0">
                <a:pos x="613" y="10"/>
              </a:cxn>
              <a:cxn ang="0">
                <a:pos x="523" y="81"/>
              </a:cxn>
              <a:cxn ang="0">
                <a:pos x="491" y="314"/>
              </a:cxn>
              <a:cxn ang="0">
                <a:pos x="453" y="534"/>
              </a:cxn>
              <a:cxn ang="0">
                <a:pos x="587" y="512"/>
              </a:cxn>
              <a:cxn ang="0">
                <a:pos x="653" y="612"/>
              </a:cxn>
              <a:cxn ang="0">
                <a:pos x="688" y="667"/>
              </a:cxn>
              <a:cxn ang="0">
                <a:pos x="733" y="741"/>
              </a:cxn>
              <a:cxn ang="0">
                <a:pos x="817" y="894"/>
              </a:cxn>
              <a:cxn ang="0">
                <a:pos x="928" y="1130"/>
              </a:cxn>
              <a:cxn ang="0">
                <a:pos x="993" y="1293"/>
              </a:cxn>
              <a:cxn ang="0">
                <a:pos x="1074" y="1543"/>
              </a:cxn>
              <a:cxn ang="0">
                <a:pos x="1136" y="1801"/>
              </a:cxn>
              <a:cxn ang="0">
                <a:pos x="1166" y="1975"/>
              </a:cxn>
              <a:cxn ang="0">
                <a:pos x="1195" y="2239"/>
              </a:cxn>
              <a:cxn ang="0">
                <a:pos x="1204" y="2507"/>
              </a:cxn>
              <a:cxn ang="0">
                <a:pos x="1198" y="2685"/>
              </a:cxn>
              <a:cxn ang="0">
                <a:pos x="1174" y="2952"/>
              </a:cxn>
              <a:cxn ang="0">
                <a:pos x="1129" y="3219"/>
              </a:cxn>
              <a:cxn ang="0">
                <a:pos x="1087" y="3394"/>
              </a:cxn>
              <a:cxn ang="0">
                <a:pos x="1008" y="3654"/>
              </a:cxn>
              <a:cxn ang="0">
                <a:pos x="910" y="3908"/>
              </a:cxn>
              <a:cxn ang="0">
                <a:pos x="832" y="4073"/>
              </a:cxn>
              <a:cxn ang="0">
                <a:pos x="702" y="4314"/>
              </a:cxn>
              <a:cxn ang="0">
                <a:pos x="552" y="4545"/>
              </a:cxn>
              <a:cxn ang="0">
                <a:pos x="442" y="4693"/>
              </a:cxn>
              <a:cxn ang="0">
                <a:pos x="263" y="4904"/>
              </a:cxn>
              <a:cxn ang="0">
                <a:pos x="68" y="5101"/>
              </a:cxn>
            </a:cxnLst>
            <a:rect l="0" t="0" r="r" b="b"/>
            <a:pathLst>
              <a:path w="1515" h="5165">
                <a:moveTo>
                  <a:pt x="0" y="5165"/>
                </a:moveTo>
                <a:lnTo>
                  <a:pt x="0" y="5165"/>
                </a:lnTo>
                <a:lnTo>
                  <a:pt x="74" y="5108"/>
                </a:lnTo>
                <a:lnTo>
                  <a:pt x="147" y="5050"/>
                </a:lnTo>
                <a:lnTo>
                  <a:pt x="218" y="4990"/>
                </a:lnTo>
                <a:lnTo>
                  <a:pt x="289" y="4928"/>
                </a:lnTo>
                <a:lnTo>
                  <a:pt x="357" y="4864"/>
                </a:lnTo>
                <a:lnTo>
                  <a:pt x="424" y="4800"/>
                </a:lnTo>
                <a:lnTo>
                  <a:pt x="490" y="4733"/>
                </a:lnTo>
                <a:lnTo>
                  <a:pt x="553" y="4664"/>
                </a:lnTo>
                <a:lnTo>
                  <a:pt x="553" y="4664"/>
                </a:lnTo>
                <a:lnTo>
                  <a:pt x="615" y="4593"/>
                </a:lnTo>
                <a:lnTo>
                  <a:pt x="675" y="4522"/>
                </a:lnTo>
                <a:lnTo>
                  <a:pt x="734" y="4448"/>
                </a:lnTo>
                <a:lnTo>
                  <a:pt x="791" y="4373"/>
                </a:lnTo>
                <a:lnTo>
                  <a:pt x="845" y="4296"/>
                </a:lnTo>
                <a:lnTo>
                  <a:pt x="898" y="4217"/>
                </a:lnTo>
                <a:lnTo>
                  <a:pt x="949" y="4137"/>
                </a:lnTo>
                <a:lnTo>
                  <a:pt x="998" y="4057"/>
                </a:lnTo>
                <a:lnTo>
                  <a:pt x="998" y="4057"/>
                </a:lnTo>
                <a:lnTo>
                  <a:pt x="1045" y="3975"/>
                </a:lnTo>
                <a:lnTo>
                  <a:pt x="1090" y="3890"/>
                </a:lnTo>
                <a:lnTo>
                  <a:pt x="1132" y="3806"/>
                </a:lnTo>
                <a:lnTo>
                  <a:pt x="1173" y="3720"/>
                </a:lnTo>
                <a:lnTo>
                  <a:pt x="1212" y="3633"/>
                </a:lnTo>
                <a:lnTo>
                  <a:pt x="1248" y="3544"/>
                </a:lnTo>
                <a:lnTo>
                  <a:pt x="1282" y="3455"/>
                </a:lnTo>
                <a:lnTo>
                  <a:pt x="1314" y="3365"/>
                </a:lnTo>
                <a:lnTo>
                  <a:pt x="1314" y="3365"/>
                </a:lnTo>
                <a:lnTo>
                  <a:pt x="1344" y="3274"/>
                </a:lnTo>
                <a:lnTo>
                  <a:pt x="1370" y="3183"/>
                </a:lnTo>
                <a:lnTo>
                  <a:pt x="1395" y="3091"/>
                </a:lnTo>
                <a:lnTo>
                  <a:pt x="1419" y="2997"/>
                </a:lnTo>
                <a:lnTo>
                  <a:pt x="1438" y="2903"/>
                </a:lnTo>
                <a:lnTo>
                  <a:pt x="1457" y="2808"/>
                </a:lnTo>
                <a:lnTo>
                  <a:pt x="1473" y="2713"/>
                </a:lnTo>
                <a:lnTo>
                  <a:pt x="1485" y="2618"/>
                </a:lnTo>
                <a:lnTo>
                  <a:pt x="1485" y="2618"/>
                </a:lnTo>
                <a:lnTo>
                  <a:pt x="1496" y="2522"/>
                </a:lnTo>
                <a:lnTo>
                  <a:pt x="1505" y="2426"/>
                </a:lnTo>
                <a:lnTo>
                  <a:pt x="1511" y="2329"/>
                </a:lnTo>
                <a:lnTo>
                  <a:pt x="1514" y="2232"/>
                </a:lnTo>
                <a:lnTo>
                  <a:pt x="1515" y="2135"/>
                </a:lnTo>
                <a:lnTo>
                  <a:pt x="1514" y="2038"/>
                </a:lnTo>
                <a:lnTo>
                  <a:pt x="1511" y="1941"/>
                </a:lnTo>
                <a:lnTo>
                  <a:pt x="1504" y="1844"/>
                </a:lnTo>
                <a:lnTo>
                  <a:pt x="1504" y="1844"/>
                </a:lnTo>
                <a:lnTo>
                  <a:pt x="1496" y="1748"/>
                </a:lnTo>
                <a:lnTo>
                  <a:pt x="1484" y="1651"/>
                </a:lnTo>
                <a:lnTo>
                  <a:pt x="1470" y="1554"/>
                </a:lnTo>
                <a:lnTo>
                  <a:pt x="1454" y="1457"/>
                </a:lnTo>
                <a:lnTo>
                  <a:pt x="1436" y="1361"/>
                </a:lnTo>
                <a:lnTo>
                  <a:pt x="1415" y="1265"/>
                </a:lnTo>
                <a:lnTo>
                  <a:pt x="1391" y="1169"/>
                </a:lnTo>
                <a:lnTo>
                  <a:pt x="1365" y="1075"/>
                </a:lnTo>
                <a:lnTo>
                  <a:pt x="1365" y="1075"/>
                </a:lnTo>
                <a:lnTo>
                  <a:pt x="1337" y="981"/>
                </a:lnTo>
                <a:lnTo>
                  <a:pt x="1307" y="888"/>
                </a:lnTo>
                <a:lnTo>
                  <a:pt x="1273" y="794"/>
                </a:lnTo>
                <a:lnTo>
                  <a:pt x="1237" y="703"/>
                </a:lnTo>
                <a:lnTo>
                  <a:pt x="1237" y="703"/>
                </a:lnTo>
                <a:lnTo>
                  <a:pt x="1199" y="611"/>
                </a:lnTo>
                <a:lnTo>
                  <a:pt x="1159" y="521"/>
                </a:lnTo>
                <a:lnTo>
                  <a:pt x="1159" y="521"/>
                </a:lnTo>
                <a:lnTo>
                  <a:pt x="1116" y="432"/>
                </a:lnTo>
                <a:lnTo>
                  <a:pt x="1116" y="432"/>
                </a:lnTo>
                <a:lnTo>
                  <a:pt x="1094" y="387"/>
                </a:lnTo>
                <a:lnTo>
                  <a:pt x="1083" y="365"/>
                </a:lnTo>
                <a:lnTo>
                  <a:pt x="1071" y="344"/>
                </a:lnTo>
                <a:lnTo>
                  <a:pt x="1071" y="344"/>
                </a:lnTo>
                <a:lnTo>
                  <a:pt x="1045" y="293"/>
                </a:lnTo>
                <a:lnTo>
                  <a:pt x="1017" y="244"/>
                </a:lnTo>
                <a:lnTo>
                  <a:pt x="1164" y="152"/>
                </a:lnTo>
                <a:lnTo>
                  <a:pt x="1164" y="152"/>
                </a:lnTo>
                <a:lnTo>
                  <a:pt x="1087" y="124"/>
                </a:lnTo>
                <a:lnTo>
                  <a:pt x="1010" y="98"/>
                </a:lnTo>
                <a:lnTo>
                  <a:pt x="933" y="75"/>
                </a:lnTo>
                <a:lnTo>
                  <a:pt x="853" y="56"/>
                </a:lnTo>
                <a:lnTo>
                  <a:pt x="773" y="37"/>
                </a:lnTo>
                <a:lnTo>
                  <a:pt x="694" y="22"/>
                </a:lnTo>
                <a:lnTo>
                  <a:pt x="613" y="10"/>
                </a:lnTo>
                <a:lnTo>
                  <a:pt x="531" y="0"/>
                </a:lnTo>
                <a:lnTo>
                  <a:pt x="531" y="0"/>
                </a:lnTo>
                <a:lnTo>
                  <a:pt x="523" y="81"/>
                </a:lnTo>
                <a:lnTo>
                  <a:pt x="513" y="161"/>
                </a:lnTo>
                <a:lnTo>
                  <a:pt x="502" y="238"/>
                </a:lnTo>
                <a:lnTo>
                  <a:pt x="491" y="314"/>
                </a:lnTo>
                <a:lnTo>
                  <a:pt x="479" y="389"/>
                </a:lnTo>
                <a:lnTo>
                  <a:pt x="467" y="462"/>
                </a:lnTo>
                <a:lnTo>
                  <a:pt x="453" y="534"/>
                </a:lnTo>
                <a:lnTo>
                  <a:pt x="439" y="604"/>
                </a:lnTo>
                <a:lnTo>
                  <a:pt x="587" y="512"/>
                </a:lnTo>
                <a:lnTo>
                  <a:pt x="587" y="512"/>
                </a:lnTo>
                <a:lnTo>
                  <a:pt x="614" y="553"/>
                </a:lnTo>
                <a:lnTo>
                  <a:pt x="642" y="596"/>
                </a:lnTo>
                <a:lnTo>
                  <a:pt x="653" y="612"/>
                </a:lnTo>
                <a:lnTo>
                  <a:pt x="665" y="630"/>
                </a:lnTo>
                <a:lnTo>
                  <a:pt x="665" y="630"/>
                </a:lnTo>
                <a:lnTo>
                  <a:pt x="688" y="667"/>
                </a:lnTo>
                <a:lnTo>
                  <a:pt x="688" y="667"/>
                </a:lnTo>
                <a:lnTo>
                  <a:pt x="733" y="741"/>
                </a:lnTo>
                <a:lnTo>
                  <a:pt x="733" y="741"/>
                </a:lnTo>
                <a:lnTo>
                  <a:pt x="776" y="817"/>
                </a:lnTo>
                <a:lnTo>
                  <a:pt x="817" y="894"/>
                </a:lnTo>
                <a:lnTo>
                  <a:pt x="817" y="894"/>
                </a:lnTo>
                <a:lnTo>
                  <a:pt x="857" y="972"/>
                </a:lnTo>
                <a:lnTo>
                  <a:pt x="893" y="1050"/>
                </a:lnTo>
                <a:lnTo>
                  <a:pt x="928" y="1130"/>
                </a:lnTo>
                <a:lnTo>
                  <a:pt x="962" y="1211"/>
                </a:lnTo>
                <a:lnTo>
                  <a:pt x="962" y="1211"/>
                </a:lnTo>
                <a:lnTo>
                  <a:pt x="993" y="1293"/>
                </a:lnTo>
                <a:lnTo>
                  <a:pt x="1022" y="1376"/>
                </a:lnTo>
                <a:lnTo>
                  <a:pt x="1049" y="1459"/>
                </a:lnTo>
                <a:lnTo>
                  <a:pt x="1074" y="1543"/>
                </a:lnTo>
                <a:lnTo>
                  <a:pt x="1097" y="1629"/>
                </a:lnTo>
                <a:lnTo>
                  <a:pt x="1117" y="1714"/>
                </a:lnTo>
                <a:lnTo>
                  <a:pt x="1136" y="1801"/>
                </a:lnTo>
                <a:lnTo>
                  <a:pt x="1152" y="1887"/>
                </a:lnTo>
                <a:lnTo>
                  <a:pt x="1152" y="1887"/>
                </a:lnTo>
                <a:lnTo>
                  <a:pt x="1166" y="1975"/>
                </a:lnTo>
                <a:lnTo>
                  <a:pt x="1177" y="2063"/>
                </a:lnTo>
                <a:lnTo>
                  <a:pt x="1188" y="2151"/>
                </a:lnTo>
                <a:lnTo>
                  <a:pt x="1195" y="2239"/>
                </a:lnTo>
                <a:lnTo>
                  <a:pt x="1200" y="2328"/>
                </a:lnTo>
                <a:lnTo>
                  <a:pt x="1203" y="2417"/>
                </a:lnTo>
                <a:lnTo>
                  <a:pt x="1204" y="2507"/>
                </a:lnTo>
                <a:lnTo>
                  <a:pt x="1203" y="2596"/>
                </a:lnTo>
                <a:lnTo>
                  <a:pt x="1203" y="2596"/>
                </a:lnTo>
                <a:lnTo>
                  <a:pt x="1198" y="2685"/>
                </a:lnTo>
                <a:lnTo>
                  <a:pt x="1192" y="2775"/>
                </a:lnTo>
                <a:lnTo>
                  <a:pt x="1184" y="2863"/>
                </a:lnTo>
                <a:lnTo>
                  <a:pt x="1174" y="2952"/>
                </a:lnTo>
                <a:lnTo>
                  <a:pt x="1161" y="3041"/>
                </a:lnTo>
                <a:lnTo>
                  <a:pt x="1146" y="3130"/>
                </a:lnTo>
                <a:lnTo>
                  <a:pt x="1129" y="3219"/>
                </a:lnTo>
                <a:lnTo>
                  <a:pt x="1109" y="3307"/>
                </a:lnTo>
                <a:lnTo>
                  <a:pt x="1109" y="3307"/>
                </a:lnTo>
                <a:lnTo>
                  <a:pt x="1087" y="3394"/>
                </a:lnTo>
                <a:lnTo>
                  <a:pt x="1063" y="3481"/>
                </a:lnTo>
                <a:lnTo>
                  <a:pt x="1037" y="3567"/>
                </a:lnTo>
                <a:lnTo>
                  <a:pt x="1008" y="3654"/>
                </a:lnTo>
                <a:lnTo>
                  <a:pt x="978" y="3739"/>
                </a:lnTo>
                <a:lnTo>
                  <a:pt x="944" y="3824"/>
                </a:lnTo>
                <a:lnTo>
                  <a:pt x="910" y="3908"/>
                </a:lnTo>
                <a:lnTo>
                  <a:pt x="873" y="3991"/>
                </a:lnTo>
                <a:lnTo>
                  <a:pt x="873" y="3991"/>
                </a:lnTo>
                <a:lnTo>
                  <a:pt x="832" y="4073"/>
                </a:lnTo>
                <a:lnTo>
                  <a:pt x="791" y="4154"/>
                </a:lnTo>
                <a:lnTo>
                  <a:pt x="748" y="4234"/>
                </a:lnTo>
                <a:lnTo>
                  <a:pt x="702" y="4314"/>
                </a:lnTo>
                <a:lnTo>
                  <a:pt x="653" y="4391"/>
                </a:lnTo>
                <a:lnTo>
                  <a:pt x="604" y="4469"/>
                </a:lnTo>
                <a:lnTo>
                  <a:pt x="552" y="4545"/>
                </a:lnTo>
                <a:lnTo>
                  <a:pt x="498" y="4619"/>
                </a:lnTo>
                <a:lnTo>
                  <a:pt x="498" y="4619"/>
                </a:lnTo>
                <a:lnTo>
                  <a:pt x="442" y="4693"/>
                </a:lnTo>
                <a:lnTo>
                  <a:pt x="385" y="4764"/>
                </a:lnTo>
                <a:lnTo>
                  <a:pt x="325" y="4834"/>
                </a:lnTo>
                <a:lnTo>
                  <a:pt x="263" y="4904"/>
                </a:lnTo>
                <a:lnTo>
                  <a:pt x="200" y="4971"/>
                </a:lnTo>
                <a:lnTo>
                  <a:pt x="135" y="5036"/>
                </a:lnTo>
                <a:lnTo>
                  <a:pt x="68" y="5101"/>
                </a:lnTo>
                <a:lnTo>
                  <a:pt x="0" y="5165"/>
                </a:lnTo>
                <a:lnTo>
                  <a:pt x="0" y="5165"/>
                </a:lnTo>
                <a:close/>
              </a:path>
            </a:pathLst>
          </a:custGeom>
          <a:solidFill>
            <a:srgbClr val="2F3696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ru-RU" sz="1662"/>
          </a:p>
        </p:txBody>
      </p:sp>
      <p:sp>
        <p:nvSpPr>
          <p:cNvPr id="117" name="Freeform 48"/>
          <p:cNvSpPr>
            <a:spLocks/>
          </p:cNvSpPr>
          <p:nvPr/>
        </p:nvSpPr>
        <p:spPr bwMode="auto">
          <a:xfrm rot="10800000">
            <a:off x="177002" y="4153300"/>
            <a:ext cx="257312" cy="851912"/>
          </a:xfrm>
          <a:custGeom>
            <a:avLst/>
            <a:gdLst/>
            <a:ahLst/>
            <a:cxnLst>
              <a:cxn ang="0">
                <a:pos x="74" y="5108"/>
              </a:cxn>
              <a:cxn ang="0">
                <a:pos x="289" y="4928"/>
              </a:cxn>
              <a:cxn ang="0">
                <a:pos x="490" y="4733"/>
              </a:cxn>
              <a:cxn ang="0">
                <a:pos x="615" y="4593"/>
              </a:cxn>
              <a:cxn ang="0">
                <a:pos x="791" y="4373"/>
              </a:cxn>
              <a:cxn ang="0">
                <a:pos x="949" y="4137"/>
              </a:cxn>
              <a:cxn ang="0">
                <a:pos x="1045" y="3975"/>
              </a:cxn>
              <a:cxn ang="0">
                <a:pos x="1173" y="3720"/>
              </a:cxn>
              <a:cxn ang="0">
                <a:pos x="1282" y="3455"/>
              </a:cxn>
              <a:cxn ang="0">
                <a:pos x="1344" y="3274"/>
              </a:cxn>
              <a:cxn ang="0">
                <a:pos x="1419" y="2997"/>
              </a:cxn>
              <a:cxn ang="0">
                <a:pos x="1473" y="2713"/>
              </a:cxn>
              <a:cxn ang="0">
                <a:pos x="1496" y="2522"/>
              </a:cxn>
              <a:cxn ang="0">
                <a:pos x="1514" y="2232"/>
              </a:cxn>
              <a:cxn ang="0">
                <a:pos x="1511" y="1941"/>
              </a:cxn>
              <a:cxn ang="0">
                <a:pos x="1496" y="1748"/>
              </a:cxn>
              <a:cxn ang="0">
                <a:pos x="1454" y="1457"/>
              </a:cxn>
              <a:cxn ang="0">
                <a:pos x="1391" y="1169"/>
              </a:cxn>
              <a:cxn ang="0">
                <a:pos x="1337" y="981"/>
              </a:cxn>
              <a:cxn ang="0">
                <a:pos x="1237" y="703"/>
              </a:cxn>
              <a:cxn ang="0">
                <a:pos x="1159" y="521"/>
              </a:cxn>
              <a:cxn ang="0">
                <a:pos x="1116" y="432"/>
              </a:cxn>
              <a:cxn ang="0">
                <a:pos x="1071" y="344"/>
              </a:cxn>
              <a:cxn ang="0">
                <a:pos x="1017" y="244"/>
              </a:cxn>
              <a:cxn ang="0">
                <a:pos x="1087" y="124"/>
              </a:cxn>
              <a:cxn ang="0">
                <a:pos x="853" y="56"/>
              </a:cxn>
              <a:cxn ang="0">
                <a:pos x="613" y="10"/>
              </a:cxn>
              <a:cxn ang="0">
                <a:pos x="523" y="81"/>
              </a:cxn>
              <a:cxn ang="0">
                <a:pos x="491" y="314"/>
              </a:cxn>
              <a:cxn ang="0">
                <a:pos x="453" y="534"/>
              </a:cxn>
              <a:cxn ang="0">
                <a:pos x="587" y="512"/>
              </a:cxn>
              <a:cxn ang="0">
                <a:pos x="653" y="612"/>
              </a:cxn>
              <a:cxn ang="0">
                <a:pos x="688" y="667"/>
              </a:cxn>
              <a:cxn ang="0">
                <a:pos x="733" y="741"/>
              </a:cxn>
              <a:cxn ang="0">
                <a:pos x="817" y="894"/>
              </a:cxn>
              <a:cxn ang="0">
                <a:pos x="928" y="1130"/>
              </a:cxn>
              <a:cxn ang="0">
                <a:pos x="993" y="1293"/>
              </a:cxn>
              <a:cxn ang="0">
                <a:pos x="1074" y="1543"/>
              </a:cxn>
              <a:cxn ang="0">
                <a:pos x="1136" y="1801"/>
              </a:cxn>
              <a:cxn ang="0">
                <a:pos x="1166" y="1975"/>
              </a:cxn>
              <a:cxn ang="0">
                <a:pos x="1195" y="2239"/>
              </a:cxn>
              <a:cxn ang="0">
                <a:pos x="1204" y="2507"/>
              </a:cxn>
              <a:cxn ang="0">
                <a:pos x="1198" y="2685"/>
              </a:cxn>
              <a:cxn ang="0">
                <a:pos x="1174" y="2952"/>
              </a:cxn>
              <a:cxn ang="0">
                <a:pos x="1129" y="3219"/>
              </a:cxn>
              <a:cxn ang="0">
                <a:pos x="1087" y="3394"/>
              </a:cxn>
              <a:cxn ang="0">
                <a:pos x="1008" y="3654"/>
              </a:cxn>
              <a:cxn ang="0">
                <a:pos x="910" y="3908"/>
              </a:cxn>
              <a:cxn ang="0">
                <a:pos x="832" y="4073"/>
              </a:cxn>
              <a:cxn ang="0">
                <a:pos x="702" y="4314"/>
              </a:cxn>
              <a:cxn ang="0">
                <a:pos x="552" y="4545"/>
              </a:cxn>
              <a:cxn ang="0">
                <a:pos x="442" y="4693"/>
              </a:cxn>
              <a:cxn ang="0">
                <a:pos x="263" y="4904"/>
              </a:cxn>
              <a:cxn ang="0">
                <a:pos x="68" y="5101"/>
              </a:cxn>
            </a:cxnLst>
            <a:rect l="0" t="0" r="r" b="b"/>
            <a:pathLst>
              <a:path w="1515" h="5165">
                <a:moveTo>
                  <a:pt x="0" y="5165"/>
                </a:moveTo>
                <a:lnTo>
                  <a:pt x="0" y="5165"/>
                </a:lnTo>
                <a:lnTo>
                  <a:pt x="74" y="5108"/>
                </a:lnTo>
                <a:lnTo>
                  <a:pt x="147" y="5050"/>
                </a:lnTo>
                <a:lnTo>
                  <a:pt x="218" y="4990"/>
                </a:lnTo>
                <a:lnTo>
                  <a:pt x="289" y="4928"/>
                </a:lnTo>
                <a:lnTo>
                  <a:pt x="357" y="4864"/>
                </a:lnTo>
                <a:lnTo>
                  <a:pt x="424" y="4800"/>
                </a:lnTo>
                <a:lnTo>
                  <a:pt x="490" y="4733"/>
                </a:lnTo>
                <a:lnTo>
                  <a:pt x="553" y="4664"/>
                </a:lnTo>
                <a:lnTo>
                  <a:pt x="553" y="4664"/>
                </a:lnTo>
                <a:lnTo>
                  <a:pt x="615" y="4593"/>
                </a:lnTo>
                <a:lnTo>
                  <a:pt x="675" y="4522"/>
                </a:lnTo>
                <a:lnTo>
                  <a:pt x="734" y="4448"/>
                </a:lnTo>
                <a:lnTo>
                  <a:pt x="791" y="4373"/>
                </a:lnTo>
                <a:lnTo>
                  <a:pt x="845" y="4296"/>
                </a:lnTo>
                <a:lnTo>
                  <a:pt x="898" y="4217"/>
                </a:lnTo>
                <a:lnTo>
                  <a:pt x="949" y="4137"/>
                </a:lnTo>
                <a:lnTo>
                  <a:pt x="998" y="4057"/>
                </a:lnTo>
                <a:lnTo>
                  <a:pt x="998" y="4057"/>
                </a:lnTo>
                <a:lnTo>
                  <a:pt x="1045" y="3975"/>
                </a:lnTo>
                <a:lnTo>
                  <a:pt x="1090" y="3890"/>
                </a:lnTo>
                <a:lnTo>
                  <a:pt x="1132" y="3806"/>
                </a:lnTo>
                <a:lnTo>
                  <a:pt x="1173" y="3720"/>
                </a:lnTo>
                <a:lnTo>
                  <a:pt x="1212" y="3633"/>
                </a:lnTo>
                <a:lnTo>
                  <a:pt x="1248" y="3544"/>
                </a:lnTo>
                <a:lnTo>
                  <a:pt x="1282" y="3455"/>
                </a:lnTo>
                <a:lnTo>
                  <a:pt x="1314" y="3365"/>
                </a:lnTo>
                <a:lnTo>
                  <a:pt x="1314" y="3365"/>
                </a:lnTo>
                <a:lnTo>
                  <a:pt x="1344" y="3274"/>
                </a:lnTo>
                <a:lnTo>
                  <a:pt x="1370" y="3183"/>
                </a:lnTo>
                <a:lnTo>
                  <a:pt x="1395" y="3091"/>
                </a:lnTo>
                <a:lnTo>
                  <a:pt x="1419" y="2997"/>
                </a:lnTo>
                <a:lnTo>
                  <a:pt x="1438" y="2903"/>
                </a:lnTo>
                <a:lnTo>
                  <a:pt x="1457" y="2808"/>
                </a:lnTo>
                <a:lnTo>
                  <a:pt x="1473" y="2713"/>
                </a:lnTo>
                <a:lnTo>
                  <a:pt x="1485" y="2618"/>
                </a:lnTo>
                <a:lnTo>
                  <a:pt x="1485" y="2618"/>
                </a:lnTo>
                <a:lnTo>
                  <a:pt x="1496" y="2522"/>
                </a:lnTo>
                <a:lnTo>
                  <a:pt x="1505" y="2426"/>
                </a:lnTo>
                <a:lnTo>
                  <a:pt x="1511" y="2329"/>
                </a:lnTo>
                <a:lnTo>
                  <a:pt x="1514" y="2232"/>
                </a:lnTo>
                <a:lnTo>
                  <a:pt x="1515" y="2135"/>
                </a:lnTo>
                <a:lnTo>
                  <a:pt x="1514" y="2038"/>
                </a:lnTo>
                <a:lnTo>
                  <a:pt x="1511" y="1941"/>
                </a:lnTo>
                <a:lnTo>
                  <a:pt x="1504" y="1844"/>
                </a:lnTo>
                <a:lnTo>
                  <a:pt x="1504" y="1844"/>
                </a:lnTo>
                <a:lnTo>
                  <a:pt x="1496" y="1748"/>
                </a:lnTo>
                <a:lnTo>
                  <a:pt x="1484" y="1651"/>
                </a:lnTo>
                <a:lnTo>
                  <a:pt x="1470" y="1554"/>
                </a:lnTo>
                <a:lnTo>
                  <a:pt x="1454" y="1457"/>
                </a:lnTo>
                <a:lnTo>
                  <a:pt x="1436" y="1361"/>
                </a:lnTo>
                <a:lnTo>
                  <a:pt x="1415" y="1265"/>
                </a:lnTo>
                <a:lnTo>
                  <a:pt x="1391" y="1169"/>
                </a:lnTo>
                <a:lnTo>
                  <a:pt x="1365" y="1075"/>
                </a:lnTo>
                <a:lnTo>
                  <a:pt x="1365" y="1075"/>
                </a:lnTo>
                <a:lnTo>
                  <a:pt x="1337" y="981"/>
                </a:lnTo>
                <a:lnTo>
                  <a:pt x="1307" y="888"/>
                </a:lnTo>
                <a:lnTo>
                  <a:pt x="1273" y="794"/>
                </a:lnTo>
                <a:lnTo>
                  <a:pt x="1237" y="703"/>
                </a:lnTo>
                <a:lnTo>
                  <a:pt x="1237" y="703"/>
                </a:lnTo>
                <a:lnTo>
                  <a:pt x="1199" y="611"/>
                </a:lnTo>
                <a:lnTo>
                  <a:pt x="1159" y="521"/>
                </a:lnTo>
                <a:lnTo>
                  <a:pt x="1159" y="521"/>
                </a:lnTo>
                <a:lnTo>
                  <a:pt x="1116" y="432"/>
                </a:lnTo>
                <a:lnTo>
                  <a:pt x="1116" y="432"/>
                </a:lnTo>
                <a:lnTo>
                  <a:pt x="1094" y="387"/>
                </a:lnTo>
                <a:lnTo>
                  <a:pt x="1083" y="365"/>
                </a:lnTo>
                <a:lnTo>
                  <a:pt x="1071" y="344"/>
                </a:lnTo>
                <a:lnTo>
                  <a:pt x="1071" y="344"/>
                </a:lnTo>
                <a:lnTo>
                  <a:pt x="1045" y="293"/>
                </a:lnTo>
                <a:lnTo>
                  <a:pt x="1017" y="244"/>
                </a:lnTo>
                <a:lnTo>
                  <a:pt x="1164" y="152"/>
                </a:lnTo>
                <a:lnTo>
                  <a:pt x="1164" y="152"/>
                </a:lnTo>
                <a:lnTo>
                  <a:pt x="1087" y="124"/>
                </a:lnTo>
                <a:lnTo>
                  <a:pt x="1010" y="98"/>
                </a:lnTo>
                <a:lnTo>
                  <a:pt x="933" y="75"/>
                </a:lnTo>
                <a:lnTo>
                  <a:pt x="853" y="56"/>
                </a:lnTo>
                <a:lnTo>
                  <a:pt x="773" y="37"/>
                </a:lnTo>
                <a:lnTo>
                  <a:pt x="694" y="22"/>
                </a:lnTo>
                <a:lnTo>
                  <a:pt x="613" y="10"/>
                </a:lnTo>
                <a:lnTo>
                  <a:pt x="531" y="0"/>
                </a:lnTo>
                <a:lnTo>
                  <a:pt x="531" y="0"/>
                </a:lnTo>
                <a:lnTo>
                  <a:pt x="523" y="81"/>
                </a:lnTo>
                <a:lnTo>
                  <a:pt x="513" y="161"/>
                </a:lnTo>
                <a:lnTo>
                  <a:pt x="502" y="238"/>
                </a:lnTo>
                <a:lnTo>
                  <a:pt x="491" y="314"/>
                </a:lnTo>
                <a:lnTo>
                  <a:pt x="479" y="389"/>
                </a:lnTo>
                <a:lnTo>
                  <a:pt x="467" y="462"/>
                </a:lnTo>
                <a:lnTo>
                  <a:pt x="453" y="534"/>
                </a:lnTo>
                <a:lnTo>
                  <a:pt x="439" y="604"/>
                </a:lnTo>
                <a:lnTo>
                  <a:pt x="587" y="512"/>
                </a:lnTo>
                <a:lnTo>
                  <a:pt x="587" y="512"/>
                </a:lnTo>
                <a:lnTo>
                  <a:pt x="614" y="553"/>
                </a:lnTo>
                <a:lnTo>
                  <a:pt x="642" y="596"/>
                </a:lnTo>
                <a:lnTo>
                  <a:pt x="653" y="612"/>
                </a:lnTo>
                <a:lnTo>
                  <a:pt x="665" y="630"/>
                </a:lnTo>
                <a:lnTo>
                  <a:pt x="665" y="630"/>
                </a:lnTo>
                <a:lnTo>
                  <a:pt x="688" y="667"/>
                </a:lnTo>
                <a:lnTo>
                  <a:pt x="688" y="667"/>
                </a:lnTo>
                <a:lnTo>
                  <a:pt x="733" y="741"/>
                </a:lnTo>
                <a:lnTo>
                  <a:pt x="733" y="741"/>
                </a:lnTo>
                <a:lnTo>
                  <a:pt x="776" y="817"/>
                </a:lnTo>
                <a:lnTo>
                  <a:pt x="817" y="894"/>
                </a:lnTo>
                <a:lnTo>
                  <a:pt x="817" y="894"/>
                </a:lnTo>
                <a:lnTo>
                  <a:pt x="857" y="972"/>
                </a:lnTo>
                <a:lnTo>
                  <a:pt x="893" y="1050"/>
                </a:lnTo>
                <a:lnTo>
                  <a:pt x="928" y="1130"/>
                </a:lnTo>
                <a:lnTo>
                  <a:pt x="962" y="1211"/>
                </a:lnTo>
                <a:lnTo>
                  <a:pt x="962" y="1211"/>
                </a:lnTo>
                <a:lnTo>
                  <a:pt x="993" y="1293"/>
                </a:lnTo>
                <a:lnTo>
                  <a:pt x="1022" y="1376"/>
                </a:lnTo>
                <a:lnTo>
                  <a:pt x="1049" y="1459"/>
                </a:lnTo>
                <a:lnTo>
                  <a:pt x="1074" y="1543"/>
                </a:lnTo>
                <a:lnTo>
                  <a:pt x="1097" y="1629"/>
                </a:lnTo>
                <a:lnTo>
                  <a:pt x="1117" y="1714"/>
                </a:lnTo>
                <a:lnTo>
                  <a:pt x="1136" y="1801"/>
                </a:lnTo>
                <a:lnTo>
                  <a:pt x="1152" y="1887"/>
                </a:lnTo>
                <a:lnTo>
                  <a:pt x="1152" y="1887"/>
                </a:lnTo>
                <a:lnTo>
                  <a:pt x="1166" y="1975"/>
                </a:lnTo>
                <a:lnTo>
                  <a:pt x="1177" y="2063"/>
                </a:lnTo>
                <a:lnTo>
                  <a:pt x="1188" y="2151"/>
                </a:lnTo>
                <a:lnTo>
                  <a:pt x="1195" y="2239"/>
                </a:lnTo>
                <a:lnTo>
                  <a:pt x="1200" y="2328"/>
                </a:lnTo>
                <a:lnTo>
                  <a:pt x="1203" y="2417"/>
                </a:lnTo>
                <a:lnTo>
                  <a:pt x="1204" y="2507"/>
                </a:lnTo>
                <a:lnTo>
                  <a:pt x="1203" y="2596"/>
                </a:lnTo>
                <a:lnTo>
                  <a:pt x="1203" y="2596"/>
                </a:lnTo>
                <a:lnTo>
                  <a:pt x="1198" y="2685"/>
                </a:lnTo>
                <a:lnTo>
                  <a:pt x="1192" y="2775"/>
                </a:lnTo>
                <a:lnTo>
                  <a:pt x="1184" y="2863"/>
                </a:lnTo>
                <a:lnTo>
                  <a:pt x="1174" y="2952"/>
                </a:lnTo>
                <a:lnTo>
                  <a:pt x="1161" y="3041"/>
                </a:lnTo>
                <a:lnTo>
                  <a:pt x="1146" y="3130"/>
                </a:lnTo>
                <a:lnTo>
                  <a:pt x="1129" y="3219"/>
                </a:lnTo>
                <a:lnTo>
                  <a:pt x="1109" y="3307"/>
                </a:lnTo>
                <a:lnTo>
                  <a:pt x="1109" y="3307"/>
                </a:lnTo>
                <a:lnTo>
                  <a:pt x="1087" y="3394"/>
                </a:lnTo>
                <a:lnTo>
                  <a:pt x="1063" y="3481"/>
                </a:lnTo>
                <a:lnTo>
                  <a:pt x="1037" y="3567"/>
                </a:lnTo>
                <a:lnTo>
                  <a:pt x="1008" y="3654"/>
                </a:lnTo>
                <a:lnTo>
                  <a:pt x="978" y="3739"/>
                </a:lnTo>
                <a:lnTo>
                  <a:pt x="944" y="3824"/>
                </a:lnTo>
                <a:lnTo>
                  <a:pt x="910" y="3908"/>
                </a:lnTo>
                <a:lnTo>
                  <a:pt x="873" y="3991"/>
                </a:lnTo>
                <a:lnTo>
                  <a:pt x="873" y="3991"/>
                </a:lnTo>
                <a:lnTo>
                  <a:pt x="832" y="4073"/>
                </a:lnTo>
                <a:lnTo>
                  <a:pt x="791" y="4154"/>
                </a:lnTo>
                <a:lnTo>
                  <a:pt x="748" y="4234"/>
                </a:lnTo>
                <a:lnTo>
                  <a:pt x="702" y="4314"/>
                </a:lnTo>
                <a:lnTo>
                  <a:pt x="653" y="4391"/>
                </a:lnTo>
                <a:lnTo>
                  <a:pt x="604" y="4469"/>
                </a:lnTo>
                <a:lnTo>
                  <a:pt x="552" y="4545"/>
                </a:lnTo>
                <a:lnTo>
                  <a:pt x="498" y="4619"/>
                </a:lnTo>
                <a:lnTo>
                  <a:pt x="498" y="4619"/>
                </a:lnTo>
                <a:lnTo>
                  <a:pt x="442" y="4693"/>
                </a:lnTo>
                <a:lnTo>
                  <a:pt x="385" y="4764"/>
                </a:lnTo>
                <a:lnTo>
                  <a:pt x="325" y="4834"/>
                </a:lnTo>
                <a:lnTo>
                  <a:pt x="263" y="4904"/>
                </a:lnTo>
                <a:lnTo>
                  <a:pt x="200" y="4971"/>
                </a:lnTo>
                <a:lnTo>
                  <a:pt x="135" y="5036"/>
                </a:lnTo>
                <a:lnTo>
                  <a:pt x="68" y="5101"/>
                </a:lnTo>
                <a:lnTo>
                  <a:pt x="0" y="5165"/>
                </a:lnTo>
                <a:lnTo>
                  <a:pt x="0" y="5165"/>
                </a:lnTo>
                <a:close/>
              </a:path>
            </a:pathLst>
          </a:custGeom>
          <a:solidFill>
            <a:srgbClr val="2F3696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ru-RU" sz="1662"/>
          </a:p>
        </p:txBody>
      </p:sp>
      <p:sp>
        <p:nvSpPr>
          <p:cNvPr id="120" name="Прямоугольник 119"/>
          <p:cNvSpPr/>
          <p:nvPr/>
        </p:nvSpPr>
        <p:spPr>
          <a:xfrm>
            <a:off x="9981430" y="5724592"/>
            <a:ext cx="2125900" cy="6545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50" b="1" dirty="0" smtClean="0">
                <a:solidFill>
                  <a:schemeClr val="tx1"/>
                </a:solidFill>
              </a:rPr>
              <a:t>В ФПУ </a:t>
            </a:r>
            <a:r>
              <a:rPr lang="ru-RU" sz="1050" b="1" dirty="0" smtClean="0">
                <a:solidFill>
                  <a:schemeClr val="tx1"/>
                </a:solidFill>
              </a:rPr>
              <a:t>включена </a:t>
            </a:r>
          </a:p>
          <a:p>
            <a:r>
              <a:rPr lang="ru-RU" sz="1050" b="1" dirty="0" smtClean="0">
                <a:solidFill>
                  <a:schemeClr val="tx1"/>
                </a:solidFill>
              </a:rPr>
              <a:t>линия УМК </a:t>
            </a:r>
            <a:r>
              <a:rPr lang="ru-RU" sz="1050" b="1" dirty="0" smtClean="0">
                <a:solidFill>
                  <a:schemeClr val="tx1"/>
                </a:solidFill>
              </a:rPr>
              <a:t>Кравченко </a:t>
            </a:r>
            <a:endParaRPr lang="ru-RU" sz="1050" b="1" dirty="0" smtClean="0">
              <a:solidFill>
                <a:schemeClr val="tx1"/>
              </a:solidFill>
            </a:endParaRPr>
          </a:p>
          <a:p>
            <a:r>
              <a:rPr lang="ru-RU" sz="1050" b="1" dirty="0" smtClean="0">
                <a:solidFill>
                  <a:schemeClr val="tx1"/>
                </a:solidFill>
              </a:rPr>
              <a:t>для </a:t>
            </a:r>
            <a:r>
              <a:rPr lang="ru-RU" sz="1050" b="1" dirty="0" smtClean="0">
                <a:solidFill>
                  <a:schemeClr val="tx1"/>
                </a:solidFill>
              </a:rPr>
              <a:t>6-9 классов</a:t>
            </a:r>
          </a:p>
          <a:p>
            <a:r>
              <a:rPr lang="ru-RU" sz="1050" b="1" dirty="0" smtClean="0">
                <a:solidFill>
                  <a:srgbClr val="2D3494"/>
                </a:solidFill>
              </a:rPr>
              <a:t>№ ФПУ 1.2.3.3.4.1 – 1.2.3.3.4.4</a:t>
            </a:r>
          </a:p>
        </p:txBody>
      </p:sp>
      <p:sp>
        <p:nvSpPr>
          <p:cNvPr id="86" name="Заголовок 8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РЕКОМЕНДАЦИИ ПО ПЕРЕХОДУ НА НОВЫЕ ЛИНИИ УМК</a:t>
            </a:r>
            <a:br>
              <a:rPr lang="ru-RU" dirty="0" smtClean="0"/>
            </a:br>
            <a:r>
              <a:rPr lang="ru-RU" dirty="0" smtClean="0">
                <a:solidFill>
                  <a:srgbClr val="EB2049"/>
                </a:solidFill>
              </a:rPr>
              <a:t>ОБЩЕСТВОЗНАНИЕ</a:t>
            </a:r>
            <a:endParaRPr lang="ru-RU" dirty="0">
              <a:solidFill>
                <a:srgbClr val="EB2049"/>
              </a:solidFill>
            </a:endParaRPr>
          </a:p>
        </p:txBody>
      </p:sp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423335"/>
              </p:ext>
            </p:extLst>
          </p:nvPr>
        </p:nvGraphicFramePr>
        <p:xfrm>
          <a:off x="437845" y="3648214"/>
          <a:ext cx="9430230" cy="3395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0118"/>
                <a:gridCol w="4090756"/>
                <a:gridCol w="2050937"/>
                <a:gridCol w="498211"/>
                <a:gridCol w="1700208"/>
              </a:tblGrid>
              <a:tr h="3395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effectLst/>
                        </a:rPr>
                        <a:t>Порядковый номер учебника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effectLst/>
                        </a:rPr>
                        <a:t>Автор/авторский коллектив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effectLst/>
                        </a:rPr>
                        <a:t>Наименование учебника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effectLst/>
                        </a:rPr>
                        <a:t>Класс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effectLst/>
                        </a:rPr>
                        <a:t>Наименование издателя(ей) учебника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88965" y="2943067"/>
            <a:ext cx="195725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dirty="0" smtClean="0"/>
              <a:t>В основе – переработанный УМК Бордовского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9445108" y="2943067"/>
            <a:ext cx="247792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dirty="0" smtClean="0"/>
              <a:t>Сохранены принципы УМК Никитина – </a:t>
            </a:r>
            <a:r>
              <a:rPr lang="ru-RU" sz="1100" dirty="0"/>
              <a:t>простота и доступность</a:t>
            </a:r>
            <a:endParaRPr lang="ru-RU" sz="1100" dirty="0" smtClean="0"/>
          </a:p>
        </p:txBody>
      </p:sp>
      <p:sp>
        <p:nvSpPr>
          <p:cNvPr id="76" name="Прямоугольник 75"/>
          <p:cNvSpPr/>
          <p:nvPr/>
        </p:nvSpPr>
        <p:spPr>
          <a:xfrm>
            <a:off x="163287" y="3292931"/>
            <a:ext cx="11691146" cy="39032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Линии УМК Тишкова и УМК Кравченко имеют более современные научные и методические подходы, полностью </a:t>
            </a:r>
            <a:r>
              <a:rPr lang="ru-RU" sz="1200" b="1" dirty="0" smtClean="0">
                <a:solidFill>
                  <a:schemeClr val="tx1"/>
                </a:solidFill>
              </a:rPr>
              <a:t>соответствуют </a:t>
            </a:r>
            <a:r>
              <a:rPr lang="ru-RU" sz="1200" b="1" dirty="0" smtClean="0">
                <a:solidFill>
                  <a:schemeClr val="tx1"/>
                </a:solidFill>
              </a:rPr>
              <a:t>новой Концепции</a:t>
            </a:r>
          </a:p>
        </p:txBody>
      </p:sp>
      <p:grpSp>
        <p:nvGrpSpPr>
          <p:cNvPr id="19" name="Группа 76"/>
          <p:cNvGrpSpPr/>
          <p:nvPr/>
        </p:nvGrpSpPr>
        <p:grpSpPr>
          <a:xfrm>
            <a:off x="3771204" y="1795999"/>
            <a:ext cx="1592773" cy="1057596"/>
            <a:chOff x="328020" y="2232410"/>
            <a:chExt cx="1865078" cy="1238402"/>
          </a:xfrm>
        </p:grpSpPr>
        <p:pic>
          <p:nvPicPr>
            <p:cNvPr id="78" name="Picture 19" descr="Обществознание. 11 класс. Базовый уровень. Учебник.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1703" y="2232412"/>
              <a:ext cx="951395" cy="1238400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7" descr="Обществознание. 10 класс. Учебник. Базовый уровень.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701" y="2232411"/>
              <a:ext cx="951394" cy="123840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5" descr="Обществознание. 9 класс. Учебник.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696" y="2232410"/>
              <a:ext cx="951394" cy="1238400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13" descr="Обществознание. 8 кл. Учебник.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469" y="2232410"/>
              <a:ext cx="952616" cy="1238400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11" descr="Обществознание. 7 кл. Учебник.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43" y="2232410"/>
              <a:ext cx="952616" cy="1238400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9" descr="Обществознание. 6 кл. Учебник.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20" y="2232410"/>
              <a:ext cx="952612" cy="1238400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530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559930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80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328915"/>
            <a:ext cx="12192000" cy="254024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7" name="Подзаголовок 3"/>
          <p:cNvSpPr txBox="1">
            <a:spLocks/>
          </p:cNvSpPr>
          <p:nvPr/>
        </p:nvSpPr>
        <p:spPr>
          <a:xfrm>
            <a:off x="5716331" y="2531855"/>
            <a:ext cx="6304787" cy="2286724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Преимущества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Системный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подход к изложению материала, основанный на последних достижениях современной науки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Соответствие интересам мотивированных учителей и учащихся, возможность успешной подготовки к ОГЭ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ЕГЭ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 олимпиадам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Направленность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методического аппарата на социализацию учащихся, большое количество жизненных примеров, актуальных текстовых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документов</a:t>
            </a:r>
          </a:p>
          <a:p>
            <a:pPr marL="17145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УМК одобрен и рекомендован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 использованию в учебном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процессе экспертным научно-методическим советом НИУ ВШЭ под председательством ректора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Я. И.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Кузьминова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Подзаголовок 3"/>
          <p:cNvSpPr txBox="1">
            <a:spLocks/>
          </p:cNvSpPr>
          <p:nvPr/>
        </p:nvSpPr>
        <p:spPr>
          <a:xfrm>
            <a:off x="5716330" y="1709033"/>
            <a:ext cx="6304788" cy="62191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Курс обществознания для тех, кто хочет больше знать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одзаголовок 3"/>
          <p:cNvSpPr txBox="1">
            <a:spLocks/>
          </p:cNvSpPr>
          <p:nvPr/>
        </p:nvSpPr>
        <p:spPr>
          <a:xfrm>
            <a:off x="5716330" y="4963988"/>
            <a:ext cx="3426515" cy="1014248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методические пособия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рабочая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программа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253345" y="260648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dirty="0"/>
              <a:t>НОВАЯ ЛИНИЯ УМК</a:t>
            </a:r>
            <a:r>
              <a:rPr lang="ru-RU" dirty="0">
                <a:solidFill>
                  <a:srgbClr val="005CAB"/>
                </a:solidFill>
              </a:rPr>
              <a:t> </a:t>
            </a:r>
            <a:r>
              <a:rPr lang="ru-RU" dirty="0" smtClean="0">
                <a:solidFill>
                  <a:srgbClr val="EB2049"/>
                </a:solidFill>
              </a:rPr>
              <a:t>ПО ОБЩЕСТВОЗНАНИЮ </a:t>
            </a:r>
            <a:r>
              <a:rPr lang="ru-RU" dirty="0"/>
              <a:t>ДЛЯ </a:t>
            </a:r>
            <a:r>
              <a:rPr lang="ru-RU" dirty="0" smtClean="0"/>
              <a:t>6-9 </a:t>
            </a:r>
            <a:r>
              <a:rPr lang="ru-RU" dirty="0"/>
              <a:t>КЛАССОВ </a:t>
            </a:r>
            <a:br>
              <a:rPr lang="ru-RU" dirty="0"/>
            </a:br>
            <a:r>
              <a:rPr lang="ru-RU" dirty="0" smtClean="0">
                <a:solidFill>
                  <a:srgbClr val="EB2049"/>
                </a:solidFill>
              </a:rPr>
              <a:t>К. В. СОРВИНА </a:t>
            </a:r>
            <a:r>
              <a:rPr lang="ru-RU" sz="1600" dirty="0" smtClean="0">
                <a:solidFill>
                  <a:srgbClr val="EB2049"/>
                </a:solidFill>
              </a:rPr>
              <a:t>(НАЦИОНАЛЬНЫЙ </a:t>
            </a:r>
            <a:r>
              <a:rPr lang="ru-RU" sz="1600" dirty="0">
                <a:solidFill>
                  <a:srgbClr val="EB2049"/>
                </a:solidFill>
              </a:rPr>
              <a:t>ИССЛЕДОВАТЕЛЬСКИЙ УНИВЕРСИТЕТ «ВЫСШАЯ ШКОЛА ЭКОНОМИКИ»)</a:t>
            </a:r>
            <a:endParaRPr lang="ru-RU" altLang="ru-RU" sz="1600" dirty="0">
              <a:solidFill>
                <a:srgbClr val="EB2049"/>
              </a:solidFill>
            </a:endParaRPr>
          </a:p>
          <a:p>
            <a:endParaRPr lang="ru-RU" alt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02" y="1561352"/>
            <a:ext cx="1730084" cy="2249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97" y="2131865"/>
            <a:ext cx="1730084" cy="2249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492" y="2702378"/>
            <a:ext cx="1735312" cy="22560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47" y="3279687"/>
            <a:ext cx="1725452" cy="2243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941958" y="5786812"/>
            <a:ext cx="1584841" cy="289441"/>
          </a:xfrm>
          <a:prstGeom prst="roundRect">
            <a:avLst/>
          </a:prstGeom>
          <a:solidFill>
            <a:srgbClr val="2D3494"/>
          </a:solidFill>
        </p:spPr>
        <p:txBody>
          <a:bodyPr wrap="none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1.2.3.3.6.1 – 1.2.3.3.6.4</a:t>
            </a:r>
          </a:p>
        </p:txBody>
      </p:sp>
    </p:spTree>
    <p:extLst>
      <p:ext uri="{BB962C8B-B14F-4D97-AF65-F5344CB8AC3E}">
        <p14:creationId xmlns:p14="http://schemas.microsoft.com/office/powerpoint/2010/main" val="75960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18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046769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88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Прямоугольник 22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anchor="ctr" anchorCtr="0">
            <a:noAutofit/>
          </a:bodyPr>
          <a:lstStyle/>
          <a:p>
            <a:pPr algn="ctr" fontAlgn="auto">
              <a:defRPr/>
            </a:pPr>
            <a:endParaRPr lang="ru-RU" sz="2200" b="1" dirty="0" err="1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41" name="Заголовок 1"/>
          <p:cNvSpPr txBox="1">
            <a:spLocks/>
          </p:cNvSpPr>
          <p:nvPr/>
        </p:nvSpPr>
        <p:spPr>
          <a:xfrm>
            <a:off x="1253345" y="260648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dirty="0"/>
              <a:t>ОСНОВНОЕ </a:t>
            </a:r>
            <a:r>
              <a:rPr lang="ru-RU" dirty="0" smtClean="0"/>
              <a:t>И СРЕДНЕЕ ОБЩЕЕ ОБРАЗОВАНИЕ</a:t>
            </a:r>
            <a:endParaRPr lang="ru-RU" dirty="0">
              <a:solidFill>
                <a:srgbClr val="005CAB"/>
              </a:solidFill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EB2049"/>
                </a:solidFill>
              </a:rPr>
              <a:t>География</a:t>
            </a:r>
            <a:endParaRPr lang="ru-RU" dirty="0">
              <a:solidFill>
                <a:srgbClr val="EB2049"/>
              </a:solidFill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3142302" y="1728299"/>
            <a:ext cx="1648743" cy="32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ОСНОВНОЕ</a:t>
            </a:r>
          </a:p>
        </p:txBody>
      </p:sp>
      <p:sp>
        <p:nvSpPr>
          <p:cNvPr id="114" name="Прямоугольник 113"/>
          <p:cNvSpPr/>
          <p:nvPr/>
        </p:nvSpPr>
        <p:spPr>
          <a:xfrm>
            <a:off x="8029157" y="1728299"/>
            <a:ext cx="1648743" cy="32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СРЕДНЕЕ</a:t>
            </a:r>
          </a:p>
        </p:txBody>
      </p:sp>
      <p:cxnSp>
        <p:nvCxnSpPr>
          <p:cNvPr id="115" name="Прямая соединительная линия 114"/>
          <p:cNvCxnSpPr/>
          <p:nvPr/>
        </p:nvCxnSpPr>
        <p:spPr>
          <a:xfrm flipV="1">
            <a:off x="6397575" y="2020384"/>
            <a:ext cx="0" cy="219600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194" name="Прямоугольник 193"/>
          <p:cNvSpPr/>
          <p:nvPr/>
        </p:nvSpPr>
        <p:spPr>
          <a:xfrm>
            <a:off x="165809" y="2731787"/>
            <a:ext cx="1440000" cy="261610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География</a:t>
            </a:r>
            <a:endParaRPr lang="ru-RU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1708610" y="3187723"/>
            <a:ext cx="4516128" cy="375937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«Роза ветров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(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5-9)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6595465" y="3187723"/>
            <a:ext cx="4516128" cy="375937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«Роза ветров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10-11) </a:t>
            </a:r>
            <a:r>
              <a:rPr lang="ru-RU" sz="1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Базовый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Углублённый</a:t>
            </a:r>
          </a:p>
        </p:txBody>
      </p:sp>
      <p:sp>
        <p:nvSpPr>
          <p:cNvPr id="198" name="Прямоугольник 197"/>
          <p:cNvSpPr/>
          <p:nvPr/>
        </p:nvSpPr>
        <p:spPr>
          <a:xfrm>
            <a:off x="1708610" y="2675151"/>
            <a:ext cx="4516128" cy="375937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Климанова 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О.А., Алексеев А.И. и 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др. (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5-9)</a:t>
            </a:r>
            <a:endParaRPr lang="ru-RU" sz="10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6595465" y="2675151"/>
            <a:ext cx="4516128" cy="375937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Кузнецов А.П., Ким Э.В. (10-11) </a:t>
            </a:r>
            <a:r>
              <a:rPr lang="ru-RU" sz="1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Базовый</a:t>
            </a:r>
            <a:endParaRPr lang="ru-RU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1" name="Прямоугольник 200"/>
          <p:cNvSpPr/>
          <p:nvPr/>
        </p:nvSpPr>
        <p:spPr>
          <a:xfrm>
            <a:off x="6598778" y="3706200"/>
            <a:ext cx="4516128" cy="375937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Холина В.Н. (10-11) </a:t>
            </a:r>
            <a:r>
              <a:rPr lang="ru-RU" sz="1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Углублённый</a:t>
            </a:r>
            <a:endParaRPr lang="ru-RU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141905" y="0"/>
            <a:ext cx="45719" cy="908719"/>
          </a:xfrm>
          <a:prstGeom prst="rect">
            <a:avLst/>
          </a:prstGeom>
          <a:solidFill>
            <a:srgbClr val="FC065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997269" y="0"/>
            <a:ext cx="158400" cy="90872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7" cstate="print"/>
          <a:srcRect r="77536" b="7452"/>
          <a:stretch/>
        </p:blipFill>
        <p:spPr>
          <a:xfrm>
            <a:off x="216701" y="116633"/>
            <a:ext cx="682891" cy="667836"/>
          </a:xfrm>
          <a:prstGeom prst="rect">
            <a:avLst/>
          </a:prstGeom>
        </p:spPr>
      </p:pic>
      <p:grpSp>
        <p:nvGrpSpPr>
          <p:cNvPr id="66" name="Группа 65"/>
          <p:cNvGrpSpPr/>
          <p:nvPr/>
        </p:nvGrpSpPr>
        <p:grpSpPr>
          <a:xfrm>
            <a:off x="5077368" y="3074652"/>
            <a:ext cx="1012520" cy="180000"/>
            <a:chOff x="2631371" y="2685293"/>
            <a:chExt cx="1012520" cy="209817"/>
          </a:xfrm>
        </p:grpSpPr>
        <p:sp>
          <p:nvSpPr>
            <p:cNvPr id="67" name="Скругленный прямоугольник 66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631371" y="2714620"/>
              <a:ext cx="1012520" cy="152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sp>
        <p:nvSpPr>
          <p:cNvPr id="103" name="Прямоугольник 102"/>
          <p:cNvSpPr/>
          <p:nvPr/>
        </p:nvSpPr>
        <p:spPr>
          <a:xfrm>
            <a:off x="234617" y="6591844"/>
            <a:ext cx="180000" cy="180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459442" y="6517249"/>
            <a:ext cx="1042790" cy="32919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Учебник в ФПУ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1605809" y="6591844"/>
            <a:ext cx="180000" cy="180000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1830636" y="6517249"/>
            <a:ext cx="1157497" cy="32919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Учебное пособие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1708610" y="2190385"/>
            <a:ext cx="4516128" cy="372655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«Классическая география» (5-9</a:t>
            </a:r>
            <a:r>
              <a:rPr lang="ru-RU" sz="105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(совместно с РГО)</a:t>
            </a:r>
            <a:endParaRPr lang="ru-RU" sz="10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4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18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40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Прямоугольник 22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anchor="ctr" anchorCtr="0">
            <a:noAutofit/>
          </a:bodyPr>
          <a:lstStyle/>
          <a:p>
            <a:pPr algn="ctr" fontAlgn="auto">
              <a:defRPr/>
            </a:pPr>
            <a:endParaRPr lang="ru-RU" sz="2200" b="1" dirty="0" err="1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79678" y="4226525"/>
            <a:ext cx="1440000" cy="261610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Химия</a:t>
            </a:r>
            <a:endParaRPr lang="ru-RU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1657449" y="4730603"/>
            <a:ext cx="1438176" cy="360000"/>
          </a:xfrm>
          <a:prstGeom prst="rect">
            <a:avLst/>
          </a:prstGeom>
          <a:solidFill>
            <a:srgbClr val="004EAC"/>
          </a:solidFill>
          <a:ln w="28575">
            <a:solidFill>
              <a:srgbClr val="005CAB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Габриелян О.С. и др. (7)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3209925" y="4196978"/>
            <a:ext cx="3573673" cy="360000"/>
          </a:xfrm>
          <a:prstGeom prst="rect">
            <a:avLst/>
          </a:prstGeom>
          <a:solidFill>
            <a:srgbClr val="004EAC"/>
          </a:solidFill>
          <a:ln w="28575">
            <a:solidFill>
              <a:srgbClr val="185CA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Кузнецова Н.Е. и др. (8-9)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79678" y="2116143"/>
            <a:ext cx="1440000" cy="261610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Биология</a:t>
            </a:r>
            <a:endParaRPr lang="ru-RU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1657449" y="2193382"/>
            <a:ext cx="512615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Сивоглазов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В.И. и др. (5-9)</a:t>
            </a:r>
          </a:p>
        </p:txBody>
      </p:sp>
      <p:sp>
        <p:nvSpPr>
          <p:cNvPr id="128" name="Прямоугольник 127"/>
          <p:cNvSpPr/>
          <p:nvPr/>
        </p:nvSpPr>
        <p:spPr>
          <a:xfrm>
            <a:off x="1657449" y="1738580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Пасечник В.В. (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5-9) </a:t>
            </a:r>
            <a:r>
              <a:rPr lang="ru-RU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Линейный</a:t>
            </a:r>
          </a:p>
        </p:txBody>
      </p:sp>
      <p:sp>
        <p:nvSpPr>
          <p:cNvPr id="292" name="Прямоугольник 291"/>
          <p:cNvSpPr/>
          <p:nvPr/>
        </p:nvSpPr>
        <p:spPr>
          <a:xfrm>
            <a:off x="1657449" y="1293510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sz="1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Пономарёва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И.Н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(5-9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ru-RU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Концентрический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4263599" y="1293510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sz="11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Пономарёва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И.Н. (5-9) </a:t>
            </a:r>
            <a:r>
              <a:rPr lang="ru-RU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Линейный</a:t>
            </a:r>
          </a:p>
        </p:txBody>
      </p:sp>
      <p:sp>
        <p:nvSpPr>
          <p:cNvPr id="141" name="Заголовок 1"/>
          <p:cNvSpPr txBox="1">
            <a:spLocks/>
          </p:cNvSpPr>
          <p:nvPr/>
        </p:nvSpPr>
        <p:spPr>
          <a:xfrm>
            <a:off x="1253345" y="260648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dirty="0"/>
              <a:t>ОСНОВНОЕ </a:t>
            </a:r>
            <a:r>
              <a:rPr lang="ru-RU" dirty="0" smtClean="0"/>
              <a:t>И СРЕДНЕЕ ОБЩЕЕ ОБРАЗОВАНИЕ</a:t>
            </a:r>
          </a:p>
          <a:p>
            <a:r>
              <a:rPr lang="ru-RU" dirty="0" smtClean="0">
                <a:solidFill>
                  <a:srgbClr val="EB2049"/>
                </a:solidFill>
              </a:rPr>
              <a:t>Биология. Химия. Экология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7579828" y="2193382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Сивоглазов В.И. и др. (10-11) Базовый</a:t>
            </a: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Углублённый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7579828" y="3094446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Сонин Н.И. (10-11)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7579828" y="1738580"/>
            <a:ext cx="2520000" cy="360000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Пасечник В.В. (10-11)</a:t>
            </a:r>
          </a:p>
        </p:txBody>
      </p:sp>
      <p:sp>
        <p:nvSpPr>
          <p:cNvPr id="121" name="Прямоугольник 120"/>
          <p:cNvSpPr/>
          <p:nvPr/>
        </p:nvSpPr>
        <p:spPr>
          <a:xfrm>
            <a:off x="7579828" y="5786691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solidFill>
              <a:srgbClr val="185CA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Миркин Б.М. и др. (10-11)</a:t>
            </a:r>
          </a:p>
        </p:txBody>
      </p:sp>
      <p:sp>
        <p:nvSpPr>
          <p:cNvPr id="122" name="Прямоугольник 121"/>
          <p:cNvSpPr/>
          <p:nvPr/>
        </p:nvSpPr>
        <p:spPr>
          <a:xfrm>
            <a:off x="7579828" y="5341624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solidFill>
              <a:srgbClr val="185CA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Чернова Н.М. и др. (10-11)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3209925" y="3649367"/>
            <a:ext cx="3573673" cy="360000"/>
          </a:xfrm>
          <a:prstGeom prst="rect">
            <a:avLst/>
          </a:prstGeom>
          <a:solidFill>
            <a:srgbClr val="004EAC"/>
          </a:solidFill>
          <a:ln w="28575">
            <a:solidFill>
              <a:srgbClr val="185CA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 ред. Лунина В.В. (8-9)</a:t>
            </a:r>
          </a:p>
        </p:txBody>
      </p:sp>
      <p:sp>
        <p:nvSpPr>
          <p:cNvPr id="153" name="Прямоугольник 152"/>
          <p:cNvSpPr/>
          <p:nvPr/>
        </p:nvSpPr>
        <p:spPr>
          <a:xfrm>
            <a:off x="79678" y="5589549"/>
            <a:ext cx="1440000" cy="261610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Экология</a:t>
            </a:r>
            <a:endParaRPr lang="ru-RU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8" name="Прямоугольник 157"/>
          <p:cNvSpPr/>
          <p:nvPr/>
        </p:nvSpPr>
        <p:spPr>
          <a:xfrm>
            <a:off x="7579828" y="1293510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Пономарёва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И.Н.(10-11)</a:t>
            </a:r>
          </a:p>
        </p:txBody>
      </p:sp>
      <p:sp>
        <p:nvSpPr>
          <p:cNvPr id="160" name="Прямоугольник 159"/>
          <p:cNvSpPr/>
          <p:nvPr/>
        </p:nvSpPr>
        <p:spPr>
          <a:xfrm>
            <a:off x="10335516" y="1232663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solidFill>
              <a:srgbClr val="004EAC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</a:p>
        </p:txBody>
      </p:sp>
      <p:sp>
        <p:nvSpPr>
          <p:cNvPr id="162" name="Прямоугольник 161"/>
          <p:cNvSpPr/>
          <p:nvPr/>
        </p:nvSpPr>
        <p:spPr>
          <a:xfrm>
            <a:off x="10335516" y="1491718"/>
            <a:ext cx="332826" cy="216000"/>
          </a:xfrm>
          <a:prstGeom prst="rect">
            <a:avLst/>
          </a:prstGeom>
          <a:solidFill>
            <a:srgbClr val="DAEBF8"/>
          </a:solidFill>
          <a:ln w="19050">
            <a:solidFill>
              <a:srgbClr val="DAEBF8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ru-RU" sz="11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  <a:endParaRPr lang="ru-RU" sz="1100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5" name="Соединительная линия уступом 164"/>
          <p:cNvCxnSpPr>
            <a:stCxn id="158" idx="3"/>
            <a:endCxn id="160" idx="1"/>
          </p:cNvCxnSpPr>
          <p:nvPr/>
        </p:nvCxnSpPr>
        <p:spPr>
          <a:xfrm flipV="1">
            <a:off x="10099828" y="1340663"/>
            <a:ext cx="235688" cy="132847"/>
          </a:xfrm>
          <a:prstGeom prst="bentConnector3">
            <a:avLst>
              <a:gd name="adj1" fmla="val 50000"/>
            </a:avLst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cxnSp>
        <p:nvCxnSpPr>
          <p:cNvPr id="166" name="Соединительная линия уступом 165"/>
          <p:cNvCxnSpPr>
            <a:stCxn id="158" idx="3"/>
            <a:endCxn id="162" idx="1"/>
          </p:cNvCxnSpPr>
          <p:nvPr/>
        </p:nvCxnSpPr>
        <p:spPr>
          <a:xfrm>
            <a:off x="10099828" y="1473510"/>
            <a:ext cx="235688" cy="126208"/>
          </a:xfrm>
          <a:prstGeom prst="bentConnector3">
            <a:avLst/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sp>
        <p:nvSpPr>
          <p:cNvPr id="190" name="Прямоугольник 189"/>
          <p:cNvSpPr/>
          <p:nvPr/>
        </p:nvSpPr>
        <p:spPr>
          <a:xfrm>
            <a:off x="7579828" y="3647713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solidFill>
              <a:srgbClr val="185CA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 ред. Лунина В.В.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(10-11)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1" name="Прямоугольник 190"/>
          <p:cNvSpPr/>
          <p:nvPr/>
        </p:nvSpPr>
        <p:spPr>
          <a:xfrm>
            <a:off x="10335516" y="3590142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solidFill>
              <a:srgbClr val="004EAC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</a:p>
        </p:txBody>
      </p:sp>
      <p:sp>
        <p:nvSpPr>
          <p:cNvPr id="192" name="Прямоугольник 191"/>
          <p:cNvSpPr/>
          <p:nvPr/>
        </p:nvSpPr>
        <p:spPr>
          <a:xfrm>
            <a:off x="10335516" y="3849284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solidFill>
              <a:srgbClr val="004EAC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</a:p>
        </p:txBody>
      </p:sp>
      <p:cxnSp>
        <p:nvCxnSpPr>
          <p:cNvPr id="193" name="Соединительная линия уступом 192"/>
          <p:cNvCxnSpPr>
            <a:stCxn id="190" idx="3"/>
            <a:endCxn id="191" idx="1"/>
          </p:cNvCxnSpPr>
          <p:nvPr/>
        </p:nvCxnSpPr>
        <p:spPr>
          <a:xfrm flipV="1">
            <a:off x="10099828" y="3698142"/>
            <a:ext cx="235688" cy="129571"/>
          </a:xfrm>
          <a:prstGeom prst="bentConnector3">
            <a:avLst>
              <a:gd name="adj1" fmla="val 50000"/>
            </a:avLst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cxnSp>
        <p:nvCxnSpPr>
          <p:cNvPr id="194" name="Соединительная линия уступом 193"/>
          <p:cNvCxnSpPr>
            <a:stCxn id="190" idx="3"/>
          </p:cNvCxnSpPr>
          <p:nvPr/>
        </p:nvCxnSpPr>
        <p:spPr>
          <a:xfrm>
            <a:off x="10099828" y="3827713"/>
            <a:ext cx="235688" cy="129571"/>
          </a:xfrm>
          <a:prstGeom prst="bentConnector3">
            <a:avLst/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sp>
        <p:nvSpPr>
          <p:cNvPr id="196" name="Прямоугольник 195"/>
          <p:cNvSpPr/>
          <p:nvPr/>
        </p:nvSpPr>
        <p:spPr>
          <a:xfrm>
            <a:off x="7579828" y="4730622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solidFill>
              <a:srgbClr val="005CAB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Габриелян О.С. и др.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(10-11)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7" name="Прямоугольник 196"/>
          <p:cNvSpPr/>
          <p:nvPr/>
        </p:nvSpPr>
        <p:spPr>
          <a:xfrm>
            <a:off x="10335516" y="4676996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solidFill>
              <a:srgbClr val="004EAC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</a:p>
        </p:txBody>
      </p:sp>
      <p:sp>
        <p:nvSpPr>
          <p:cNvPr id="198" name="Прямоугольник 197"/>
          <p:cNvSpPr/>
          <p:nvPr/>
        </p:nvSpPr>
        <p:spPr>
          <a:xfrm>
            <a:off x="10335516" y="4930429"/>
            <a:ext cx="332826" cy="216000"/>
          </a:xfrm>
          <a:prstGeom prst="rect">
            <a:avLst/>
          </a:prstGeom>
          <a:solidFill>
            <a:srgbClr val="DAEBF8"/>
          </a:solidFill>
          <a:ln w="19050">
            <a:solidFill>
              <a:srgbClr val="DAEBF8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ru-RU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</a:p>
        </p:txBody>
      </p:sp>
      <p:cxnSp>
        <p:nvCxnSpPr>
          <p:cNvPr id="199" name="Соединительная линия уступом 198"/>
          <p:cNvCxnSpPr>
            <a:stCxn id="196" idx="3"/>
            <a:endCxn id="197" idx="1"/>
          </p:cNvCxnSpPr>
          <p:nvPr/>
        </p:nvCxnSpPr>
        <p:spPr>
          <a:xfrm flipV="1">
            <a:off x="10099828" y="4784996"/>
            <a:ext cx="235688" cy="125626"/>
          </a:xfrm>
          <a:prstGeom prst="bentConnector3">
            <a:avLst>
              <a:gd name="adj1" fmla="val 50000"/>
            </a:avLst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cxnSp>
        <p:nvCxnSpPr>
          <p:cNvPr id="200" name="Соединительная линия уступом 199"/>
          <p:cNvCxnSpPr>
            <a:stCxn id="196" idx="3"/>
            <a:endCxn id="198" idx="1"/>
          </p:cNvCxnSpPr>
          <p:nvPr/>
        </p:nvCxnSpPr>
        <p:spPr>
          <a:xfrm>
            <a:off x="10099828" y="4910622"/>
            <a:ext cx="235688" cy="127807"/>
          </a:xfrm>
          <a:prstGeom prst="bentConnector3">
            <a:avLst/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sp>
        <p:nvSpPr>
          <p:cNvPr id="209" name="Прямоугольник 208"/>
          <p:cNvSpPr/>
          <p:nvPr/>
        </p:nvSpPr>
        <p:spPr>
          <a:xfrm>
            <a:off x="7579828" y="4196978"/>
            <a:ext cx="2520000" cy="360000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Кузнецова Н.Е. и др. (10-11)</a:t>
            </a:r>
          </a:p>
        </p:txBody>
      </p:sp>
      <p:sp>
        <p:nvSpPr>
          <p:cNvPr id="214" name="Прямоугольник 213"/>
          <p:cNvSpPr/>
          <p:nvPr/>
        </p:nvSpPr>
        <p:spPr>
          <a:xfrm>
            <a:off x="2494896" y="953610"/>
            <a:ext cx="3456384" cy="32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ОСНОВНОЕ</a:t>
            </a:r>
          </a:p>
        </p:txBody>
      </p:sp>
      <p:sp>
        <p:nvSpPr>
          <p:cNvPr id="215" name="Прямоугольник 214"/>
          <p:cNvSpPr/>
          <p:nvPr/>
        </p:nvSpPr>
        <p:spPr>
          <a:xfrm>
            <a:off x="6982492" y="953610"/>
            <a:ext cx="3456384" cy="32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СРЕДНЕЕ</a:t>
            </a:r>
          </a:p>
        </p:txBody>
      </p:sp>
      <p:cxnSp>
        <p:nvCxnSpPr>
          <p:cNvPr id="216" name="Прямая соединительная линия 215"/>
          <p:cNvCxnSpPr/>
          <p:nvPr/>
        </p:nvCxnSpPr>
        <p:spPr>
          <a:xfrm flipV="1">
            <a:off x="7192893" y="1108370"/>
            <a:ext cx="0" cy="522000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222" name="Прямая соединительная линия 221"/>
          <p:cNvCxnSpPr/>
          <p:nvPr/>
        </p:nvCxnSpPr>
        <p:spPr>
          <a:xfrm flipH="1">
            <a:off x="247281" y="3546344"/>
            <a:ext cx="11556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223" name="Прямая соединительная линия 222"/>
          <p:cNvCxnSpPr/>
          <p:nvPr/>
        </p:nvCxnSpPr>
        <p:spPr>
          <a:xfrm flipH="1">
            <a:off x="247281" y="5201206"/>
            <a:ext cx="11556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2" name="Прямоугольник 1"/>
          <p:cNvSpPr/>
          <p:nvPr/>
        </p:nvSpPr>
        <p:spPr>
          <a:xfrm>
            <a:off x="1657449" y="2647499"/>
            <a:ext cx="5126150" cy="360023"/>
          </a:xfrm>
          <a:prstGeom prst="rect">
            <a:avLst/>
          </a:prstGeom>
          <a:solidFill>
            <a:srgbClr val="004EAC"/>
          </a:solidFill>
          <a:ln w="28575">
            <a:solidFill>
              <a:srgbClr val="005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Сухова Т. С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(«Живая природа») (5-9)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1141905" y="0"/>
            <a:ext cx="45719" cy="908719"/>
          </a:xfrm>
          <a:prstGeom prst="rect">
            <a:avLst/>
          </a:prstGeom>
          <a:solidFill>
            <a:srgbClr val="FC065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997269" y="0"/>
            <a:ext cx="158400" cy="90872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87" name="Рисунок 86"/>
          <p:cNvPicPr>
            <a:picLocks noChangeAspect="1"/>
          </p:cNvPicPr>
          <p:nvPr/>
        </p:nvPicPr>
        <p:blipFill rotWithShape="1">
          <a:blip r:embed="rId7" cstate="print"/>
          <a:srcRect r="77536" b="7452"/>
          <a:stretch/>
        </p:blipFill>
        <p:spPr>
          <a:xfrm>
            <a:off x="216701" y="116633"/>
            <a:ext cx="682891" cy="667836"/>
          </a:xfrm>
          <a:prstGeom prst="rect">
            <a:avLst/>
          </a:prstGeom>
        </p:spPr>
      </p:pic>
      <p:sp>
        <p:nvSpPr>
          <p:cNvPr id="91" name="Прямоугольник 90"/>
          <p:cNvSpPr/>
          <p:nvPr/>
        </p:nvSpPr>
        <p:spPr>
          <a:xfrm>
            <a:off x="10339660" y="3042523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solidFill>
              <a:srgbClr val="004EAC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10339660" y="3301578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solidFill>
              <a:srgbClr val="004EAC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</a:p>
        </p:txBody>
      </p:sp>
      <p:cxnSp>
        <p:nvCxnSpPr>
          <p:cNvPr id="93" name="Соединительная линия уступом 92"/>
          <p:cNvCxnSpPr>
            <a:endCxn id="91" idx="1"/>
          </p:cNvCxnSpPr>
          <p:nvPr/>
        </p:nvCxnSpPr>
        <p:spPr>
          <a:xfrm flipV="1">
            <a:off x="10103972" y="3150523"/>
            <a:ext cx="235688" cy="132847"/>
          </a:xfrm>
          <a:prstGeom prst="bentConnector3">
            <a:avLst>
              <a:gd name="adj1" fmla="val 50000"/>
            </a:avLst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cxnSp>
        <p:nvCxnSpPr>
          <p:cNvPr id="94" name="Соединительная линия уступом 93"/>
          <p:cNvCxnSpPr>
            <a:endCxn id="92" idx="1"/>
          </p:cNvCxnSpPr>
          <p:nvPr/>
        </p:nvCxnSpPr>
        <p:spPr>
          <a:xfrm>
            <a:off x="10103972" y="3283370"/>
            <a:ext cx="235688" cy="126208"/>
          </a:xfrm>
          <a:prstGeom prst="bentConnector3">
            <a:avLst/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sp>
        <p:nvSpPr>
          <p:cNvPr id="146" name="Прямоугольник 145"/>
          <p:cNvSpPr/>
          <p:nvPr/>
        </p:nvSpPr>
        <p:spPr>
          <a:xfrm>
            <a:off x="1657449" y="5341624"/>
            <a:ext cx="5126150" cy="360000"/>
          </a:xfrm>
          <a:prstGeom prst="rect">
            <a:avLst/>
          </a:prstGeom>
          <a:solidFill>
            <a:srgbClr val="004EAC"/>
          </a:solidFill>
          <a:ln w="28575">
            <a:solidFill>
              <a:srgbClr val="185CA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«Экология» (6-9)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0" name="Группа 69"/>
          <p:cNvGrpSpPr/>
          <p:nvPr/>
        </p:nvGrpSpPr>
        <p:grpSpPr>
          <a:xfrm>
            <a:off x="5807567" y="2591283"/>
            <a:ext cx="1012520" cy="209817"/>
            <a:chOff x="2631371" y="2685293"/>
            <a:chExt cx="1012520" cy="209817"/>
          </a:xfrm>
        </p:grpSpPr>
        <p:sp>
          <p:nvSpPr>
            <p:cNvPr id="71" name="Скругленный прямоугольник 70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631371" y="2721545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10626366" y="1190721"/>
            <a:ext cx="1012520" cy="209817"/>
            <a:chOff x="2631371" y="2685293"/>
            <a:chExt cx="1012520" cy="209817"/>
          </a:xfrm>
        </p:grpSpPr>
        <p:sp>
          <p:nvSpPr>
            <p:cNvPr id="74" name="Скругленный прямоугольник 73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631371" y="2731070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10626366" y="3277138"/>
            <a:ext cx="1012520" cy="209817"/>
            <a:chOff x="2631371" y="2685293"/>
            <a:chExt cx="1012520" cy="20981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631371" y="2731070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10626366" y="4645996"/>
            <a:ext cx="1012520" cy="209817"/>
            <a:chOff x="2631371" y="2685293"/>
            <a:chExt cx="1012520" cy="209817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631371" y="2731070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3205768" y="1662341"/>
            <a:ext cx="1012520" cy="209817"/>
            <a:chOff x="2631371" y="2685293"/>
            <a:chExt cx="1012520" cy="209817"/>
          </a:xfrm>
          <a:solidFill>
            <a:srgbClr val="EB2049"/>
          </a:solidFill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631371" y="2731070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НОВИНКА</a:t>
              </a:r>
              <a:endParaRPr lang="ru-RU" sz="9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5807567" y="5265290"/>
            <a:ext cx="1012520" cy="209817"/>
            <a:chOff x="2631371" y="2685293"/>
            <a:chExt cx="1012520" cy="209817"/>
          </a:xfrm>
          <a:solidFill>
            <a:srgbClr val="EB2049"/>
          </a:solidFill>
        </p:grpSpPr>
        <p:sp>
          <p:nvSpPr>
            <p:cNvPr id="89" name="Скругленный прямоугольник 88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631371" y="2731070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НОВИНКА</a:t>
              </a:r>
              <a:endParaRPr lang="ru-RU" sz="9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97" name="Прямоугольник 96"/>
          <p:cNvSpPr/>
          <p:nvPr/>
        </p:nvSpPr>
        <p:spPr>
          <a:xfrm>
            <a:off x="1657449" y="3644410"/>
            <a:ext cx="1438176" cy="360000"/>
          </a:xfrm>
          <a:prstGeom prst="rect">
            <a:avLst/>
          </a:prstGeom>
          <a:solidFill>
            <a:srgbClr val="DAEBF8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 anchorCtr="0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 ред. Лунина В.В. (7)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4261482" y="1741484"/>
            <a:ext cx="2520000" cy="360000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Пасечник В.В. (5-9) </a:t>
            </a:r>
            <a:r>
              <a:rPr lang="ru-RU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Концентрический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3209924" y="4726652"/>
            <a:ext cx="3573673" cy="360000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Габриелян О.С. и др. (8-9)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2988134" y="6514278"/>
            <a:ext cx="1363434" cy="33513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 – базовый уровень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4326583" y="6514278"/>
            <a:ext cx="1837580" cy="33513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– углублённый уровень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234617" y="6591844"/>
            <a:ext cx="180000" cy="180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459442" y="6517249"/>
            <a:ext cx="1042790" cy="32919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Учебник в ФПУ</a:t>
            </a:r>
          </a:p>
        </p:txBody>
      </p:sp>
      <p:sp>
        <p:nvSpPr>
          <p:cNvPr id="114" name="Прямоугольник 113"/>
          <p:cNvSpPr/>
          <p:nvPr/>
        </p:nvSpPr>
        <p:spPr>
          <a:xfrm>
            <a:off x="1605809" y="6591844"/>
            <a:ext cx="180000" cy="180000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1830636" y="6517249"/>
            <a:ext cx="1157497" cy="32919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Учебное пособие</a:t>
            </a:r>
          </a:p>
        </p:txBody>
      </p:sp>
    </p:spTree>
    <p:extLst>
      <p:ext uri="{BB962C8B-B14F-4D97-AF65-F5344CB8AC3E}">
        <p14:creationId xmlns:p14="http://schemas.microsoft.com/office/powerpoint/2010/main" val="110258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34174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05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328915"/>
            <a:ext cx="12192000" cy="254024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7" name="Подзаголовок 3"/>
          <p:cNvSpPr txBox="1">
            <a:spLocks/>
          </p:cNvSpPr>
          <p:nvPr/>
        </p:nvSpPr>
        <p:spPr>
          <a:xfrm>
            <a:off x="5724212" y="2960285"/>
            <a:ext cx="6696389" cy="1163659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Преимущества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Традиционный подход к изложению материала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Наглядность – в учебнике использован современный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иллюстративный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материал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Наличие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инструктивных карточек для выполнения лабораторных и практических работ</a:t>
            </a:r>
          </a:p>
        </p:txBody>
      </p:sp>
      <p:sp>
        <p:nvSpPr>
          <p:cNvPr id="28" name="Подзаголовок 3"/>
          <p:cNvSpPr txBox="1">
            <a:spLocks/>
          </p:cNvSpPr>
          <p:nvPr/>
        </p:nvSpPr>
        <p:spPr>
          <a:xfrm>
            <a:off x="5724211" y="1637316"/>
            <a:ext cx="4827966" cy="62191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Обновлённый УМК Пасечника: линейная структура с сохранением традиционного подхода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одзаголовок 3"/>
          <p:cNvSpPr txBox="1">
            <a:spLocks/>
          </p:cNvSpPr>
          <p:nvPr/>
        </p:nvSpPr>
        <p:spPr>
          <a:xfrm>
            <a:off x="5724211" y="4963988"/>
            <a:ext cx="3426515" cy="1014248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методические пособия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рабочая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программа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253346" y="260648"/>
            <a:ext cx="10372598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dirty="0"/>
              <a:t>НОВАЯ ЛИНИЯ УМК</a:t>
            </a:r>
            <a:r>
              <a:rPr lang="ru-RU" dirty="0">
                <a:solidFill>
                  <a:srgbClr val="005CAB"/>
                </a:solidFill>
              </a:rPr>
              <a:t> </a:t>
            </a:r>
            <a:r>
              <a:rPr lang="ru-RU" dirty="0" smtClean="0">
                <a:solidFill>
                  <a:srgbClr val="EB2049"/>
                </a:solidFill>
              </a:rPr>
              <a:t>ПО БИОЛОГИИ </a:t>
            </a:r>
            <a:r>
              <a:rPr lang="ru-RU" dirty="0"/>
              <a:t>ДЛЯ </a:t>
            </a:r>
            <a:r>
              <a:rPr lang="ru-RU" dirty="0" smtClean="0"/>
              <a:t>5-9 </a:t>
            </a:r>
            <a:r>
              <a:rPr lang="ru-RU" dirty="0"/>
              <a:t>КЛАССОВ </a:t>
            </a:r>
            <a:br>
              <a:rPr lang="ru-RU" dirty="0"/>
            </a:br>
            <a:r>
              <a:rPr lang="ru-RU" dirty="0" smtClean="0">
                <a:solidFill>
                  <a:srgbClr val="EB2049"/>
                </a:solidFill>
              </a:rPr>
              <a:t>В. В. ПАСЕЧНИКА </a:t>
            </a:r>
            <a:r>
              <a:rPr lang="ru-RU" dirty="0"/>
              <a:t>(ЛИНЕЙНАЯ СТРУКТУРА)</a:t>
            </a:r>
            <a:endParaRPr lang="ru-RU" alt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15" y="1516469"/>
            <a:ext cx="1607643" cy="2127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33" y="2001203"/>
            <a:ext cx="1607643" cy="2127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51" y="2485937"/>
            <a:ext cx="1617643" cy="2127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69" y="2970671"/>
            <a:ext cx="1607643" cy="2127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21" y="3455406"/>
            <a:ext cx="1618209" cy="21283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839380" y="5851123"/>
            <a:ext cx="1584841" cy="289441"/>
          </a:xfrm>
          <a:prstGeom prst="roundRect">
            <a:avLst/>
          </a:prstGeom>
          <a:solidFill>
            <a:srgbClr val="2D3494"/>
          </a:solidFill>
        </p:spPr>
        <p:txBody>
          <a:bodyPr wrap="none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1.2.5.2.8.1 – 1.2.5.2.8.5</a:t>
            </a:r>
          </a:p>
        </p:txBody>
      </p:sp>
    </p:spTree>
    <p:extLst>
      <p:ext uri="{BB962C8B-B14F-4D97-AF65-F5344CB8AC3E}">
        <p14:creationId xmlns:p14="http://schemas.microsoft.com/office/powerpoint/2010/main" val="200477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415356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55" name="Слайд think-cell" r:id="rId6" imgW="360" imgH="360" progId="TCLayout.ActiveDocument.1">
                  <p:embed/>
                </p:oleObj>
              </mc:Choice>
              <mc:Fallback>
                <p:oleObj name="Слайд think-cell" r:id="rId6" imgW="360" imgH="360" progId="TCLayout.ActiveDocument.1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328915"/>
            <a:ext cx="12192000" cy="254024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7" name="Подзаголовок 3"/>
          <p:cNvSpPr txBox="1">
            <a:spLocks/>
          </p:cNvSpPr>
          <p:nvPr/>
        </p:nvSpPr>
        <p:spPr>
          <a:xfrm>
            <a:off x="5716333" y="2640700"/>
            <a:ext cx="6358821" cy="1947934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Преимущества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Подходит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для изучения предмета в рамках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части, формируемой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участниками образовательных отношений,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для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организации элективных курсов, внеурочной деятельности, а также для расширения экологического компонента предмета на уроках биологии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Инновационный подход к изложению материала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Учтены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разнообразные межпредметные связи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курса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 биологией, химией, физикой, географией, историей и другими областями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знаний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Подзаголовок 3"/>
          <p:cNvSpPr txBox="1">
            <a:spLocks/>
          </p:cNvSpPr>
          <p:nvPr/>
        </p:nvSpPr>
        <p:spPr>
          <a:xfrm>
            <a:off x="5716332" y="1619387"/>
            <a:ext cx="6138100" cy="62191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Единственная линия УМК в федеральном перечне для изучения экологии на основном уровне общего образования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одзаголовок 3"/>
          <p:cNvSpPr txBox="1">
            <a:spLocks/>
          </p:cNvSpPr>
          <p:nvPr/>
        </p:nvSpPr>
        <p:spPr>
          <a:xfrm>
            <a:off x="5716332" y="4963988"/>
            <a:ext cx="3426515" cy="1014248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методические пособия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рабочая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программа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253345" y="260648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dirty="0"/>
              <a:t>НОВАЯ ЛИНИЯ УМК</a:t>
            </a:r>
            <a:r>
              <a:rPr lang="ru-RU" dirty="0">
                <a:solidFill>
                  <a:srgbClr val="005CAB"/>
                </a:solidFill>
              </a:rPr>
              <a:t> </a:t>
            </a:r>
            <a:r>
              <a:rPr lang="ru-RU" dirty="0" smtClean="0">
                <a:solidFill>
                  <a:srgbClr val="EB2049"/>
                </a:solidFill>
              </a:rPr>
              <a:t>«ЭКОЛОГИЯ» </a:t>
            </a:r>
            <a:r>
              <a:rPr lang="ru-RU" dirty="0"/>
              <a:t>ДЛЯ </a:t>
            </a:r>
            <a:r>
              <a:rPr lang="ru-RU" dirty="0" smtClean="0"/>
              <a:t>6-9 КЛАССОВ </a:t>
            </a:r>
            <a:endParaRPr lang="ru-RU" altLang="ru-RU" dirty="0">
              <a:solidFill>
                <a:srgbClr val="005CAB"/>
              </a:solidFill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68" y="3949983"/>
            <a:ext cx="1624539" cy="2112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58" y="3949983"/>
            <a:ext cx="1624539" cy="2112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854" y="1373060"/>
            <a:ext cx="1626149" cy="211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58" y="1374250"/>
            <a:ext cx="1624539" cy="2112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930735" y="3544509"/>
            <a:ext cx="1176183" cy="223200"/>
          </a:xfrm>
          <a:prstGeom prst="roundRect">
            <a:avLst/>
          </a:prstGeom>
          <a:solidFill>
            <a:srgbClr val="2D3494"/>
          </a:solidFill>
        </p:spPr>
        <p:txBody>
          <a:bodyPr wrap="square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2.2.6.1.10.1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29836" y="3544509"/>
            <a:ext cx="1176183" cy="223200"/>
          </a:xfrm>
          <a:prstGeom prst="roundRect">
            <a:avLst/>
          </a:prstGeom>
          <a:solidFill>
            <a:srgbClr val="2D3494"/>
          </a:solidFill>
        </p:spPr>
        <p:txBody>
          <a:bodyPr wrap="square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2.2.6.1.10.2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30735" y="6116791"/>
            <a:ext cx="1176183" cy="223200"/>
          </a:xfrm>
          <a:prstGeom prst="roundRect">
            <a:avLst/>
          </a:prstGeom>
          <a:solidFill>
            <a:srgbClr val="2D3494"/>
          </a:solidFill>
        </p:spPr>
        <p:txBody>
          <a:bodyPr wrap="square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2.2.6.1.10.3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29835" y="6116791"/>
            <a:ext cx="1176183" cy="223200"/>
          </a:xfrm>
          <a:prstGeom prst="roundRect">
            <a:avLst/>
          </a:prstGeom>
          <a:solidFill>
            <a:srgbClr val="2D3494"/>
          </a:solidFill>
        </p:spPr>
        <p:txBody>
          <a:bodyPr wrap="square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2.2.6.1.10.4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Подзаголовок 3"/>
          <p:cNvSpPr txBox="1">
            <a:spLocks/>
          </p:cNvSpPr>
          <p:nvPr/>
        </p:nvSpPr>
        <p:spPr>
          <a:xfrm>
            <a:off x="706558" y="6394789"/>
            <a:ext cx="3723750" cy="2684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2-ая часть федерального перечня</a:t>
            </a:r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71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18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64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Прямоугольник 22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anchor="ctr" anchorCtr="0">
            <a:noAutofit/>
          </a:bodyPr>
          <a:lstStyle/>
          <a:p>
            <a:pPr algn="ctr" fontAlgn="auto">
              <a:defRPr/>
            </a:pPr>
            <a:endParaRPr lang="ru-RU" sz="2200" b="1" dirty="0" err="1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5244" y="5042892"/>
            <a:ext cx="1440000" cy="261610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Черчение</a:t>
            </a:r>
            <a:endParaRPr lang="ru-RU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1703293" y="4743959"/>
            <a:ext cx="4582937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Преображенская Н.Г., </a:t>
            </a:r>
            <a:r>
              <a:rPr lang="ru-RU" sz="1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Кодукова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И.В. (9)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35244" y="3748576"/>
            <a:ext cx="1440000" cy="261610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Технология</a:t>
            </a:r>
            <a:endParaRPr lang="ru-RU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2" name="Прямоугольник 291"/>
          <p:cNvSpPr/>
          <p:nvPr/>
        </p:nvSpPr>
        <p:spPr>
          <a:xfrm>
            <a:off x="1703293" y="3938224"/>
            <a:ext cx="4582937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 anchorCtr="0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Глозман 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.С., Кожина 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.А. и др. (5-9) 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" name="Заголовок 1"/>
          <p:cNvSpPr txBox="1">
            <a:spLocks/>
          </p:cNvSpPr>
          <p:nvPr/>
        </p:nvSpPr>
        <p:spPr>
          <a:xfrm>
            <a:off x="1253345" y="260648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dirty="0"/>
              <a:t>ОСНОВНОЕ </a:t>
            </a:r>
            <a:r>
              <a:rPr lang="ru-RU" dirty="0" smtClean="0"/>
              <a:t>И СРЕДНЕЕ ОБЩЕЕ ОБРАЗОВАНИЕ</a:t>
            </a:r>
          </a:p>
          <a:p>
            <a:r>
              <a:rPr lang="ru-RU" dirty="0" smtClean="0">
                <a:solidFill>
                  <a:srgbClr val="EB2049"/>
                </a:solidFill>
              </a:rPr>
              <a:t>ОБЖ. Технология. Черчение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1703293" y="5220274"/>
            <a:ext cx="4582937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Ботвинников А.Д. и др. (9)</a:t>
            </a:r>
          </a:p>
        </p:txBody>
      </p:sp>
      <p:sp>
        <p:nvSpPr>
          <p:cNvPr id="158" name="Прямоугольник 157"/>
          <p:cNvSpPr/>
          <p:nvPr/>
        </p:nvSpPr>
        <p:spPr>
          <a:xfrm>
            <a:off x="6997543" y="3461911"/>
            <a:ext cx="4582937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Симоненко В.Д. и др. (10-11)</a:t>
            </a:r>
          </a:p>
        </p:txBody>
      </p:sp>
      <p:cxnSp>
        <p:nvCxnSpPr>
          <p:cNvPr id="216" name="Прямая соединительная линия 215"/>
          <p:cNvCxnSpPr/>
          <p:nvPr/>
        </p:nvCxnSpPr>
        <p:spPr>
          <a:xfrm flipH="1" flipV="1">
            <a:off x="6641887" y="1089320"/>
            <a:ext cx="22524" cy="4710118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222" name="Прямая соединительная линия 221"/>
          <p:cNvCxnSpPr/>
          <p:nvPr/>
        </p:nvCxnSpPr>
        <p:spPr>
          <a:xfrm flipH="1">
            <a:off x="257566" y="3159342"/>
            <a:ext cx="11556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72" name="Прямая соединительная линия 71"/>
          <p:cNvCxnSpPr/>
          <p:nvPr/>
        </p:nvCxnSpPr>
        <p:spPr>
          <a:xfrm flipH="1">
            <a:off x="257566" y="4511095"/>
            <a:ext cx="11556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34" name="Прямоугольник 33"/>
          <p:cNvSpPr/>
          <p:nvPr/>
        </p:nvSpPr>
        <p:spPr>
          <a:xfrm>
            <a:off x="1703293" y="3461911"/>
            <a:ext cx="4582937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 anchorCtr="0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Тищенко 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.Т., Синица 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.В. (5-9)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141905" y="0"/>
            <a:ext cx="45719" cy="908719"/>
          </a:xfrm>
          <a:prstGeom prst="rect">
            <a:avLst/>
          </a:prstGeom>
          <a:solidFill>
            <a:srgbClr val="FC065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997269" y="0"/>
            <a:ext cx="158400" cy="90872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7" cstate="print"/>
          <a:srcRect r="77536" b="7452"/>
          <a:stretch/>
        </p:blipFill>
        <p:spPr>
          <a:xfrm>
            <a:off x="216701" y="116633"/>
            <a:ext cx="682891" cy="667836"/>
          </a:xfrm>
          <a:prstGeom prst="rect">
            <a:avLst/>
          </a:prstGeom>
        </p:spPr>
      </p:pic>
      <p:grpSp>
        <p:nvGrpSpPr>
          <p:cNvPr id="47" name="Группа 46"/>
          <p:cNvGrpSpPr/>
          <p:nvPr/>
        </p:nvGrpSpPr>
        <p:grpSpPr>
          <a:xfrm>
            <a:off x="5363187" y="3391486"/>
            <a:ext cx="1012520" cy="209817"/>
            <a:chOff x="2631371" y="2685293"/>
            <a:chExt cx="1012520" cy="209817"/>
          </a:xfrm>
          <a:solidFill>
            <a:srgbClr val="EB2049"/>
          </a:solidFill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31371" y="2731070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НОВИНКА</a:t>
              </a:r>
              <a:endParaRPr lang="ru-RU" sz="9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5363187" y="3863327"/>
            <a:ext cx="1012520" cy="209817"/>
            <a:chOff x="2631371" y="2685293"/>
            <a:chExt cx="1012520" cy="209817"/>
          </a:xfrm>
          <a:solidFill>
            <a:srgbClr val="EB2049"/>
          </a:solidFill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31371" y="2731070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НОВИНКА</a:t>
              </a:r>
              <a:endParaRPr lang="ru-RU" sz="9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91" name="Прямоугольник 90"/>
          <p:cNvSpPr/>
          <p:nvPr/>
        </p:nvSpPr>
        <p:spPr>
          <a:xfrm>
            <a:off x="2270777" y="1147606"/>
            <a:ext cx="3456384" cy="32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ОСНОВНОЕ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7547268" y="1147606"/>
            <a:ext cx="3456384" cy="32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СРЕДНЕЕ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52732" y="2091051"/>
            <a:ext cx="1440000" cy="261610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ОБЖ</a:t>
            </a:r>
            <a:endParaRPr lang="ru-RU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1703293" y="1578913"/>
            <a:ext cx="4582937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Виноградова Н.Ф. и др. (5-9) 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1703293" y="2554154"/>
            <a:ext cx="4582937" cy="360000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Латчук</a:t>
            </a:r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В.Н. и др. (5-9) 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6997543" y="1575245"/>
            <a:ext cx="4582937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Ким С.В., Горский В.А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(10-11) Базовый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6997543" y="2554154"/>
            <a:ext cx="4582937" cy="360000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Латчук В.Н. и др. (10-11) Базовый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234617" y="6591844"/>
            <a:ext cx="180000" cy="180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59442" y="6517249"/>
            <a:ext cx="1042790" cy="32919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Учебник в ФПУ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605809" y="6591844"/>
            <a:ext cx="180000" cy="180000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830636" y="6517249"/>
            <a:ext cx="1157497" cy="32919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Учебное пособие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703293" y="2055570"/>
            <a:ext cx="4582937" cy="360000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Воробьев Л.Ю. и др. (5-9)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997543" y="2053593"/>
            <a:ext cx="4582937" cy="360000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Воробьев Л.Ю. и др. (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10-11</a:t>
            </a:r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Базовый</a:t>
            </a:r>
          </a:p>
        </p:txBody>
      </p:sp>
    </p:spTree>
    <p:extLst>
      <p:ext uri="{BB962C8B-B14F-4D97-AF65-F5344CB8AC3E}">
        <p14:creationId xmlns:p14="http://schemas.microsoft.com/office/powerpoint/2010/main" val="7150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87390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95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Picture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328915"/>
            <a:ext cx="12192000" cy="2540245"/>
          </a:xfrm>
          <a:prstGeom prst="rect">
            <a:avLst/>
          </a:prstGeom>
          <a:solidFill>
            <a:srgbClr val="DAEBF8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7" name="Подзаголовок 3"/>
          <p:cNvSpPr txBox="1">
            <a:spLocks/>
          </p:cNvSpPr>
          <p:nvPr/>
        </p:nvSpPr>
        <p:spPr>
          <a:xfrm>
            <a:off x="5715507" y="2576237"/>
            <a:ext cx="6248724" cy="2076899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Преимущества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В учебниках представлен материал, знакомящий с различными технологическими процессами, наряду с традиционными представлены современные информационные и коммуникационные технологии 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Сквозной линией с 5 по 8 класс проходит материал по сельскохозяйственным технологиям 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Содержание выстроено на основе интеграции со всеми учебными предметами ступени основного общего образования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Подзаголовок 3"/>
          <p:cNvSpPr txBox="1">
            <a:spLocks/>
          </p:cNvSpPr>
          <p:nvPr/>
        </p:nvSpPr>
        <p:spPr>
          <a:xfrm>
            <a:off x="5715507" y="1682138"/>
            <a:ext cx="6078178" cy="621917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Привычный классический подход к изучению современных технологических процессов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9116" y="4014536"/>
            <a:ext cx="1602554" cy="208088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2287" y="1292304"/>
            <a:ext cx="1604019" cy="208088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одзаголовок 3"/>
          <p:cNvSpPr txBox="1">
            <a:spLocks/>
          </p:cNvSpPr>
          <p:nvPr/>
        </p:nvSpPr>
        <p:spPr>
          <a:xfrm>
            <a:off x="5715507" y="4954935"/>
            <a:ext cx="3303357" cy="1014248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методические пособия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рабочая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программа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88384" y="1283406"/>
            <a:ext cx="1604019" cy="209128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8501" y="3998724"/>
            <a:ext cx="1611591" cy="209670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253345" y="260648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dirty="0" smtClean="0"/>
              <a:t>НОВАЯ ЛИНИЯ </a:t>
            </a:r>
            <a:r>
              <a:rPr lang="ru-RU" dirty="0"/>
              <a:t>УМК</a:t>
            </a:r>
            <a:r>
              <a:rPr lang="ru-RU" dirty="0">
                <a:solidFill>
                  <a:srgbClr val="005CAB"/>
                </a:solidFill>
              </a:rPr>
              <a:t> </a:t>
            </a:r>
            <a:r>
              <a:rPr lang="ru-RU" dirty="0">
                <a:solidFill>
                  <a:srgbClr val="EB2049"/>
                </a:solidFill>
              </a:rPr>
              <a:t>ПО ТЕХНОЛОГИИ </a:t>
            </a:r>
            <a:r>
              <a:rPr lang="ru-RU" dirty="0"/>
              <a:t>ДЛЯ 5-9 КЛАССОВ </a:t>
            </a:r>
            <a:br>
              <a:rPr lang="ru-RU" dirty="0"/>
            </a:br>
            <a:r>
              <a:rPr lang="ru-RU" dirty="0">
                <a:solidFill>
                  <a:srgbClr val="EB2049"/>
                </a:solidFill>
              </a:rPr>
              <a:t>ТИЩЕНКО А.Т., СИНИЦА Н.В.</a:t>
            </a:r>
            <a:endParaRPr lang="ru-RU" altLang="ru-RU" dirty="0">
              <a:solidFill>
                <a:srgbClr val="EB2049"/>
              </a:solidFill>
              <a:cs typeface="Calibri" panose="020F050202020403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81338" y="3444227"/>
            <a:ext cx="1225917" cy="223200"/>
          </a:xfrm>
          <a:prstGeom prst="roundRect">
            <a:avLst/>
          </a:prstGeom>
          <a:solidFill>
            <a:srgbClr val="2D3494"/>
          </a:solidFill>
          <a:ln>
            <a:noFill/>
          </a:ln>
        </p:spPr>
        <p:txBody>
          <a:bodyPr wrap="none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1.2.7.1.3.1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177435" y="3444227"/>
            <a:ext cx="1225917" cy="223200"/>
          </a:xfrm>
          <a:prstGeom prst="roundRect">
            <a:avLst/>
          </a:prstGeom>
          <a:solidFill>
            <a:srgbClr val="2D3494"/>
          </a:solidFill>
          <a:ln>
            <a:noFill/>
          </a:ln>
        </p:spPr>
        <p:txBody>
          <a:bodyPr wrap="none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1.2.7.1.3.2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177435" y="6166648"/>
            <a:ext cx="1225917" cy="223200"/>
          </a:xfrm>
          <a:prstGeom prst="roundRect">
            <a:avLst/>
          </a:prstGeom>
          <a:solidFill>
            <a:srgbClr val="2D3494"/>
          </a:solidFill>
          <a:ln>
            <a:noFill/>
          </a:ln>
        </p:spPr>
        <p:txBody>
          <a:bodyPr wrap="none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1.2.7.1.3.4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81338" y="6166648"/>
            <a:ext cx="1225917" cy="223200"/>
          </a:xfrm>
          <a:prstGeom prst="roundRect">
            <a:avLst/>
          </a:prstGeom>
          <a:solidFill>
            <a:srgbClr val="2D3494"/>
          </a:solidFill>
          <a:ln>
            <a:noFill/>
          </a:ln>
        </p:spPr>
        <p:txBody>
          <a:bodyPr wrap="none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1.2.7.1.3.3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79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395203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72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Picture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328915"/>
            <a:ext cx="12192000" cy="2540245"/>
          </a:xfrm>
          <a:prstGeom prst="rect">
            <a:avLst/>
          </a:prstGeom>
          <a:solidFill>
            <a:srgbClr val="DAEBF8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7" name="Подзаголовок 3"/>
          <p:cNvSpPr txBox="1">
            <a:spLocks/>
          </p:cNvSpPr>
          <p:nvPr/>
        </p:nvSpPr>
        <p:spPr>
          <a:xfrm>
            <a:off x="5717712" y="2576237"/>
            <a:ext cx="6019707" cy="2101275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Преимущества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145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учебниках данной линии содержится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больший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объем материала по следующим актуальным темам: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робототехника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электротехника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 электроника,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современные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 перспективные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технологии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Учебный материал знакомит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учащихся с широким спектром профессий, включая современные и перспективные профессии, и народным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творчеством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Практическая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направленность курса обеспечивается включением в его содержание большого количества заданий по экспериментальной и проектной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деятельности</a:t>
            </a:r>
          </a:p>
          <a:p>
            <a:pPr marL="285750" indent="-285750" algn="r">
              <a:buClr>
                <a:srgbClr val="005CAB"/>
              </a:buClr>
              <a:buFont typeface="Wingdings" panose="05000000000000000000" pitchFamily="2" charset="2"/>
              <a:buChar char="§"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Подзаголовок 3"/>
          <p:cNvSpPr txBox="1">
            <a:spLocks/>
          </p:cNvSpPr>
          <p:nvPr/>
        </p:nvSpPr>
        <p:spPr>
          <a:xfrm>
            <a:off x="5717711" y="1683310"/>
            <a:ext cx="6019707" cy="621917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Новая линия учебно-методических комплектов, включающая темы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для 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изучения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инженерных и технологических 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дисциплин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Подзаголовок 3"/>
          <p:cNvSpPr txBox="1">
            <a:spLocks/>
          </p:cNvSpPr>
          <p:nvPr/>
        </p:nvSpPr>
        <p:spPr>
          <a:xfrm>
            <a:off x="5717712" y="4942528"/>
            <a:ext cx="3600400" cy="1014248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методические пособия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рабочая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программа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4139" y="3999489"/>
            <a:ext cx="1612023" cy="2107398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1423" y="1313677"/>
            <a:ext cx="1596637" cy="2079973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47078" y="1312117"/>
            <a:ext cx="1538956" cy="2081612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2172" y="3999489"/>
            <a:ext cx="1595067" cy="2107398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253346" y="260648"/>
            <a:ext cx="10382646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dirty="0" smtClean="0"/>
              <a:t>НОВАЯ ЛИНИЯ </a:t>
            </a:r>
            <a:r>
              <a:rPr lang="ru-RU" dirty="0"/>
              <a:t>УМК </a:t>
            </a:r>
            <a:r>
              <a:rPr lang="ru-RU" dirty="0">
                <a:solidFill>
                  <a:srgbClr val="EB2049"/>
                </a:solidFill>
              </a:rPr>
              <a:t>ПО ТЕХНОЛОГИИ </a:t>
            </a:r>
            <a:r>
              <a:rPr lang="ru-RU" dirty="0"/>
              <a:t>ДЛЯ 5-9 КЛАССОВ </a:t>
            </a:r>
            <a:br>
              <a:rPr lang="ru-RU" dirty="0"/>
            </a:br>
            <a:r>
              <a:rPr lang="ru-RU" dirty="0" smtClean="0">
                <a:solidFill>
                  <a:srgbClr val="EB2049"/>
                </a:solidFill>
              </a:rPr>
              <a:t>ГЛОЗМАНА </a:t>
            </a:r>
            <a:r>
              <a:rPr lang="ru-RU" dirty="0">
                <a:solidFill>
                  <a:srgbClr val="EB2049"/>
                </a:solidFill>
              </a:rPr>
              <a:t>Е.С., </a:t>
            </a:r>
            <a:r>
              <a:rPr lang="ru-RU" dirty="0" smtClean="0">
                <a:solidFill>
                  <a:srgbClr val="EB2049"/>
                </a:solidFill>
              </a:rPr>
              <a:t>КОЖИНОЙ </a:t>
            </a:r>
            <a:r>
              <a:rPr lang="ru-RU" dirty="0">
                <a:solidFill>
                  <a:srgbClr val="EB2049"/>
                </a:solidFill>
              </a:rPr>
              <a:t>О.А. И ДР.</a:t>
            </a:r>
            <a:endParaRPr lang="ru-RU" altLang="ru-RU" dirty="0">
              <a:solidFill>
                <a:srgbClr val="EB2049"/>
              </a:solidFill>
              <a:cs typeface="Calibri" panose="020F050202020403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63537" y="3456013"/>
            <a:ext cx="1091139" cy="223200"/>
          </a:xfrm>
          <a:prstGeom prst="roundRect">
            <a:avLst/>
          </a:prstGeom>
          <a:solidFill>
            <a:srgbClr val="2D3494"/>
          </a:solidFill>
        </p:spPr>
        <p:txBody>
          <a:bodyPr wrap="none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1.2.7.1.2.1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195109" y="3456013"/>
            <a:ext cx="1091139" cy="223200"/>
          </a:xfrm>
          <a:prstGeom prst="roundRect">
            <a:avLst/>
          </a:prstGeom>
          <a:solidFill>
            <a:srgbClr val="2D3494"/>
          </a:solidFill>
        </p:spPr>
        <p:txBody>
          <a:bodyPr wrap="none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1.2.7.1.2.2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63537" y="6164549"/>
            <a:ext cx="1091139" cy="223200"/>
          </a:xfrm>
          <a:prstGeom prst="roundRect">
            <a:avLst/>
          </a:prstGeom>
          <a:solidFill>
            <a:srgbClr val="2D3494"/>
          </a:solidFill>
        </p:spPr>
        <p:txBody>
          <a:bodyPr wrap="none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1.2.7.1.2.3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195109" y="6164549"/>
            <a:ext cx="1091139" cy="223200"/>
          </a:xfrm>
          <a:prstGeom prst="roundRect">
            <a:avLst/>
          </a:prstGeom>
          <a:solidFill>
            <a:srgbClr val="2D3494"/>
          </a:solidFill>
        </p:spPr>
        <p:txBody>
          <a:bodyPr wrap="none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1.2.7.1.2.4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98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954495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45" name="Слайд think-cell" r:id="rId6" imgW="360" imgH="360" progId="TCLayout.ActiveDocument.1">
                  <p:embed/>
                </p:oleObj>
              </mc:Choice>
              <mc:Fallback>
                <p:oleObj name="Слайд think-cell" r:id="rId6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20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03933" y="6306358"/>
            <a:ext cx="1858233" cy="44726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59983" y="1632740"/>
            <a:ext cx="7847861" cy="9079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ru-RU" dirty="0" smtClean="0">
                <a:cs typeface="Calibri" panose="020F0502020204030204" pitchFamily="34" charset="0"/>
              </a:rPr>
              <a:t>Официальный приказ Министерства просвещения </a:t>
            </a:r>
          </a:p>
          <a:p>
            <a:pPr lvl="0"/>
            <a:r>
              <a:rPr lang="ru-RU" b="1" dirty="0" smtClean="0">
                <a:solidFill>
                  <a:srgbClr val="2D3494"/>
                </a:solidFill>
                <a:ea typeface="Calibri"/>
                <a:cs typeface="Calibri"/>
                <a:sym typeface="Calibri"/>
              </a:rPr>
              <a:t>№ </a:t>
            </a:r>
            <a:r>
              <a:rPr lang="ru-RU" b="1" dirty="0">
                <a:solidFill>
                  <a:srgbClr val="2D3494"/>
                </a:solidFill>
                <a:ea typeface="Calibri"/>
                <a:cs typeface="Calibri"/>
                <a:sym typeface="Calibri"/>
              </a:rPr>
              <a:t>345 </a:t>
            </a:r>
            <a:r>
              <a:rPr lang="ru-RU" dirty="0" smtClean="0">
                <a:ea typeface="Calibri"/>
                <a:cs typeface="Calibri"/>
                <a:sym typeface="Calibri"/>
              </a:rPr>
              <a:t>от </a:t>
            </a:r>
            <a:r>
              <a:rPr lang="ru-RU" dirty="0">
                <a:ea typeface="Calibri"/>
                <a:cs typeface="Calibri"/>
                <a:sym typeface="Calibri"/>
              </a:rPr>
              <a:t>28 декабря 2018 </a:t>
            </a:r>
            <a:r>
              <a:rPr lang="ru-RU" dirty="0" smtClean="0">
                <a:ea typeface="Calibri"/>
                <a:cs typeface="Calibri"/>
                <a:sym typeface="Calibri"/>
              </a:rPr>
              <a:t>г. </a:t>
            </a:r>
            <a:r>
              <a:rPr lang="ru-RU" b="1" dirty="0" smtClean="0">
                <a:solidFill>
                  <a:srgbClr val="2D3494"/>
                </a:solidFill>
                <a:cs typeface="Calibri" panose="020F0502020204030204" pitchFamily="34" charset="0"/>
              </a:rPr>
              <a:t>утвердил новый ФПУ</a:t>
            </a:r>
          </a:p>
          <a:p>
            <a:pPr lvl="0">
              <a:spcBef>
                <a:spcPts val="600"/>
              </a:spcBef>
            </a:pPr>
            <a:r>
              <a:rPr lang="en-US" dirty="0" smtClean="0">
                <a:hlinkClick r:id="rId8"/>
              </a:rPr>
              <a:t>docs.edu.gov.ru/document/1a542c2a47065cfbd1ae8449adac2e77</a:t>
            </a:r>
            <a:endParaRPr lang="ru-RU" u="sng" dirty="0">
              <a:solidFill>
                <a:srgbClr val="2D349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59983" y="2865352"/>
            <a:ext cx="7847861" cy="9079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ru-RU" dirty="0" smtClean="0">
                <a:cs typeface="Calibri" panose="020F0502020204030204" pitchFamily="34" charset="0"/>
              </a:rPr>
              <a:t>Официальный приказ Министерства просвещения </a:t>
            </a:r>
          </a:p>
          <a:p>
            <a:pPr lvl="0"/>
            <a:r>
              <a:rPr lang="ru-RU" b="1" dirty="0" smtClean="0">
                <a:solidFill>
                  <a:srgbClr val="2D3494"/>
                </a:solidFill>
                <a:ea typeface="Calibri"/>
                <a:cs typeface="Calibri"/>
                <a:sym typeface="Calibri"/>
              </a:rPr>
              <a:t>№ 632 </a:t>
            </a:r>
            <a:r>
              <a:rPr lang="ru-RU" dirty="0" smtClean="0">
                <a:ea typeface="Calibri"/>
                <a:cs typeface="Calibri"/>
                <a:sym typeface="Calibri"/>
              </a:rPr>
              <a:t>от </a:t>
            </a:r>
            <a:r>
              <a:rPr lang="ru-RU" dirty="0">
                <a:ea typeface="Calibri"/>
                <a:cs typeface="Calibri"/>
                <a:sym typeface="Calibri"/>
              </a:rPr>
              <a:t>22 ноября 2019 </a:t>
            </a:r>
            <a:r>
              <a:rPr lang="ru-RU" dirty="0" smtClean="0">
                <a:ea typeface="Calibri"/>
                <a:cs typeface="Calibri"/>
                <a:sym typeface="Calibri"/>
              </a:rPr>
              <a:t>г. </a:t>
            </a:r>
            <a:r>
              <a:rPr lang="ru-RU" b="1" dirty="0" smtClean="0">
                <a:solidFill>
                  <a:srgbClr val="2D3494"/>
                </a:solidFill>
                <a:ea typeface="Calibri"/>
                <a:cs typeface="Calibri"/>
                <a:sym typeface="Calibri"/>
              </a:rPr>
              <a:t>дополнил ФПУ:</a:t>
            </a:r>
          </a:p>
          <a:p>
            <a:pPr lvl="0">
              <a:spcBef>
                <a:spcPts val="600"/>
              </a:spcBef>
            </a:pPr>
            <a:r>
              <a:rPr lang="en-US" dirty="0" smtClean="0">
                <a:hlinkClick r:id="rId9"/>
              </a:rPr>
              <a:t>docs.edu.gov.ru/document/444714232cf3aff28e7b363309aa7fcb</a:t>
            </a:r>
            <a:endParaRPr lang="ru-RU" b="1" dirty="0">
              <a:solidFill>
                <a:srgbClr val="2D3494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5" name="Группа 6"/>
          <p:cNvGrpSpPr/>
          <p:nvPr/>
        </p:nvGrpSpPr>
        <p:grpSpPr>
          <a:xfrm>
            <a:off x="1853069" y="1643673"/>
            <a:ext cx="973180" cy="973180"/>
            <a:chOff x="953863" y="1823831"/>
            <a:chExt cx="1420339" cy="1420339"/>
          </a:xfrm>
        </p:grpSpPr>
        <p:sp>
          <p:nvSpPr>
            <p:cNvPr id="19" name="Freeform 309"/>
            <p:cNvSpPr>
              <a:spLocks noEditPoints="1"/>
            </p:cNvSpPr>
            <p:nvPr/>
          </p:nvSpPr>
          <p:spPr bwMode="auto">
            <a:xfrm>
              <a:off x="1322162" y="2061558"/>
              <a:ext cx="829826" cy="895479"/>
            </a:xfrm>
            <a:custGeom>
              <a:avLst/>
              <a:gdLst>
                <a:gd name="T0" fmla="*/ 346 w 452"/>
                <a:gd name="T1" fmla="*/ 390 h 465"/>
                <a:gd name="T2" fmla="*/ 76 w 452"/>
                <a:gd name="T3" fmla="*/ 376 h 465"/>
                <a:gd name="T4" fmla="*/ 89 w 452"/>
                <a:gd name="T5" fmla="*/ 21 h 465"/>
                <a:gd name="T6" fmla="*/ 359 w 452"/>
                <a:gd name="T7" fmla="*/ 34 h 465"/>
                <a:gd name="T8" fmla="*/ 380 w 452"/>
                <a:gd name="T9" fmla="*/ 239 h 465"/>
                <a:gd name="T10" fmla="*/ 346 w 452"/>
                <a:gd name="T11" fmla="*/ 0 h 465"/>
                <a:gd name="T12" fmla="*/ 55 w 452"/>
                <a:gd name="T13" fmla="*/ 34 h 465"/>
                <a:gd name="T14" fmla="*/ 89 w 452"/>
                <a:gd name="T15" fmla="*/ 411 h 465"/>
                <a:gd name="T16" fmla="*/ 380 w 452"/>
                <a:gd name="T17" fmla="*/ 376 h 465"/>
                <a:gd name="T18" fmla="*/ 359 w 452"/>
                <a:gd name="T19" fmla="*/ 325 h 465"/>
                <a:gd name="T20" fmla="*/ 452 w 452"/>
                <a:gd name="T21" fmla="*/ 210 h 465"/>
                <a:gd name="T22" fmla="*/ 214 w 452"/>
                <a:gd name="T23" fmla="*/ 259 h 465"/>
                <a:gd name="T24" fmla="*/ 452 w 452"/>
                <a:gd name="T25" fmla="*/ 210 h 465"/>
                <a:gd name="T26" fmla="*/ 311 w 452"/>
                <a:gd name="T27" fmla="*/ 83 h 465"/>
                <a:gd name="T28" fmla="*/ 311 w 452"/>
                <a:gd name="T29" fmla="*/ 58 h 465"/>
                <a:gd name="T30" fmla="*/ 111 w 452"/>
                <a:gd name="T31" fmla="*/ 70 h 465"/>
                <a:gd name="T32" fmla="*/ 123 w 452"/>
                <a:gd name="T33" fmla="*/ 157 h 465"/>
                <a:gd name="T34" fmla="*/ 323 w 452"/>
                <a:gd name="T35" fmla="*/ 145 h 465"/>
                <a:gd name="T36" fmla="*/ 123 w 452"/>
                <a:gd name="T37" fmla="*/ 132 h 465"/>
                <a:gd name="T38" fmla="*/ 123 w 452"/>
                <a:gd name="T39" fmla="*/ 157 h 465"/>
                <a:gd name="T40" fmla="*/ 311 w 452"/>
                <a:gd name="T41" fmla="*/ 207 h 465"/>
                <a:gd name="T42" fmla="*/ 111 w 452"/>
                <a:gd name="T43" fmla="*/ 219 h 465"/>
                <a:gd name="T44" fmla="*/ 311 w 452"/>
                <a:gd name="T45" fmla="*/ 231 h 465"/>
                <a:gd name="T46" fmla="*/ 111 w 452"/>
                <a:gd name="T47" fmla="*/ 294 h 465"/>
                <a:gd name="T48" fmla="*/ 214 w 452"/>
                <a:gd name="T49" fmla="*/ 306 h 465"/>
                <a:gd name="T50" fmla="*/ 123 w 452"/>
                <a:gd name="T51" fmla="*/ 281 h 465"/>
                <a:gd name="T52" fmla="*/ 305 w 452"/>
                <a:gd name="T53" fmla="*/ 431 h 465"/>
                <a:gd name="T54" fmla="*/ 35 w 452"/>
                <a:gd name="T55" fmla="*/ 444 h 465"/>
                <a:gd name="T56" fmla="*/ 21 w 452"/>
                <a:gd name="T57" fmla="*/ 89 h 465"/>
                <a:gd name="T58" fmla="*/ 40 w 452"/>
                <a:gd name="T59" fmla="*/ 75 h 465"/>
                <a:gd name="T60" fmla="*/ 35 w 452"/>
                <a:gd name="T61" fmla="*/ 54 h 465"/>
                <a:gd name="T62" fmla="*/ 0 w 452"/>
                <a:gd name="T63" fmla="*/ 431 h 465"/>
                <a:gd name="T64" fmla="*/ 291 w 452"/>
                <a:gd name="T65" fmla="*/ 465 h 465"/>
                <a:gd name="T66" fmla="*/ 325 w 452"/>
                <a:gd name="T67" fmla="*/ 428 h 465"/>
                <a:gd name="T68" fmla="*/ 305 w 452"/>
                <a:gd name="T69" fmla="*/ 431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2" h="465">
                  <a:moveTo>
                    <a:pt x="359" y="376"/>
                  </a:moveTo>
                  <a:cubicBezTo>
                    <a:pt x="359" y="384"/>
                    <a:pt x="353" y="390"/>
                    <a:pt x="346" y="390"/>
                  </a:cubicBezTo>
                  <a:cubicBezTo>
                    <a:pt x="89" y="390"/>
                    <a:pt x="89" y="390"/>
                    <a:pt x="89" y="390"/>
                  </a:cubicBezTo>
                  <a:cubicBezTo>
                    <a:pt x="82" y="390"/>
                    <a:pt x="76" y="384"/>
                    <a:pt x="76" y="376"/>
                  </a:cubicBezTo>
                  <a:cubicBezTo>
                    <a:pt x="76" y="34"/>
                    <a:pt x="76" y="34"/>
                    <a:pt x="76" y="34"/>
                  </a:cubicBezTo>
                  <a:cubicBezTo>
                    <a:pt x="76" y="27"/>
                    <a:pt x="82" y="21"/>
                    <a:pt x="89" y="21"/>
                  </a:cubicBezTo>
                  <a:cubicBezTo>
                    <a:pt x="346" y="21"/>
                    <a:pt x="346" y="21"/>
                    <a:pt x="346" y="21"/>
                  </a:cubicBezTo>
                  <a:cubicBezTo>
                    <a:pt x="353" y="21"/>
                    <a:pt x="359" y="27"/>
                    <a:pt x="359" y="34"/>
                  </a:cubicBezTo>
                  <a:cubicBezTo>
                    <a:pt x="359" y="252"/>
                    <a:pt x="359" y="252"/>
                    <a:pt x="359" y="252"/>
                  </a:cubicBezTo>
                  <a:cubicBezTo>
                    <a:pt x="380" y="239"/>
                    <a:pt x="380" y="239"/>
                    <a:pt x="380" y="239"/>
                  </a:cubicBezTo>
                  <a:cubicBezTo>
                    <a:pt x="380" y="34"/>
                    <a:pt x="380" y="34"/>
                    <a:pt x="380" y="34"/>
                  </a:cubicBezTo>
                  <a:cubicBezTo>
                    <a:pt x="380" y="15"/>
                    <a:pt x="365" y="0"/>
                    <a:pt x="346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70" y="0"/>
                    <a:pt x="55" y="15"/>
                    <a:pt x="55" y="34"/>
                  </a:cubicBezTo>
                  <a:cubicBezTo>
                    <a:pt x="55" y="376"/>
                    <a:pt x="55" y="376"/>
                    <a:pt x="55" y="376"/>
                  </a:cubicBezTo>
                  <a:cubicBezTo>
                    <a:pt x="55" y="395"/>
                    <a:pt x="70" y="411"/>
                    <a:pt x="89" y="411"/>
                  </a:cubicBezTo>
                  <a:cubicBezTo>
                    <a:pt x="346" y="411"/>
                    <a:pt x="346" y="411"/>
                    <a:pt x="346" y="411"/>
                  </a:cubicBezTo>
                  <a:cubicBezTo>
                    <a:pt x="365" y="411"/>
                    <a:pt x="380" y="395"/>
                    <a:pt x="380" y="376"/>
                  </a:cubicBezTo>
                  <a:cubicBezTo>
                    <a:pt x="380" y="304"/>
                    <a:pt x="380" y="304"/>
                    <a:pt x="380" y="304"/>
                  </a:cubicBezTo>
                  <a:cubicBezTo>
                    <a:pt x="359" y="325"/>
                    <a:pt x="359" y="325"/>
                    <a:pt x="359" y="325"/>
                  </a:cubicBezTo>
                  <a:lnTo>
                    <a:pt x="359" y="376"/>
                  </a:lnTo>
                  <a:close/>
                  <a:moveTo>
                    <a:pt x="452" y="210"/>
                  </a:moveTo>
                  <a:cubicBezTo>
                    <a:pt x="294" y="315"/>
                    <a:pt x="294" y="315"/>
                    <a:pt x="294" y="315"/>
                  </a:cubicBezTo>
                  <a:cubicBezTo>
                    <a:pt x="214" y="259"/>
                    <a:pt x="214" y="259"/>
                    <a:pt x="214" y="259"/>
                  </a:cubicBezTo>
                  <a:cubicBezTo>
                    <a:pt x="295" y="367"/>
                    <a:pt x="295" y="367"/>
                    <a:pt x="295" y="367"/>
                  </a:cubicBezTo>
                  <a:lnTo>
                    <a:pt x="452" y="210"/>
                  </a:lnTo>
                  <a:close/>
                  <a:moveTo>
                    <a:pt x="123" y="83"/>
                  </a:moveTo>
                  <a:cubicBezTo>
                    <a:pt x="311" y="83"/>
                    <a:pt x="311" y="83"/>
                    <a:pt x="311" y="83"/>
                  </a:cubicBezTo>
                  <a:cubicBezTo>
                    <a:pt x="317" y="83"/>
                    <a:pt x="323" y="77"/>
                    <a:pt x="323" y="70"/>
                  </a:cubicBezTo>
                  <a:cubicBezTo>
                    <a:pt x="323" y="64"/>
                    <a:pt x="317" y="58"/>
                    <a:pt x="311" y="58"/>
                  </a:cubicBezTo>
                  <a:cubicBezTo>
                    <a:pt x="123" y="58"/>
                    <a:pt x="123" y="58"/>
                    <a:pt x="123" y="58"/>
                  </a:cubicBezTo>
                  <a:cubicBezTo>
                    <a:pt x="116" y="58"/>
                    <a:pt x="111" y="64"/>
                    <a:pt x="111" y="70"/>
                  </a:cubicBezTo>
                  <a:cubicBezTo>
                    <a:pt x="111" y="77"/>
                    <a:pt x="116" y="83"/>
                    <a:pt x="123" y="83"/>
                  </a:cubicBezTo>
                  <a:close/>
                  <a:moveTo>
                    <a:pt x="123" y="157"/>
                  </a:moveTo>
                  <a:cubicBezTo>
                    <a:pt x="311" y="157"/>
                    <a:pt x="311" y="157"/>
                    <a:pt x="311" y="157"/>
                  </a:cubicBezTo>
                  <a:cubicBezTo>
                    <a:pt x="317" y="157"/>
                    <a:pt x="323" y="152"/>
                    <a:pt x="323" y="145"/>
                  </a:cubicBezTo>
                  <a:cubicBezTo>
                    <a:pt x="323" y="138"/>
                    <a:pt x="317" y="132"/>
                    <a:pt x="311" y="132"/>
                  </a:cubicBezTo>
                  <a:cubicBezTo>
                    <a:pt x="123" y="132"/>
                    <a:pt x="123" y="132"/>
                    <a:pt x="123" y="132"/>
                  </a:cubicBezTo>
                  <a:cubicBezTo>
                    <a:pt x="116" y="132"/>
                    <a:pt x="111" y="138"/>
                    <a:pt x="111" y="145"/>
                  </a:cubicBezTo>
                  <a:cubicBezTo>
                    <a:pt x="111" y="152"/>
                    <a:pt x="116" y="157"/>
                    <a:pt x="123" y="157"/>
                  </a:cubicBezTo>
                  <a:close/>
                  <a:moveTo>
                    <a:pt x="323" y="219"/>
                  </a:moveTo>
                  <a:cubicBezTo>
                    <a:pt x="323" y="212"/>
                    <a:pt x="317" y="207"/>
                    <a:pt x="311" y="207"/>
                  </a:cubicBezTo>
                  <a:cubicBezTo>
                    <a:pt x="123" y="207"/>
                    <a:pt x="123" y="207"/>
                    <a:pt x="123" y="207"/>
                  </a:cubicBezTo>
                  <a:cubicBezTo>
                    <a:pt x="116" y="207"/>
                    <a:pt x="111" y="212"/>
                    <a:pt x="111" y="219"/>
                  </a:cubicBezTo>
                  <a:cubicBezTo>
                    <a:pt x="111" y="226"/>
                    <a:pt x="116" y="231"/>
                    <a:pt x="123" y="231"/>
                  </a:cubicBezTo>
                  <a:cubicBezTo>
                    <a:pt x="311" y="231"/>
                    <a:pt x="311" y="231"/>
                    <a:pt x="311" y="231"/>
                  </a:cubicBezTo>
                  <a:cubicBezTo>
                    <a:pt x="317" y="231"/>
                    <a:pt x="323" y="226"/>
                    <a:pt x="323" y="219"/>
                  </a:cubicBezTo>
                  <a:close/>
                  <a:moveTo>
                    <a:pt x="111" y="294"/>
                  </a:moveTo>
                  <a:cubicBezTo>
                    <a:pt x="111" y="300"/>
                    <a:pt x="116" y="306"/>
                    <a:pt x="123" y="306"/>
                  </a:cubicBezTo>
                  <a:cubicBezTo>
                    <a:pt x="214" y="306"/>
                    <a:pt x="214" y="306"/>
                    <a:pt x="214" y="306"/>
                  </a:cubicBezTo>
                  <a:cubicBezTo>
                    <a:pt x="194" y="281"/>
                    <a:pt x="194" y="281"/>
                    <a:pt x="194" y="281"/>
                  </a:cubicBezTo>
                  <a:cubicBezTo>
                    <a:pt x="123" y="281"/>
                    <a:pt x="123" y="281"/>
                    <a:pt x="123" y="281"/>
                  </a:cubicBezTo>
                  <a:cubicBezTo>
                    <a:pt x="116" y="281"/>
                    <a:pt x="111" y="287"/>
                    <a:pt x="111" y="294"/>
                  </a:cubicBezTo>
                  <a:close/>
                  <a:moveTo>
                    <a:pt x="305" y="431"/>
                  </a:moveTo>
                  <a:cubicBezTo>
                    <a:pt x="305" y="438"/>
                    <a:pt x="299" y="444"/>
                    <a:pt x="291" y="444"/>
                  </a:cubicBezTo>
                  <a:cubicBezTo>
                    <a:pt x="35" y="444"/>
                    <a:pt x="35" y="444"/>
                    <a:pt x="35" y="444"/>
                  </a:cubicBezTo>
                  <a:cubicBezTo>
                    <a:pt x="27" y="444"/>
                    <a:pt x="21" y="438"/>
                    <a:pt x="21" y="431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1" y="81"/>
                    <a:pt x="27" y="75"/>
                    <a:pt x="35" y="75"/>
                  </a:cubicBezTo>
                  <a:cubicBezTo>
                    <a:pt x="40" y="75"/>
                    <a:pt x="40" y="75"/>
                    <a:pt x="40" y="75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16" y="54"/>
                    <a:pt x="0" y="70"/>
                    <a:pt x="0" y="89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50"/>
                    <a:pt x="16" y="465"/>
                    <a:pt x="35" y="465"/>
                  </a:cubicBezTo>
                  <a:cubicBezTo>
                    <a:pt x="291" y="465"/>
                    <a:pt x="291" y="465"/>
                    <a:pt x="291" y="465"/>
                  </a:cubicBezTo>
                  <a:cubicBezTo>
                    <a:pt x="310" y="465"/>
                    <a:pt x="325" y="450"/>
                    <a:pt x="325" y="431"/>
                  </a:cubicBezTo>
                  <a:cubicBezTo>
                    <a:pt x="325" y="428"/>
                    <a:pt x="325" y="428"/>
                    <a:pt x="325" y="428"/>
                  </a:cubicBezTo>
                  <a:cubicBezTo>
                    <a:pt x="305" y="428"/>
                    <a:pt x="305" y="428"/>
                    <a:pt x="305" y="428"/>
                  </a:cubicBezTo>
                  <a:lnTo>
                    <a:pt x="305" y="431"/>
                  </a:lnTo>
                  <a:close/>
                </a:path>
              </a:pathLst>
            </a:custGeom>
            <a:solidFill>
              <a:srgbClr val="2D3494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>
                <a:solidFill>
                  <a:prstClr val="black"/>
                </a:solidFill>
              </a:endParaRPr>
            </a:p>
          </p:txBody>
        </p:sp>
        <p:sp>
          <p:nvSpPr>
            <p:cNvPr id="6" name="Овал 5"/>
            <p:cNvSpPr/>
            <p:nvPr/>
          </p:nvSpPr>
          <p:spPr>
            <a:xfrm>
              <a:off x="953863" y="1823831"/>
              <a:ext cx="1420339" cy="1420339"/>
            </a:xfrm>
            <a:prstGeom prst="ellipse">
              <a:avLst/>
            </a:prstGeom>
            <a:noFill/>
            <a:ln w="28575">
              <a:solidFill>
                <a:srgbClr val="2D34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</p:grpSp>
      <p:cxnSp>
        <p:nvCxnSpPr>
          <p:cNvPr id="9" name="Прямая соединительная линия 8"/>
          <p:cNvCxnSpPr>
            <a:stCxn id="6" idx="4"/>
          </p:cNvCxnSpPr>
          <p:nvPr/>
        </p:nvCxnSpPr>
        <p:spPr>
          <a:xfrm>
            <a:off x="2339659" y="2616853"/>
            <a:ext cx="0" cy="380859"/>
          </a:xfrm>
          <a:prstGeom prst="line">
            <a:avLst/>
          </a:prstGeom>
          <a:solidFill>
            <a:srgbClr val="AE2C25"/>
          </a:solidFill>
          <a:ln w="19050">
            <a:solidFill>
              <a:srgbClr val="2D3494"/>
            </a:solidFill>
            <a:miter lim="800000"/>
            <a:headEnd type="none" w="med" len="med"/>
            <a:tailEnd type="none"/>
          </a:ln>
        </p:spPr>
      </p:cxnSp>
      <p:sp>
        <p:nvSpPr>
          <p:cNvPr id="32" name="Овал 31"/>
          <p:cNvSpPr/>
          <p:nvPr/>
        </p:nvSpPr>
        <p:spPr>
          <a:xfrm>
            <a:off x="1984006" y="3003012"/>
            <a:ext cx="692256" cy="692256"/>
          </a:xfrm>
          <a:prstGeom prst="ellipse">
            <a:avLst/>
          </a:prstGeom>
          <a:noFill/>
          <a:ln w="28575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90005" y="3185597"/>
            <a:ext cx="336067" cy="347050"/>
          </a:xfrm>
          <a:prstGeom prst="rect">
            <a:avLst/>
          </a:prstGeom>
        </p:spPr>
      </p:pic>
      <p:sp>
        <p:nvSpPr>
          <p:cNvPr id="10" name="AutoShape 8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 rot="10800000" flipH="1">
            <a:off x="685797" y="4474506"/>
            <a:ext cx="10694507" cy="421459"/>
          </a:xfrm>
          <a:prstGeom prst="triangle">
            <a:avLst>
              <a:gd name="adj" fmla="val 50000"/>
            </a:avLst>
          </a:prstGeom>
          <a:solidFill>
            <a:schemeClr val="tx1">
              <a:lumMod val="10000"/>
              <a:lumOff val="9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91434" tIns="45718" rIns="91434" bIns="45718" anchor="ctr"/>
          <a:lstStyle/>
          <a:p>
            <a:pPr algn="ctr"/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СОГЛАСНО ПРИКАЗУ № 632, В ФЕДЕРАЛЬНЫЙ ПЕРЕЧЕНЬ</a:t>
            </a:r>
            <a:br>
              <a:rPr lang="ru-RU" dirty="0"/>
            </a:br>
            <a:r>
              <a:rPr lang="ru-RU" dirty="0"/>
              <a:t>БЫЛ ВКЛЮЧЕН РЯД УЧЕБНИКОВ КОРПОРАЦИИ «РОССИЙСКИЙ УЧЕБНИК»</a:t>
            </a:r>
          </a:p>
        </p:txBody>
      </p:sp>
      <p:sp>
        <p:nvSpPr>
          <p:cNvPr id="16" name="TextBox 5"/>
          <p:cNvSpPr txBox="1"/>
          <p:nvPr/>
        </p:nvSpPr>
        <p:spPr>
          <a:xfrm>
            <a:off x="685797" y="5041267"/>
            <a:ext cx="1069450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2D3494"/>
                </a:solidFill>
                <a:ea typeface="Calibri"/>
                <a:cs typeface="Calibri"/>
              </a:rPr>
              <a:t>Полный </a:t>
            </a:r>
            <a:r>
              <a:rPr lang="ru-RU" b="1" dirty="0">
                <a:solidFill>
                  <a:srgbClr val="2D3494"/>
                </a:solidFill>
                <a:ea typeface="Calibri"/>
                <a:cs typeface="Calibri"/>
              </a:rPr>
              <a:t>список учебников формируется на основании 2-х </a:t>
            </a:r>
            <a:r>
              <a:rPr lang="ru-RU" b="1" dirty="0" smtClean="0">
                <a:solidFill>
                  <a:srgbClr val="2D3494"/>
                </a:solidFill>
                <a:ea typeface="Calibri"/>
                <a:cs typeface="Calibri"/>
              </a:rPr>
              <a:t>документов</a:t>
            </a:r>
            <a:endParaRPr lang="ru-RU" b="1" dirty="0">
              <a:solidFill>
                <a:srgbClr val="2D3494"/>
              </a:solidFill>
              <a:ea typeface="Calibri"/>
              <a:cs typeface="Calibri"/>
            </a:endParaRPr>
          </a:p>
          <a:p>
            <a:pPr algn="ctr">
              <a:spcBef>
                <a:spcPts val="1200"/>
              </a:spcBef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В связи с этим из регионов поступают вопросы по формированию корректного заказа.</a:t>
            </a:r>
          </a:p>
          <a:p>
            <a:pPr algn="ctr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Далее в соответствующей предметной области будут даны разъяснения</a:t>
            </a:r>
          </a:p>
        </p:txBody>
      </p:sp>
    </p:spTree>
    <p:extLst>
      <p:ext uri="{BB962C8B-B14F-4D97-AF65-F5344CB8AC3E}">
        <p14:creationId xmlns:p14="http://schemas.microsoft.com/office/powerpoint/2010/main" val="372987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41869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38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20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9634" y="1314560"/>
            <a:ext cx="2293389" cy="29541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В номерах ФПУ: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69634" y="2855769"/>
            <a:ext cx="2293389" cy="29541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В наименованиях: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9634" y="4483343"/>
            <a:ext cx="2293389" cy="29541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В классах: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899915"/>
              </p:ext>
            </p:extLst>
          </p:nvPr>
        </p:nvGraphicFramePr>
        <p:xfrm>
          <a:off x="361950" y="3559735"/>
          <a:ext cx="11456094" cy="708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1439"/>
                <a:gridCol w="4615418"/>
                <a:gridCol w="1651199"/>
                <a:gridCol w="510100"/>
                <a:gridCol w="1642297"/>
                <a:gridCol w="1905641"/>
              </a:tblGrid>
              <a:tr h="23601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kern="1200" dirty="0" smtClean="0">
                          <a:solidFill>
                            <a:srgbClr val="2D349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1.1.1.1.8.3</a:t>
                      </a:r>
                      <a:endParaRPr lang="ru-RU" sz="1000" b="1" i="0" u="none" strike="noStrike" kern="1200" dirty="0">
                        <a:solidFill>
                          <a:srgbClr val="2D349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Желтовская Л.Я., Калинина О.Б.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Русский язык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8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«ДРОФА»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Русский язык (в 2 частях)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601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kern="1200" dirty="0" smtClean="0">
                          <a:solidFill>
                            <a:srgbClr val="2D349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1.1.1.1.8.4</a:t>
                      </a:r>
                      <a:endParaRPr lang="ru-RU" sz="1000" b="1" i="0" u="none" strike="noStrike" kern="1200" dirty="0">
                        <a:solidFill>
                          <a:srgbClr val="2D349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Желтовская Л.Я., Калинина О.Б.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Русский язык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8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«ДРОФА»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Русский язык (в 2 частях)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601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kern="1200" dirty="0" smtClean="0">
                          <a:solidFill>
                            <a:srgbClr val="2D349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1.1.1.1.8.5</a:t>
                      </a:r>
                      <a:endParaRPr lang="ru-RU" sz="1000" b="1" i="0" u="none" strike="noStrike" kern="1200" dirty="0">
                        <a:solidFill>
                          <a:srgbClr val="2D349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Желтовская Л.Я., Калинина О.Б.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Русский язык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88000" marR="72000" marT="4296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«ДРОФА»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Русский язык (в 2 частях)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268517"/>
              </p:ext>
            </p:extLst>
          </p:nvPr>
        </p:nvGraphicFramePr>
        <p:xfrm>
          <a:off x="361950" y="3219724"/>
          <a:ext cx="11456094" cy="3445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3860"/>
                <a:gridCol w="4632997"/>
                <a:gridCol w="1642457"/>
                <a:gridCol w="509061"/>
                <a:gridCol w="1659762"/>
                <a:gridCol w="1897957"/>
              </a:tblGrid>
              <a:tr h="34452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Порядковый номер учебника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Автор/авторский коллектив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Наименование учебника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Класс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Наименование издателя(ей) учебника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Верное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наименование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46552"/>
              </p:ext>
            </p:extLst>
          </p:nvPr>
        </p:nvGraphicFramePr>
        <p:xfrm>
          <a:off x="381276" y="1999206"/>
          <a:ext cx="11421400" cy="6126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1439"/>
                <a:gridCol w="4596092"/>
                <a:gridCol w="1670525"/>
                <a:gridCol w="510100"/>
                <a:gridCol w="1638339"/>
                <a:gridCol w="1874905"/>
              </a:tblGrid>
              <a:tr h="34452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kern="1200" dirty="0" smtClean="0">
                          <a:solidFill>
                            <a:srgbClr val="2D349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1.3.5.4.2.1.1</a:t>
                      </a:r>
                      <a:endParaRPr lang="ru-RU" sz="1000" b="1" i="0" u="none" strike="noStrike" kern="1200" dirty="0">
                        <a:solidFill>
                          <a:srgbClr val="2D349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Еремин В.В., Кузьменко Н.Е., </a:t>
                      </a:r>
                      <a:r>
                        <a:rPr lang="ru-RU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Теренин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В.И., Дроздов А.А., Лунин В.В.; под ред. Лунина В.В.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Химия (базовый уровень)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«ДРОФА»</a:t>
                      </a: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rgbClr val="2D349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1.3.5.4.2.1.1</a:t>
                      </a: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1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kern="1200" dirty="0" smtClean="0">
                          <a:solidFill>
                            <a:srgbClr val="2D349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1.3.5.4.2.1.1</a:t>
                      </a:r>
                      <a:endParaRPr lang="ru-RU" sz="1000" b="1" i="0" u="none" strike="noStrike" kern="1200" dirty="0">
                        <a:solidFill>
                          <a:srgbClr val="2D349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Еремин В.В., Кузьменко Н.Е., Дроздов А.А., Лунин В.В.; под ред. Лунина В.В.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Химия (базовый уровень)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«ДРОФА»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rgbClr val="2D349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1.3.5.4.2.2.1</a:t>
                      </a: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045633"/>
              </p:ext>
            </p:extLst>
          </p:nvPr>
        </p:nvGraphicFramePr>
        <p:xfrm>
          <a:off x="361950" y="1697615"/>
          <a:ext cx="11417674" cy="3445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4121"/>
                <a:gridCol w="4602736"/>
                <a:gridCol w="1655014"/>
                <a:gridCol w="509926"/>
                <a:gridCol w="1654024"/>
                <a:gridCol w="1851853"/>
              </a:tblGrid>
              <a:tr h="34452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Порядковый номер учебника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Автор/авторский коллектив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Наименование учебника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Класс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Наименование издателя(ей) учебника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Верный порядковый</a:t>
                      </a:r>
                      <a:endParaRPr lang="ru-RU" sz="900" b="1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/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номер учебника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801703"/>
              </p:ext>
            </p:extLst>
          </p:nvPr>
        </p:nvGraphicFramePr>
        <p:xfrm>
          <a:off x="400602" y="5214041"/>
          <a:ext cx="11417442" cy="5108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1439"/>
                <a:gridCol w="4561398"/>
                <a:gridCol w="1705219"/>
                <a:gridCol w="510100"/>
                <a:gridCol w="1611329"/>
                <a:gridCol w="1897957"/>
              </a:tblGrid>
              <a:tr h="2554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kern="1200" dirty="0" smtClean="0">
                          <a:solidFill>
                            <a:srgbClr val="2D349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1.1.8.1.8.3</a:t>
                      </a:r>
                      <a:endParaRPr lang="ru-RU" sz="1000" b="1" i="0" u="none" strike="noStrike" kern="1200" dirty="0">
                        <a:solidFill>
                          <a:srgbClr val="2D349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Лисицкая Т.С., Новикова Л.А.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Физическая культура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«ДРОФА»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3-4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54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kern="1200" dirty="0" smtClean="0">
                          <a:solidFill>
                            <a:srgbClr val="2D349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1.2.3.4.2.1.1</a:t>
                      </a:r>
                      <a:endParaRPr lang="ru-RU" sz="1000" b="1" i="0" u="none" strike="noStrike" kern="1200" dirty="0">
                        <a:solidFill>
                          <a:srgbClr val="2D349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Климанова О.А., Климанов В.В., Ким Э.В. и др.; под ред. Климановой О.А.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География: Землеведение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«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ДРОФА»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5-6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72000" marT="4296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079683"/>
              </p:ext>
            </p:extLst>
          </p:nvPr>
        </p:nvGraphicFramePr>
        <p:xfrm>
          <a:off x="400602" y="4866348"/>
          <a:ext cx="11417442" cy="3445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3860"/>
                <a:gridCol w="4586661"/>
                <a:gridCol w="1688793"/>
                <a:gridCol w="509061"/>
                <a:gridCol w="1621110"/>
                <a:gridCol w="1897957"/>
              </a:tblGrid>
              <a:tr h="34452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Порядковый номер учебника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Автор/авторский коллектив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Наименование учебника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Класс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Наименование издателя(ей) учебника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Верные классы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2000" marT="42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6108807" y="3219724"/>
            <a:ext cx="1655909" cy="1048056"/>
          </a:xfrm>
          <a:prstGeom prst="rect">
            <a:avLst/>
          </a:prstGeom>
          <a:noFill/>
          <a:ln w="19050">
            <a:solidFill>
              <a:srgbClr val="EB2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772401" y="4863177"/>
            <a:ext cx="534040" cy="861736"/>
          </a:xfrm>
          <a:prstGeom prst="rect">
            <a:avLst/>
          </a:prstGeom>
          <a:noFill/>
          <a:ln w="19050">
            <a:solidFill>
              <a:srgbClr val="EB2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74467" y="2333389"/>
            <a:ext cx="1139288" cy="288634"/>
          </a:xfrm>
          <a:prstGeom prst="rect">
            <a:avLst/>
          </a:prstGeom>
          <a:noFill/>
          <a:ln w="19050">
            <a:solidFill>
              <a:srgbClr val="EB2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934576" y="1697615"/>
            <a:ext cx="1864374" cy="924408"/>
          </a:xfrm>
          <a:prstGeom prst="rect">
            <a:avLst/>
          </a:prstGeom>
          <a:noFill/>
          <a:ln w="28575">
            <a:solidFill>
              <a:srgbClr val="3B89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934576" y="3219724"/>
            <a:ext cx="1883468" cy="1066738"/>
          </a:xfrm>
          <a:prstGeom prst="rect">
            <a:avLst/>
          </a:prstGeom>
          <a:noFill/>
          <a:ln w="28575">
            <a:solidFill>
              <a:srgbClr val="3B89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934576" y="4867580"/>
            <a:ext cx="1864373" cy="857333"/>
          </a:xfrm>
          <a:prstGeom prst="rect">
            <a:avLst/>
          </a:prstGeom>
          <a:noFill/>
          <a:ln w="28575">
            <a:solidFill>
              <a:srgbClr val="3B89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3" name="clipart_tick"/>
          <p:cNvSpPr>
            <a:spLocks/>
          </p:cNvSpPr>
          <p:nvPr/>
        </p:nvSpPr>
        <p:spPr bwMode="gray">
          <a:xfrm>
            <a:off x="10308582" y="2387177"/>
            <a:ext cx="128349" cy="171061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12700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cs typeface="Arial" pitchFamily="34" charset="0"/>
            </a:endParaRPr>
          </a:p>
        </p:txBody>
      </p:sp>
      <p:sp>
        <p:nvSpPr>
          <p:cNvPr id="35" name="clipart_tick"/>
          <p:cNvSpPr>
            <a:spLocks/>
          </p:cNvSpPr>
          <p:nvPr/>
        </p:nvSpPr>
        <p:spPr bwMode="gray">
          <a:xfrm>
            <a:off x="443899" y="2091056"/>
            <a:ext cx="128349" cy="171061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12700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cs typeface="Arial" pitchFamily="34" charset="0"/>
            </a:endParaRPr>
          </a:p>
        </p:txBody>
      </p:sp>
      <p:sp>
        <p:nvSpPr>
          <p:cNvPr id="36" name="clipart_tick"/>
          <p:cNvSpPr>
            <a:spLocks/>
          </p:cNvSpPr>
          <p:nvPr/>
        </p:nvSpPr>
        <p:spPr bwMode="gray">
          <a:xfrm>
            <a:off x="9970391" y="3590849"/>
            <a:ext cx="128349" cy="171061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12700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cs typeface="Arial" pitchFamily="34" charset="0"/>
            </a:endParaRPr>
          </a:p>
        </p:txBody>
      </p:sp>
      <p:sp>
        <p:nvSpPr>
          <p:cNvPr id="38" name="clipart_tick"/>
          <p:cNvSpPr>
            <a:spLocks/>
          </p:cNvSpPr>
          <p:nvPr/>
        </p:nvSpPr>
        <p:spPr bwMode="gray">
          <a:xfrm>
            <a:off x="9970391" y="3833185"/>
            <a:ext cx="128349" cy="171061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12700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cs typeface="Arial" pitchFamily="34" charset="0"/>
            </a:endParaRPr>
          </a:p>
        </p:txBody>
      </p:sp>
      <p:sp>
        <p:nvSpPr>
          <p:cNvPr id="39" name="clipart_tick"/>
          <p:cNvSpPr>
            <a:spLocks/>
          </p:cNvSpPr>
          <p:nvPr/>
        </p:nvSpPr>
        <p:spPr bwMode="gray">
          <a:xfrm>
            <a:off x="9970391" y="4046763"/>
            <a:ext cx="128349" cy="171061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12700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cs typeface="Arial" pitchFamily="34" charset="0"/>
            </a:endParaRPr>
          </a:p>
        </p:txBody>
      </p:sp>
      <p:sp>
        <p:nvSpPr>
          <p:cNvPr id="45" name="clipart_tick"/>
          <p:cNvSpPr>
            <a:spLocks/>
          </p:cNvSpPr>
          <p:nvPr/>
        </p:nvSpPr>
        <p:spPr bwMode="gray">
          <a:xfrm>
            <a:off x="10308582" y="2099456"/>
            <a:ext cx="128349" cy="171061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12700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cs typeface="Arial" pitchFamily="34" charset="0"/>
            </a:endParaRPr>
          </a:p>
        </p:txBody>
      </p:sp>
      <p:sp>
        <p:nvSpPr>
          <p:cNvPr id="46" name="clipart_tick"/>
          <p:cNvSpPr>
            <a:spLocks/>
          </p:cNvSpPr>
          <p:nvPr/>
        </p:nvSpPr>
        <p:spPr bwMode="gray">
          <a:xfrm>
            <a:off x="10397821" y="5501918"/>
            <a:ext cx="128349" cy="171061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12700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cs typeface="Arial" pitchFamily="34" charset="0"/>
            </a:endParaRPr>
          </a:p>
        </p:txBody>
      </p:sp>
      <p:sp>
        <p:nvSpPr>
          <p:cNvPr id="47" name="clipart_tick"/>
          <p:cNvSpPr>
            <a:spLocks/>
          </p:cNvSpPr>
          <p:nvPr/>
        </p:nvSpPr>
        <p:spPr bwMode="gray">
          <a:xfrm>
            <a:off x="10397821" y="5259175"/>
            <a:ext cx="128349" cy="171061"/>
          </a:xfrm>
          <a:custGeom>
            <a:avLst/>
            <a:gdLst>
              <a:gd name="T0" fmla="*/ 2147483647 w 352"/>
              <a:gd name="T1" fmla="*/ 2147483647 h 380"/>
              <a:gd name="T2" fmla="*/ 2147483647 w 352"/>
              <a:gd name="T3" fmla="*/ 2147483647 h 380"/>
              <a:gd name="T4" fmla="*/ 2147483647 w 352"/>
              <a:gd name="T5" fmla="*/ 2147483647 h 380"/>
              <a:gd name="T6" fmla="*/ 2147483647 w 352"/>
              <a:gd name="T7" fmla="*/ 2147483647 h 380"/>
              <a:gd name="T8" fmla="*/ 2147483647 w 352"/>
              <a:gd name="T9" fmla="*/ 2147483647 h 380"/>
              <a:gd name="T10" fmla="*/ 2147483647 w 352"/>
              <a:gd name="T11" fmla="*/ 2147483647 h 380"/>
              <a:gd name="T12" fmla="*/ 2147483647 w 352"/>
              <a:gd name="T13" fmla="*/ 2147483647 h 380"/>
              <a:gd name="T14" fmla="*/ 2147483647 w 352"/>
              <a:gd name="T15" fmla="*/ 2147483647 h 3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2"/>
              <a:gd name="T25" fmla="*/ 0 h 380"/>
              <a:gd name="T26" fmla="*/ 352 w 352"/>
              <a:gd name="T27" fmla="*/ 380 h 3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2" h="380">
                <a:moveTo>
                  <a:pt x="2" y="264"/>
                </a:moveTo>
                <a:cubicBezTo>
                  <a:pt x="42" y="304"/>
                  <a:pt x="56" y="361"/>
                  <a:pt x="78" y="380"/>
                </a:cubicBezTo>
                <a:cubicBezTo>
                  <a:pt x="105" y="379"/>
                  <a:pt x="132" y="378"/>
                  <a:pt x="132" y="378"/>
                </a:cubicBezTo>
                <a:cubicBezTo>
                  <a:pt x="190" y="174"/>
                  <a:pt x="352" y="26"/>
                  <a:pt x="352" y="26"/>
                </a:cubicBezTo>
                <a:cubicBezTo>
                  <a:pt x="318" y="0"/>
                  <a:pt x="296" y="14"/>
                  <a:pt x="296" y="14"/>
                </a:cubicBezTo>
                <a:cubicBezTo>
                  <a:pt x="296" y="14"/>
                  <a:pt x="186" y="130"/>
                  <a:pt x="102" y="304"/>
                </a:cubicBezTo>
                <a:cubicBezTo>
                  <a:pt x="86" y="258"/>
                  <a:pt x="28" y="242"/>
                  <a:pt x="28" y="242"/>
                </a:cubicBezTo>
                <a:cubicBezTo>
                  <a:pt x="28" y="242"/>
                  <a:pt x="0" y="246"/>
                  <a:pt x="2" y="264"/>
                </a:cubicBezTo>
                <a:close/>
              </a:path>
            </a:pathLst>
          </a:custGeom>
          <a:solidFill>
            <a:srgbClr val="3B893F"/>
          </a:solidFill>
          <a:ln w="12700" cap="flat" cmpd="sng">
            <a:solidFill>
              <a:srgbClr val="3B893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3B893F"/>
              </a:solidFill>
              <a:cs typeface="Arial" pitchFamily="34" charset="0"/>
            </a:endParaRPr>
          </a:p>
        </p:txBody>
      </p:sp>
      <p:sp>
        <p:nvSpPr>
          <p:cNvPr id="37" name="clipart_cross"/>
          <p:cNvSpPr>
            <a:spLocks/>
          </p:cNvSpPr>
          <p:nvPr/>
        </p:nvSpPr>
        <p:spPr bwMode="gray">
          <a:xfrm>
            <a:off x="443899" y="2412860"/>
            <a:ext cx="98860" cy="122793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12700" cap="flat" cmpd="sng">
            <a:solidFill>
              <a:srgbClr val="EB204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clipart_cross"/>
          <p:cNvSpPr>
            <a:spLocks/>
          </p:cNvSpPr>
          <p:nvPr/>
        </p:nvSpPr>
        <p:spPr bwMode="gray">
          <a:xfrm>
            <a:off x="6183870" y="3610631"/>
            <a:ext cx="98860" cy="122793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12700" cap="flat" cmpd="sng">
            <a:solidFill>
              <a:srgbClr val="EB204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clipart_cross"/>
          <p:cNvSpPr>
            <a:spLocks/>
          </p:cNvSpPr>
          <p:nvPr/>
        </p:nvSpPr>
        <p:spPr bwMode="gray">
          <a:xfrm>
            <a:off x="6183870" y="3849743"/>
            <a:ext cx="98860" cy="122793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12700" cap="flat" cmpd="sng">
            <a:solidFill>
              <a:srgbClr val="EB204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clipart_cross"/>
          <p:cNvSpPr>
            <a:spLocks/>
          </p:cNvSpPr>
          <p:nvPr/>
        </p:nvSpPr>
        <p:spPr bwMode="gray">
          <a:xfrm>
            <a:off x="6183870" y="4081119"/>
            <a:ext cx="98860" cy="122793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12700" cap="flat" cmpd="sng">
            <a:solidFill>
              <a:srgbClr val="EB204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clipart_cross"/>
          <p:cNvSpPr>
            <a:spLocks/>
          </p:cNvSpPr>
          <p:nvPr/>
        </p:nvSpPr>
        <p:spPr bwMode="gray">
          <a:xfrm>
            <a:off x="7839793" y="5279020"/>
            <a:ext cx="98860" cy="122793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12700" cap="flat" cmpd="sng">
            <a:solidFill>
              <a:srgbClr val="EB204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clipart_cross"/>
          <p:cNvSpPr>
            <a:spLocks/>
          </p:cNvSpPr>
          <p:nvPr/>
        </p:nvSpPr>
        <p:spPr bwMode="gray">
          <a:xfrm>
            <a:off x="7839793" y="5533735"/>
            <a:ext cx="98860" cy="122793"/>
          </a:xfrm>
          <a:custGeom>
            <a:avLst/>
            <a:gdLst>
              <a:gd name="T0" fmla="*/ 2147483647 w 324"/>
              <a:gd name="T1" fmla="*/ 2147483647 h 403"/>
              <a:gd name="T2" fmla="*/ 2147483647 w 324"/>
              <a:gd name="T3" fmla="*/ 2147483647 h 403"/>
              <a:gd name="T4" fmla="*/ 2147483647 w 324"/>
              <a:gd name="T5" fmla="*/ 2147483647 h 403"/>
              <a:gd name="T6" fmla="*/ 2147483647 w 324"/>
              <a:gd name="T7" fmla="*/ 2147483647 h 403"/>
              <a:gd name="T8" fmla="*/ 2147483647 w 324"/>
              <a:gd name="T9" fmla="*/ 2147483647 h 403"/>
              <a:gd name="T10" fmla="*/ 2147483647 w 324"/>
              <a:gd name="T11" fmla="*/ 2147483647 h 403"/>
              <a:gd name="T12" fmla="*/ 2147483647 w 324"/>
              <a:gd name="T13" fmla="*/ 2147483647 h 403"/>
              <a:gd name="T14" fmla="*/ 2147483647 w 324"/>
              <a:gd name="T15" fmla="*/ 2147483647 h 403"/>
              <a:gd name="T16" fmla="*/ 2147483647 w 324"/>
              <a:gd name="T17" fmla="*/ 2147483647 h 403"/>
              <a:gd name="T18" fmla="*/ 2147483647 w 324"/>
              <a:gd name="T19" fmla="*/ 2147483647 h 403"/>
              <a:gd name="T20" fmla="*/ 2147483647 w 324"/>
              <a:gd name="T21" fmla="*/ 2147483647 h 403"/>
              <a:gd name="T22" fmla="*/ 2147483647 w 324"/>
              <a:gd name="T23" fmla="*/ 2147483647 h 403"/>
              <a:gd name="T24" fmla="*/ 2147483647 w 324"/>
              <a:gd name="T25" fmla="*/ 2147483647 h 4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4"/>
              <a:gd name="T40" fmla="*/ 0 h 403"/>
              <a:gd name="T41" fmla="*/ 324 w 324"/>
              <a:gd name="T42" fmla="*/ 403 h 4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4" h="403">
                <a:moveTo>
                  <a:pt x="8" y="363"/>
                </a:moveTo>
                <a:cubicBezTo>
                  <a:pt x="8" y="363"/>
                  <a:pt x="49" y="278"/>
                  <a:pt x="127" y="208"/>
                </a:cubicBezTo>
                <a:cubicBezTo>
                  <a:pt x="87" y="122"/>
                  <a:pt x="84" y="64"/>
                  <a:pt x="84" y="33"/>
                </a:cubicBezTo>
                <a:cubicBezTo>
                  <a:pt x="84" y="2"/>
                  <a:pt x="113" y="0"/>
                  <a:pt x="128" y="19"/>
                </a:cubicBezTo>
                <a:cubicBezTo>
                  <a:pt x="128" y="19"/>
                  <a:pt x="141" y="89"/>
                  <a:pt x="175" y="145"/>
                </a:cubicBezTo>
                <a:cubicBezTo>
                  <a:pt x="250" y="52"/>
                  <a:pt x="290" y="27"/>
                  <a:pt x="290" y="27"/>
                </a:cubicBezTo>
                <a:cubicBezTo>
                  <a:pt x="320" y="35"/>
                  <a:pt x="324" y="63"/>
                  <a:pt x="324" y="63"/>
                </a:cubicBezTo>
                <a:cubicBezTo>
                  <a:pt x="311" y="95"/>
                  <a:pt x="259" y="124"/>
                  <a:pt x="212" y="216"/>
                </a:cubicBezTo>
                <a:cubicBezTo>
                  <a:pt x="203" y="266"/>
                  <a:pt x="263" y="330"/>
                  <a:pt x="268" y="361"/>
                </a:cubicBezTo>
                <a:cubicBezTo>
                  <a:pt x="256" y="377"/>
                  <a:pt x="260" y="377"/>
                  <a:pt x="240" y="389"/>
                </a:cubicBezTo>
                <a:cubicBezTo>
                  <a:pt x="240" y="389"/>
                  <a:pt x="188" y="340"/>
                  <a:pt x="154" y="280"/>
                </a:cubicBezTo>
                <a:cubicBezTo>
                  <a:pt x="113" y="315"/>
                  <a:pt x="102" y="339"/>
                  <a:pt x="38" y="403"/>
                </a:cubicBezTo>
                <a:cubicBezTo>
                  <a:pt x="38" y="403"/>
                  <a:pt x="0" y="401"/>
                  <a:pt x="8" y="363"/>
                </a:cubicBezTo>
                <a:close/>
              </a:path>
            </a:pathLst>
          </a:custGeom>
          <a:solidFill>
            <a:srgbClr val="EB2049"/>
          </a:solidFill>
          <a:ln w="12700" cap="flat" cmpd="sng">
            <a:solidFill>
              <a:srgbClr val="EB204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34" tIns="91434" rIns="91434" bIns="9143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61951" y="6060410"/>
            <a:ext cx="7774516" cy="29541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В Министерство уже направлен запрос на исправление всех неточностей.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EB2049"/>
                </a:solidFill>
              </a:rPr>
              <a:t>ДРУГИЕ НЮАНСЫ </a:t>
            </a:r>
            <a:r>
              <a:rPr lang="ru-RU" dirty="0"/>
              <a:t>ФЕДЕРАЛЬНОГО ПЕРЕЧНЯ </a:t>
            </a:r>
          </a:p>
        </p:txBody>
      </p:sp>
    </p:spTree>
    <p:extLst>
      <p:ext uri="{BB962C8B-B14F-4D97-AF65-F5344CB8AC3E}">
        <p14:creationId xmlns:p14="http://schemas.microsoft.com/office/powerpoint/2010/main" val="349881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37638252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29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57" name="Google Shape;1057;p81"/>
          <p:cNvPicPr preferRelativeResize="0"/>
          <p:nvPr/>
        </p:nvPicPr>
        <p:blipFill/>
        <p:spPr>
          <a:xfrm>
            <a:off x="1589" y="1589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8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9" y="1589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81"/>
          <p:cNvSpPr/>
          <p:nvPr/>
        </p:nvSpPr>
        <p:spPr>
          <a:xfrm>
            <a:off x="0" y="2914061"/>
            <a:ext cx="12192000" cy="246738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2" name="Google Shape;1062;p81"/>
          <p:cNvSpPr txBox="1"/>
          <p:nvPr/>
        </p:nvSpPr>
        <p:spPr>
          <a:xfrm>
            <a:off x="749049" y="1361019"/>
            <a:ext cx="4768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ru-RU" sz="2800" b="1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https://rosuchebnik.ru/fpu632/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3" name="Google Shape;1063;p81"/>
          <p:cNvSpPr txBox="1"/>
          <p:nvPr/>
        </p:nvSpPr>
        <p:spPr>
          <a:xfrm>
            <a:off x="749051" y="1921743"/>
            <a:ext cx="7161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Здесь вы можете найти всю корректную и актуальную информацию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 Приказе №632 и учебниках корпорации, включенных в перечень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4" name="Google Shape;1064;p81"/>
          <p:cNvSpPr txBox="1"/>
          <p:nvPr/>
        </p:nvSpPr>
        <p:spPr>
          <a:xfrm>
            <a:off x="462308" y="4347171"/>
            <a:ext cx="22578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ПРИКАЗ МИНИСТЕРСТВА ПРОСВЕЩЕНИЯ № 632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5" name="Google Shape;1065;p81"/>
          <p:cNvSpPr txBox="1"/>
          <p:nvPr/>
        </p:nvSpPr>
        <p:spPr>
          <a:xfrm>
            <a:off x="3373471" y="4347171"/>
            <a:ext cx="2512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СПИСОК ВСЕХ УЧЕБНИКОВ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1" name="Google Shape;1071;p81"/>
          <p:cNvSpPr txBox="1"/>
          <p:nvPr/>
        </p:nvSpPr>
        <p:spPr>
          <a:xfrm>
            <a:off x="749050" y="5775987"/>
            <a:ext cx="689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многое другое об изменениях в Федеральном перечне учебников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2" name="Google Shape;1072;p81"/>
          <p:cNvSpPr txBox="1">
            <a:spLocks noGrp="1"/>
          </p:cNvSpPr>
          <p:nvPr>
            <p:ph type="title"/>
          </p:nvPr>
        </p:nvSpPr>
        <p:spPr>
          <a:xfrm>
            <a:off x="123791" y="306337"/>
            <a:ext cx="11763300" cy="684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buClr>
                <a:srgbClr val="EB2049"/>
              </a:buClr>
              <a:buSzPts val="1400"/>
            </a:pPr>
            <a:r>
              <a:rPr lang="ru-RU" dirty="0">
                <a:solidFill>
                  <a:srgbClr val="EB2049"/>
                </a:solidFill>
              </a:rPr>
              <a:t>АКТУАЛЬНАЯ ИНФОРМАЦИЯ </a:t>
            </a:r>
            <a:r>
              <a:rPr lang="ru-RU" dirty="0"/>
              <a:t>ОБ ИЗМЕНЕНИЯХ В ФЕДЕРАЛЬНОМ ПЕРЕЧНЕ УЧЕБНИКОВ</a:t>
            </a:r>
            <a:endParaRPr dirty="0"/>
          </a:p>
        </p:txBody>
      </p:sp>
      <p:pic>
        <p:nvPicPr>
          <p:cNvPr id="1074" name="Google Shape;1074;p8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12456" y="3176734"/>
            <a:ext cx="1052075" cy="1024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8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14283" y="3185789"/>
            <a:ext cx="830876" cy="1006281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81"/>
          <p:cNvSpPr txBox="1"/>
          <p:nvPr/>
        </p:nvSpPr>
        <p:spPr>
          <a:xfrm>
            <a:off x="462308" y="4860671"/>
            <a:ext cx="2257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 22 ноября 2019 г.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7" name="Google Shape;1077;p81"/>
          <p:cNvSpPr txBox="1"/>
          <p:nvPr/>
        </p:nvSpPr>
        <p:spPr>
          <a:xfrm>
            <a:off x="3500821" y="4598283"/>
            <a:ext cx="2257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корпорации в ФПУ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8" name="Google Shape;1078;p81"/>
          <p:cNvSpPr txBox="1"/>
          <p:nvPr/>
        </p:nvSpPr>
        <p:spPr>
          <a:xfrm>
            <a:off x="10271092" y="4347171"/>
            <a:ext cx="934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ЗАПРОС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9" name="Google Shape;1079;p81"/>
          <p:cNvSpPr txBox="1"/>
          <p:nvPr/>
        </p:nvSpPr>
        <p:spPr>
          <a:xfrm>
            <a:off x="9725992" y="4598284"/>
            <a:ext cx="2025000" cy="54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бланка заказа</a:t>
            </a:r>
          </a:p>
          <a:p>
            <a:pPr algn="ctr">
              <a:buSzPts val="1600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sales@rosuchebnik.ru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86" y="3182595"/>
            <a:ext cx="1001415" cy="1012667"/>
          </a:xfrm>
          <a:prstGeom prst="rect">
            <a:avLst/>
          </a:prstGeom>
        </p:spPr>
      </p:pic>
      <p:sp>
        <p:nvSpPr>
          <p:cNvPr id="27" name="Google Shape;1065;p81"/>
          <p:cNvSpPr txBox="1"/>
          <p:nvPr/>
        </p:nvSpPr>
        <p:spPr>
          <a:xfrm>
            <a:off x="6511943" y="4347171"/>
            <a:ext cx="2512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SzPts val="1600"/>
            </a:pP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ТАБЛИЦА СООТВЕТСТВИЯ</a:t>
            </a:r>
          </a:p>
        </p:txBody>
      </p:sp>
      <p:sp>
        <p:nvSpPr>
          <p:cNvPr id="28" name="Google Shape;1077;p81"/>
          <p:cNvSpPr txBox="1"/>
          <p:nvPr/>
        </p:nvSpPr>
        <p:spPr>
          <a:xfrm>
            <a:off x="6293435" y="4598285"/>
            <a:ext cx="2949517" cy="45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SzPts val="1600"/>
            </a:pP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возможности одновременного использования учебников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96" y="3186434"/>
            <a:ext cx="725827" cy="100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7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31047909"/>
              </p:ext>
            </p:extLst>
          </p:nvPr>
        </p:nvGraphicFramePr>
        <p:xfrm>
          <a:off x="1525590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1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90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0" y="985805"/>
            <a:ext cx="12192000" cy="2192657"/>
          </a:xfrm>
          <a:prstGeom prst="rect">
            <a:avLst/>
          </a:prstGeom>
          <a:solidFill>
            <a:srgbClr val="2F369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065" name="Хотите продолжить общение?"/>
          <p:cNvSpPr txBox="1"/>
          <p:nvPr/>
        </p:nvSpPr>
        <p:spPr>
          <a:xfrm>
            <a:off x="6753235" y="3453275"/>
            <a:ext cx="2748316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6000" b="0">
                <a:solidFill>
                  <a:srgbClr val="FFFFFF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lvl1pPr>
          </a:lstStyle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Хотите продолжить общение?</a:t>
            </a:r>
          </a:p>
        </p:txBody>
      </p:sp>
      <p:grpSp>
        <p:nvGrpSpPr>
          <p:cNvPr id="2" name="Группа 30"/>
          <p:cNvGrpSpPr/>
          <p:nvPr/>
        </p:nvGrpSpPr>
        <p:grpSpPr>
          <a:xfrm>
            <a:off x="6753235" y="4135425"/>
            <a:ext cx="3493163" cy="1569660"/>
            <a:chOff x="7310446" y="3528008"/>
            <a:chExt cx="3493163" cy="1569660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7703401" y="3528008"/>
              <a:ext cx="3100208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16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youtube.com/user/</a:t>
              </a:r>
              <a:r>
                <a:rPr lang="en-US" sz="1600" dirty="0" err="1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drofapublishing</a:t>
              </a:r>
              <a:endParaRPr lang="ru-RU" sz="1600" dirty="0">
                <a:latin typeface="Calibri" panose="020F0502020204030204" pitchFamily="34" charset="0"/>
                <a:ea typeface="Helios-Cond-Light"/>
                <a:cs typeface="Helios-Cond-Light"/>
                <a:sym typeface="Helios-Cond-Light"/>
              </a:endParaRP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fb.com/</a:t>
              </a:r>
              <a:r>
                <a:rPr lang="en-US" sz="1600" dirty="0" err="1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rosuchebnik</a:t>
              </a:r>
              <a:endParaRPr lang="ru-RU" sz="1600" dirty="0">
                <a:latin typeface="Calibri" panose="020F0502020204030204" pitchFamily="34" charset="0"/>
                <a:ea typeface="Helios-Cond-Light"/>
                <a:cs typeface="Helios-Cond-Light"/>
                <a:sym typeface="Helios-Cond-Light"/>
              </a:endParaRP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vk.com/</a:t>
              </a:r>
              <a:r>
                <a:rPr lang="en-US" sz="1600" dirty="0" err="1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ros.uchebnik</a:t>
              </a:r>
              <a:endParaRPr lang="ru-RU" sz="1600" dirty="0">
                <a:latin typeface="Calibri" panose="020F0502020204030204" pitchFamily="34" charset="0"/>
                <a:ea typeface="Helios-Cond-Light"/>
                <a:cs typeface="Helios-Cond-Light"/>
                <a:sym typeface="Helios-Cond-Light"/>
              </a:endParaRP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ok.ru/</a:t>
              </a:r>
              <a:r>
                <a:rPr lang="en-US" sz="1600" dirty="0" err="1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rosuchebnik</a:t>
              </a:r>
              <a:endParaRPr lang="en-US" sz="1600" dirty="0">
                <a:latin typeface="Calibri" panose="020F0502020204030204" pitchFamily="34" charset="0"/>
                <a:ea typeface="Helios-Cond-Light"/>
                <a:cs typeface="Helios-Cond-Light"/>
                <a:sym typeface="Helios-Cond-Light"/>
              </a:endParaRPr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="" xmlns:a16="http://schemas.microsoft.com/office/drawing/2014/main" id="{006EB138-9E31-6A43-81C9-40C57E323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32978" y="4750319"/>
              <a:ext cx="249702" cy="2497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="" xmlns:a16="http://schemas.microsoft.com/office/drawing/2014/main" id="{B4F845B7-8AD5-5345-BE80-2BBCD338F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6945" y="4390279"/>
              <a:ext cx="249702" cy="249702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="" xmlns:a16="http://schemas.microsoft.com/office/drawing/2014/main" id="{9F4819CC-6576-F641-B0B8-1665E6DF2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0788" y="3994235"/>
              <a:ext cx="249702" cy="24970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="" xmlns:a16="http://schemas.microsoft.com/office/drawing/2014/main" id="{17BF4B56-8968-C945-A3BC-729E08BAE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0446" y="3607926"/>
              <a:ext cx="249702" cy="249702"/>
            </a:xfrm>
            <a:prstGeom prst="rect">
              <a:avLst/>
            </a:prstGeom>
          </p:spPr>
        </p:pic>
      </p:grpSp>
      <p:sp>
        <p:nvSpPr>
          <p:cNvPr id="37" name="123308, г. Москва, ул. Зорге, д.1"/>
          <p:cNvSpPr txBox="1"/>
          <p:nvPr/>
        </p:nvSpPr>
        <p:spPr>
          <a:xfrm>
            <a:off x="1979258" y="2137315"/>
            <a:ext cx="3422412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defRPr sz="4000" b="0">
                <a:solidFill>
                  <a:srgbClr val="FFFFFF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</a:rPr>
              <a:t> Москва, Пресненская наб., д. 6, строение 2</a:t>
            </a:r>
            <a:endParaRPr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Нужна методическая поддержка?"/>
          <p:cNvSpPr txBox="1"/>
          <p:nvPr/>
        </p:nvSpPr>
        <p:spPr>
          <a:xfrm>
            <a:off x="6525543" y="1534906"/>
            <a:ext cx="3111429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defRPr sz="6000" b="0">
                <a:solidFill>
                  <a:srgbClr val="FFFFFF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lvl1pPr>
          </a:lstStyle>
          <a:p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Нужна методическая поддержка?</a:t>
            </a:r>
            <a:endParaRPr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Методический центр 8-800-2000-550 (звонок бесплатный)"/>
          <p:cNvSpPr txBox="1"/>
          <p:nvPr/>
        </p:nvSpPr>
        <p:spPr>
          <a:xfrm>
            <a:off x="6525542" y="1925029"/>
            <a:ext cx="4373836" cy="900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>
              <a:defRPr sz="4000" b="0">
                <a:solidFill>
                  <a:srgbClr val="FFFFFF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</a:rPr>
              <a:t>Методический центр</a:t>
            </a:r>
          </a:p>
          <a:p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</a:rPr>
              <a:t>8-800-2000-550 (звонок бесплатный</a:t>
            </a:r>
            <a:r>
              <a:rPr sz="1400" dirty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endParaRPr lang="ru-RU" sz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1400" u="sng" dirty="0" smtClean="0">
                <a:solidFill>
                  <a:schemeClr val="bg1"/>
                </a:solidFill>
                <a:latin typeface="Calibri" panose="020F0502020204030204" pitchFamily="34" charset="0"/>
              </a:rPr>
              <a:t>metod@rosuchebnik.ru</a:t>
            </a:r>
            <a:endParaRPr lang="ru-RU" sz="1400" u="sng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946913" y="1526314"/>
            <a:ext cx="291618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en-US" sz="1600" u="sng" dirty="0">
                <a:solidFill>
                  <a:schemeClr val="bg1"/>
                </a:solidFill>
                <a:latin typeface="Calibri" panose="020F0502020204030204" pitchFamily="34" charset="0"/>
                <a:ea typeface="Helios-Cond-Light"/>
                <a:cs typeface="Helios-Cond-Light"/>
              </a:rPr>
              <a:t>rosuchebnik.ru, </a:t>
            </a:r>
            <a:r>
              <a:rPr lang="ru-RU" sz="1600" u="sng" dirty="0" err="1">
                <a:solidFill>
                  <a:schemeClr val="bg1"/>
                </a:solidFill>
                <a:latin typeface="Calibri" panose="020F0502020204030204" pitchFamily="34" charset="0"/>
                <a:ea typeface="Helios-Cond-Light"/>
                <a:cs typeface="Helios-Cond-Light"/>
              </a:rPr>
              <a:t>росучебник.рф</a:t>
            </a:r>
            <a:endParaRPr lang="ru-RU" sz="1600" u="sng" dirty="0">
              <a:solidFill>
                <a:schemeClr val="bg1"/>
              </a:solidFill>
              <a:latin typeface="Calibri" panose="020F0502020204030204" pitchFamily="34" charset="0"/>
              <a:ea typeface="Helios-Cond-Light"/>
              <a:cs typeface="Helios-Cond-Light"/>
            </a:endParaRPr>
          </a:p>
        </p:txBody>
      </p:sp>
      <p:sp>
        <p:nvSpPr>
          <p:cNvPr id="46" name="Хотите купить?"/>
          <p:cNvSpPr txBox="1"/>
          <p:nvPr/>
        </p:nvSpPr>
        <p:spPr>
          <a:xfrm>
            <a:off x="2054437" y="3453275"/>
            <a:ext cx="1383392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defRPr sz="6000" b="0">
                <a:solidFill>
                  <a:srgbClr val="FFFFFF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lvl1pPr>
          </a:lstStyle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Хотите купить?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8" name="Магазин электронных учебников lecta.ru"/>
          <p:cNvSpPr txBox="1"/>
          <p:nvPr/>
        </p:nvSpPr>
        <p:spPr>
          <a:xfrm>
            <a:off x="2639616" y="4221088"/>
            <a:ext cx="2295377" cy="407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Цифровая среда школы</a:t>
            </a:r>
          </a:p>
          <a:p>
            <a:pPr algn="l"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lecta.rosuchebnik.ru</a:t>
            </a:r>
          </a:p>
        </p:txBody>
      </p:sp>
      <p:sp>
        <p:nvSpPr>
          <p:cNvPr id="49" name="Отдел продаж sales@rosuchebnik.ru"/>
          <p:cNvSpPr txBox="1"/>
          <p:nvPr/>
        </p:nvSpPr>
        <p:spPr>
          <a:xfrm>
            <a:off x="2639616" y="5085184"/>
            <a:ext cx="2295377" cy="407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Отдел продаж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sales@rosuchebnik.ru</a:t>
            </a:r>
            <a:endParaRPr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1" name="RU LOGO.png" descr="RU LOGO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9536" y="5085184"/>
            <a:ext cx="482961" cy="488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/>
        </p:nvPicPr>
        <p:blipFill rotWithShape="1">
          <a:blip r:embed="rId11" cstate="print"/>
          <a:srcRect l="67677" r="20028"/>
          <a:stretch/>
        </p:blipFill>
        <p:spPr bwMode="auto">
          <a:xfrm>
            <a:off x="1991544" y="4149080"/>
            <a:ext cx="404037" cy="558645"/>
          </a:xfrm>
          <a:prstGeom prst="rect">
            <a:avLst/>
          </a:prstGeom>
          <a:noFill/>
        </p:spPr>
      </p:pic>
      <p:sp>
        <p:nvSpPr>
          <p:cNvPr id="27" name="+7 (495) 795 0535, 795 0545, info@rosuchebnik.ru"/>
          <p:cNvSpPr txBox="1"/>
          <p:nvPr/>
        </p:nvSpPr>
        <p:spPr>
          <a:xfrm>
            <a:off x="1987884" y="2404772"/>
            <a:ext cx="4031012" cy="198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algn="l">
              <a:lnSpc>
                <a:spcPct val="70000"/>
              </a:lnSpc>
              <a:defRPr b="0">
                <a:solidFill>
                  <a:srgbClr val="FFFFFF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sz="1400" dirty="0">
                <a:solidFill>
                  <a:schemeClr val="bg1"/>
                </a:solidFill>
                <a:latin typeface="Calibri" panose="020F0502020204030204" pitchFamily="34" charset="0"/>
              </a:rPr>
              <a:t>+7 (495) 795 05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1400" dirty="0">
                <a:solidFill>
                  <a:schemeClr val="bg1"/>
                </a:solidFill>
                <a:latin typeface="Calibri" panose="020F0502020204030204" pitchFamily="34" charset="0"/>
              </a:rPr>
              <a:t>35, 795 05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1400" dirty="0">
                <a:solidFill>
                  <a:schemeClr val="bg1"/>
                </a:solidFill>
                <a:latin typeface="Calibri" panose="020F0502020204030204" pitchFamily="34" charset="0"/>
              </a:rPr>
              <a:t>45, </a:t>
            </a:r>
            <a:r>
              <a:rPr lang="en-US" sz="1400" u="sng" dirty="0">
                <a:solidFill>
                  <a:schemeClr val="bg1"/>
                </a:solidFill>
                <a:latin typeface="Calibri" panose="020F0502020204030204" pitchFamily="34" charset="0"/>
              </a:rPr>
              <a:t>info@rosuchebnik.ru</a:t>
            </a:r>
            <a:endParaRPr sz="1400" u="sng" dirty="0">
              <a:solidFill>
                <a:schemeClr val="bg1"/>
              </a:solidFill>
              <a:latin typeface="Calibri" panose="020F0502020204030204" pitchFamily="34" charset="0"/>
              <a:hlinkClick r:id="rId1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387929" cy="98580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32075" y="182355"/>
            <a:ext cx="3118938" cy="72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7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315532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27" name="Слайд think-cell" r:id="rId6" imgW="360" imgH="360" progId="TCLayout.ActiveDocument.1">
                  <p:embed/>
                </p:oleObj>
              </mc:Choice>
              <mc:Fallback>
                <p:oleObj name="Слайд think-cell" r:id="rId6" imgW="360" imgH="360" progId="TCLayout.ActiveDocument.1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4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524676"/>
            <a:ext cx="12192000" cy="203919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0445" y="2219951"/>
            <a:ext cx="10601087" cy="648642"/>
          </a:xfr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1175050" y="3992727"/>
            <a:ext cx="6150429" cy="549757"/>
          </a:xfrm>
          <a:prstGeom prst="rect">
            <a:avLst/>
          </a:prstGeom>
        </p:spPr>
        <p:txBody>
          <a:bodyPr wrap="square" lIns="0" tIns="72000" rIns="0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Татьяна Владимировна </a:t>
            </a:r>
            <a:r>
              <a:rPr lang="ru-RU" sz="14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Садчикова</a:t>
            </a:r>
            <a:r>
              <a:rPr lang="ru-RU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Ведущий методист</a:t>
            </a:r>
            <a:r>
              <a:rPr lang="en-US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Центра информационных и </a:t>
            </a:r>
            <a:r>
              <a:rPr 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управленческих </a:t>
            </a:r>
            <a:r>
              <a:rPr 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технологий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1175050" y="4474749"/>
            <a:ext cx="6150429" cy="334313"/>
          </a:xfrm>
          <a:prstGeom prst="rect">
            <a:avLst/>
          </a:prstGeom>
        </p:spPr>
        <p:txBody>
          <a:bodyPr wrap="square" lIns="0" tIns="72000" rIns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Sadchikova.TV@rosuchebnik.ru</a:t>
            </a: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1175050" y="4707459"/>
            <a:ext cx="6150429" cy="549757"/>
          </a:xfrm>
          <a:prstGeom prst="rect">
            <a:avLst/>
          </a:prstGeom>
        </p:spPr>
        <p:txBody>
          <a:bodyPr wrap="square" lIns="0" tIns="72000" rIns="0">
            <a:spAutoFit/>
          </a:bodyPr>
          <a:lstStyle/>
          <a:p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8-495-795-05-35 внутренний номер 7202 </a:t>
            </a:r>
          </a:p>
          <a:p>
            <a:r>
              <a:rPr 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или </a:t>
            </a: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8-903-716-35-60</a:t>
            </a:r>
          </a:p>
        </p:txBody>
      </p:sp>
    </p:spTree>
    <p:extLst>
      <p:ext uri="{BB962C8B-B14F-4D97-AF65-F5344CB8AC3E}">
        <p14:creationId xmlns:p14="http://schemas.microsoft.com/office/powerpoint/2010/main" val="221814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880198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61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20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8" r="21060"/>
          <a:stretch/>
        </p:blipFill>
        <p:spPr>
          <a:xfrm>
            <a:off x="7420395" y="0"/>
            <a:ext cx="4767421" cy="6858000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7524750" y="569424"/>
            <a:ext cx="4663066" cy="6299454"/>
          </a:xfrm>
          <a:prstGeom prst="rect">
            <a:avLst/>
          </a:prstGeom>
          <a:solidFill>
            <a:schemeClr val="bg1">
              <a:lumMod val="65000"/>
              <a:alpha val="59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/>
          <a:srcRect l="5161" t="20833" b="476"/>
          <a:stretch/>
        </p:blipFill>
        <p:spPr>
          <a:xfrm>
            <a:off x="7331528" y="566442"/>
            <a:ext cx="4856287" cy="62915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37356" y="3795930"/>
            <a:ext cx="266630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вернулось </a:t>
            </a:r>
            <a:r>
              <a:rPr lang="ru-RU" sz="2400" b="1" dirty="0" smtClean="0">
                <a:solidFill>
                  <a:srgbClr val="2D3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117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 учебников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7356" y="4865234"/>
            <a:ext cx="266630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включен </a:t>
            </a:r>
            <a:r>
              <a:rPr lang="ru-RU" sz="2400" b="1" dirty="0" smtClean="0">
                <a:solidFill>
                  <a:srgbClr val="2D3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61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 учебник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новых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линий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Группа 33"/>
          <p:cNvGrpSpPr/>
          <p:nvPr/>
        </p:nvGrpSpPr>
        <p:grpSpPr>
          <a:xfrm>
            <a:off x="1755486" y="3644483"/>
            <a:ext cx="736962" cy="736962"/>
            <a:chOff x="1792018" y="3172915"/>
            <a:chExt cx="1118507" cy="111850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44225" y="3342465"/>
              <a:ext cx="623176" cy="722676"/>
            </a:xfrm>
            <a:prstGeom prst="rect">
              <a:avLst/>
            </a:prstGeom>
          </p:spPr>
        </p:pic>
        <p:sp>
          <p:nvSpPr>
            <p:cNvPr id="9" name="Овал 8"/>
            <p:cNvSpPr/>
            <p:nvPr/>
          </p:nvSpPr>
          <p:spPr>
            <a:xfrm>
              <a:off x="1792018" y="3172915"/>
              <a:ext cx="1118507" cy="1118507"/>
            </a:xfrm>
            <a:prstGeom prst="ellipse">
              <a:avLst/>
            </a:prstGeom>
            <a:noFill/>
            <a:ln w="19050">
              <a:solidFill>
                <a:srgbClr val="2D34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Группа 32"/>
          <p:cNvGrpSpPr/>
          <p:nvPr/>
        </p:nvGrpSpPr>
        <p:grpSpPr>
          <a:xfrm>
            <a:off x="1755486" y="4844194"/>
            <a:ext cx="736962" cy="736962"/>
            <a:chOff x="1796559" y="4724529"/>
            <a:chExt cx="1118507" cy="1118507"/>
          </a:xfrm>
        </p:grpSpPr>
        <p:sp>
          <p:nvSpPr>
            <p:cNvPr id="10" name="Овал 9"/>
            <p:cNvSpPr/>
            <p:nvPr/>
          </p:nvSpPr>
          <p:spPr>
            <a:xfrm>
              <a:off x="1796559" y="4724529"/>
              <a:ext cx="1118507" cy="1118507"/>
            </a:xfrm>
            <a:prstGeom prst="ellipse">
              <a:avLst/>
            </a:prstGeom>
            <a:noFill/>
            <a:ln w="19050">
              <a:solidFill>
                <a:srgbClr val="2D34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10994" y="5024962"/>
              <a:ext cx="719347" cy="562306"/>
            </a:xfrm>
            <a:prstGeom prst="rect">
              <a:avLst/>
            </a:prstGeom>
          </p:spPr>
        </p:pic>
      </p:grpSp>
      <p:sp>
        <p:nvSpPr>
          <p:cNvPr id="12" name="Равнобедренный треугольник 11"/>
          <p:cNvSpPr/>
          <p:nvPr/>
        </p:nvSpPr>
        <p:spPr>
          <a:xfrm>
            <a:off x="5927414" y="0"/>
            <a:ext cx="2985961" cy="6858000"/>
          </a:xfrm>
          <a:prstGeom prst="triangle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50156" y="1909863"/>
            <a:ext cx="324912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000" b="1" smtClean="0">
                <a:solidFill>
                  <a:srgbClr val="2D3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417</a:t>
            </a:r>
            <a:r>
              <a:rPr lang="ru-RU" sz="320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>
                <a:solidFill>
                  <a:srgbClr val="2D3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учебников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федеральном перечне!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ПРИСУТСТВИЕ КОРПОРАЦИИ «РОССИЙСКИЙ УЧЕБНИК» </a:t>
            </a:r>
            <a:br>
              <a:rPr lang="ru-RU" dirty="0"/>
            </a:br>
            <a:r>
              <a:rPr lang="ru-RU" dirty="0"/>
              <a:t>В ПЕРЕЧНЕ</a:t>
            </a:r>
          </a:p>
        </p:txBody>
      </p:sp>
    </p:spTree>
    <p:extLst>
      <p:ext uri="{BB962C8B-B14F-4D97-AF65-F5344CB8AC3E}">
        <p14:creationId xmlns:p14="http://schemas.microsoft.com/office/powerpoint/2010/main" val="41866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63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75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anchor="ctr" anchorCtr="0">
            <a:noAutofit/>
          </a:bodyPr>
          <a:lstStyle/>
          <a:p>
            <a:pPr algn="ctr" fontAlgn="auto">
              <a:defRPr/>
            </a:pPr>
            <a:endParaRPr lang="ru-RU" sz="2200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3352" y="1434235"/>
            <a:ext cx="2160240" cy="38875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Обучение грамоте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3352" y="1962874"/>
            <a:ext cx="2160240" cy="42192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Русский язык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63352" y="2553038"/>
            <a:ext cx="2160240" cy="38662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Литературное чтение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63352" y="3120687"/>
            <a:ext cx="2160240" cy="39729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Математика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63352" y="3704452"/>
            <a:ext cx="2160240" cy="38875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Окружающий мир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63352" y="4271977"/>
            <a:ext cx="2160240" cy="39729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Технология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95599" y="1427834"/>
            <a:ext cx="4644513" cy="401554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Журова Л.Е., Евдокимова А.О. 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495599" y="1973060"/>
            <a:ext cx="4644513" cy="401554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Иванов С.В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др. (1-4)</a:t>
            </a:r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495598" y="5880663"/>
            <a:ext cx="4644002" cy="4032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Рамзаева Т.Г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. (1-4)</a:t>
            </a:r>
            <a:endParaRPr lang="ru-RU" sz="1100" i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495598" y="2545572"/>
            <a:ext cx="2992368" cy="401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Ефросинина Л.А. и др. (1-4)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8949153" y="2545572"/>
            <a:ext cx="2992368" cy="401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Кац Э.Э. (1-4</a:t>
            </a:r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22375" y="2545572"/>
            <a:ext cx="2992368" cy="401554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Виноградова Н.Ф. и др. (1-4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495600" y="3118556"/>
            <a:ext cx="2268000" cy="401554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Рудницкая В.Н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. и др. </a:t>
            </a:r>
          </a:p>
          <a:p>
            <a:pPr algn="ctr"/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(1-4)</a:t>
            </a:r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297008" y="3118556"/>
            <a:ext cx="4644513" cy="401554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Башмаков М.И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. и др.(1-4)</a:t>
            </a:r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871600" y="3118556"/>
            <a:ext cx="2268000" cy="401554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Минаева С.С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. и др. / </a:t>
            </a:r>
          </a:p>
          <a:p>
            <a:pPr algn="ctr"/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Под </a:t>
            </a: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ред. Булычёва В.А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. (1-4)</a:t>
            </a:r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495599" y="4269846"/>
            <a:ext cx="2268000" cy="401554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Лутцева Е.А. (1-4)</a:t>
            </a:r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297008" y="4269846"/>
            <a:ext cx="4644512" cy="401554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Узорова О.В., Нефёдова Е.А. (1-4)</a:t>
            </a:r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871600" y="4269846"/>
            <a:ext cx="2268000" cy="401554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Хохлова М.В. и др. (1-4)</a:t>
            </a:r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 flipH="1">
            <a:off x="381571" y="1887964"/>
            <a:ext cx="1898005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64" name="Прямая соединительная линия 63"/>
          <p:cNvCxnSpPr/>
          <p:nvPr/>
        </p:nvCxnSpPr>
        <p:spPr>
          <a:xfrm flipH="1">
            <a:off x="381571" y="2462723"/>
            <a:ext cx="1898005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66" name="Прямая соединительная линия 65"/>
          <p:cNvCxnSpPr/>
          <p:nvPr/>
        </p:nvCxnSpPr>
        <p:spPr>
          <a:xfrm flipH="1">
            <a:off x="381571" y="3037482"/>
            <a:ext cx="1898005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381571" y="3612241"/>
            <a:ext cx="1898005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70" name="Прямая соединительная линия 69"/>
          <p:cNvCxnSpPr/>
          <p:nvPr/>
        </p:nvCxnSpPr>
        <p:spPr>
          <a:xfrm flipH="1">
            <a:off x="381571" y="4187000"/>
            <a:ext cx="1898005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72" name="Прямая соединительная линия 71"/>
          <p:cNvCxnSpPr/>
          <p:nvPr/>
        </p:nvCxnSpPr>
        <p:spPr>
          <a:xfrm flipH="1">
            <a:off x="381571" y="4761759"/>
            <a:ext cx="1898005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61" name="Прямоугольник 60"/>
          <p:cNvSpPr/>
          <p:nvPr/>
        </p:nvSpPr>
        <p:spPr>
          <a:xfrm>
            <a:off x="119334" y="4887091"/>
            <a:ext cx="2376264" cy="34764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Основы религиозных культур и светской этики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8949153" y="4860134"/>
            <a:ext cx="2991600" cy="401554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 ред. Шапошниковой Т.Д. (4)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5722376" y="4860134"/>
            <a:ext cx="2991600" cy="401554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Саплина Е.В., Саплин А.И. (4)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495600" y="3698051"/>
            <a:ext cx="4644000" cy="401554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Виноградова Н.Ф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. и др. (1-4)</a:t>
            </a:r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7297521" y="3698051"/>
            <a:ext cx="4644000" cy="401554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Ивченкова Г.Г., 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Потапов И. В. (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1-4)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7297008" y="1427834"/>
            <a:ext cx="4644513" cy="401554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Андрианова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Т.М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(1)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7297008" y="1973060"/>
            <a:ext cx="4644513" cy="401554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Андрианова Т. М., Илюхина 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В. А., Желтовская Л. Я. 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др. (1-4)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2495600" y="4860134"/>
            <a:ext cx="2991600" cy="401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Виноградова Н.Ф. (4)</a:t>
            </a:r>
          </a:p>
        </p:txBody>
      </p:sp>
      <p:sp>
        <p:nvSpPr>
          <p:cNvPr id="88" name="Заголовок 1"/>
          <p:cNvSpPr txBox="1">
            <a:spLocks/>
          </p:cNvSpPr>
          <p:nvPr/>
        </p:nvSpPr>
        <p:spPr>
          <a:xfrm>
            <a:off x="1253345" y="260648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dirty="0" smtClean="0"/>
              <a:t>НАЧАЛЬНОЕ ОБЩЕЕ ОБРАЗОВАНИЕ</a:t>
            </a:r>
            <a:endParaRPr lang="ru-RU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2509588" y="909319"/>
            <a:ext cx="4630524" cy="50405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«Начальная школа </a:t>
            </a:r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XXI</a:t>
            </a:r>
            <a:r>
              <a:rPr lang="ru-RU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века»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7297008" y="909319"/>
            <a:ext cx="4644513" cy="50405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«Планета знаний»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1141905" y="0"/>
            <a:ext cx="45719" cy="908719"/>
          </a:xfrm>
          <a:prstGeom prst="rect">
            <a:avLst/>
          </a:prstGeom>
          <a:solidFill>
            <a:srgbClr val="FC065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997269" y="0"/>
            <a:ext cx="158400" cy="90872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 rotWithShape="1">
          <a:blip r:embed="rId7" cstate="print"/>
          <a:srcRect r="77536" b="7452"/>
          <a:stretch/>
        </p:blipFill>
        <p:spPr>
          <a:xfrm>
            <a:off x="216701" y="116633"/>
            <a:ext cx="682891" cy="667836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7778978" y="2453406"/>
            <a:ext cx="1012520" cy="209817"/>
            <a:chOff x="2631371" y="2685293"/>
            <a:chExt cx="1012520" cy="209817"/>
          </a:xfrm>
        </p:grpSpPr>
        <p:sp>
          <p:nvSpPr>
            <p:cNvPr id="87" name="Скругленный прямоугольник 86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631371" y="2727829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104" name="Группа 103"/>
          <p:cNvGrpSpPr/>
          <p:nvPr/>
        </p:nvGrpSpPr>
        <p:grpSpPr>
          <a:xfrm>
            <a:off x="10994446" y="1866710"/>
            <a:ext cx="1012520" cy="209817"/>
            <a:chOff x="2631371" y="2685293"/>
            <a:chExt cx="1012520" cy="209817"/>
          </a:xfrm>
        </p:grpSpPr>
        <p:sp>
          <p:nvSpPr>
            <p:cNvPr id="105" name="Скругленный прямоугольник 104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2631371" y="2721545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113" name="Группа 112"/>
          <p:cNvGrpSpPr/>
          <p:nvPr/>
        </p:nvGrpSpPr>
        <p:grpSpPr>
          <a:xfrm>
            <a:off x="10994446" y="3596685"/>
            <a:ext cx="1012520" cy="209817"/>
            <a:chOff x="2631371" y="2685293"/>
            <a:chExt cx="1012520" cy="209817"/>
          </a:xfrm>
        </p:grpSpPr>
        <p:sp>
          <p:nvSpPr>
            <p:cNvPr id="114" name="Скругленный прямоугольник 113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631371" y="2721545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80" name="Группа 79"/>
          <p:cNvGrpSpPr/>
          <p:nvPr/>
        </p:nvGrpSpPr>
        <p:grpSpPr>
          <a:xfrm>
            <a:off x="10993581" y="1316413"/>
            <a:ext cx="1012520" cy="209817"/>
            <a:chOff x="2631371" y="2685293"/>
            <a:chExt cx="1012520" cy="209817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631371" y="2721545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sp>
        <p:nvSpPr>
          <p:cNvPr id="71" name="Прямоугольник 70"/>
          <p:cNvSpPr/>
          <p:nvPr/>
        </p:nvSpPr>
        <p:spPr>
          <a:xfrm>
            <a:off x="234617" y="6591844"/>
            <a:ext cx="180000" cy="180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459442" y="6517249"/>
            <a:ext cx="1042790" cy="32919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Учебник в ФПУ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1605809" y="6591844"/>
            <a:ext cx="180000" cy="180000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1830636" y="6517249"/>
            <a:ext cx="1157497" cy="32919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Учебное пособие</a:t>
            </a:r>
          </a:p>
        </p:txBody>
      </p:sp>
      <p:cxnSp>
        <p:nvCxnSpPr>
          <p:cNvPr id="95" name="Прямая соединительная линия 94"/>
          <p:cNvCxnSpPr/>
          <p:nvPr/>
        </p:nvCxnSpPr>
        <p:spPr>
          <a:xfrm flipH="1">
            <a:off x="414616" y="5585621"/>
            <a:ext cx="11628000" cy="0"/>
          </a:xfrm>
          <a:prstGeom prst="line">
            <a:avLst/>
          </a:prstGeom>
          <a:solidFill>
            <a:srgbClr val="AE2C25"/>
          </a:solidFill>
          <a:ln w="19050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97" name="Прямоугольник 96"/>
          <p:cNvSpPr/>
          <p:nvPr/>
        </p:nvSpPr>
        <p:spPr>
          <a:xfrm>
            <a:off x="112340" y="5908443"/>
            <a:ext cx="2565289" cy="34764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Русский язык </a:t>
            </a:r>
            <a:endParaRPr lang="ru-RU" sz="14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РИТМ»</a:t>
            </a:r>
          </a:p>
        </p:txBody>
      </p:sp>
    </p:spTree>
    <p:extLst>
      <p:ext uri="{BB962C8B-B14F-4D97-AF65-F5344CB8AC3E}">
        <p14:creationId xmlns:p14="http://schemas.microsoft.com/office/powerpoint/2010/main" val="305432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63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81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Picture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anchor="ctr" anchorCtr="0">
            <a:noAutofit/>
          </a:bodyPr>
          <a:lstStyle/>
          <a:p>
            <a:pPr algn="ctr" fontAlgn="auto">
              <a:defRPr/>
            </a:pPr>
            <a:endParaRPr lang="ru-RU" sz="2200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 flipH="1">
            <a:off x="1685984" y="2744639"/>
            <a:ext cx="1584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77" name="Прямоугольник 76"/>
          <p:cNvSpPr/>
          <p:nvPr/>
        </p:nvSpPr>
        <p:spPr>
          <a:xfrm>
            <a:off x="191344" y="1942938"/>
            <a:ext cx="1648743" cy="50405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ПЕРВЫЙ ИНОСТРАННЫЙ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191344" y="4380925"/>
            <a:ext cx="1673832" cy="50405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ВТОРОЙ ИНОСТРАННЫЙ</a:t>
            </a: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flipV="1">
            <a:off x="5986949" y="1078843"/>
            <a:ext cx="0" cy="5217245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49" name="Прямоугольник 48"/>
          <p:cNvSpPr/>
          <p:nvPr/>
        </p:nvSpPr>
        <p:spPr>
          <a:xfrm>
            <a:off x="3870154" y="825357"/>
            <a:ext cx="1648743" cy="32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НАЧАЛЬНОЕ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6494726" y="825357"/>
            <a:ext cx="1648743" cy="32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ОСНОВНОЕ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9087014" y="825357"/>
            <a:ext cx="1648743" cy="32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СРЕДНЕЕ</a:t>
            </a: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flipV="1">
            <a:off x="8615241" y="1078843"/>
            <a:ext cx="0" cy="5217245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65" name="Прямоугольник 64"/>
          <p:cNvSpPr/>
          <p:nvPr/>
        </p:nvSpPr>
        <p:spPr>
          <a:xfrm>
            <a:off x="6193971" y="1208314"/>
            <a:ext cx="2277254" cy="464274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Rainbow English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Афанасьева О.В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Михеева 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И.В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(5-9)</a:t>
            </a:r>
            <a:endParaRPr lang="ru-RU" sz="10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8759257" y="1240588"/>
            <a:ext cx="2304256" cy="432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Rainbow English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Афанасьева О.В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Михеева 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И.В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(10-11)</a:t>
            </a:r>
            <a:endParaRPr lang="ru-RU" sz="10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3502673" y="1240588"/>
            <a:ext cx="2304256" cy="432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Rainbow English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Афанасьева О.В., Михеева И.В. 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(2-4)</a:t>
            </a:r>
            <a:endParaRPr lang="ru-RU" sz="10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85984" y="1769605"/>
            <a:ext cx="1584000" cy="432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Английский язык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3502673" y="1742785"/>
            <a:ext cx="2304256" cy="432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Enjoy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English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 Биболетова </a:t>
            </a:r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М.З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sz="105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др. (</a:t>
            </a:r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2-4)</a:t>
            </a:r>
            <a:endParaRPr lang="ru-RU" sz="105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6175711" y="1742785"/>
            <a:ext cx="2304256" cy="432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Enjoy English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 Биболетова </a:t>
            </a:r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М.З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sz="105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др. </a:t>
            </a:r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(5-9)</a:t>
            </a:r>
            <a:endParaRPr lang="ru-RU" sz="105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8766699" y="1742785"/>
            <a:ext cx="2304256" cy="432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Enjoy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English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 Биболетова </a:t>
            </a:r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М.З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sz="105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др. </a:t>
            </a:r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(10-11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05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3493932" y="2245358"/>
            <a:ext cx="2304256" cy="432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FORWARD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Вербицкая М.В. </a:t>
            </a:r>
            <a:endParaRPr lang="ru-RU" sz="105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др. (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2-4)</a:t>
            </a:r>
            <a:endParaRPr lang="ru-RU" sz="10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6166970" y="2245358"/>
            <a:ext cx="2304256" cy="432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FORWARD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Вербицкая М. 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В. </a:t>
            </a:r>
          </a:p>
          <a:p>
            <a:pPr algn="ctr"/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др. 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(5-9)</a:t>
            </a:r>
            <a:endParaRPr lang="ru-RU" sz="10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8757958" y="2245358"/>
            <a:ext cx="2304256" cy="432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FORWARD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Вербицкая М. 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В. </a:t>
            </a:r>
          </a:p>
          <a:p>
            <a:pPr algn="ctr"/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др. </a:t>
            </a:r>
            <a:r>
              <a:rPr lang="ru-RU" sz="10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(10-11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685984" y="2787255"/>
            <a:ext cx="1584000" cy="432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Немецкий язык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3493932" y="2770141"/>
            <a:ext cx="2304256" cy="432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Spektrum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 Артёмова </a:t>
            </a:r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Н.А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sz="105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др. 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(2-</a:t>
            </a: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685984" y="3314771"/>
            <a:ext cx="1584000" cy="432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Английский язык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6166969" y="3324478"/>
            <a:ext cx="2304256" cy="432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Афанасьева О</a:t>
            </a:r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. В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., Михеева </a:t>
            </a:r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И.В. (5-9)</a:t>
            </a:r>
            <a:endParaRPr lang="ru-RU" sz="105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85984" y="3881863"/>
            <a:ext cx="1584000" cy="432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Немецкий язык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6166969" y="3849922"/>
            <a:ext cx="2304256" cy="432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Радченко </a:t>
            </a:r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О.А. и др. (5-9)</a:t>
            </a:r>
            <a:endParaRPr lang="ru-RU" sz="105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1685984" y="5401204"/>
            <a:ext cx="1584000" cy="432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Китайский язык</a:t>
            </a:r>
            <a:endParaRPr lang="ru-RU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6166969" y="5430871"/>
            <a:ext cx="2304256" cy="432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Рукодельникова </a:t>
            </a:r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М.Б. (5-9)</a:t>
            </a:r>
            <a:endParaRPr lang="ru-RU" sz="105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85984" y="4401276"/>
            <a:ext cx="1584000" cy="432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Итальянский язык</a:t>
            </a:r>
          </a:p>
        </p:txBody>
      </p:sp>
      <p:sp>
        <p:nvSpPr>
          <p:cNvPr id="107" name="Прямоугольник 106"/>
          <p:cNvSpPr/>
          <p:nvPr/>
        </p:nvSpPr>
        <p:spPr>
          <a:xfrm>
            <a:off x="6166969" y="4379982"/>
            <a:ext cx="2304256" cy="432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Дорофеева </a:t>
            </a:r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Н.С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., Красова </a:t>
            </a:r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Г.А. (5-9)</a:t>
            </a:r>
            <a:endParaRPr lang="ru-RU" sz="105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8757958" y="4379982"/>
            <a:ext cx="2304256" cy="432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Дорофеева </a:t>
            </a:r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Н.С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., Красова </a:t>
            </a:r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Г.А. (10-11)</a:t>
            </a:r>
            <a:endParaRPr lang="ru-RU" sz="105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1685984" y="4903149"/>
            <a:ext cx="1584000" cy="432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Французский язык</a:t>
            </a:r>
            <a:endParaRPr lang="ru-RU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8766699" y="4905426"/>
            <a:ext cx="2304256" cy="432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Шацких </a:t>
            </a:r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В.Н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. и др</a:t>
            </a:r>
            <a:r>
              <a:rPr lang="ru-RU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. (10-11)</a:t>
            </a:r>
            <a:endParaRPr lang="ru-RU" sz="105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6175711" y="4905426"/>
            <a:ext cx="2304256" cy="432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Шацких В.Н. и др. (5-9)</a:t>
            </a:r>
          </a:p>
        </p:txBody>
      </p:sp>
      <p:sp>
        <p:nvSpPr>
          <p:cNvPr id="61" name="Заголовок 1"/>
          <p:cNvSpPr txBox="1">
            <a:spLocks/>
          </p:cNvSpPr>
          <p:nvPr/>
        </p:nvSpPr>
        <p:spPr>
          <a:xfrm>
            <a:off x="1253345" y="260648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dirty="0"/>
              <a:t>НАЧАЛЬНОЕ, ОСНОВНОЕ И СРЕДНЕЕ ОБЩЕЕ ОБРАЗОВАНИЕ</a:t>
            </a:r>
            <a:endParaRPr lang="ru-RU" altLang="ru-RU" dirty="0">
              <a:solidFill>
                <a:srgbClr val="005CAB"/>
              </a:solidFill>
              <a:cs typeface="Calibri" panose="020F0502020204030204" pitchFamily="34" charset="0"/>
            </a:endParaRPr>
          </a:p>
          <a:p>
            <a:r>
              <a:rPr lang="ru-RU" altLang="ru-RU" dirty="0" smtClean="0">
                <a:solidFill>
                  <a:srgbClr val="EB2049"/>
                </a:solidFill>
              </a:rPr>
              <a:t>Иностранные языки</a:t>
            </a:r>
            <a:endParaRPr lang="ru-RU" altLang="ru-RU" dirty="0">
              <a:solidFill>
                <a:srgbClr val="EB2049"/>
              </a:solidFill>
            </a:endParaRP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 flipH="1">
            <a:off x="216702" y="1240588"/>
            <a:ext cx="3053282" cy="8583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88" name="Прямая соединительная линия 87"/>
          <p:cNvCxnSpPr/>
          <p:nvPr/>
        </p:nvCxnSpPr>
        <p:spPr>
          <a:xfrm flipH="1" flipV="1">
            <a:off x="216702" y="5872025"/>
            <a:ext cx="3053282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89" name="Прямая соединительная линия 88"/>
          <p:cNvCxnSpPr/>
          <p:nvPr/>
        </p:nvCxnSpPr>
        <p:spPr>
          <a:xfrm flipH="1">
            <a:off x="1685984" y="5367969"/>
            <a:ext cx="1584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2" name="Прямая соединительная линия 91"/>
          <p:cNvCxnSpPr/>
          <p:nvPr/>
        </p:nvCxnSpPr>
        <p:spPr>
          <a:xfrm flipH="1">
            <a:off x="1685984" y="4863913"/>
            <a:ext cx="1584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102" name="Прямая соединительная линия 101"/>
          <p:cNvCxnSpPr/>
          <p:nvPr/>
        </p:nvCxnSpPr>
        <p:spPr>
          <a:xfrm flipH="1">
            <a:off x="1685984" y="4359857"/>
            <a:ext cx="1584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103" name="Прямая соединительная линия 102"/>
          <p:cNvCxnSpPr/>
          <p:nvPr/>
        </p:nvCxnSpPr>
        <p:spPr>
          <a:xfrm flipH="1">
            <a:off x="1685984" y="3803609"/>
            <a:ext cx="1584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104" name="Прямая соединительная линия 103"/>
          <p:cNvCxnSpPr/>
          <p:nvPr/>
        </p:nvCxnSpPr>
        <p:spPr>
          <a:xfrm flipH="1">
            <a:off x="216702" y="3253653"/>
            <a:ext cx="11711946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69" name="Прямоугольник 68"/>
          <p:cNvSpPr/>
          <p:nvPr/>
        </p:nvSpPr>
        <p:spPr>
          <a:xfrm>
            <a:off x="11282047" y="2194467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11282047" y="2453609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</a:p>
        </p:txBody>
      </p:sp>
      <p:cxnSp>
        <p:nvCxnSpPr>
          <p:cNvPr id="83" name="Соединительная линия уступом 82"/>
          <p:cNvCxnSpPr>
            <a:endCxn id="69" idx="1"/>
          </p:cNvCxnSpPr>
          <p:nvPr/>
        </p:nvCxnSpPr>
        <p:spPr>
          <a:xfrm flipV="1">
            <a:off x="11046359" y="2302467"/>
            <a:ext cx="235688" cy="125114"/>
          </a:xfrm>
          <a:prstGeom prst="bentConnector3">
            <a:avLst>
              <a:gd name="adj1" fmla="val 50000"/>
            </a:avLst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cxnSp>
        <p:nvCxnSpPr>
          <p:cNvPr id="85" name="Соединительная линия уступом 84"/>
          <p:cNvCxnSpPr>
            <a:endCxn id="71" idx="1"/>
          </p:cNvCxnSpPr>
          <p:nvPr/>
        </p:nvCxnSpPr>
        <p:spPr>
          <a:xfrm>
            <a:off x="11046359" y="2427581"/>
            <a:ext cx="235688" cy="134028"/>
          </a:xfrm>
          <a:prstGeom prst="bentConnector3">
            <a:avLst/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sp>
        <p:nvSpPr>
          <p:cNvPr id="68" name="Прямоугольник 67"/>
          <p:cNvSpPr/>
          <p:nvPr/>
        </p:nvSpPr>
        <p:spPr>
          <a:xfrm>
            <a:off x="1141905" y="0"/>
            <a:ext cx="45719" cy="908719"/>
          </a:xfrm>
          <a:prstGeom prst="rect">
            <a:avLst/>
          </a:prstGeom>
          <a:solidFill>
            <a:srgbClr val="FC065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997269" y="0"/>
            <a:ext cx="158400" cy="90872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87" name="Рисунок 86"/>
          <p:cNvPicPr>
            <a:picLocks noChangeAspect="1"/>
          </p:cNvPicPr>
          <p:nvPr/>
        </p:nvPicPr>
        <p:blipFill rotWithShape="1">
          <a:blip r:embed="rId6" cstate="print"/>
          <a:srcRect r="77536" b="7452"/>
          <a:stretch/>
        </p:blipFill>
        <p:spPr>
          <a:xfrm>
            <a:off x="216701" y="116633"/>
            <a:ext cx="682891" cy="667836"/>
          </a:xfrm>
          <a:prstGeom prst="rect">
            <a:avLst/>
          </a:prstGeom>
        </p:spPr>
      </p:pic>
      <p:grpSp>
        <p:nvGrpSpPr>
          <p:cNvPr id="67" name="Группа 66"/>
          <p:cNvGrpSpPr/>
          <p:nvPr/>
        </p:nvGrpSpPr>
        <p:grpSpPr>
          <a:xfrm>
            <a:off x="10151683" y="1111811"/>
            <a:ext cx="1012520" cy="201600"/>
            <a:chOff x="2631371" y="2685293"/>
            <a:chExt cx="1012520" cy="209817"/>
          </a:xfrm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631371" y="2721545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114" name="Группа 113"/>
          <p:cNvGrpSpPr/>
          <p:nvPr/>
        </p:nvGrpSpPr>
        <p:grpSpPr>
          <a:xfrm>
            <a:off x="7560694" y="1111811"/>
            <a:ext cx="1012520" cy="201600"/>
            <a:chOff x="2631371" y="2685293"/>
            <a:chExt cx="1012520" cy="209817"/>
          </a:xfrm>
        </p:grpSpPr>
        <p:sp>
          <p:nvSpPr>
            <p:cNvPr id="115" name="Скругленный прямоугольник 114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31371" y="2721545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118" name="Группа 117"/>
          <p:cNvGrpSpPr/>
          <p:nvPr/>
        </p:nvGrpSpPr>
        <p:grpSpPr>
          <a:xfrm>
            <a:off x="7560694" y="4828929"/>
            <a:ext cx="1012520" cy="201600"/>
            <a:chOff x="2631371" y="2685293"/>
            <a:chExt cx="1012520" cy="209817"/>
          </a:xfrm>
        </p:grpSpPr>
        <p:sp>
          <p:nvSpPr>
            <p:cNvPr id="119" name="Скругленный прямоугольник 118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631371" y="2721545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2988134" y="6514278"/>
            <a:ext cx="1363434" cy="33513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 – базовый уровень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4326583" y="6514278"/>
            <a:ext cx="1837580" cy="33513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– углублённый уровень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234617" y="6591844"/>
            <a:ext cx="180000" cy="180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459442" y="6517249"/>
            <a:ext cx="1042790" cy="32919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Учебник в ФПУ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1605809" y="6591844"/>
            <a:ext cx="180000" cy="180000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1830636" y="6517249"/>
            <a:ext cx="1157497" cy="32919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Учебное пособие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6171368" y="2770141"/>
            <a:ext cx="2304256" cy="432000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Spektrum</a:t>
            </a:r>
            <a:r>
              <a:rPr lang="ru-RU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en-US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Артёмова </a:t>
            </a:r>
            <a:r>
              <a:rPr lang="ru-RU" sz="10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Н.А</a:t>
            </a:r>
            <a:r>
              <a:rPr lang="ru-RU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sz="1050" dirty="0" smtClean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0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др. </a:t>
            </a:r>
            <a:r>
              <a:rPr lang="ru-RU" sz="10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0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ru-RU" sz="10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0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ru-RU" sz="10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050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8766699" y="2770141"/>
            <a:ext cx="2304256" cy="432000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Spektrum</a:t>
            </a:r>
            <a:r>
              <a:rPr lang="ru-RU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en-US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Артёмова </a:t>
            </a:r>
            <a:r>
              <a:rPr lang="ru-RU" sz="10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Н.А</a:t>
            </a:r>
            <a:r>
              <a:rPr lang="ru-RU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sz="1050" dirty="0" smtClean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0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др. </a:t>
            </a:r>
            <a:r>
              <a:rPr lang="ru-RU" sz="10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0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ru-RU" sz="10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0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ru-RU" sz="10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050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78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63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63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anchor="ctr" anchorCtr="0">
            <a:noAutofit/>
          </a:bodyPr>
          <a:lstStyle/>
          <a:p>
            <a:pPr algn="ctr" fontAlgn="auto">
              <a:defRPr/>
            </a:pPr>
            <a:endParaRPr lang="ru-RU" sz="2200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508376"/>
            <a:ext cx="12191999" cy="34962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flipV="1">
            <a:off x="5414054" y="1030550"/>
            <a:ext cx="0" cy="558000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49" name="Прямоугольник 48"/>
          <p:cNvSpPr/>
          <p:nvPr/>
        </p:nvSpPr>
        <p:spPr>
          <a:xfrm>
            <a:off x="3151113" y="884000"/>
            <a:ext cx="1648743" cy="32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НАЧАЛЬНОЕ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6031433" y="884000"/>
            <a:ext cx="1648743" cy="32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ОСНОВНОЕ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8996486" y="884000"/>
            <a:ext cx="1648743" cy="32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СРЕДНЕЕ</a:t>
            </a: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flipV="1">
            <a:off x="8358815" y="1030550"/>
            <a:ext cx="0" cy="558000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61" name="Заголовок 1"/>
          <p:cNvSpPr txBox="1">
            <a:spLocks/>
          </p:cNvSpPr>
          <p:nvPr/>
        </p:nvSpPr>
        <p:spPr>
          <a:xfrm>
            <a:off x="1253345" y="260648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dirty="0"/>
              <a:t>НАЧАЛЬНОЕ, ОСНОВНОЕ И СРЕДНЕЕ ОБЩЕЕ </a:t>
            </a:r>
            <a:r>
              <a:rPr lang="ru-RU" dirty="0" smtClean="0"/>
              <a:t>ОБРАЗОВАНИЕ</a:t>
            </a:r>
            <a:endParaRPr lang="ru-RU" dirty="0">
              <a:solidFill>
                <a:srgbClr val="005CAB"/>
              </a:solidFill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EB2049"/>
                </a:solidFill>
              </a:rPr>
              <a:t>ОДНК. Физическая </a:t>
            </a:r>
            <a:r>
              <a:rPr lang="ru-RU" dirty="0">
                <a:solidFill>
                  <a:srgbClr val="EB2049"/>
                </a:solidFill>
              </a:rPr>
              <a:t>культура. Шахматы. </a:t>
            </a:r>
            <a:r>
              <a:rPr lang="ru-RU" dirty="0" smtClean="0">
                <a:solidFill>
                  <a:srgbClr val="EB2049"/>
                </a:solidFill>
              </a:rPr>
              <a:t>Искусство</a:t>
            </a:r>
            <a:endParaRPr lang="ru-RU" dirty="0">
              <a:solidFill>
                <a:srgbClr val="EB2049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01539" y="2043666"/>
            <a:ext cx="2160240" cy="396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Физическая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культура</a:t>
            </a:r>
            <a:endParaRPr lang="ru-RU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2639616" y="1633712"/>
            <a:ext cx="2613921" cy="324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Петрова Т.В. и др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(1-4)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2639616" y="2437359"/>
            <a:ext cx="2613921" cy="324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Лисицкая Т.С., Новикова Л. А. (1-4)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2639616" y="2040018"/>
            <a:ext cx="2613921" cy="324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Погадаев Г.И. (1-4)</a:t>
            </a:r>
          </a:p>
        </p:txBody>
      </p:sp>
      <p:sp>
        <p:nvSpPr>
          <p:cNvPr id="135" name="Прямоугольник 134"/>
          <p:cNvSpPr/>
          <p:nvPr/>
        </p:nvSpPr>
        <p:spPr>
          <a:xfrm>
            <a:off x="401539" y="3206015"/>
            <a:ext cx="2160240" cy="396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Шахматы</a:t>
            </a:r>
          </a:p>
        </p:txBody>
      </p:sp>
      <p:sp>
        <p:nvSpPr>
          <p:cNvPr id="124" name="Прямоугольник 123"/>
          <p:cNvSpPr/>
          <p:nvPr/>
        </p:nvSpPr>
        <p:spPr>
          <a:xfrm>
            <a:off x="5583314" y="1633712"/>
            <a:ext cx="2613921" cy="324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Петрова Т.В. и др. (5-9)</a:t>
            </a:r>
          </a:p>
        </p:txBody>
      </p:sp>
      <p:sp>
        <p:nvSpPr>
          <p:cNvPr id="133" name="Прямоугольник 132"/>
          <p:cNvSpPr/>
          <p:nvPr/>
        </p:nvSpPr>
        <p:spPr>
          <a:xfrm>
            <a:off x="5583314" y="2040018"/>
            <a:ext cx="2613921" cy="324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Погадаев Г.И. (5-9)</a:t>
            </a:r>
          </a:p>
        </p:txBody>
      </p:sp>
      <p:sp>
        <p:nvSpPr>
          <p:cNvPr id="136" name="Прямоугольник 135"/>
          <p:cNvSpPr/>
          <p:nvPr/>
        </p:nvSpPr>
        <p:spPr>
          <a:xfrm>
            <a:off x="5583314" y="3254203"/>
            <a:ext cx="2613921" cy="324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Глек 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И.В. </a:t>
            </a: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др. (5-9)</a:t>
            </a:r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8526147" y="1633712"/>
            <a:ext cx="2613921" cy="324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Матвеев А.П., Палехова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Е.С (10-11)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8526147" y="2040018"/>
            <a:ext cx="2613921" cy="324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Погадаев Г.И.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(10-11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7" name="Прямоугольник 136"/>
          <p:cNvSpPr/>
          <p:nvPr/>
        </p:nvSpPr>
        <p:spPr>
          <a:xfrm>
            <a:off x="8526147" y="3272203"/>
            <a:ext cx="2613921" cy="324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Глек И.В. и др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. (10-11)</a:t>
            </a:r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8" name="Прямая соединительная линия 147"/>
          <p:cNvCxnSpPr/>
          <p:nvPr/>
        </p:nvCxnSpPr>
        <p:spPr>
          <a:xfrm flipH="1">
            <a:off x="648716" y="3220738"/>
            <a:ext cx="10980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51" name="Прямоугольник 50"/>
          <p:cNvSpPr/>
          <p:nvPr/>
        </p:nvSpPr>
        <p:spPr>
          <a:xfrm>
            <a:off x="401539" y="5259699"/>
            <a:ext cx="2160240" cy="39554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Музыка</a:t>
            </a:r>
            <a:endParaRPr lang="ru-RU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01539" y="6206592"/>
            <a:ext cx="2160240" cy="396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Искусство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401539" y="3910096"/>
            <a:ext cx="2160240" cy="396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Изобразительное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искусство</a:t>
            </a:r>
            <a:endParaRPr lang="ru-RU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639616" y="3725084"/>
            <a:ext cx="2613921" cy="324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Кузин В.С. и др. (1-4)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2639616" y="4996160"/>
            <a:ext cx="2613921" cy="324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Алеев В.В. и др. (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1-4)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639616" y="4137168"/>
            <a:ext cx="2613921" cy="324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Ермолинская Е.А. и др. (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1-4)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639616" y="4544771"/>
            <a:ext cx="2613921" cy="324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Сокольникова Н.М. (1-4)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2639616" y="5417350"/>
            <a:ext cx="2613921" cy="324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Усачёва В.О., Школяр Л. В. (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1-4)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2639616" y="5838956"/>
            <a:ext cx="2613921" cy="324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Бакланова Т.И. (1-4)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5583314" y="3725084"/>
            <a:ext cx="2613921" cy="324000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Ломов С.П. и др. (5-9)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5583314" y="4996160"/>
            <a:ext cx="2613921" cy="324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Алеев В.В. и др.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(5-8) (!)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583314" y="6226579"/>
            <a:ext cx="2613921" cy="324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Данилова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Г.И. 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(5-9)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5583314" y="4137168"/>
            <a:ext cx="2613921" cy="324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Ермолинская Е.А. и др.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(5-7) (!)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5583314" y="5409247"/>
            <a:ext cx="2613921" cy="324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Усачёва В.О., Школяр Л. В.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(5-8) (!)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8513898" y="6226579"/>
            <a:ext cx="2613921" cy="324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Данилова Г.И. 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(10-11)</a:t>
            </a:r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 flipH="1">
            <a:off x="648716" y="4911129"/>
            <a:ext cx="10980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72" name="Прямая соединительная линия 71"/>
          <p:cNvCxnSpPr/>
          <p:nvPr/>
        </p:nvCxnSpPr>
        <p:spPr>
          <a:xfrm flipH="1">
            <a:off x="648716" y="3625672"/>
            <a:ext cx="10980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73" name="Прямая соединительная линия 72"/>
          <p:cNvCxnSpPr/>
          <p:nvPr/>
        </p:nvCxnSpPr>
        <p:spPr>
          <a:xfrm flipH="1">
            <a:off x="648716" y="6170953"/>
            <a:ext cx="10980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118" name="Прямоугольник 117"/>
          <p:cNvSpPr/>
          <p:nvPr/>
        </p:nvSpPr>
        <p:spPr>
          <a:xfrm>
            <a:off x="1141905" y="0"/>
            <a:ext cx="45719" cy="908719"/>
          </a:xfrm>
          <a:prstGeom prst="rect">
            <a:avLst/>
          </a:prstGeom>
          <a:solidFill>
            <a:srgbClr val="FC065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997269" y="0"/>
            <a:ext cx="158400" cy="90872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122" name="Рисунок 121"/>
          <p:cNvPicPr>
            <a:picLocks noChangeAspect="1"/>
          </p:cNvPicPr>
          <p:nvPr/>
        </p:nvPicPr>
        <p:blipFill rotWithShape="1">
          <a:blip r:embed="rId6" cstate="print"/>
          <a:srcRect r="77536" b="7452"/>
          <a:stretch/>
        </p:blipFill>
        <p:spPr>
          <a:xfrm>
            <a:off x="216701" y="116633"/>
            <a:ext cx="682891" cy="667836"/>
          </a:xfrm>
          <a:prstGeom prst="rect">
            <a:avLst/>
          </a:prstGeom>
        </p:spPr>
      </p:pic>
      <p:grpSp>
        <p:nvGrpSpPr>
          <p:cNvPr id="98" name="Группа 97"/>
          <p:cNvGrpSpPr/>
          <p:nvPr/>
        </p:nvGrpSpPr>
        <p:grpSpPr>
          <a:xfrm>
            <a:off x="7214885" y="1987405"/>
            <a:ext cx="1012520" cy="176400"/>
            <a:chOff x="2631371" y="2685293"/>
            <a:chExt cx="1012520" cy="209817"/>
          </a:xfrm>
        </p:grpSpPr>
        <p:sp>
          <p:nvSpPr>
            <p:cNvPr id="99" name="Скругленный прямоугольник 98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631371" y="2708426"/>
              <a:ext cx="1012520" cy="16473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7214885" y="4071213"/>
            <a:ext cx="1012520" cy="176400"/>
            <a:chOff x="2631371" y="2685293"/>
            <a:chExt cx="1012520" cy="209817"/>
          </a:xfrm>
        </p:grpSpPr>
        <p:sp>
          <p:nvSpPr>
            <p:cNvPr id="120" name="Скругленный прямоугольник 119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631371" y="2708426"/>
              <a:ext cx="1012520" cy="16473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7214885" y="4933593"/>
            <a:ext cx="1012520" cy="176400"/>
            <a:chOff x="2631371" y="2685293"/>
            <a:chExt cx="1012520" cy="209817"/>
          </a:xfrm>
        </p:grpSpPr>
        <p:sp>
          <p:nvSpPr>
            <p:cNvPr id="125" name="Скругленный прямоугольник 124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631371" y="2708426"/>
              <a:ext cx="1012520" cy="16473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127" name="Группа 126"/>
          <p:cNvGrpSpPr/>
          <p:nvPr/>
        </p:nvGrpSpPr>
        <p:grpSpPr>
          <a:xfrm>
            <a:off x="7214885" y="5345560"/>
            <a:ext cx="1012520" cy="176400"/>
            <a:chOff x="2631371" y="2685293"/>
            <a:chExt cx="1012520" cy="209817"/>
          </a:xfrm>
        </p:grpSpPr>
        <p:sp>
          <p:nvSpPr>
            <p:cNvPr id="128" name="Скругленный прямоугольник 127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2631371" y="2708426"/>
              <a:ext cx="1012520" cy="16473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134" name="Группа 133"/>
          <p:cNvGrpSpPr/>
          <p:nvPr/>
        </p:nvGrpSpPr>
        <p:grpSpPr>
          <a:xfrm>
            <a:off x="7214885" y="6168087"/>
            <a:ext cx="1012520" cy="176400"/>
            <a:chOff x="2631371" y="2685293"/>
            <a:chExt cx="1012520" cy="209817"/>
          </a:xfrm>
        </p:grpSpPr>
        <p:sp>
          <p:nvSpPr>
            <p:cNvPr id="138" name="Скругленный прямоугольник 137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631371" y="2708426"/>
              <a:ext cx="1012520" cy="16473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140" name="Группа 139"/>
          <p:cNvGrpSpPr/>
          <p:nvPr/>
        </p:nvGrpSpPr>
        <p:grpSpPr>
          <a:xfrm>
            <a:off x="4270124" y="2394625"/>
            <a:ext cx="1012520" cy="176400"/>
            <a:chOff x="2631371" y="2685293"/>
            <a:chExt cx="1012520" cy="209817"/>
          </a:xfrm>
        </p:grpSpPr>
        <p:sp>
          <p:nvSpPr>
            <p:cNvPr id="141" name="Скругленный прямоугольник 140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631371" y="2708426"/>
              <a:ext cx="1012520" cy="16473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143" name="Группа 142"/>
          <p:cNvGrpSpPr/>
          <p:nvPr/>
        </p:nvGrpSpPr>
        <p:grpSpPr>
          <a:xfrm>
            <a:off x="4270124" y="3674837"/>
            <a:ext cx="1012520" cy="176400"/>
            <a:chOff x="2631371" y="2685293"/>
            <a:chExt cx="1012520" cy="209817"/>
          </a:xfrm>
        </p:grpSpPr>
        <p:sp>
          <p:nvSpPr>
            <p:cNvPr id="144" name="Скругленный прямоугольник 143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2631371" y="2708426"/>
              <a:ext cx="1012520" cy="16473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146" name="Группа 145"/>
          <p:cNvGrpSpPr/>
          <p:nvPr/>
        </p:nvGrpSpPr>
        <p:grpSpPr>
          <a:xfrm>
            <a:off x="4270124" y="4080738"/>
            <a:ext cx="1012520" cy="176400"/>
            <a:chOff x="2631371" y="2685293"/>
            <a:chExt cx="1012520" cy="209817"/>
          </a:xfrm>
        </p:grpSpPr>
        <p:sp>
          <p:nvSpPr>
            <p:cNvPr id="147" name="Скругленный прямоугольник 146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631371" y="2708426"/>
              <a:ext cx="1012520" cy="16473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150" name="Группа 149"/>
          <p:cNvGrpSpPr/>
          <p:nvPr/>
        </p:nvGrpSpPr>
        <p:grpSpPr>
          <a:xfrm>
            <a:off x="4270124" y="4489581"/>
            <a:ext cx="1012520" cy="176400"/>
            <a:chOff x="2631371" y="2685293"/>
            <a:chExt cx="1012520" cy="209817"/>
          </a:xfrm>
        </p:grpSpPr>
        <p:sp>
          <p:nvSpPr>
            <p:cNvPr id="151" name="Скругленный прямоугольник 150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2631371" y="2708426"/>
              <a:ext cx="1012520" cy="16473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153" name="Группа 152"/>
          <p:cNvGrpSpPr/>
          <p:nvPr/>
        </p:nvGrpSpPr>
        <p:grpSpPr>
          <a:xfrm>
            <a:off x="4270124" y="4943118"/>
            <a:ext cx="1012520" cy="176400"/>
            <a:chOff x="2631371" y="2685293"/>
            <a:chExt cx="1012520" cy="209817"/>
          </a:xfrm>
        </p:grpSpPr>
        <p:sp>
          <p:nvSpPr>
            <p:cNvPr id="154" name="Скругленный прямоугольник 153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2631371" y="2708426"/>
              <a:ext cx="1012520" cy="16473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156" name="Группа 155"/>
          <p:cNvGrpSpPr/>
          <p:nvPr/>
        </p:nvGrpSpPr>
        <p:grpSpPr>
          <a:xfrm>
            <a:off x="4270124" y="5345560"/>
            <a:ext cx="1012520" cy="176400"/>
            <a:chOff x="2631371" y="2685293"/>
            <a:chExt cx="1012520" cy="209817"/>
          </a:xfrm>
        </p:grpSpPr>
        <p:sp>
          <p:nvSpPr>
            <p:cNvPr id="157" name="Скругленный прямоугольник 156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2631371" y="2708426"/>
              <a:ext cx="1012520" cy="16473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grpSp>
        <p:nvGrpSpPr>
          <p:cNvPr id="159" name="Группа 158"/>
          <p:cNvGrpSpPr/>
          <p:nvPr/>
        </p:nvGrpSpPr>
        <p:grpSpPr>
          <a:xfrm>
            <a:off x="4270124" y="5774097"/>
            <a:ext cx="1012520" cy="176400"/>
            <a:chOff x="2631371" y="2685293"/>
            <a:chExt cx="1012520" cy="209817"/>
          </a:xfrm>
        </p:grpSpPr>
        <p:sp>
          <p:nvSpPr>
            <p:cNvPr id="160" name="Скругленный прямоугольник 159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631371" y="2708426"/>
              <a:ext cx="1012520" cy="16473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sp>
        <p:nvSpPr>
          <p:cNvPr id="88" name="Прямоугольник 87"/>
          <p:cNvSpPr/>
          <p:nvPr/>
        </p:nvSpPr>
        <p:spPr>
          <a:xfrm>
            <a:off x="381571" y="6666428"/>
            <a:ext cx="171381" cy="163501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606396" y="6664178"/>
            <a:ext cx="1108946" cy="16575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Учебник в ФПУ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1655911" y="6666428"/>
            <a:ext cx="171381" cy="163501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1880738" y="6664178"/>
            <a:ext cx="998507" cy="16575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Учебное пособие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2996683" y="6642693"/>
            <a:ext cx="1626287" cy="2013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 – базовый уровень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4299981" y="6642693"/>
            <a:ext cx="1881424" cy="20138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– углублённый уровень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512495" y="1196529"/>
            <a:ext cx="1938329" cy="396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Основы духовно-нравственной культуры</a:t>
            </a:r>
            <a:endParaRPr lang="ru-RU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5577563" y="1214529"/>
            <a:ext cx="2613921" cy="324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Виноградова Н. Ф. и др. (5)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 flipH="1">
            <a:off x="620314" y="1595699"/>
            <a:ext cx="10980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96" name="Прямоугольник 95"/>
          <p:cNvSpPr/>
          <p:nvPr/>
        </p:nvSpPr>
        <p:spPr>
          <a:xfrm>
            <a:off x="2634714" y="2849269"/>
            <a:ext cx="2613921" cy="324000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>
              <a:lnSpc>
                <a:spcPts val="1100"/>
              </a:lnSpc>
            </a:pPr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Погадаев Г.И. / </a:t>
            </a:r>
            <a:endParaRPr lang="ru-RU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1100"/>
              </a:lnSpc>
            </a:pPr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 ред. </a:t>
            </a:r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Игоря </a:t>
            </a:r>
            <a:r>
              <a:rPr lang="ru-RU" sz="11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Акинфеева</a:t>
            </a:r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(1-4)</a:t>
            </a:r>
            <a:endParaRPr lang="ru-RU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401539" y="2820822"/>
            <a:ext cx="2160240" cy="396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Футбол</a:t>
            </a:r>
            <a:endParaRPr lang="ru-RU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5574572" y="2849269"/>
            <a:ext cx="2613921" cy="324000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>
              <a:lnSpc>
                <a:spcPts val="1100"/>
              </a:lnSpc>
            </a:pPr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Погадаев Г.И. / </a:t>
            </a:r>
            <a:endParaRPr lang="ru-RU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1100"/>
              </a:lnSpc>
            </a:pPr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 ред. </a:t>
            </a:r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Игоря </a:t>
            </a:r>
            <a:r>
              <a:rPr lang="ru-RU" sz="11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Акинфеева</a:t>
            </a:r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(5-9)</a:t>
            </a:r>
            <a:endParaRPr lang="ru-RU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8520396" y="2849269"/>
            <a:ext cx="2613921" cy="324000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>
              <a:lnSpc>
                <a:spcPts val="1100"/>
              </a:lnSpc>
            </a:pPr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Погадаев Г.И. / </a:t>
            </a:r>
            <a:endParaRPr lang="ru-RU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1100"/>
              </a:lnSpc>
            </a:pPr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 ред. </a:t>
            </a:r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Игоря </a:t>
            </a:r>
            <a:r>
              <a:rPr lang="ru-RU" sz="11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Акинфеева</a:t>
            </a:r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(10-11)</a:t>
            </a:r>
            <a:endParaRPr lang="ru-RU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3" name="Прямая соединительная линия 102"/>
          <p:cNvCxnSpPr/>
          <p:nvPr/>
        </p:nvCxnSpPr>
        <p:spPr>
          <a:xfrm flipH="1">
            <a:off x="648716" y="2789861"/>
            <a:ext cx="10980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104" name="Прямоугольник 103"/>
          <p:cNvSpPr/>
          <p:nvPr/>
        </p:nvSpPr>
        <p:spPr>
          <a:xfrm>
            <a:off x="5802833" y="6633197"/>
            <a:ext cx="1881424" cy="20138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(!) – изменилось количество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348221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18" hidden="1"/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16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Прямоугольник 22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anchor="ctr" anchorCtr="0">
            <a:noAutofit/>
          </a:bodyPr>
          <a:lstStyle/>
          <a:p>
            <a:pPr algn="ctr" fontAlgn="auto">
              <a:defRPr/>
            </a:pPr>
            <a:endParaRPr lang="ru-RU" sz="2200" b="1" dirty="0" err="1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663732" y="1325003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Мерзляк 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А.Г.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др. (5-6) 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07726" y="1506667"/>
            <a:ext cx="1440000" cy="430887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Математика / алгебра</a:t>
            </a:r>
            <a:endParaRPr lang="ru-RU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07726" y="2542908"/>
            <a:ext cx="1440000" cy="261610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Геометрия</a:t>
            </a:r>
            <a:endParaRPr lang="ru-RU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1663732" y="2770368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Шарыгин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И.Ф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и др. (5-6) Наглядная геометрия 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" name="Заголовок 1"/>
          <p:cNvSpPr txBox="1">
            <a:spLocks/>
          </p:cNvSpPr>
          <p:nvPr/>
        </p:nvSpPr>
        <p:spPr>
          <a:xfrm>
            <a:off x="1253345" y="260648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dirty="0"/>
              <a:t>ОСНОВНОЕ </a:t>
            </a:r>
            <a:r>
              <a:rPr lang="ru-RU" dirty="0" smtClean="0"/>
              <a:t>И СРЕДНЕЕ ОБЩЕЕ ОБРАЗОВАНИЕ</a:t>
            </a:r>
          </a:p>
          <a:p>
            <a:r>
              <a:rPr lang="ru-RU" altLang="ru-RU" dirty="0" smtClean="0">
                <a:solidFill>
                  <a:srgbClr val="EB2049"/>
                </a:solidFill>
              </a:rPr>
              <a:t>Математика. Физика. Астрономия. Информатика</a:t>
            </a:r>
            <a:endParaRPr lang="ru-RU" altLang="ru-RU" dirty="0">
              <a:solidFill>
                <a:srgbClr val="EB2049"/>
              </a:solidFill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4331761" y="1325003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Мерзляк А.Г. и др. (7-9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0" name="Прямоугольник 169"/>
          <p:cNvSpPr/>
          <p:nvPr/>
        </p:nvSpPr>
        <p:spPr>
          <a:xfrm>
            <a:off x="4331761" y="2316968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Мерзляк А.Г. и др. (7-9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2" name="Прямоугольник 171"/>
          <p:cNvSpPr/>
          <p:nvPr/>
        </p:nvSpPr>
        <p:spPr>
          <a:xfrm>
            <a:off x="4331761" y="2770368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Шарыгин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И.Ф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и др. (7-9) 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2" name="Прямая соединительная линия 141"/>
          <p:cNvCxnSpPr/>
          <p:nvPr/>
        </p:nvCxnSpPr>
        <p:spPr>
          <a:xfrm flipH="1" flipV="1">
            <a:off x="297726" y="2255193"/>
            <a:ext cx="1224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99" name="Прямоугольник 98"/>
          <p:cNvSpPr/>
          <p:nvPr/>
        </p:nvSpPr>
        <p:spPr>
          <a:xfrm>
            <a:off x="7087449" y="1287418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7087449" y="1546560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</a:p>
        </p:txBody>
      </p:sp>
      <p:cxnSp>
        <p:nvCxnSpPr>
          <p:cNvPr id="109" name="Соединительная линия уступом 108"/>
          <p:cNvCxnSpPr>
            <a:stCxn id="163" idx="3"/>
            <a:endCxn id="99" idx="1"/>
          </p:cNvCxnSpPr>
          <p:nvPr/>
        </p:nvCxnSpPr>
        <p:spPr>
          <a:xfrm flipV="1">
            <a:off x="6851761" y="1395418"/>
            <a:ext cx="235688" cy="109585"/>
          </a:xfrm>
          <a:prstGeom prst="bentConnector3">
            <a:avLst>
              <a:gd name="adj1" fmla="val 50000"/>
            </a:avLst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cxnSp>
        <p:nvCxnSpPr>
          <p:cNvPr id="110" name="Соединительная линия уступом 109"/>
          <p:cNvCxnSpPr>
            <a:stCxn id="163" idx="3"/>
            <a:endCxn id="101" idx="1"/>
          </p:cNvCxnSpPr>
          <p:nvPr/>
        </p:nvCxnSpPr>
        <p:spPr>
          <a:xfrm>
            <a:off x="6851761" y="1505003"/>
            <a:ext cx="235688" cy="149557"/>
          </a:xfrm>
          <a:prstGeom prst="bentConnector3">
            <a:avLst/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sp>
        <p:nvSpPr>
          <p:cNvPr id="114" name="Прямоугольник 113"/>
          <p:cNvSpPr/>
          <p:nvPr/>
        </p:nvSpPr>
        <p:spPr>
          <a:xfrm>
            <a:off x="7087449" y="2266348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7087449" y="2516987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</a:p>
        </p:txBody>
      </p:sp>
      <p:cxnSp>
        <p:nvCxnSpPr>
          <p:cNvPr id="134" name="Соединительная линия уступом 133"/>
          <p:cNvCxnSpPr>
            <a:stCxn id="170" idx="3"/>
            <a:endCxn id="114" idx="1"/>
          </p:cNvCxnSpPr>
          <p:nvPr/>
        </p:nvCxnSpPr>
        <p:spPr>
          <a:xfrm flipV="1">
            <a:off x="6851761" y="2374348"/>
            <a:ext cx="235688" cy="122620"/>
          </a:xfrm>
          <a:prstGeom prst="bentConnector3">
            <a:avLst>
              <a:gd name="adj1" fmla="val 50000"/>
            </a:avLst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cxnSp>
        <p:nvCxnSpPr>
          <p:cNvPr id="136" name="Соединительная линия уступом 135"/>
          <p:cNvCxnSpPr>
            <a:stCxn id="170" idx="3"/>
            <a:endCxn id="115" idx="1"/>
          </p:cNvCxnSpPr>
          <p:nvPr/>
        </p:nvCxnSpPr>
        <p:spPr>
          <a:xfrm>
            <a:off x="6851761" y="2496968"/>
            <a:ext cx="235688" cy="128019"/>
          </a:xfrm>
          <a:prstGeom prst="bentConnector3">
            <a:avLst/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sp>
        <p:nvSpPr>
          <p:cNvPr id="176" name="Прямоугольник 175"/>
          <p:cNvSpPr/>
          <p:nvPr/>
        </p:nvSpPr>
        <p:spPr>
          <a:xfrm>
            <a:off x="8264070" y="1826028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Муравин Г.К., Муравина О.В. (10-11) </a:t>
            </a:r>
          </a:p>
        </p:txBody>
      </p:sp>
      <p:sp>
        <p:nvSpPr>
          <p:cNvPr id="183" name="Прямоугольник 182"/>
          <p:cNvSpPr/>
          <p:nvPr/>
        </p:nvSpPr>
        <p:spPr>
          <a:xfrm>
            <a:off x="8264070" y="2770368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Потоскуев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Е.В., </a:t>
            </a:r>
            <a:r>
              <a:rPr lang="ru-RU" sz="1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Звавич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Л.И. (10-11) Углублённый</a:t>
            </a:r>
          </a:p>
        </p:txBody>
      </p:sp>
      <p:cxnSp>
        <p:nvCxnSpPr>
          <p:cNvPr id="184" name="Прямая соединительная линия 183"/>
          <p:cNvCxnSpPr/>
          <p:nvPr/>
        </p:nvCxnSpPr>
        <p:spPr>
          <a:xfrm flipH="1" flipV="1">
            <a:off x="297726" y="3236820"/>
            <a:ext cx="11520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185" name="Прямая соединительная линия 184"/>
          <p:cNvCxnSpPr/>
          <p:nvPr/>
        </p:nvCxnSpPr>
        <p:spPr>
          <a:xfrm flipV="1">
            <a:off x="7824192" y="1204557"/>
            <a:ext cx="0" cy="540000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186" name="Прямоугольник 185"/>
          <p:cNvSpPr/>
          <p:nvPr/>
        </p:nvSpPr>
        <p:spPr>
          <a:xfrm>
            <a:off x="3367980" y="939491"/>
            <a:ext cx="1648743" cy="32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ОСНОВНОЕ</a:t>
            </a:r>
          </a:p>
        </p:txBody>
      </p:sp>
      <p:sp>
        <p:nvSpPr>
          <p:cNvPr id="187" name="Прямоугольник 186"/>
          <p:cNvSpPr/>
          <p:nvPr/>
        </p:nvSpPr>
        <p:spPr>
          <a:xfrm>
            <a:off x="8697129" y="939491"/>
            <a:ext cx="1648743" cy="32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СРЕДНЕЕ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207726" y="4099245"/>
            <a:ext cx="1440000" cy="261610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Физика</a:t>
            </a:r>
            <a:endParaRPr lang="ru-RU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9" name="Прямоугольник 188"/>
          <p:cNvSpPr/>
          <p:nvPr/>
        </p:nvSpPr>
        <p:spPr>
          <a:xfrm>
            <a:off x="1663732" y="3309493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Перышкин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А.В. (7-9) 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0" name="Прямоугольник 189"/>
          <p:cNvSpPr/>
          <p:nvPr/>
        </p:nvSpPr>
        <p:spPr>
          <a:xfrm>
            <a:off x="1663732" y="3762893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Грачев А.В. и др. (7-9)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1" name="Прямоугольник 190"/>
          <p:cNvSpPr/>
          <p:nvPr/>
        </p:nvSpPr>
        <p:spPr>
          <a:xfrm>
            <a:off x="1663732" y="4206768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Пурышева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Н.С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ru-RU" sz="1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Важеевская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Н.Е. (7-9)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2" name="Прямоугольник 191"/>
          <p:cNvSpPr/>
          <p:nvPr/>
        </p:nvSpPr>
        <p:spPr>
          <a:xfrm>
            <a:off x="8264070" y="3762893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solidFill>
              <a:srgbClr val="185CA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 anchorCtr="0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Грачев А.В. и др. (10-11) Базовый</a:t>
            </a:r>
            <a:r>
              <a:rPr lang="en-US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Углублённый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8264070" y="4206768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 anchorCtr="0"/>
          <a:lstStyle/>
          <a:p>
            <a:pPr algn="ctr"/>
            <a:r>
              <a:rPr lang="ru-RU" sz="11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Пурышева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Н.С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ru-RU" sz="1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Важеевская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Н.Е. 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(10-11) Базовый</a:t>
            </a: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Углублённый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8264070" y="3309493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 anchorCtr="0"/>
          <a:lstStyle/>
          <a:p>
            <a:pPr algn="ctr"/>
            <a:r>
              <a:rPr lang="ru-RU" sz="11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Мякишев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Г.Я. и 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др.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(10-11)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6" name="Прямоугольник 195"/>
          <p:cNvSpPr/>
          <p:nvPr/>
        </p:nvSpPr>
        <p:spPr>
          <a:xfrm>
            <a:off x="8261127" y="4729382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Касьянов В.А. (10-11)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8" name="Прямоугольник 197"/>
          <p:cNvSpPr/>
          <p:nvPr/>
        </p:nvSpPr>
        <p:spPr>
          <a:xfrm>
            <a:off x="8264070" y="5319042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rtlCol="0" anchor="ctr" anchorCtr="0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Воронцов–Вельяминов Б.А., 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Страут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Е.К. (10-11)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207726" y="5368237"/>
            <a:ext cx="1440000" cy="261610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Астрономия </a:t>
            </a:r>
            <a:endParaRPr lang="ru-RU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8" name="Прямая соединительная линия 217"/>
          <p:cNvCxnSpPr/>
          <p:nvPr/>
        </p:nvCxnSpPr>
        <p:spPr>
          <a:xfrm flipH="1">
            <a:off x="297726" y="5209185"/>
            <a:ext cx="11511046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223" name="Прямоугольник 222"/>
          <p:cNvSpPr/>
          <p:nvPr/>
        </p:nvSpPr>
        <p:spPr>
          <a:xfrm>
            <a:off x="11016815" y="1769882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11016815" y="2029024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</a:p>
        </p:txBody>
      </p:sp>
      <p:cxnSp>
        <p:nvCxnSpPr>
          <p:cNvPr id="225" name="Соединительная линия уступом 224"/>
          <p:cNvCxnSpPr>
            <a:endCxn id="223" idx="1"/>
          </p:cNvCxnSpPr>
          <p:nvPr/>
        </p:nvCxnSpPr>
        <p:spPr>
          <a:xfrm flipV="1">
            <a:off x="10781127" y="1877882"/>
            <a:ext cx="235688" cy="125114"/>
          </a:xfrm>
          <a:prstGeom prst="bentConnector3">
            <a:avLst>
              <a:gd name="adj1" fmla="val 50000"/>
            </a:avLst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cxnSp>
        <p:nvCxnSpPr>
          <p:cNvPr id="226" name="Соединительная линия уступом 225"/>
          <p:cNvCxnSpPr>
            <a:endCxn id="224" idx="1"/>
          </p:cNvCxnSpPr>
          <p:nvPr/>
        </p:nvCxnSpPr>
        <p:spPr>
          <a:xfrm>
            <a:off x="10781127" y="2002996"/>
            <a:ext cx="235688" cy="134028"/>
          </a:xfrm>
          <a:prstGeom prst="bentConnector3">
            <a:avLst/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sp>
        <p:nvSpPr>
          <p:cNvPr id="231" name="Прямоугольник 230"/>
          <p:cNvSpPr/>
          <p:nvPr/>
        </p:nvSpPr>
        <p:spPr>
          <a:xfrm>
            <a:off x="11021551" y="3268564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</a:p>
        </p:txBody>
      </p:sp>
      <p:sp>
        <p:nvSpPr>
          <p:cNvPr id="232" name="Прямоугольник 231"/>
          <p:cNvSpPr/>
          <p:nvPr/>
        </p:nvSpPr>
        <p:spPr>
          <a:xfrm>
            <a:off x="11021551" y="3527706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</a:p>
        </p:txBody>
      </p:sp>
      <p:cxnSp>
        <p:nvCxnSpPr>
          <p:cNvPr id="233" name="Соединительная линия уступом 232"/>
          <p:cNvCxnSpPr>
            <a:endCxn id="231" idx="1"/>
          </p:cNvCxnSpPr>
          <p:nvPr/>
        </p:nvCxnSpPr>
        <p:spPr>
          <a:xfrm flipV="1">
            <a:off x="10785863" y="3376564"/>
            <a:ext cx="235688" cy="125114"/>
          </a:xfrm>
          <a:prstGeom prst="bentConnector3">
            <a:avLst>
              <a:gd name="adj1" fmla="val 50000"/>
            </a:avLst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cxnSp>
        <p:nvCxnSpPr>
          <p:cNvPr id="234" name="Соединительная линия уступом 233"/>
          <p:cNvCxnSpPr>
            <a:endCxn id="232" idx="1"/>
          </p:cNvCxnSpPr>
          <p:nvPr/>
        </p:nvCxnSpPr>
        <p:spPr>
          <a:xfrm>
            <a:off x="10785863" y="3501678"/>
            <a:ext cx="235688" cy="134028"/>
          </a:xfrm>
          <a:prstGeom prst="bentConnector3">
            <a:avLst/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sp>
        <p:nvSpPr>
          <p:cNvPr id="235" name="Прямоугольник 234"/>
          <p:cNvSpPr/>
          <p:nvPr/>
        </p:nvSpPr>
        <p:spPr>
          <a:xfrm>
            <a:off x="11013872" y="4675424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</a:p>
        </p:txBody>
      </p:sp>
      <p:sp>
        <p:nvSpPr>
          <p:cNvPr id="236" name="Прямоугольник 235"/>
          <p:cNvSpPr/>
          <p:nvPr/>
        </p:nvSpPr>
        <p:spPr>
          <a:xfrm>
            <a:off x="11013872" y="4934566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</a:p>
        </p:txBody>
      </p:sp>
      <p:cxnSp>
        <p:nvCxnSpPr>
          <p:cNvPr id="237" name="Соединительная линия уступом 236"/>
          <p:cNvCxnSpPr>
            <a:endCxn id="235" idx="1"/>
          </p:cNvCxnSpPr>
          <p:nvPr/>
        </p:nvCxnSpPr>
        <p:spPr>
          <a:xfrm flipV="1">
            <a:off x="10778184" y="4783424"/>
            <a:ext cx="235688" cy="125114"/>
          </a:xfrm>
          <a:prstGeom prst="bentConnector3">
            <a:avLst>
              <a:gd name="adj1" fmla="val 50000"/>
            </a:avLst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cxnSp>
        <p:nvCxnSpPr>
          <p:cNvPr id="238" name="Соединительная линия уступом 237"/>
          <p:cNvCxnSpPr>
            <a:endCxn id="236" idx="1"/>
          </p:cNvCxnSpPr>
          <p:nvPr/>
        </p:nvCxnSpPr>
        <p:spPr>
          <a:xfrm>
            <a:off x="10778184" y="4908538"/>
            <a:ext cx="235688" cy="134028"/>
          </a:xfrm>
          <a:prstGeom prst="bentConnector3">
            <a:avLst/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sp>
        <p:nvSpPr>
          <p:cNvPr id="69" name="Прямоугольник 68"/>
          <p:cNvSpPr/>
          <p:nvPr/>
        </p:nvSpPr>
        <p:spPr>
          <a:xfrm>
            <a:off x="8238940" y="5874766"/>
            <a:ext cx="2564390" cy="396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Фиошин М. Е., Юнусов С. М. (10-11)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207726" y="5941961"/>
            <a:ext cx="1440000" cy="261610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Информатика</a:t>
            </a:r>
            <a:endParaRPr lang="ru-RU" sz="1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86450" y="6445917"/>
            <a:ext cx="333375" cy="33588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cxnSp>
        <p:nvCxnSpPr>
          <p:cNvPr id="90" name="Прямая соединительная линия 89"/>
          <p:cNvCxnSpPr/>
          <p:nvPr/>
        </p:nvCxnSpPr>
        <p:spPr>
          <a:xfrm flipH="1" flipV="1">
            <a:off x="288772" y="5794966"/>
            <a:ext cx="11520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86" name="Прямоугольник 85"/>
          <p:cNvSpPr/>
          <p:nvPr/>
        </p:nvSpPr>
        <p:spPr>
          <a:xfrm>
            <a:off x="1141905" y="0"/>
            <a:ext cx="45719" cy="908719"/>
          </a:xfrm>
          <a:prstGeom prst="rect">
            <a:avLst/>
          </a:prstGeom>
          <a:solidFill>
            <a:srgbClr val="FC065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997269" y="0"/>
            <a:ext cx="158400" cy="90872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 rotWithShape="1">
          <a:blip r:embed="rId7" cstate="print"/>
          <a:srcRect r="77536" b="7452"/>
          <a:stretch/>
        </p:blipFill>
        <p:spPr>
          <a:xfrm>
            <a:off x="216701" y="116633"/>
            <a:ext cx="682891" cy="667836"/>
          </a:xfrm>
          <a:prstGeom prst="rect">
            <a:avLst/>
          </a:prstGeom>
        </p:spPr>
      </p:pic>
      <p:sp>
        <p:nvSpPr>
          <p:cNvPr id="98" name="Прямоугольник 97"/>
          <p:cNvSpPr/>
          <p:nvPr/>
        </p:nvSpPr>
        <p:spPr>
          <a:xfrm>
            <a:off x="8261144" y="1304108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Мерзляк А.Г. и др.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(10-11)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11016832" y="1266523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11016832" y="1525665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</a:p>
        </p:txBody>
      </p:sp>
      <p:cxnSp>
        <p:nvCxnSpPr>
          <p:cNvPr id="103" name="Соединительная линия уступом 102"/>
          <p:cNvCxnSpPr>
            <a:stCxn id="98" idx="3"/>
            <a:endCxn id="100" idx="1"/>
          </p:cNvCxnSpPr>
          <p:nvPr/>
        </p:nvCxnSpPr>
        <p:spPr>
          <a:xfrm flipV="1">
            <a:off x="10781144" y="1374523"/>
            <a:ext cx="235688" cy="109585"/>
          </a:xfrm>
          <a:prstGeom prst="bentConnector3">
            <a:avLst>
              <a:gd name="adj1" fmla="val 50000"/>
            </a:avLst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cxnSp>
        <p:nvCxnSpPr>
          <p:cNvPr id="105" name="Соединительная линия уступом 104"/>
          <p:cNvCxnSpPr>
            <a:stCxn id="98" idx="3"/>
            <a:endCxn id="102" idx="1"/>
          </p:cNvCxnSpPr>
          <p:nvPr/>
        </p:nvCxnSpPr>
        <p:spPr>
          <a:xfrm>
            <a:off x="10781144" y="1484108"/>
            <a:ext cx="235688" cy="149557"/>
          </a:xfrm>
          <a:prstGeom prst="bentConnector3">
            <a:avLst/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sp>
        <p:nvSpPr>
          <p:cNvPr id="106" name="Прямоугольник 105"/>
          <p:cNvSpPr/>
          <p:nvPr/>
        </p:nvSpPr>
        <p:spPr>
          <a:xfrm>
            <a:off x="8261127" y="2308880"/>
            <a:ext cx="2520000" cy="360000"/>
          </a:xfrm>
          <a:prstGeom prst="rect">
            <a:avLst/>
          </a:prstGeom>
          <a:solidFill>
            <a:srgbClr val="004EAC"/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Мерзляк А.Г. и др.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(10-11)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11016815" y="2271295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11016815" y="2530437"/>
            <a:ext cx="332826" cy="216000"/>
          </a:xfrm>
          <a:prstGeom prst="rect">
            <a:avLst/>
          </a:prstGeom>
          <a:solidFill>
            <a:srgbClr val="004EAC"/>
          </a:solidFill>
          <a:ln w="127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 anchorCtr="0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</a:p>
        </p:txBody>
      </p:sp>
      <p:cxnSp>
        <p:nvCxnSpPr>
          <p:cNvPr id="111" name="Соединительная линия уступом 110"/>
          <p:cNvCxnSpPr>
            <a:stCxn id="106" idx="3"/>
            <a:endCxn id="107" idx="1"/>
          </p:cNvCxnSpPr>
          <p:nvPr/>
        </p:nvCxnSpPr>
        <p:spPr>
          <a:xfrm flipV="1">
            <a:off x="10781127" y="2379295"/>
            <a:ext cx="235688" cy="109585"/>
          </a:xfrm>
          <a:prstGeom prst="bentConnector3">
            <a:avLst>
              <a:gd name="adj1" fmla="val 50000"/>
            </a:avLst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cxnSp>
        <p:nvCxnSpPr>
          <p:cNvPr id="112" name="Соединительная линия уступом 111"/>
          <p:cNvCxnSpPr>
            <a:stCxn id="106" idx="3"/>
            <a:endCxn id="108" idx="1"/>
          </p:cNvCxnSpPr>
          <p:nvPr/>
        </p:nvCxnSpPr>
        <p:spPr>
          <a:xfrm>
            <a:off x="10781127" y="2488880"/>
            <a:ext cx="235688" cy="149557"/>
          </a:xfrm>
          <a:prstGeom prst="bentConnector3">
            <a:avLst/>
          </a:prstGeom>
          <a:solidFill>
            <a:srgbClr val="AE2C25"/>
          </a:solidFill>
          <a:ln w="12700">
            <a:solidFill>
              <a:srgbClr val="004EAC"/>
            </a:solidFill>
            <a:miter lim="800000"/>
            <a:headEnd type="none" w="med" len="med"/>
            <a:tailEnd type="none"/>
          </a:ln>
        </p:spPr>
      </p:cxnSp>
      <p:sp>
        <p:nvSpPr>
          <p:cNvPr id="120" name="Прямоугольник 119"/>
          <p:cNvSpPr/>
          <p:nvPr/>
        </p:nvSpPr>
        <p:spPr>
          <a:xfrm>
            <a:off x="4309566" y="5873555"/>
            <a:ext cx="2564390" cy="396000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А.Г. Кушниренко (7-9)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6" name="Группа 75"/>
          <p:cNvGrpSpPr/>
          <p:nvPr/>
        </p:nvGrpSpPr>
        <p:grpSpPr>
          <a:xfrm>
            <a:off x="9817732" y="1188238"/>
            <a:ext cx="1012520" cy="209817"/>
            <a:chOff x="2631371" y="2685293"/>
            <a:chExt cx="1012520" cy="209817"/>
          </a:xfrm>
          <a:solidFill>
            <a:srgbClr val="EB2049"/>
          </a:solidFill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631371" y="2731070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НОВИНКА</a:t>
              </a:r>
              <a:endParaRPr lang="ru-RU" sz="9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0" name="Группа 79"/>
          <p:cNvGrpSpPr/>
          <p:nvPr/>
        </p:nvGrpSpPr>
        <p:grpSpPr>
          <a:xfrm>
            <a:off x="9817732" y="2206820"/>
            <a:ext cx="1012520" cy="209817"/>
            <a:chOff x="2631371" y="2685293"/>
            <a:chExt cx="1012520" cy="209817"/>
          </a:xfrm>
          <a:solidFill>
            <a:srgbClr val="EB2049"/>
          </a:solidFill>
        </p:grpSpPr>
        <p:sp>
          <p:nvSpPr>
            <p:cNvPr id="81" name="Скругленный прямоугольник 80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631371" y="2731070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НОВИНКА</a:t>
              </a:r>
              <a:endParaRPr lang="ru-RU" sz="9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5937041" y="5797337"/>
            <a:ext cx="1012520" cy="209817"/>
            <a:chOff x="2631371" y="2685293"/>
            <a:chExt cx="1012520" cy="209817"/>
          </a:xfrm>
          <a:solidFill>
            <a:srgbClr val="EB2049"/>
          </a:solidFill>
        </p:grpSpPr>
        <p:sp>
          <p:nvSpPr>
            <p:cNvPr id="89" name="Скругленный прямоугольник 88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631371" y="2731070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НОВИНКА</a:t>
              </a:r>
              <a:endParaRPr lang="ru-RU" sz="9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9817732" y="5797337"/>
            <a:ext cx="1012520" cy="209817"/>
            <a:chOff x="2631371" y="2685293"/>
            <a:chExt cx="1012520" cy="209817"/>
          </a:xfrm>
        </p:grpSpPr>
        <p:sp>
          <p:nvSpPr>
            <p:cNvPr id="93" name="Скругленный прямоугольник 92"/>
            <p:cNvSpPr/>
            <p:nvPr/>
          </p:nvSpPr>
          <p:spPr>
            <a:xfrm>
              <a:off x="2631371" y="2685293"/>
              <a:ext cx="1012520" cy="209817"/>
            </a:xfrm>
            <a:prstGeom prst="roundRect">
              <a:avLst>
                <a:gd name="adj" fmla="val 30033"/>
              </a:avLst>
            </a:prstGeom>
            <a:solidFill>
              <a:schemeClr val="bg1"/>
            </a:solidFill>
            <a:ln w="12700">
              <a:solidFill>
                <a:srgbClr val="EB2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EB2049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631371" y="2721545"/>
              <a:ext cx="101252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EB2049"/>
                  </a:solidFill>
                  <a:latin typeface="Calibri" panose="020F0502020204030204" pitchFamily="34" charset="0"/>
                </a:rPr>
                <a:t>СНОВА В ФПУ</a:t>
              </a:r>
            </a:p>
          </p:txBody>
        </p:sp>
      </p:grpSp>
      <p:sp>
        <p:nvSpPr>
          <p:cNvPr id="117" name="Прямоугольник 116"/>
          <p:cNvSpPr/>
          <p:nvPr/>
        </p:nvSpPr>
        <p:spPr>
          <a:xfrm>
            <a:off x="381571" y="6666428"/>
            <a:ext cx="171381" cy="163501"/>
          </a:xfrm>
          <a:prstGeom prst="rect">
            <a:avLst/>
          </a:prstGeom>
          <a:solidFill>
            <a:srgbClr val="004EA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606396" y="6664178"/>
            <a:ext cx="1108946" cy="16575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Учебник в ФПУ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1655911" y="6666428"/>
            <a:ext cx="171381" cy="163501"/>
          </a:xfrm>
          <a:prstGeom prst="rect">
            <a:avLst/>
          </a:prstGeom>
          <a:solidFill>
            <a:srgbClr val="DAEBF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1880738" y="6664178"/>
            <a:ext cx="998507" cy="16575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Учебное пособие</a:t>
            </a:r>
          </a:p>
        </p:txBody>
      </p:sp>
      <p:sp>
        <p:nvSpPr>
          <p:cNvPr id="123" name="Прямоугольник 122"/>
          <p:cNvSpPr/>
          <p:nvPr/>
        </p:nvSpPr>
        <p:spPr>
          <a:xfrm>
            <a:off x="2996683" y="6642693"/>
            <a:ext cx="1626287" cy="2013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 – базовый уровень</a:t>
            </a:r>
          </a:p>
        </p:txBody>
      </p:sp>
      <p:sp>
        <p:nvSpPr>
          <p:cNvPr id="124" name="Прямоугольник 123"/>
          <p:cNvSpPr/>
          <p:nvPr/>
        </p:nvSpPr>
        <p:spPr>
          <a:xfrm>
            <a:off x="4299981" y="6642693"/>
            <a:ext cx="1881424" cy="20138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– углублённый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5776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575619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30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0" name="Picture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328915"/>
            <a:ext cx="12192000" cy="2540245"/>
          </a:xfrm>
          <a:prstGeom prst="rect">
            <a:avLst/>
          </a:prstGeom>
          <a:solidFill>
            <a:srgbClr val="DAEBF8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7" name="Подзаголовок 3"/>
          <p:cNvSpPr txBox="1">
            <a:spLocks/>
          </p:cNvSpPr>
          <p:nvPr/>
        </p:nvSpPr>
        <p:spPr>
          <a:xfrm>
            <a:off x="5708659" y="2746291"/>
            <a:ext cx="6019707" cy="1629235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Преимущества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Богатый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задачный материал разного уровня сложности позволяет реализовать принципы уровневой дифференциации и индивидуального подхода в обучении, подготовиться к сдаче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ЕГЭ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Доступное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изложение теоретического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материала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Сочетание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традиционной методики и современных подходов в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обучении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Подзаголовок 3"/>
          <p:cNvSpPr txBox="1">
            <a:spLocks/>
          </p:cNvSpPr>
          <p:nvPr/>
        </p:nvSpPr>
        <p:spPr>
          <a:xfrm>
            <a:off x="5708658" y="1678753"/>
            <a:ext cx="6341503" cy="562426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Уникальная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единая линия по математике, алгебре и геометрии 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5 по 11 класс, обеспечивающая достижение высокого образовательного 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результата</a:t>
            </a:r>
            <a:endParaRPr lang="ru-RU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Подзаголовок 3"/>
          <p:cNvSpPr txBox="1">
            <a:spLocks/>
          </p:cNvSpPr>
          <p:nvPr/>
        </p:nvSpPr>
        <p:spPr>
          <a:xfrm>
            <a:off x="5708659" y="4938779"/>
            <a:ext cx="2402057" cy="1596105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дидактические материалы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методические пособия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одготовка к ВПР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рабочая программа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1253345" y="260648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dirty="0" smtClean="0">
                <a:solidFill>
                  <a:srgbClr val="EB2049"/>
                </a:solidFill>
              </a:rPr>
              <a:t>ЛИНИЯ </a:t>
            </a:r>
            <a:r>
              <a:rPr lang="ru-RU" dirty="0"/>
              <a:t>УМК ПО </a:t>
            </a:r>
            <a:r>
              <a:rPr lang="ru-RU" dirty="0">
                <a:solidFill>
                  <a:srgbClr val="EB2049"/>
                </a:solidFill>
              </a:rPr>
              <a:t>МАТЕМАТИКЕ</a:t>
            </a:r>
            <a:r>
              <a:rPr lang="ru-RU" dirty="0">
                <a:solidFill>
                  <a:srgbClr val="005CAB"/>
                </a:solidFill>
              </a:rPr>
              <a:t> </a:t>
            </a:r>
            <a:r>
              <a:rPr lang="ru-RU" dirty="0"/>
              <a:t>ДЛЯ 5-11 КЛАССОВ </a:t>
            </a:r>
            <a:br>
              <a:rPr lang="ru-RU" dirty="0"/>
            </a:br>
            <a:r>
              <a:rPr lang="ru-RU" dirty="0">
                <a:solidFill>
                  <a:srgbClr val="EB2049"/>
                </a:solidFill>
              </a:rPr>
              <a:t>МЕРЗЛЯКА А.Г., ПОЛОНСКОГО В.Б. И ДР.</a:t>
            </a:r>
            <a:endParaRPr lang="ru-RU" altLang="ru-RU" dirty="0">
              <a:solidFill>
                <a:srgbClr val="EB2049"/>
              </a:solidFill>
              <a:cs typeface="Calibri" panose="020F050202020403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AA505935-7B76-5449-BC79-3622F86E2F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09" y="2584818"/>
            <a:ext cx="1148115" cy="1494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91488A24-2290-834F-93C0-2020174B4F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74" y="2821655"/>
            <a:ext cx="1147885" cy="1492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282FB5D0-7FA9-364F-8070-422FBF3A23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030" y="1327127"/>
            <a:ext cx="1149589" cy="1494466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8BAAE84E-F764-154B-8019-7F0697DE90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538" y="1521669"/>
            <a:ext cx="1149589" cy="1494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E2758832-5336-9143-AD9E-198C9AA9A6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030" y="3923883"/>
            <a:ext cx="1149589" cy="1494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F3E0CB1C-11BC-2C4C-83A0-A6DB401A33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538" y="4094414"/>
            <a:ext cx="1149589" cy="1494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CCCC5140-C117-DE49-BF7A-840DAC1117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915" y="1327127"/>
            <a:ext cx="1149589" cy="1494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C87DB22A-D99F-0548-95E9-9C18456E776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092" y="1521669"/>
            <a:ext cx="1149589" cy="1494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43648FAA-C51D-F64F-9142-01C1578F56A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915" y="3923883"/>
            <a:ext cx="1149589" cy="1494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9514490" y="0"/>
            <a:ext cx="2677510" cy="909290"/>
          </a:xfrm>
          <a:custGeom>
            <a:avLst/>
            <a:gdLst>
              <a:gd name="connsiteX0" fmla="*/ 0 w 3312591"/>
              <a:gd name="connsiteY0" fmla="*/ 0 h 748862"/>
              <a:gd name="connsiteX1" fmla="*/ 3312591 w 3312591"/>
              <a:gd name="connsiteY1" fmla="*/ 0 h 748862"/>
              <a:gd name="connsiteX2" fmla="*/ 3312591 w 3312591"/>
              <a:gd name="connsiteY2" fmla="*/ 748862 h 748862"/>
              <a:gd name="connsiteX3" fmla="*/ 0 w 3312591"/>
              <a:gd name="connsiteY3" fmla="*/ 748862 h 748862"/>
              <a:gd name="connsiteX4" fmla="*/ 0 w 3312591"/>
              <a:gd name="connsiteY4" fmla="*/ 0 h 748862"/>
              <a:gd name="connsiteX0" fmla="*/ 0 w 3312591"/>
              <a:gd name="connsiteY0" fmla="*/ 0 h 756744"/>
              <a:gd name="connsiteX1" fmla="*/ 3312591 w 3312591"/>
              <a:gd name="connsiteY1" fmla="*/ 0 h 756744"/>
              <a:gd name="connsiteX2" fmla="*/ 3312591 w 3312591"/>
              <a:gd name="connsiteY2" fmla="*/ 748862 h 756744"/>
              <a:gd name="connsiteX3" fmla="*/ 441434 w 3312591"/>
              <a:gd name="connsiteY3" fmla="*/ 756744 h 756744"/>
              <a:gd name="connsiteX4" fmla="*/ 0 w 3312591"/>
              <a:gd name="connsiteY4" fmla="*/ 0 h 756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2591" h="756744">
                <a:moveTo>
                  <a:pt x="0" y="0"/>
                </a:moveTo>
                <a:lnTo>
                  <a:pt x="3312591" y="0"/>
                </a:lnTo>
                <a:lnTo>
                  <a:pt x="3312591" y="748862"/>
                </a:lnTo>
                <a:lnTo>
                  <a:pt x="441434" y="756744"/>
                </a:lnTo>
                <a:lnTo>
                  <a:pt x="0" y="0"/>
                </a:lnTo>
                <a:close/>
              </a:path>
            </a:pathLst>
          </a:cu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00754" y="177646"/>
            <a:ext cx="21536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СТАРШАЯ ШКОЛА ВОШЛА В ФПУ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405503" y="1208487"/>
            <a:ext cx="258231" cy="237279"/>
          </a:xfrm>
          <a:prstGeom prst="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293616" y="3817944"/>
            <a:ext cx="258231" cy="237279"/>
          </a:xfrm>
          <a:prstGeom prst="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8099" name="Picture 99" descr="Геометрия (углубленное изучение). 7 класс. Учебник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092" y="4094414"/>
            <a:ext cx="1149589" cy="149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3405502" y="3842003"/>
            <a:ext cx="258231" cy="237279"/>
          </a:xfrm>
          <a:prstGeom prst="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293615" y="1208487"/>
            <a:ext cx="258231" cy="237279"/>
          </a:xfrm>
          <a:prstGeom prst="rect">
            <a:avLst/>
          </a:prstGeom>
          <a:solidFill>
            <a:srgbClr val="2D3494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 rot="10800000" flipV="1">
            <a:off x="4105213" y="5711653"/>
            <a:ext cx="1193714" cy="224118"/>
          </a:xfrm>
          <a:prstGeom prst="round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1.2.4.3.6.1-3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 rot="10800000" flipV="1">
            <a:off x="2104655" y="5711653"/>
            <a:ext cx="1193714" cy="224118"/>
          </a:xfrm>
          <a:prstGeom prst="round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1.2.4.3.5.1-3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 rot="10800000" flipV="1">
            <a:off x="4105214" y="3301541"/>
            <a:ext cx="1193714" cy="224118"/>
          </a:xfrm>
          <a:prstGeom prst="round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1.3.4.2.5.1-2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 rot="10800000" flipV="1">
            <a:off x="4105215" y="3105198"/>
            <a:ext cx="1193714" cy="224118"/>
          </a:xfrm>
          <a:prstGeom prst="round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1.2.4.2.7.1-3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 rot="10800000" flipV="1">
            <a:off x="297673" y="4452535"/>
            <a:ext cx="1193714" cy="224118"/>
          </a:xfrm>
          <a:prstGeom prst="round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1.2.4.1.8.1-2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 rot="10800000" flipV="1">
            <a:off x="2104656" y="3301541"/>
            <a:ext cx="1193714" cy="224118"/>
          </a:xfrm>
          <a:prstGeom prst="round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1.3.4.1.17.1-2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 rot="10800000" flipV="1">
            <a:off x="2104656" y="3105198"/>
            <a:ext cx="1193714" cy="224118"/>
          </a:xfrm>
          <a:prstGeom prst="round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1.2.4.2.6.1-3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 rot="10800000" flipV="1">
            <a:off x="2107028" y="5907358"/>
            <a:ext cx="1193714" cy="224118"/>
          </a:xfrm>
          <a:prstGeom prst="round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1.3.4.1.18.1-2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 rot="10800000" flipV="1">
            <a:off x="4105212" y="5907358"/>
            <a:ext cx="1193714" cy="224118"/>
          </a:xfrm>
          <a:prstGeom prst="round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1.3.4.2.6.1-2</a:t>
            </a:r>
            <a:endParaRPr lang="ru-RU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5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cLkqAMNTFayd2StV0SUN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RB0884QCveZY0in.LK_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N0qFMuNWrOvOEBi4yoJZ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BmhChnZhEyVjN__5BGP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fyVsOSYzSyA3Fw7kECk5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D0BSO0ASc2lvxEAtiQBy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D0BSO0ASc2lvxEAtiQBy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D0BSO0ASc2lvxEAtiQBy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IcnO5oUQHu4Vi9uXFjCC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IcnO5oUQHu4Vi9uXFjCC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IcnO5oUQHu4Vi9uXFjCC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YsF.Ou2TCCvqNQZ557oG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YsF.Ou2TCCvqNQZ557oG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YsF.Ou2TCCvqNQZ557oG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YsF.Ou2TCCvqNQZ557oG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IcnO5oUQHu4Vi9uXFjCC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IcnO5oUQHu4Vi9uXFjCC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IcnO5oUQHu4Vi9uXFjCC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vWIxwz.t6iaqtLPagNdc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xkBLjyp7v7sebEwS3lPz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rofa">
  <a:themeElements>
    <a:clrScheme name="Другая 9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2D3494"/>
      </a:hlink>
      <a:folHlink>
        <a:srgbClr val="9F6715"/>
      </a:folHlink>
    </a:clrScheme>
    <a:fontScheme name="Strategy Partne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7664</TotalTime>
  <Words>4502</Words>
  <Application>Microsoft Office PowerPoint</Application>
  <PresentationFormat>Широкоэкранный</PresentationFormat>
  <Paragraphs>916</Paragraphs>
  <Slides>33</Slides>
  <Notes>14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Arial Narrow</vt:lpstr>
      <vt:lpstr>Calibri</vt:lpstr>
      <vt:lpstr>HeliosCompressed</vt:lpstr>
      <vt:lpstr>Helios-Cond-Light</vt:lpstr>
      <vt:lpstr>Wingdings</vt:lpstr>
      <vt:lpstr>Drofa</vt:lpstr>
      <vt:lpstr>Слайд think-cell</vt:lpstr>
      <vt:lpstr>АКТУАЛЬНЫЙ ФПУ.   ПОРТФЕЛЬ КОРПОРАЦИИ  «РОССИЙСКИЙ УЧЕБНИК» </vt:lpstr>
      <vt:lpstr>ОПУБЛИКОВАН ПРИКАЗ №632 ОБ ИЗМЕНЕНИЯХ ФПУ</vt:lpstr>
      <vt:lpstr>СОГЛАСНО ПРИКАЗУ № 632, В ФЕДЕРАЛЬНЫЙ ПЕРЕЧЕНЬ БЫЛ ВКЛЮЧЕН РЯД УЧЕБНИКОВ КОРПОРАЦИИ «РОССИЙСКИЙ УЧЕБНИК»</vt:lpstr>
      <vt:lpstr>ПРИСУТСТВИЕ КОРПОРАЦИИ «РОССИЙСКИЙ УЧЕБНИК»  В ПЕРЕЧНЕ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КАКУЮ ЛИНИЮ ВЫБРАТЬ ПРИ ЗАКУПКЕ. ИСТОРИЯ РОССИИ</vt:lpstr>
      <vt:lpstr>ИЗМЕНЕНИЯ В КУРСЕ ПО ПРЕДМЕТУ. «РОССИЯ В МИРЕ»</vt:lpstr>
      <vt:lpstr>РЕКОМЕНДАЦИИ ПО ПЕРЕХОДУ НА НОВЫЕ УЧЕБНИКИ. ВСЕОБЩАЯ ИСТОРИЯ</vt:lpstr>
      <vt:lpstr>Презентация PowerPoint</vt:lpstr>
      <vt:lpstr>Презентация PowerPoint</vt:lpstr>
      <vt:lpstr>РЕКОМЕНДАЦИИ ПО ПЕРЕХОДУ НА НОВЫЕ ЛИНИИ УМК ОБЩЕСТВОЗНАНИЕ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ДРУГИЕ НЮАНСЫ ФЕДЕРАЛЬНОГО ПЕРЕЧНЯ </vt:lpstr>
      <vt:lpstr>АКТУАЛЬНАЯ ИНФОРМАЦИЯ ОБ ИЗМЕНЕНИЯХ В ФЕДЕРАЛЬНОМ ПЕРЕЧНЕ УЧЕБНИКОВ</vt:lpstr>
      <vt:lpstr>Презентация PowerPoint</vt:lpstr>
      <vt:lpstr>СПАСИБО ЗА ВНИМАНИЕ!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Vakhidova</dc:creator>
  <cp:lastModifiedBy>Костяная Ольга Борисовна</cp:lastModifiedBy>
  <cp:revision>502</cp:revision>
  <cp:lastPrinted>2019-12-17T09:53:27Z</cp:lastPrinted>
  <dcterms:created xsi:type="dcterms:W3CDTF">2019-01-24T10:53:01Z</dcterms:created>
  <dcterms:modified xsi:type="dcterms:W3CDTF">2020-02-10T16:43:16Z</dcterms:modified>
</cp:coreProperties>
</file>