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vml" ContentType="application/vnd.openxmlformats-officedocument.vmlDrawing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0.svg" ContentType="image/svg"/>
  <Override PartName="/ppt/media/image12.svg" ContentType="image/svg"/>
  <Override PartName="/ppt/media/image14.svg" ContentType="image/svg"/>
  <Override PartName="/ppt/media/image8.svg" ContentType="image/sv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aveSubsetFonts="1">
  <p:sldMasterIdLst>
    <p:sldMasterId id="2147483691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lastView="sldThumbnailView">
  <p:normalViewPr>
    <p:restoredLeft sz="14381"/>
    <p:restoredTop sz="94698"/>
  </p:normalViewPr>
  <p:slideViewPr>
    <p:cSldViewPr>
      <p:cViewPr varScale="1">
        <p:scale>
          <a:sx n="88" d="100"/>
          <a:sy n="88" d="100"/>
        </p:scale>
        <p:origin x="114" y="72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8.xml"  /><Relationship Id="rId11" Type="http://schemas.openxmlformats.org/officeDocument/2006/relationships/slide" Target="slides/slide9.xml"  /><Relationship Id="rId12" Type="http://schemas.openxmlformats.org/officeDocument/2006/relationships/slide" Target="slides/slide10.xml"  /><Relationship Id="rId13" Type="http://schemas.openxmlformats.org/officeDocument/2006/relationships/slide" Target="slides/slide11.xml"  /><Relationship Id="rId14" Type="http://schemas.openxmlformats.org/officeDocument/2006/relationships/slide" Target="slides/slide12.xml"  /><Relationship Id="rId15" Type="http://schemas.openxmlformats.org/officeDocument/2006/relationships/slide" Target="slides/slide13.xml"  /><Relationship Id="rId16" Type="http://schemas.openxmlformats.org/officeDocument/2006/relationships/slide" Target="slides/slide14.xml"  /><Relationship Id="rId17" Type="http://schemas.openxmlformats.org/officeDocument/2006/relationships/slide" Target="slides/slide15.xml"  /><Relationship Id="rId18" Type="http://schemas.openxmlformats.org/officeDocument/2006/relationships/slide" Target="slides/slide16.xml"  /><Relationship Id="rId19" Type="http://schemas.openxmlformats.org/officeDocument/2006/relationships/slide" Target="slides/slide17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8.xml"  /><Relationship Id="rId21" Type="http://schemas.openxmlformats.org/officeDocument/2006/relationships/slide" Target="slides/slide19.xml"  /><Relationship Id="rId22" Type="http://schemas.openxmlformats.org/officeDocument/2006/relationships/slide" Target="slides/slide20.xml"  /><Relationship Id="rId23" Type="http://schemas.openxmlformats.org/officeDocument/2006/relationships/slide" Target="slides/slide21.xml"  /><Relationship Id="rId24" Type="http://schemas.openxmlformats.org/officeDocument/2006/relationships/slide" Target="slides/slide22.xml"  /><Relationship Id="rId25" Type="http://schemas.openxmlformats.org/officeDocument/2006/relationships/slide" Target="slides/slide23.xml"  /><Relationship Id="rId26" Type="http://schemas.openxmlformats.org/officeDocument/2006/relationships/slide" Target="slides/slide24.xml"  /><Relationship Id="rId27" Type="http://schemas.openxmlformats.org/officeDocument/2006/relationships/slide" Target="slides/slide25.xml"  /><Relationship Id="rId28" Type="http://schemas.openxmlformats.org/officeDocument/2006/relationships/slide" Target="slides/slide26.xml"  /><Relationship Id="rId29" Type="http://schemas.openxmlformats.org/officeDocument/2006/relationships/slide" Target="slides/slide27.xml"  /><Relationship Id="rId3" Type="http://schemas.openxmlformats.org/officeDocument/2006/relationships/slide" Target="slides/slide1.xml"  /><Relationship Id="rId30" Type="http://schemas.openxmlformats.org/officeDocument/2006/relationships/slide" Target="slides/slide28.xml"  /><Relationship Id="rId31" Type="http://schemas.openxmlformats.org/officeDocument/2006/relationships/slide" Target="slides/slide29.xml"  /><Relationship Id="rId32" Type="http://schemas.openxmlformats.org/officeDocument/2006/relationships/slide" Target="slides/slide30.xml"  /><Relationship Id="rId33" Type="http://schemas.openxmlformats.org/officeDocument/2006/relationships/slide" Target="slides/slide31.xml"  /><Relationship Id="rId34" Type="http://schemas.openxmlformats.org/officeDocument/2006/relationships/slide" Target="slides/slide32.xml"  /><Relationship Id="rId35" Type="http://schemas.openxmlformats.org/officeDocument/2006/relationships/slide" Target="slides/slide33.xml"  /><Relationship Id="rId36" Type="http://schemas.openxmlformats.org/officeDocument/2006/relationships/slide" Target="slides/slide34.xml"  /><Relationship Id="rId37" Type="http://schemas.openxmlformats.org/officeDocument/2006/relationships/slide" Target="slides/slide35.xml"  /><Relationship Id="rId38" Type="http://schemas.openxmlformats.org/officeDocument/2006/relationships/slide" Target="slides/slide36.xml"  /><Relationship Id="rId39" Type="http://schemas.openxmlformats.org/officeDocument/2006/relationships/slide" Target="slides/slide37.xml"  /><Relationship Id="rId4" Type="http://schemas.openxmlformats.org/officeDocument/2006/relationships/slide" Target="slides/slide2.xml"  /><Relationship Id="rId40" Type="http://schemas.openxmlformats.org/officeDocument/2006/relationships/slide" Target="slides/slide38.xml"  /><Relationship Id="rId41" Type="http://schemas.openxmlformats.org/officeDocument/2006/relationships/slide" Target="slides/slide39.xml"  /><Relationship Id="rId42" Type="http://schemas.openxmlformats.org/officeDocument/2006/relationships/slide" Target="slides/slide40.xml"  /><Relationship Id="rId43" Type="http://schemas.openxmlformats.org/officeDocument/2006/relationships/slide" Target="slides/slide41.xml"  /><Relationship Id="rId44" Type="http://schemas.openxmlformats.org/officeDocument/2006/relationships/slide" Target="slides/slide42.xml"  /><Relationship Id="rId45" Type="http://schemas.openxmlformats.org/officeDocument/2006/relationships/slide" Target="slides/slide43.xml"  /><Relationship Id="rId46" Type="http://schemas.openxmlformats.org/officeDocument/2006/relationships/slide" Target="slides/slide44.xml"  /><Relationship Id="rId47" Type="http://schemas.openxmlformats.org/officeDocument/2006/relationships/slide" Target="slides/slide45.xml"  /><Relationship Id="rId48" Type="http://schemas.openxmlformats.org/officeDocument/2006/relationships/slide" Target="slides/slide46.xml"  /><Relationship Id="rId49" Type="http://schemas.openxmlformats.org/officeDocument/2006/relationships/slide" Target="slides/slide47.xml"  /><Relationship Id="rId5" Type="http://schemas.openxmlformats.org/officeDocument/2006/relationships/slide" Target="slides/slide3.xml"  /><Relationship Id="rId50" Type="http://schemas.openxmlformats.org/officeDocument/2006/relationships/slide" Target="slides/slide48.xml"  /><Relationship Id="rId51" Type="http://schemas.openxmlformats.org/officeDocument/2006/relationships/slide" Target="slides/slide49.xml"  /><Relationship Id="rId52" Type="http://schemas.openxmlformats.org/officeDocument/2006/relationships/slide" Target="slides/slide50.xml"  /><Relationship Id="rId53" Type="http://schemas.openxmlformats.org/officeDocument/2006/relationships/slide" Target="slides/slide51.xml"  /><Relationship Id="rId54" Type="http://schemas.openxmlformats.org/officeDocument/2006/relationships/slide" Target="slides/slide52.xml"  /><Relationship Id="rId55" Type="http://schemas.openxmlformats.org/officeDocument/2006/relationships/presProps" Target="presProps.xml"  /><Relationship Id="rId56" Type="http://schemas.openxmlformats.org/officeDocument/2006/relationships/viewProps" Target="viewProps.xml"  /><Relationship Id="rId57" Type="http://schemas.openxmlformats.org/officeDocument/2006/relationships/theme" Target="theme/theme1.xml"  /><Relationship Id="rId58" Type="http://schemas.openxmlformats.org/officeDocument/2006/relationships/tableStyles" Target="tableStyles.xml"  /><Relationship Id="rId6" Type="http://schemas.openxmlformats.org/officeDocument/2006/relationships/slide" Target="slides/slide4.xml"  /><Relationship Id="rId7" Type="http://schemas.openxmlformats.org/officeDocument/2006/relationships/slide" Target="slides/slide5.xml"  /><Relationship Id="rId8" Type="http://schemas.openxmlformats.org/officeDocument/2006/relationships/slide" Target="slides/slide6.xml"  /><Relationship Id="rId9" Type="http://schemas.openxmlformats.org/officeDocument/2006/relationships/slide" Target="slides/slide7.xml"  /></Relationships>
</file>

<file path=ppt/drawings/_rels/vmlDrawing1.vml.rels><?xml version="1.0" encoding="UTF-8" standalone="yes" ?><Relationships xmlns="http://schemas.openxmlformats.org/package/2006/relationships"><Relationship Id="rId1" Type="http://schemas.openxmlformats.org/officeDocument/2006/relationships/image" Target="../media/image6.emf"  /></Relationships>
</file>

<file path=ppt/drawings/_rels/vmlDrawing2.vml.rels><?xml version="1.0" encoding="UTF-8" standalone="yes" ?><Relationships xmlns="http://schemas.openxmlformats.org/package/2006/relationships"><Relationship Id="rId1" Type="http://schemas.openxmlformats.org/officeDocument/2006/relationships/image" Target="../media/image18.emf"  /></Relationships>
</file>

<file path=ppt/drawings/_rels/vmlDrawing3.vml.rels><?xml version="1.0" encoding="UTF-8" standalone="yes" ?><Relationships xmlns="http://schemas.openxmlformats.org/package/2006/relationships"><Relationship Id="rId1" Type="http://schemas.openxmlformats.org/officeDocument/2006/relationships/image" Target="../media/image127.emf"  /></Relationships>
</file>

<file path=ppt/drawings/_rels/vmlDrawing4.vml.rels><?xml version="1.0" encoding="UTF-8" standalone="yes" ?><Relationships xmlns="http://schemas.openxmlformats.org/package/2006/relationships"><Relationship Id="rId1" Type="http://schemas.openxmlformats.org/officeDocument/2006/relationships/image" Target="../media/image130.emf"  /></Relationships>
</file>

<file path=ppt/drawings/_rels/vmlDrawing5.vml.rels><?xml version="1.0" encoding="UTF-8" standalone="yes" ?><Relationships xmlns="http://schemas.openxmlformats.org/package/2006/relationships"><Relationship Id="rId1" Type="http://schemas.openxmlformats.org/officeDocument/2006/relationships/image" Target="../media/image165.emf"  /></Relationships>
</file>

<file path=ppt/drawings/_rels/vmlDrawing6.vml.rels><?xml version="1.0" encoding="UTF-8" standalone="yes" ?><Relationships xmlns="http://schemas.openxmlformats.org/package/2006/relationships"><Relationship Id="rId1" Type="http://schemas.openxmlformats.org/officeDocument/2006/relationships/image" Target="../media/image6.emf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70EF3909-EDCC-4996-B4CF-46FB5F508EBA}" type="datetime1">
              <a:rPr lang="ru-RU"/>
              <a:pPr lvl="0">
                <a:defRPr/>
              </a:pPr>
              <a:t>09-02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E9254777-CA4F-4A8D-93E5-ECF7F725E0BB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.xml"  /><Relationship Id="rId2" Type="http://schemas.openxmlformats.org/officeDocument/2006/relationships/notesMaster" Target="../notesMasters/notesMaster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slide" Target="../slides/slide46.xml"  /><Relationship Id="rId2" Type="http://schemas.openxmlformats.org/officeDocument/2006/relationships/notesMaster" Target="../notesMasters/notesMaster1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slide" Target="../slides/slide47.xml"  /><Relationship Id="rId2" Type="http://schemas.openxmlformats.org/officeDocument/2006/relationships/notesMaster" Target="../notesMasters/notesMaster1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slide" Target="../slides/slide49.xml"  /><Relationship Id="rId2" Type="http://schemas.openxmlformats.org/officeDocument/2006/relationships/notesMaster" Target="../notesMasters/notesMaster1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slide" Target="../slides/slide51.xml"  /><Relationship Id="rId2" Type="http://schemas.openxmlformats.org/officeDocument/2006/relationships/notesMaster" Target="../notesMasters/notesMaster1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slide" Target="../slides/slide2.xml"  /><Relationship Id="rId2" Type="http://schemas.openxmlformats.org/officeDocument/2006/relationships/notesMaster" Target="../notesMasters/notesMaster1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slide" Target="../slides/slide4.xml"  /><Relationship Id="rId2" Type="http://schemas.openxmlformats.org/officeDocument/2006/relationships/notesMaster" Target="../notesMasters/notesMaster1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slide" Target="../slides/slide15.xml"  /><Relationship Id="rId2" Type="http://schemas.openxmlformats.org/officeDocument/2006/relationships/notesMaster" Target="../notesMasters/notesMaster1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slide" Target="../slides/slide28.xml"  /><Relationship Id="rId2" Type="http://schemas.openxmlformats.org/officeDocument/2006/relationships/notesMaster" Target="../notesMasters/notesMaster1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slide" Target="../slides/slide32.xml"  /><Relationship Id="rId2" Type="http://schemas.openxmlformats.org/officeDocument/2006/relationships/notesMaster" Target="../notesMasters/notesMaster1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slide" Target="../slides/slide35.xml"  /><Relationship Id="rId2" Type="http://schemas.openxmlformats.org/officeDocument/2006/relationships/notesMaster" Target="../notesMasters/notesMaster1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slide" Target="../slides/slide37.xml"  /><Relationship Id="rId2" Type="http://schemas.openxmlformats.org/officeDocument/2006/relationships/notesMaster" Target="../notesMasters/notesMaster1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slide" Target="../slides/slide38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>
              <a:defRPr/>
            </a:pPr>
            <a:r>
              <a:rPr lang="ru-RU" altLang="en-US" sz="1800"/>
              <a:t/>
            </a:r>
            <a:endParaRPr lang="ru-RU" altLang="en-US" sz="180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9447256E-483B-4BC1-BFF8-D2418426C52D}" type="slidenum">
              <a:rPr lang="en-US"/>
              <a:pPr lvl="0">
                <a:defRPr/>
              </a:pPr>
              <a:t>1</a:t>
            </a:fld>
            <a:endParaRPr lang="en-US"/>
          </a:p>
        </p:txBody>
      </p:sp>
    </p:spTree>
  </p:cSld>
</p:notes>
</file>

<file path=ppt/notesSlides/notesSlide10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 defTabSz="914305">
              <a:defRPr/>
            </a:pPr>
            <a:r>
              <a:rPr lang="ru-RU"/>
              <a:t>Издательством выпущен курс «Основы финансовой грамотности» коллектива авторов</a:t>
            </a:r>
            <a:r>
              <a:rPr lang="ru-RU" baseline="0"/>
              <a:t> </a:t>
            </a:r>
            <a:r>
              <a:rPr lang="ru-RU"/>
              <a:t>Российская экономическая школа. Он</a:t>
            </a:r>
            <a:r>
              <a:rPr lang="ru-RU" baseline="0"/>
              <a:t> </a:t>
            </a:r>
            <a:r>
              <a:rPr lang="ru-RU"/>
              <a:t>является составной частью учебно-методического комплекта по курсам «Обществознание» и «Экономика». Пособие содержит методические рекомендации по организации и проведению уроков. УМК прошёл предварительную экспертизу в Российской академии образования и может быть использован в образовательной программе </a:t>
            </a:r>
            <a:r>
              <a:rPr lang="ru-RU">
                <a:solidFill>
                  <a:srgbClr val="ff0000"/>
                </a:solidFill>
              </a:rPr>
              <a:t>среднего общего образования </a:t>
            </a:r>
            <a:r>
              <a:rPr lang="ru-RU"/>
              <a:t>(8-9 класс).</a:t>
            </a:r>
            <a:endParaRPr lang="ru-RU"/>
          </a:p>
          <a:p>
            <a:pPr indent="287970">
              <a:defRPr/>
            </a:pPr>
            <a:r>
              <a:rPr lang="ru-RU" b="1"/>
              <a:t>УМК простым и ясным языком освещает вопросы:</a:t>
            </a:r>
            <a:endParaRPr lang="ru-RU" b="1"/>
          </a:p>
          <a:p>
            <a:pPr marL="628585" lvl="1" indent="-171433">
              <a:buFont typeface="Arial"/>
              <a:buChar char="•"/>
              <a:defRPr/>
            </a:pPr>
            <a:r>
              <a:rPr lang="ru-RU"/>
              <a:t>Личное финансовое планирование, расходы и доходы семьи</a:t>
            </a:r>
            <a:endParaRPr lang="ru-RU"/>
          </a:p>
          <a:p>
            <a:pPr marL="628585" lvl="1" indent="-171433">
              <a:buFont typeface="Arial"/>
              <a:buChar char="•"/>
              <a:defRPr/>
            </a:pPr>
            <a:r>
              <a:rPr lang="ru-RU"/>
              <a:t>Как сохранить и преумножить сбережения</a:t>
            </a:r>
            <a:endParaRPr lang="ru-RU"/>
          </a:p>
          <a:p>
            <a:pPr marL="628585" lvl="1" indent="-171433">
              <a:buFont typeface="Arial"/>
              <a:buChar char="•"/>
              <a:defRPr/>
            </a:pPr>
            <a:r>
              <a:rPr lang="ru-RU"/>
              <a:t>Кредитование и возможные риски</a:t>
            </a:r>
            <a:endParaRPr lang="ru-RU"/>
          </a:p>
          <a:p>
            <a:pPr marL="628585" lvl="1" indent="-171433">
              <a:buFont typeface="Arial"/>
              <a:buChar char="•"/>
              <a:defRPr/>
            </a:pPr>
            <a:r>
              <a:rPr lang="ru-RU"/>
              <a:t>Мобильные платежи и защита от мошенников</a:t>
            </a:r>
            <a:endParaRPr lang="ru-RU"/>
          </a:p>
          <a:p>
            <a:pPr marL="628585" lvl="1" indent="-171433">
              <a:buFont typeface="Arial"/>
              <a:buChar char="•"/>
              <a:defRPr/>
            </a:pPr>
            <a:r>
              <a:rPr lang="ru-RU"/>
              <a:t>Страхование</a:t>
            </a:r>
            <a:endParaRPr lang="ru-RU"/>
          </a:p>
          <a:p>
            <a:pPr marL="628585" lvl="1" indent="-171433">
              <a:buFont typeface="Arial"/>
              <a:buChar char="•"/>
              <a:defRPr/>
            </a:pPr>
            <a:r>
              <a:rPr lang="ru-RU"/>
              <a:t>Налоги</a:t>
            </a:r>
            <a:endParaRPr lang="ru-RU"/>
          </a:p>
          <a:p>
            <a:pPr marL="628585" lvl="1" indent="-171433">
              <a:buFont typeface="Arial"/>
              <a:buChar char="•"/>
              <a:defRPr/>
            </a:pPr>
            <a:r>
              <a:rPr lang="ru-RU"/>
              <a:t>Пенсия</a:t>
            </a:r>
            <a:endParaRPr lang="ru-RU"/>
          </a:p>
          <a:p>
            <a:pPr marL="628585" lvl="1" indent="-171433">
              <a:buFont typeface="Arial"/>
              <a:buChar char="•"/>
              <a:defRPr/>
            </a:pPr>
            <a:r>
              <a:rPr lang="ru-RU"/>
              <a:t>Защита от финансовых махинаций</a:t>
            </a:r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1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lvl="0">
              <a:defRPr/>
            </a:pPr>
            <a:fld id="{998964F3-C067-4A66-8722-93E1EA6179D9}" type="datetime1">
              <a:rPr lang="ru-RU"/>
              <a:pPr lvl="0">
                <a:defRPr/>
              </a:pPr>
              <a:t>09-02</a:t>
            </a:fld>
            <a:endParaRPr lang="ru-RU"/>
          </a:p>
        </p:txBody>
      </p:sp>
    </p:spTree>
  </p:cSld>
</p:notes>
</file>

<file path=ppt/notesSlides/notesSlide1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 defTabSz="914305">
              <a:defRPr/>
            </a:pPr>
            <a:r>
              <a:rPr lang="ru-RU"/>
              <a:t>Издательством выпущен курс «Основы финансовой грамотности» коллектива авторов</a:t>
            </a:r>
            <a:r>
              <a:rPr lang="ru-RU" baseline="0"/>
              <a:t> </a:t>
            </a:r>
            <a:r>
              <a:rPr lang="ru-RU"/>
              <a:t>Российская экономическая школа. Он</a:t>
            </a:r>
            <a:r>
              <a:rPr lang="ru-RU" baseline="0"/>
              <a:t> </a:t>
            </a:r>
            <a:r>
              <a:rPr lang="ru-RU"/>
              <a:t>является составной частью учебно-методического комплекта по курсам «Обществознание» и «Экономика». Пособие содержит методические рекомендации по организации и проведению уроков. УМК прошёл предварительную экспертизу в Российской академии образования и может быть использован в образовательной программе </a:t>
            </a:r>
            <a:r>
              <a:rPr lang="ru-RU">
                <a:solidFill>
                  <a:srgbClr val="ff0000"/>
                </a:solidFill>
              </a:rPr>
              <a:t>среднего общего образования </a:t>
            </a:r>
            <a:r>
              <a:rPr lang="ru-RU"/>
              <a:t>(8-9 класс).</a:t>
            </a:r>
            <a:endParaRPr lang="ru-RU"/>
          </a:p>
          <a:p>
            <a:pPr indent="287970">
              <a:defRPr/>
            </a:pPr>
            <a:r>
              <a:rPr lang="ru-RU" b="1"/>
              <a:t>УМК простым и ясным языком освещает вопросы:</a:t>
            </a:r>
            <a:endParaRPr lang="ru-RU" b="1"/>
          </a:p>
          <a:p>
            <a:pPr marL="628585" lvl="1" indent="-171433">
              <a:buFont typeface="Arial"/>
              <a:buChar char="•"/>
              <a:defRPr/>
            </a:pPr>
            <a:r>
              <a:rPr lang="ru-RU"/>
              <a:t>Личное финансовое планирование, расходы и доходы семьи</a:t>
            </a:r>
            <a:endParaRPr lang="ru-RU"/>
          </a:p>
          <a:p>
            <a:pPr marL="628585" lvl="1" indent="-171433">
              <a:buFont typeface="Arial"/>
              <a:buChar char="•"/>
              <a:defRPr/>
            </a:pPr>
            <a:r>
              <a:rPr lang="ru-RU"/>
              <a:t>Как сохранить и преумножить сбережения</a:t>
            </a:r>
            <a:endParaRPr lang="ru-RU"/>
          </a:p>
          <a:p>
            <a:pPr marL="628585" lvl="1" indent="-171433">
              <a:buFont typeface="Arial"/>
              <a:buChar char="•"/>
              <a:defRPr/>
            </a:pPr>
            <a:r>
              <a:rPr lang="ru-RU"/>
              <a:t>Кредитование и возможные риски</a:t>
            </a:r>
            <a:endParaRPr lang="ru-RU"/>
          </a:p>
          <a:p>
            <a:pPr marL="628585" lvl="1" indent="-171433">
              <a:buFont typeface="Arial"/>
              <a:buChar char="•"/>
              <a:defRPr/>
            </a:pPr>
            <a:r>
              <a:rPr lang="ru-RU"/>
              <a:t>Мобильные платежи и защита от мошенников</a:t>
            </a:r>
            <a:endParaRPr lang="ru-RU"/>
          </a:p>
          <a:p>
            <a:pPr marL="628585" lvl="1" indent="-171433">
              <a:buFont typeface="Arial"/>
              <a:buChar char="•"/>
              <a:defRPr/>
            </a:pPr>
            <a:r>
              <a:rPr lang="ru-RU"/>
              <a:t>Страхование</a:t>
            </a:r>
            <a:endParaRPr lang="ru-RU"/>
          </a:p>
          <a:p>
            <a:pPr marL="628585" lvl="1" indent="-171433">
              <a:buFont typeface="Arial"/>
              <a:buChar char="•"/>
              <a:defRPr/>
            </a:pPr>
            <a:r>
              <a:rPr lang="ru-RU"/>
              <a:t>Налоги</a:t>
            </a:r>
            <a:endParaRPr lang="ru-RU"/>
          </a:p>
          <a:p>
            <a:pPr marL="628585" lvl="1" indent="-171433">
              <a:buFont typeface="Arial"/>
              <a:buChar char="•"/>
              <a:defRPr/>
            </a:pPr>
            <a:r>
              <a:rPr lang="ru-RU"/>
              <a:t>Пенсия</a:t>
            </a:r>
            <a:endParaRPr lang="ru-RU"/>
          </a:p>
          <a:p>
            <a:pPr marL="628585" lvl="1" indent="-171433">
              <a:buFont typeface="Arial"/>
              <a:buChar char="•"/>
              <a:defRPr/>
            </a:pPr>
            <a:r>
              <a:rPr lang="ru-RU"/>
              <a:t>Защита от финансовых махинаций</a:t>
            </a:r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1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lvl="0">
              <a:defRPr/>
            </a:pPr>
            <a:fld id="{02FEB2F6-545A-4670-B897-4E5B0FC35E41}" type="datetime1">
              <a:rPr lang="ru-RU"/>
              <a:pPr lvl="0">
                <a:defRPr/>
              </a:pPr>
              <a:t>09-02</a:t>
            </a:fld>
            <a:endParaRPr lang="ru-RU"/>
          </a:p>
        </p:txBody>
      </p:sp>
    </p:spTree>
  </p:cSld>
</p:notes>
</file>

<file path=ppt/notesSlides/notesSlide1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>
              <a:defRPr/>
            </a:pPr>
            <a:r>
              <a:rPr lang="ru-RU" b="1" baseline="0"/>
              <a:t>Участие в олимпиадах </a:t>
            </a:r>
            <a:r>
              <a:rPr lang="ru-RU" baseline="0"/>
              <a:t>– важный компонент системы выявления, поддержки и развития способностей и талантов. </a:t>
            </a:r>
            <a:endParaRPr lang="ru-RU" baseline="0"/>
          </a:p>
          <a:p>
            <a:pPr indent="287970">
              <a:defRPr/>
            </a:pPr>
            <a:r>
              <a:rPr lang="ru-RU" baseline="0"/>
              <a:t>Издательство начало выпуск серии «Олимпиады и турниры» - сборники материалов для подготовки к школьному, муниципальному, региональному и заключительному этапам Всероссийских олимпиад </a:t>
            </a:r>
            <a:r>
              <a:rPr lang="ru-RU" i="0" baseline="0">
                <a:solidFill>
                  <a:srgbClr val="ff0000"/>
                </a:solidFill>
              </a:rPr>
              <a:t>по всем</a:t>
            </a:r>
            <a:r>
              <a:rPr lang="ru-RU" i="1" baseline="0">
                <a:solidFill>
                  <a:srgbClr val="ff0000"/>
                </a:solidFill>
              </a:rPr>
              <a:t> </a:t>
            </a:r>
            <a:r>
              <a:rPr lang="ru-RU" baseline="0"/>
              <a:t>изучаемым в школе предметам. Все задания снабжены ключами. В книгах подробно разъясняются критерии оценки, что позволяет лучше понять суть конкурсного задания, анализируются работы и ошибки конкурсантов, что поможет  будущим участникам избежать наиболее часто встречающихся ошибок.</a:t>
            </a:r>
            <a:endParaRPr lang="ru-RU" baseline="0"/>
          </a:p>
          <a:p>
            <a:pPr indent="287970">
              <a:defRPr/>
            </a:pPr>
            <a:endParaRPr lang="ru-RU" baseline="0"/>
          </a:p>
          <a:p>
            <a:pPr indent="287970">
              <a:defRPr/>
            </a:pPr>
            <a:r>
              <a:rPr lang="ru-RU" baseline="0"/>
              <a:t>В ближайшем году планируется выпуск материалов по химии</a:t>
            </a:r>
            <a:endParaRPr lang="ru-RU" baseline="0"/>
          </a:p>
          <a:p>
            <a:pPr indent="287970"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9447256E-483B-4BC1-BFF8-D2418426C52D}" type="slidenum">
              <a:rPr lang="en-US"/>
              <a:pPr lvl="0">
                <a:defRPr/>
              </a:pPr>
              <a:t>43</a:t>
            </a:fld>
            <a:endParaRPr lang="en-US"/>
          </a:p>
        </p:txBody>
      </p:sp>
    </p:spTree>
  </p:cSld>
</p:notes>
</file>

<file path=ppt/notesSlides/notesSlide1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9447256E-483B-4BC1-BFF8-D2418426C52D}" type="slidenum">
              <a:rPr lang="en-US"/>
              <a:pPr lvl="0">
                <a:defRPr/>
              </a:pPr>
              <a:t>51</a:t>
            </a:fld>
            <a:endParaRPr lang="en-US"/>
          </a:p>
        </p:txBody>
      </p:sp>
    </p:spTree>
  </p:cSld>
</p:notes>
</file>

<file path=ppt/notesSlides/notesSlide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>
              <a:defRPr/>
            </a:pPr>
            <a:r>
              <a:rPr lang="ru-RU" sz="1200"/>
              <a:t>Как известно, реализация проекта «Современная школа» предполагает внедрение </a:t>
            </a:r>
            <a:r>
              <a:rPr lang="ru-RU" sz="1200" b="1"/>
              <a:t>новых методов и образовательных технологий</a:t>
            </a:r>
            <a:r>
              <a:rPr lang="ru-RU" sz="1200"/>
              <a:t> – педагогических и информационных, – которые способствуют:</a:t>
            </a:r>
            <a:endParaRPr lang="ru-RU" sz="1200"/>
          </a:p>
          <a:p>
            <a:pPr marL="1200150" lvl="2" indent="-285750">
              <a:buFont typeface="Arial"/>
              <a:buChar char="•"/>
              <a:defRPr/>
            </a:pPr>
            <a:r>
              <a:rPr lang="ru-RU" sz="1200"/>
              <a:t>вовлечению учащихся в учебный процесс, повышению их мотивации,</a:t>
            </a:r>
            <a:endParaRPr lang="ru-RU" sz="1200"/>
          </a:p>
          <a:p>
            <a:pPr marL="1200150" lvl="2" indent="-285750">
              <a:buFont typeface="Arial"/>
              <a:buChar char="•"/>
              <a:defRPr/>
            </a:pPr>
            <a:r>
              <a:rPr lang="ru-RU" sz="1200"/>
              <a:t>получению прочных базовых знаний и умений,</a:t>
            </a:r>
            <a:endParaRPr lang="ru-RU" sz="1200"/>
          </a:p>
          <a:p>
            <a:pPr marL="1200150" lvl="2" indent="-285750">
              <a:buFont typeface="Arial"/>
              <a:buChar char="•"/>
              <a:defRPr/>
            </a:pPr>
            <a:r>
              <a:rPr lang="ru-RU" sz="1200"/>
              <a:t>формированию умения применять полученные знания в жизни на благо обществу.</a:t>
            </a:r>
            <a:endParaRPr lang="ru-RU" sz="1200"/>
          </a:p>
          <a:p>
            <a:pPr indent="287970">
              <a:defRPr/>
            </a:pPr>
            <a:r>
              <a:rPr lang="ru-RU" sz="1200"/>
              <a:t>Иными словами, современная школа – это такая школа, в которой широко используются </a:t>
            </a:r>
            <a:r>
              <a:rPr lang="ru-RU" sz="1200" b="1"/>
              <a:t>практики развивающего обучения: </a:t>
            </a:r>
            <a:endParaRPr lang="ru-RU" sz="1200" b="1"/>
          </a:p>
          <a:p>
            <a:pPr marL="1200150" lvl="2" indent="-285750">
              <a:buFont typeface="Arial"/>
              <a:buChar char="•"/>
              <a:defRPr/>
            </a:pPr>
            <a:r>
              <a:rPr lang="ru-RU" sz="1200"/>
              <a:t>создание учебных ситуаций, </a:t>
            </a:r>
            <a:r>
              <a:rPr lang="ru-RU" sz="1200" i="1"/>
              <a:t>инициирующих</a:t>
            </a:r>
            <a:r>
              <a:rPr lang="ru-RU" sz="1200"/>
              <a:t> учебную деятельность учащихся, </a:t>
            </a:r>
            <a:r>
              <a:rPr lang="ru-RU" sz="1200" i="1"/>
              <a:t>мотивирующих</a:t>
            </a:r>
            <a:r>
              <a:rPr lang="ru-RU" sz="1200"/>
              <a:t> их на учебную деятельность;</a:t>
            </a:r>
            <a:endParaRPr lang="ru-RU" sz="1200"/>
          </a:p>
          <a:p>
            <a:pPr marL="1200150" lvl="2" indent="-285750">
              <a:buFont typeface="Arial"/>
              <a:buChar char="•"/>
              <a:defRPr/>
            </a:pPr>
            <a:r>
              <a:rPr lang="ru-RU" sz="1200" i="1"/>
              <a:t>учение в общении</a:t>
            </a:r>
            <a:r>
              <a:rPr lang="ru-RU" sz="1200"/>
              <a:t> (</a:t>
            </a:r>
            <a:r>
              <a:rPr lang="ru-RU" sz="1200" i="1"/>
              <a:t>учебное сотрудничество), </a:t>
            </a:r>
            <a:r>
              <a:rPr lang="ru-RU" sz="1200" i="0"/>
              <a:t>задания на работу в парах и малых группах;</a:t>
            </a:r>
            <a:endParaRPr lang="ru-RU" sz="1200" i="0"/>
          </a:p>
          <a:p>
            <a:pPr marL="1200150" lvl="2" indent="-285750">
              <a:buFont typeface="Arial"/>
              <a:buChar char="•"/>
              <a:defRPr/>
            </a:pPr>
            <a:r>
              <a:rPr lang="ru-RU" sz="1200" i="1"/>
              <a:t>поисковая активность </a:t>
            </a:r>
            <a:r>
              <a:rPr lang="ru-RU" sz="1200"/>
              <a:t>– задания поискового характера, учебные исследования, проекты;</a:t>
            </a:r>
            <a:endParaRPr lang="ru-RU" sz="1200"/>
          </a:p>
          <a:p>
            <a:pPr marL="1200150" lvl="2" indent="-285750">
              <a:buFont typeface="Arial"/>
              <a:buChar char="•"/>
              <a:defRPr/>
            </a:pPr>
            <a:r>
              <a:rPr lang="ru-RU" sz="1200" i="1"/>
              <a:t>оценочная самостоятельность </a:t>
            </a:r>
            <a:r>
              <a:rPr lang="ru-RU" sz="1200"/>
              <a:t>школьников, задания на само- и взаимооценку.</a:t>
            </a:r>
            <a:endParaRPr lang="ru-RU" sz="1200"/>
          </a:p>
          <a:p>
            <a:pPr indent="287970">
              <a:defRPr/>
            </a:pPr>
            <a:r>
              <a:rPr lang="ru-RU" sz="1200"/>
              <a:t>Все эти практики широко</a:t>
            </a:r>
            <a:r>
              <a:rPr lang="ru-RU" sz="1200" baseline="0"/>
              <a:t> представлены в учебниках «Просвещения».</a:t>
            </a:r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1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lvl="0">
              <a:defRPr/>
            </a:pPr>
            <a:fld id="{2C303744-75B1-4822-B334-F398EF5941A4}" type="datetime1">
              <a:rPr lang="ru-RU"/>
              <a:pPr lvl="0">
                <a:defRPr/>
              </a:pPr>
              <a:t>09-02</a:t>
            </a:fld>
            <a:endParaRPr lang="ru-RU"/>
          </a:p>
        </p:txBody>
      </p:sp>
    </p:spTree>
  </p:cSld>
</p:notes>
</file>

<file path=ppt/notesSlides/notesSlide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 idx="0"/>
          </p:nvPr>
        </p:nvSpPr>
        <p:spPr>
          <a:noFill/>
          <a:ln>
            <a:solidFill>
              <a:srgbClr val="000000"/>
            </a:solidFill>
            <a:miter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indent="284292">
              <a:spcBef>
                <a:spcPct val="0"/>
              </a:spcBef>
              <a:defRPr/>
            </a:pPr>
            <a:r>
              <a:rPr lang="ru-RU" altLang="ru-RU" sz="1800"/>
              <a:t/>
            </a:r>
            <a:endParaRPr lang="ru-RU" altLang="ru-RU" sz="180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>
          <a:ln>
            <a:miter/>
          </a:ln>
        </p:spPr>
        <p:txBody>
          <a:bodyPr wrap="square" anchorCtr="0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fld id="{A294A978-0FD2-43B6-A69C-F10E1E6778FC}" type="slidenum">
              <a:rPr lang="en-US"/>
              <a:pPr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/>
          </a:p>
        </p:txBody>
      </p:sp>
    </p:spTree>
  </p:cSld>
</p:notes>
</file>

<file path=ppt/notesSlides/notesSlide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E9254777-CA4F-4A8D-93E5-ECF7F725E0BB}" type="slidenum">
              <a:rPr lang="en-US"/>
              <a:pPr lvl="0">
                <a:defRPr/>
              </a:pPr>
              <a:t>14</a:t>
            </a:fld>
            <a:endParaRPr lang="en-US"/>
          </a:p>
        </p:txBody>
      </p:sp>
    </p:spTree>
  </p:cSld>
</p:notes>
</file>

<file path=ppt/notesSlides/notesSlide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E9254777-CA4F-4A8D-93E5-ECF7F725E0BB}" type="slidenum">
              <a:rPr lang="en-US"/>
              <a:pPr lvl="0">
                <a:defRPr/>
              </a:pPr>
              <a:t>27</a:t>
            </a:fld>
            <a:endParaRPr lang="en-US"/>
          </a:p>
        </p:txBody>
      </p:sp>
    </p:spTree>
  </p:cSld>
</p:notes>
</file>

<file path=ppt/notesSlides/notesSlide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E9254777-CA4F-4A8D-93E5-ECF7F725E0BB}" type="slidenum">
              <a:rPr lang="en-US"/>
              <a:pPr lvl="0">
                <a:defRPr/>
              </a:pPr>
              <a:t>31</a:t>
            </a:fld>
            <a:endParaRPr lang="en-US"/>
          </a:p>
        </p:txBody>
      </p:sp>
    </p:spTree>
  </p:cSld>
</p:notes>
</file>

<file path=ppt/notesSlides/notesSlide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1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lvl="0">
              <a:defRPr/>
            </a:pPr>
            <a:fld id="{6002E3F6-8D60-4247-BBA3-9C7DC97B6E68}" type="datetime1">
              <a:rPr lang="ru-RU"/>
              <a:pPr lvl="0">
                <a:defRPr/>
              </a:pPr>
              <a:t>09-02</a:t>
            </a:fld>
            <a:endParaRPr lang="ru-RU"/>
          </a:p>
        </p:txBody>
      </p:sp>
    </p:spTree>
  </p:cSld>
</p:notes>
</file>

<file path=ppt/notesSlides/notesSlide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1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lvl="0">
              <a:defRPr/>
            </a:pPr>
            <a:fld id="{60B212FF-64EE-4B1E-93F4-6D09F2028D59}" type="datetime1">
              <a:rPr lang="ru-RU"/>
              <a:pPr lvl="0">
                <a:defRPr/>
              </a:pPr>
              <a:t>09-02</a:t>
            </a:fld>
            <a:endParaRPr lang="ru-RU"/>
          </a:p>
        </p:txBody>
      </p:sp>
    </p:spTree>
  </p:cSld>
</p:notes>
</file>

<file path=ppt/notesSlides/notesSlide9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 defTabSz="914305">
              <a:defRPr/>
            </a:pPr>
            <a:r>
              <a:rPr lang="ru-RU"/>
              <a:t/>
            </a:r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1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lvl="0">
              <a:defRPr/>
            </a:pPr>
            <a:fld id="{E1567232-3087-46B5-AC68-DAC877C618A8}" type="datetime1">
              <a:rPr lang="ru-RU"/>
              <a:pPr lvl="0">
                <a:defRPr/>
              </a:pPr>
              <a:t>09-02</a:t>
            </a:fld>
            <a:endParaRPr lang="ru-RU"/>
          </a:p>
        </p:txBody>
      </p:sp>
    </p:spTree>
  </p:cSld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png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2.tif"  /></Relationships>
</file>

<file path=ppt/slideLayouts/_rels/slideLayout2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3.jpeg"  /></Relationships>
</file>

<file path=ppt/slideLayouts/_rels/slideLayout2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4.png"  /><Relationship Id="rId3" Type="http://schemas.openxmlformats.org/officeDocument/2006/relationships/image" Target="../media/image2.tif"  /></Relationships>
</file>

<file path=ppt/slideLayouts/_rels/slideLayout2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29479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CE34-FFB6-4920-A92B-1FC63BC4C493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BCC9FA-36BD-4563-A140-9EBDB17AC4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804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Заголовок раздела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BFB6CE34-FFB6-4920-A92B-1FC63BC4C493}" type="datetime1">
              <a:rPr lang="ru-RU"/>
              <a:pPr lvl="0">
                <a:defRPr/>
              </a:pPr>
              <a:t>09-02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38BCC9FA-36BD-4563-A140-9EBDB17AC4E5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CE34-FFB6-4920-A92B-1FC63BC4C493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CC9FA-36BD-4563-A140-9EBDB17AC4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268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Сравнение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838200" y="906162"/>
            <a:ext cx="10515600" cy="1150594"/>
          </a:xfrm>
        </p:spPr>
        <p:txBody>
          <a:bodyPr/>
          <a:lstStyle>
            <a:lvl1pPr>
              <a:defRPr>
                <a:solidFill>
                  <a:srgbClr val="345dae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207657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907957"/>
            <a:ext cx="5157787" cy="3281706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0613" y="20444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907957"/>
            <a:ext cx="5183188" cy="3281706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BFB6CE34-FFB6-4920-A92B-1FC63BC4C493}" type="datetime1">
              <a:rPr lang="ru-RU"/>
              <a:pPr lvl="0">
                <a:defRPr/>
              </a:pPr>
              <a:t>09-02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38BCC9FA-36BD-4563-A140-9EBDB17AC4E5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Только заголовок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 hasCustomPrompt="1"/>
          </p:nvPr>
        </p:nvSpPr>
        <p:spPr/>
        <p:txBody>
          <a:bodyPr/>
          <a:lstStyle>
            <a:lvl1pPr>
              <a:defRPr sz="2000">
                <a:solidFill>
                  <a:srgbClr val="345dae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BFB6CE34-FFB6-4920-A92B-1FC63BC4C493}" type="datetime1">
              <a:rPr lang="ru-RU"/>
              <a:pPr lvl="0">
                <a:defRPr/>
              </a:pPr>
              <a:t>09-02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38BCC9FA-36BD-4563-A140-9EBDB17AC4E5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Пусто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BFB6CE34-FFB6-4920-A92B-1FC63BC4C493}" type="datetime1">
              <a:rPr lang="ru-RU"/>
              <a:pPr lvl="0">
                <a:defRPr/>
              </a:pPr>
              <a:t>09-02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38BCC9FA-36BD-4563-A140-9EBDB17AC4E5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Объект с подписью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838200" y="1037969"/>
            <a:ext cx="3932237" cy="1373659"/>
          </a:xfrm>
        </p:spPr>
        <p:txBody>
          <a:bodyPr anchor="b"/>
          <a:lstStyle>
            <a:lvl1pPr>
              <a:defRPr sz="2000">
                <a:solidFill>
                  <a:srgbClr val="345dae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1600" y="134165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241162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BFB6CE34-FFB6-4920-A92B-1FC63BC4C493}" type="datetime1">
              <a:rPr lang="ru-RU"/>
              <a:pPr lvl="0">
                <a:defRPr/>
              </a:pPr>
              <a:t>09-02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38BCC9FA-36BD-4563-A140-9EBDB17AC4E5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Рисунок с подписью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838200" y="987426"/>
            <a:ext cx="3932237" cy="1514817"/>
          </a:xfrm>
        </p:spPr>
        <p:txBody>
          <a:bodyPr anchor="b"/>
          <a:lstStyle>
            <a:lvl1pPr>
              <a:defRPr sz="1800">
                <a:solidFill>
                  <a:srgbClr val="345dae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487828"/>
            <a:ext cx="3932237" cy="33811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BFB6CE34-FFB6-4920-A92B-1FC63BC4C493}" type="datetime1">
              <a:rPr lang="ru-RU"/>
              <a:pPr lvl="0">
                <a:defRPr/>
              </a:pPr>
              <a:t>09-02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38BCC9FA-36BD-4563-A140-9EBDB17AC4E5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Заголовок и вертикальный текст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BFB6CE34-FFB6-4920-A92B-1FC63BC4C493}" type="datetime1">
              <a:rPr lang="ru-RU"/>
              <a:pPr lvl="0">
                <a:defRPr/>
              </a:pPr>
              <a:t>09-02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38BCC9FA-36BD-4563-A140-9EBDB17AC4E5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Вертикальный заголовок и текст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 idx="0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BFB6CE34-FFB6-4920-A92B-1FC63BC4C493}" type="datetime1">
              <a:rPr lang="ru-RU"/>
              <a:pPr lvl="0">
                <a:defRPr/>
              </a:pPr>
              <a:t>09-02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38BCC9FA-36BD-4563-A140-9EBDB17AC4E5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Заголовок и объект" type="obj">
  <p:cSld name="Заголовок и объект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37770" y="891666"/>
            <a:ext cx="11569065" cy="0"/>
          </a:xfrm>
          <a:custGeom>
            <a:avLst/>
            <a:gdLst/>
            <a:rect l="l" t="t" r="r" b="b"/>
            <a:pathLst>
              <a:path w="11569065">
                <a:moveTo>
                  <a:pt x="0" y="0"/>
                </a:moveTo>
                <a:lnTo>
                  <a:pt x="11568480" y="0"/>
                </a:lnTo>
              </a:path>
            </a:pathLst>
          </a:custGeom>
          <a:ln w="19050">
            <a:solidFill>
              <a:srgbClr val="294690"/>
            </a:solidFill>
          </a:ln>
        </p:spPr>
        <p:txBody>
          <a:bodyPr wrap="square" lIns="0" tIns="0" rIns="0" bIns="0"/>
          <a:lstStyle/>
          <a:p>
            <a:pPr lvl="0">
              <a:defRPr/>
            </a:pPr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337769" y="27"/>
            <a:ext cx="1833880" cy="892175"/>
          </a:xfrm>
          <a:custGeom>
            <a:avLst/>
            <a:gdLst/>
            <a:rect l="l" t="t" r="r" b="b"/>
            <a:pathLst>
              <a:path w="1833880" h="892175">
                <a:moveTo>
                  <a:pt x="0" y="891641"/>
                </a:moveTo>
                <a:lnTo>
                  <a:pt x="1833880" y="891641"/>
                </a:lnTo>
                <a:lnTo>
                  <a:pt x="1833880" y="0"/>
                </a:lnTo>
                <a:lnTo>
                  <a:pt x="0" y="0"/>
                </a:lnTo>
                <a:lnTo>
                  <a:pt x="0" y="891641"/>
                </a:lnTo>
                <a:close/>
              </a:path>
            </a:pathLst>
          </a:custGeom>
          <a:solidFill>
            <a:srgbClr val="294690"/>
          </a:solidFill>
        </p:spPr>
        <p:txBody>
          <a:bodyPr wrap="square" lIns="0" tIns="0" rIns="0" bIns="0"/>
          <a:lstStyle/>
          <a:p>
            <a:pPr lvl="0">
              <a:defRPr/>
            </a:pPr>
            <a:endParaRPr sz="1800"/>
          </a:p>
        </p:txBody>
      </p:sp>
      <p:sp>
        <p:nvSpPr>
          <p:cNvPr id="18" name="bk object 18"/>
          <p:cNvSpPr/>
          <p:nvPr/>
        </p:nvSpPr>
        <p:spPr>
          <a:xfrm>
            <a:off x="530835" y="229529"/>
            <a:ext cx="1447800" cy="596861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 wrap="square" lIns="0" tIns="0" rIns="0" bIns="0"/>
          <a:lstStyle/>
          <a:p>
            <a:pPr lvl="0">
              <a:defRPr/>
            </a:pPr>
            <a:endParaRPr sz="1800"/>
          </a:p>
        </p:txBody>
      </p:sp>
      <p:sp>
        <p:nvSpPr>
          <p:cNvPr id="19" name="bk object 19"/>
          <p:cNvSpPr/>
          <p:nvPr/>
        </p:nvSpPr>
        <p:spPr>
          <a:xfrm>
            <a:off x="2068323" y="192406"/>
            <a:ext cx="2540" cy="626745"/>
          </a:xfrm>
          <a:custGeom>
            <a:avLst/>
            <a:gdLst/>
            <a:rect l="l" t="t" r="r" b="b"/>
            <a:pathLst>
              <a:path w="2539" h="626744">
                <a:moveTo>
                  <a:pt x="0" y="0"/>
                </a:moveTo>
                <a:lnTo>
                  <a:pt x="2032" y="626364"/>
                </a:lnTo>
              </a:path>
            </a:pathLst>
          </a:custGeom>
          <a:ln w="6350">
            <a:solidFill>
              <a:srgbClr val="294690"/>
            </a:solidFill>
          </a:ln>
        </p:spPr>
        <p:txBody>
          <a:bodyPr wrap="square" lIns="0" tIns="0" rIns="0" bIns="0"/>
          <a:lstStyle/>
          <a:p>
            <a:pPr lvl="0">
              <a:defRPr/>
            </a:pPr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 idx="0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003366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BFB6CE34-FFB6-4920-A92B-1FC63BC4C493}" type="datetime1">
              <a:rPr lang="ru-RU"/>
              <a:pPr lvl="0">
                <a:defRPr/>
              </a:pPr>
              <a:t>09-02</a:t>
            </a:fld>
            <a:endParaRPr lang="ru-RU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67070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fld id="{38BCC9FA-36BD-4563-A140-9EBDB17AC4E5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8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CE34-FFB6-4920-A92B-1FC63BC4C493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CC9FA-36BD-4563-A140-9EBDB17AC4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028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6CE34-FFB6-4920-A92B-1FC63BC4C493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CC9FA-36BD-4563-A140-9EBDB17AC4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985604"/>
      </p:ext>
    </p:extLst>
  </p:cSld>
  <p:clrMapOvr>
    <a:masterClrMapping/>
  </p:clrMapOvr>
</p:sldLayout>
</file>

<file path=ppt/slideLayouts/slideLayout2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Заголовок и текст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40" y="880589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/>
          </a:ln>
        </p:spPr>
        <p:txBody>
          <a:bodyPr wrap="square" lIns="47624" tIns="47624" rIns="47624" bIns="47624" anchor="ctr"/>
          <a:lstStyle/>
          <a:p>
            <a:pPr algn="ctr" defTabSz="547674" hangingPunct="0">
              <a:defRPr sz="3200"/>
            </a:pPr>
            <a:endParaRPr sz="43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8" y="880589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/>
          </a:ln>
        </p:spPr>
        <p:txBody>
          <a:bodyPr wrap="square" lIns="47624" tIns="47624" rIns="47624" bIns="47624" anchor="ctr"/>
          <a:lstStyle/>
          <a:p>
            <a:pPr algn="ctr" defTabSz="547674" hangingPunct="0">
              <a:defRPr sz="3200"/>
            </a:pPr>
            <a:endParaRPr sz="43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9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/>
          </a:ln>
        </p:spPr>
        <p:txBody>
          <a:bodyPr wrap="square" lIns="47624" tIns="47624" rIns="47624" bIns="47624" anchor="ctr"/>
          <a:lstStyle/>
          <a:p>
            <a:pPr algn="ctr" defTabSz="547674" hangingPunct="0">
              <a:defRPr sz="3200"/>
            </a:pPr>
            <a:endParaRPr sz="43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14" y="1279932"/>
            <a:ext cx="639391" cy="1"/>
          </a:xfrm>
          <a:prstGeom prst="line">
            <a:avLst/>
          </a:prstGeom>
          <a:ln w="12700">
            <a:solidFill>
              <a:srgbClr val="ffffff"/>
            </a:solidFill>
            <a:miter/>
          </a:ln>
        </p:spPr>
        <p:txBody>
          <a:bodyPr wrap="square" lIns="47624" tIns="47624" rIns="47624" bIns="47624" anchor="ctr"/>
          <a:lstStyle/>
          <a:p>
            <a:pPr algn="ctr" defTabSz="547674" hangingPunct="0">
              <a:defRPr sz="3200"/>
            </a:pPr>
            <a:endParaRPr sz="43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3"/>
            <a:ext cx="12194779" cy="317471"/>
          </a:xfrm>
          <a:prstGeom prst="rect">
            <a:avLst/>
          </a:prstGeom>
          <a:solidFill>
            <a:srgbClr val="294891"/>
          </a:solidFill>
          <a:ln w="12700">
            <a:miter/>
          </a:ln>
        </p:spPr>
        <p:txBody>
          <a:bodyPr lIns="47624" tIns="47624" rIns="47624" bIns="47624" anchor="ctr"/>
          <a:lstStyle/>
          <a:p>
            <a:pPr algn="ctr" defTabSz="547674" hangingPunct="0">
              <a:defRPr sz="3200">
                <a:solidFill>
                  <a:srgbClr val="294891"/>
                </a:solidFill>
              </a:defRPr>
            </a:pPr>
            <a:endParaRPr sz="4300" kern="0">
              <a:solidFill>
                <a:srgbClr val="294891"/>
              </a:solidFill>
              <a:sym typeface="Helvetica Light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8" y="6546824"/>
            <a:ext cx="12194779" cy="317471"/>
          </a:xfrm>
          <a:prstGeom prst="rect">
            <a:avLst/>
          </a:prstGeom>
          <a:solidFill>
            <a:srgbClr val="294891"/>
          </a:solidFill>
          <a:ln w="12700">
            <a:miter/>
          </a:ln>
        </p:spPr>
        <p:txBody>
          <a:bodyPr lIns="47624" tIns="47624" rIns="47624" bIns="47624" anchor="ctr"/>
          <a:lstStyle/>
          <a:p>
            <a:pPr algn="ctr" defTabSz="547674" hangingPunct="0">
              <a:defRPr sz="3200">
                <a:solidFill>
                  <a:srgbClr val="ffffff"/>
                </a:solidFill>
              </a:defRPr>
            </a:pPr>
            <a:endParaRPr sz="4300" kern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 rotWithShape="1">
          <a:blip r:embed="rId2"/>
          <a:srcRect l="39740" r="39740" b="36080"/>
          <a:stretch>
            <a:fillRect/>
          </a:stretch>
        </p:blipFill>
        <p:spPr>
          <a:xfrm>
            <a:off x="11386753" y="476094"/>
            <a:ext cx="523745" cy="547763"/>
          </a:xfrm>
          <a:prstGeom prst="rect">
            <a:avLst/>
          </a:prstGeom>
          <a:ln w="12700">
            <a:miter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18421" y="6500815"/>
            <a:ext cx="346249" cy="342403"/>
          </a:xfrm>
          <a:prstGeom prst="rect">
            <a:avLst/>
          </a:prstGeom>
        </p:spPr>
        <p:txBody>
          <a:bodyPr lIns="47624" tIns="47624" rIns="47624" bIns="47624" anchor="t"/>
          <a:lstStyle>
            <a:lvl1pPr algn="ctr" defTabSz="547674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/>
            </a:pPr>
            <a:fld id="{38BCC9FA-36BD-4563-A140-9EBDB17AC4E5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024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88290"/>
      </p:ext>
    </p:extLst>
  </p:cSld>
  <p:clrMapOvr>
    <a:masterClrMapping/>
  </p:clrMapOvr>
</p:sldLayout>
</file>

<file path=ppt/slideLayouts/slideLayout2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Титульный слайд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3" y="-42439"/>
            <a:ext cx="6306668" cy="7034707"/>
          </a:xfrm>
          <a:prstGeom prst="rect">
            <a:avLst/>
          </a:prstGeom>
          <a:blipFill rotWithShape="1">
            <a:blip r:embed="rId2"/>
          </a:blipFill>
          <a:ln w="12700">
            <a:miter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8287" tIns="38287" rIns="38287" bIns="38287" anchor="ctr"/>
          <a:lstStyle/>
          <a:p>
            <a:pPr algn="ctr" defTabSz="440295" hangingPunct="0">
              <a:defRPr sz="3200">
                <a:solidFill>
                  <a:srgbClr val="ffffff"/>
                </a:solidFill>
              </a:defRPr>
            </a:pPr>
            <a:endParaRPr sz="3468" kern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019878" y="2155933"/>
            <a:ext cx="4606668" cy="1546105"/>
          </a:xfrm>
          <a:prstGeom prst="rect">
            <a:avLst/>
          </a:prstGeom>
          <a:ln w="12700">
            <a:miter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08233" y="6505278"/>
            <a:ext cx="366619" cy="319993"/>
          </a:xfrm>
          <a:prstGeom prst="rect">
            <a:avLst/>
          </a:prstGeom>
        </p:spPr>
        <p:txBody>
          <a:bodyPr lIns="44149" tIns="44149" rIns="44149" bIns="44149" anchor="t"/>
          <a:lstStyle>
            <a:lvl1pPr algn="ctr" defTabSz="440295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/>
            </a:pPr>
            <a:fld id="{38BCC9FA-36BD-4563-A140-9EBDB17AC4E5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247054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8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CE34-FFB6-4920-A92B-1FC63BC4C493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CC9FA-36BD-4563-A140-9EBDB17AC4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6178378" y="1913737"/>
            <a:ext cx="5617933" cy="594053"/>
          </a:xfr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7552395" y="1519717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1800" b="1" dirty="0" smtClean="0">
                <a:solidFill>
                  <a:srgbClr val="7D8525"/>
                </a:solidFill>
                <a:latin typeface="Calibri" pitchFamily="34" charset="0"/>
              </a:rPr>
              <a:t>Альтернатива</a:t>
            </a:r>
          </a:p>
          <a:p>
            <a:pPr algn="l">
              <a:lnSpc>
                <a:spcPct val="80000"/>
              </a:lnSpc>
            </a:pPr>
            <a:endParaRPr lang="ru-RU" sz="1800" b="1" dirty="0">
              <a:solidFill>
                <a:srgbClr val="7D8525"/>
              </a:solidFill>
              <a:latin typeface="Calibri" pitchFamily="34" charset="0"/>
            </a:endParaRPr>
          </a:p>
        </p:txBody>
      </p:sp>
      <p:sp>
        <p:nvSpPr>
          <p:cNvPr id="11" name="Название 1"/>
          <p:cNvSpPr txBox="1">
            <a:spLocks/>
          </p:cNvSpPr>
          <p:nvPr/>
        </p:nvSpPr>
        <p:spPr>
          <a:xfrm>
            <a:off x="1275199" y="1497049"/>
            <a:ext cx="4612403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1800" b="1" dirty="0" smtClean="0">
                <a:solidFill>
                  <a:srgbClr val="955E4B"/>
                </a:solidFill>
                <a:latin typeface="Calibri" pitchFamily="34" charset="0"/>
              </a:rPr>
              <a:t>Учебники, не включённые в ФПУ</a:t>
            </a:r>
          </a:p>
          <a:p>
            <a:pPr algn="l">
              <a:lnSpc>
                <a:spcPct val="80000"/>
              </a:lnSpc>
            </a:pPr>
            <a:endParaRPr lang="ru-RU" sz="2000" b="1" dirty="0">
              <a:solidFill>
                <a:srgbClr val="955E4B"/>
              </a:solidFill>
              <a:latin typeface="Calibri" pitchFamily="34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 hasCustomPrompt="1"/>
          </p:nvPr>
        </p:nvSpPr>
        <p:spPr>
          <a:xfrm>
            <a:off x="511176" y="1919554"/>
            <a:ext cx="4835181" cy="691843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Нашивка 13"/>
          <p:cNvSpPr/>
          <p:nvPr/>
        </p:nvSpPr>
        <p:spPr>
          <a:xfrm>
            <a:off x="5520051" y="2023157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178378" y="2507789"/>
            <a:ext cx="5617933" cy="2561966"/>
          </a:xfr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 panose="020B0604020202020204" pitchFamily="34" charset="0"/>
              <a:buChar char="•"/>
              <a:defRPr sz="1200"/>
            </a:lvl4pPr>
            <a:lvl5pPr marL="171450" indent="-171450">
              <a:buFont typeface="Arial" panose="020B0604020202020204" pitchFamily="34" charset="0"/>
              <a:buChar char="•"/>
              <a:defRPr sz="1200"/>
            </a:lvl5pPr>
          </a:lstStyle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3193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8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CE34-FFB6-4920-A92B-1FC63BC4C493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CC9FA-36BD-4563-A140-9EBDB17AC4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6178378" y="1913737"/>
            <a:ext cx="5617933" cy="594053"/>
          </a:xfr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7467601" y="1563144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1800" b="1" dirty="0" smtClean="0">
                <a:solidFill>
                  <a:srgbClr val="7D8525"/>
                </a:solidFill>
                <a:latin typeface="Calibri" pitchFamily="34" charset="0"/>
              </a:rPr>
              <a:t>Альтернатива</a:t>
            </a:r>
          </a:p>
          <a:p>
            <a:pPr algn="l">
              <a:lnSpc>
                <a:spcPct val="80000"/>
              </a:lnSpc>
            </a:pPr>
            <a:endParaRPr lang="ru-RU" sz="1800" b="1" dirty="0">
              <a:solidFill>
                <a:srgbClr val="7D8525"/>
              </a:solidFill>
              <a:latin typeface="Calibri" pitchFamily="34" charset="0"/>
            </a:endParaRPr>
          </a:p>
        </p:txBody>
      </p:sp>
      <p:sp>
        <p:nvSpPr>
          <p:cNvPr id="11" name="Название 1"/>
          <p:cNvSpPr txBox="1">
            <a:spLocks/>
          </p:cNvSpPr>
          <p:nvPr/>
        </p:nvSpPr>
        <p:spPr>
          <a:xfrm>
            <a:off x="1149965" y="1538161"/>
            <a:ext cx="4612403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1800" b="1" dirty="0" smtClean="0">
                <a:solidFill>
                  <a:srgbClr val="955E4B"/>
                </a:solidFill>
                <a:latin typeface="Calibri" pitchFamily="34" charset="0"/>
              </a:rPr>
              <a:t>Учебники, не включённые в ФПУ</a:t>
            </a:r>
          </a:p>
          <a:p>
            <a:pPr algn="l">
              <a:lnSpc>
                <a:spcPct val="80000"/>
              </a:lnSpc>
            </a:pPr>
            <a:endParaRPr lang="ru-RU" sz="2000" b="1" dirty="0">
              <a:solidFill>
                <a:srgbClr val="955E4B"/>
              </a:solidFill>
              <a:latin typeface="Calibri" pitchFamily="34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 hasCustomPrompt="1"/>
          </p:nvPr>
        </p:nvSpPr>
        <p:spPr>
          <a:xfrm>
            <a:off x="511176" y="1919553"/>
            <a:ext cx="4835181" cy="824282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Нашивка 13"/>
          <p:cNvSpPr/>
          <p:nvPr/>
        </p:nvSpPr>
        <p:spPr>
          <a:xfrm>
            <a:off x="5520051" y="2023157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178378" y="2507789"/>
            <a:ext cx="5617933" cy="2561966"/>
          </a:xfr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 panose="020B0604020202020204" pitchFamily="34" charset="0"/>
              <a:buChar char="•"/>
              <a:defRPr sz="1200"/>
            </a:lvl4pPr>
            <a:lvl5pPr marL="171450" indent="-171450">
              <a:buFont typeface="Arial" panose="020B0604020202020204" pitchFamily="34" charset="0"/>
              <a:buChar char="•"/>
              <a:defRPr sz="1200"/>
            </a:lvl5pPr>
          </a:lstStyle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1176" y="3096930"/>
            <a:ext cx="4835181" cy="824282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6" name="Нашивка 13"/>
          <p:cNvSpPr/>
          <p:nvPr/>
        </p:nvSpPr>
        <p:spPr>
          <a:xfrm>
            <a:off x="5520051" y="3130148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56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8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CE34-FFB6-4920-A92B-1FC63BC4C493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CC9FA-36BD-4563-A140-9EBDB17AC4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5235986" y="1913738"/>
            <a:ext cx="5214301" cy="594053"/>
          </a:xfrm>
          <a:solidFill>
            <a:srgbClr val="D2DA7A"/>
          </a:solidFill>
        </p:spPr>
        <p:txBody>
          <a:bodyPr tIns="144000" rIns="180000"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6553201" y="1596043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1800" b="1" dirty="0" smtClean="0">
                <a:solidFill>
                  <a:srgbClr val="7D8525"/>
                </a:solidFill>
                <a:latin typeface="Calibri" pitchFamily="34" charset="0"/>
              </a:rPr>
              <a:t>Альтернатива</a:t>
            </a:r>
          </a:p>
          <a:p>
            <a:pPr algn="l">
              <a:lnSpc>
                <a:spcPct val="80000"/>
              </a:lnSpc>
            </a:pPr>
            <a:endParaRPr lang="ru-RU" sz="1800" b="1" dirty="0">
              <a:solidFill>
                <a:srgbClr val="7D8525"/>
              </a:solidFill>
              <a:latin typeface="Calibri" pitchFamily="34" charset="0"/>
            </a:endParaRPr>
          </a:p>
        </p:txBody>
      </p:sp>
      <p:sp>
        <p:nvSpPr>
          <p:cNvPr id="11" name="Название 1"/>
          <p:cNvSpPr txBox="1">
            <a:spLocks/>
          </p:cNvSpPr>
          <p:nvPr/>
        </p:nvSpPr>
        <p:spPr>
          <a:xfrm>
            <a:off x="838200" y="1539318"/>
            <a:ext cx="4612403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1800" b="1" dirty="0" smtClean="0">
                <a:solidFill>
                  <a:srgbClr val="955E4B"/>
                </a:solidFill>
                <a:latin typeface="Calibri" pitchFamily="34" charset="0"/>
              </a:rPr>
              <a:t>Учебники, не включённые в ФПУ</a:t>
            </a:r>
          </a:p>
          <a:p>
            <a:pPr algn="l">
              <a:lnSpc>
                <a:spcPct val="80000"/>
              </a:lnSpc>
            </a:pPr>
            <a:endParaRPr lang="ru-RU" sz="2000" b="1" dirty="0">
              <a:solidFill>
                <a:srgbClr val="955E4B"/>
              </a:solidFill>
              <a:latin typeface="Calibri" pitchFamily="34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 hasCustomPrompt="1"/>
          </p:nvPr>
        </p:nvSpPr>
        <p:spPr>
          <a:xfrm>
            <a:off x="511178" y="1919553"/>
            <a:ext cx="3883543" cy="824282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Нашивка 13"/>
          <p:cNvSpPr/>
          <p:nvPr/>
        </p:nvSpPr>
        <p:spPr>
          <a:xfrm>
            <a:off x="4577659" y="2023158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5235986" y="2507790"/>
            <a:ext cx="5214301" cy="1223952"/>
          </a:xfrm>
          <a:solidFill>
            <a:srgbClr val="D2DA7A"/>
          </a:solidFill>
        </p:spPr>
        <p:txBody>
          <a:bodyPr rIns="180000"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 panose="020B0604020202020204" pitchFamily="34" charset="0"/>
              <a:buChar char="•"/>
              <a:defRPr sz="1200"/>
            </a:lvl4pPr>
            <a:lvl5pPr marL="171450" indent="-171450">
              <a:buFont typeface="Arial" panose="020B0604020202020204" pitchFamily="34" charset="0"/>
              <a:buChar char="•"/>
              <a:defRPr sz="1200"/>
            </a:lvl5pPr>
          </a:lstStyle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1178" y="4099374"/>
            <a:ext cx="3883543" cy="824282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6" name="Нашивка 13"/>
          <p:cNvSpPr/>
          <p:nvPr/>
        </p:nvSpPr>
        <p:spPr>
          <a:xfrm>
            <a:off x="4577659" y="4132593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5235986" y="4135045"/>
            <a:ext cx="5214301" cy="594053"/>
          </a:xfrm>
          <a:solidFill>
            <a:srgbClr val="D2DA7A"/>
          </a:solidFill>
        </p:spPr>
        <p:txBody>
          <a:bodyPr tIns="144000" rIns="180000"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5235986" y="4729097"/>
            <a:ext cx="5214301" cy="1223952"/>
          </a:xfrm>
          <a:solidFill>
            <a:srgbClr val="D2DA7A"/>
          </a:solidFill>
        </p:spPr>
        <p:txBody>
          <a:bodyPr rIns="180000"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 panose="020B0604020202020204" pitchFamily="34" charset="0"/>
              <a:buChar char="•"/>
              <a:defRPr sz="1200"/>
            </a:lvl4pPr>
            <a:lvl5pPr marL="171450" indent="-171450">
              <a:buFont typeface="Arial" panose="020B0604020202020204" pitchFamily="34" charset="0"/>
              <a:buChar char="•"/>
              <a:defRPr sz="1200"/>
            </a:lvl5pPr>
          </a:lstStyle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543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8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CE34-FFB6-4920-A92B-1FC63BC4C493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CC9FA-36BD-4563-A140-9EBDB17AC4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6178378" y="1913737"/>
            <a:ext cx="5617933" cy="594053"/>
          </a:xfr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7612477" y="1541042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1800" b="1" dirty="0" smtClean="0">
                <a:solidFill>
                  <a:srgbClr val="7D8525"/>
                </a:solidFill>
                <a:latin typeface="Calibri" pitchFamily="34" charset="0"/>
              </a:rPr>
              <a:t>Альтернатива</a:t>
            </a:r>
          </a:p>
          <a:p>
            <a:pPr algn="l">
              <a:lnSpc>
                <a:spcPct val="80000"/>
              </a:lnSpc>
            </a:pPr>
            <a:endParaRPr lang="ru-RU" sz="1800" b="1" dirty="0">
              <a:solidFill>
                <a:srgbClr val="7D8525"/>
              </a:solidFill>
              <a:latin typeface="Calibri" pitchFamily="34" charset="0"/>
            </a:endParaRPr>
          </a:p>
        </p:txBody>
      </p:sp>
      <p:sp>
        <p:nvSpPr>
          <p:cNvPr id="11" name="Название 1"/>
          <p:cNvSpPr txBox="1">
            <a:spLocks/>
          </p:cNvSpPr>
          <p:nvPr/>
        </p:nvSpPr>
        <p:spPr>
          <a:xfrm>
            <a:off x="1361389" y="1522714"/>
            <a:ext cx="4612403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1800" b="1" dirty="0" smtClean="0">
                <a:solidFill>
                  <a:srgbClr val="955E4B"/>
                </a:solidFill>
                <a:latin typeface="Calibri" pitchFamily="34" charset="0"/>
              </a:rPr>
              <a:t>Учебники, не включённые в ФПУ</a:t>
            </a:r>
          </a:p>
          <a:p>
            <a:pPr algn="l">
              <a:lnSpc>
                <a:spcPct val="80000"/>
              </a:lnSpc>
            </a:pPr>
            <a:endParaRPr lang="ru-RU" sz="2000" b="1" dirty="0">
              <a:solidFill>
                <a:srgbClr val="955E4B"/>
              </a:solidFill>
              <a:latin typeface="Calibri" pitchFamily="34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 hasCustomPrompt="1"/>
          </p:nvPr>
        </p:nvSpPr>
        <p:spPr>
          <a:xfrm>
            <a:off x="511176" y="1919554"/>
            <a:ext cx="4835181" cy="691843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Нашивка 13"/>
          <p:cNvSpPr/>
          <p:nvPr/>
        </p:nvSpPr>
        <p:spPr>
          <a:xfrm>
            <a:off x="5520051" y="2023157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178378" y="2507789"/>
            <a:ext cx="5617933" cy="2561966"/>
          </a:xfr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 panose="020B0604020202020204" pitchFamily="34" charset="0"/>
              <a:buChar char="•"/>
              <a:defRPr sz="1200"/>
            </a:lvl4pPr>
            <a:lvl5pPr marL="171450" indent="-171450">
              <a:buFont typeface="Arial" panose="020B0604020202020204" pitchFamily="34" charset="0"/>
              <a:buChar char="•"/>
              <a:defRPr sz="1200"/>
            </a:lvl5pPr>
          </a:lstStyle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1176" y="3096931"/>
            <a:ext cx="4835181" cy="691843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6" name="Нашивка 13"/>
          <p:cNvSpPr/>
          <p:nvPr/>
        </p:nvSpPr>
        <p:spPr>
          <a:xfrm>
            <a:off x="5520051" y="3130148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7" hasCustomPrompt="1"/>
          </p:nvPr>
        </p:nvSpPr>
        <p:spPr>
          <a:xfrm>
            <a:off x="511176" y="4274308"/>
            <a:ext cx="4835181" cy="691843"/>
          </a:xfr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5" name="Нашивка 13"/>
          <p:cNvSpPr/>
          <p:nvPr/>
        </p:nvSpPr>
        <p:spPr>
          <a:xfrm>
            <a:off x="5520051" y="4307525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09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8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CE34-FFB6-4920-A92B-1FC63BC4C493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CC9FA-36BD-4563-A140-9EBDB17AC4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511175" y="3645930"/>
            <a:ext cx="4077301" cy="2076450"/>
          </a:xfrm>
          <a:solidFill>
            <a:srgbClr val="D2DA7A"/>
          </a:solidFill>
        </p:spPr>
        <p:txBody>
          <a:bodyPr/>
          <a:lstStyle>
            <a:lvl4pPr>
              <a:defRPr/>
            </a:lvl4pPr>
          </a:lstStyle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90183" y="3301524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1800" b="1" dirty="0" smtClean="0">
                <a:solidFill>
                  <a:srgbClr val="7D8525"/>
                </a:solidFill>
                <a:latin typeface="Calibri" pitchFamily="34" charset="0"/>
              </a:rPr>
              <a:t>Альтернатива</a:t>
            </a:r>
          </a:p>
          <a:p>
            <a:pPr>
              <a:lnSpc>
                <a:spcPct val="80000"/>
              </a:lnSpc>
            </a:pPr>
            <a:endParaRPr lang="ru-RU" sz="1800" b="1" dirty="0">
              <a:solidFill>
                <a:srgbClr val="7D8525"/>
              </a:solidFill>
              <a:latin typeface="Calibri" pitchFamily="34" charset="0"/>
            </a:endParaRPr>
          </a:p>
        </p:txBody>
      </p:sp>
      <p:sp>
        <p:nvSpPr>
          <p:cNvPr id="11" name="Название 1"/>
          <p:cNvSpPr txBox="1">
            <a:spLocks/>
          </p:cNvSpPr>
          <p:nvPr/>
        </p:nvSpPr>
        <p:spPr>
          <a:xfrm>
            <a:off x="251431" y="1455966"/>
            <a:ext cx="4612403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1800" b="1" dirty="0" smtClean="0">
                <a:solidFill>
                  <a:srgbClr val="955E4B"/>
                </a:solidFill>
                <a:latin typeface="Calibri" pitchFamily="34" charset="0"/>
              </a:rPr>
              <a:t>Учебники, не включённые в ФПУ</a:t>
            </a:r>
          </a:p>
          <a:p>
            <a:pPr algn="ctr">
              <a:lnSpc>
                <a:spcPct val="80000"/>
              </a:lnSpc>
            </a:pPr>
            <a:endParaRPr lang="ru-RU" sz="2000" b="1" dirty="0">
              <a:solidFill>
                <a:srgbClr val="955E4B"/>
              </a:solidFill>
              <a:latin typeface="Calibri" pitchFamily="34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 hasCustomPrompt="1"/>
          </p:nvPr>
        </p:nvSpPr>
        <p:spPr>
          <a:xfrm>
            <a:off x="511176" y="1919552"/>
            <a:ext cx="4077301" cy="765984"/>
          </a:xfrm>
          <a:solidFill>
            <a:srgbClr val="E9E3E1"/>
          </a:solidFill>
        </p:spPr>
        <p:txBody>
          <a:bodyPr/>
          <a:lstStyle>
            <a:lvl3pPr marL="914400" indent="0">
              <a:buNone/>
              <a:defRPr/>
            </a:lvl3pPr>
            <a:lvl4pPr>
              <a:defRPr/>
            </a:lvl4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5230458" y="3623803"/>
            <a:ext cx="3336895" cy="2076450"/>
          </a:xfrm>
          <a:solidFill>
            <a:srgbClr val="D2DA7A"/>
          </a:solidFill>
        </p:spPr>
        <p:txBody>
          <a:bodyPr/>
          <a:lstStyle>
            <a:lvl4pPr>
              <a:defRPr/>
            </a:lvl4pPr>
          </a:lstStyle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5" name="Название 1"/>
          <p:cNvSpPr txBox="1">
            <a:spLocks/>
          </p:cNvSpPr>
          <p:nvPr/>
        </p:nvSpPr>
        <p:spPr>
          <a:xfrm>
            <a:off x="4909467" y="3279397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1800" b="1" dirty="0" smtClean="0">
                <a:solidFill>
                  <a:srgbClr val="7D8525"/>
                </a:solidFill>
                <a:latin typeface="Calibri" pitchFamily="34" charset="0"/>
              </a:rPr>
              <a:t>Альтернатива</a:t>
            </a:r>
          </a:p>
          <a:p>
            <a:pPr>
              <a:lnSpc>
                <a:spcPct val="80000"/>
              </a:lnSpc>
            </a:pPr>
            <a:endParaRPr lang="ru-RU" sz="1800" b="1" dirty="0">
              <a:solidFill>
                <a:srgbClr val="7D8525"/>
              </a:solidFill>
              <a:latin typeface="Calibri" pitchFamily="34" charset="0"/>
            </a:endParaRPr>
          </a:p>
        </p:txBody>
      </p:sp>
      <p:sp>
        <p:nvSpPr>
          <p:cNvPr id="16" name="Название 1"/>
          <p:cNvSpPr txBox="1">
            <a:spLocks/>
          </p:cNvSpPr>
          <p:nvPr/>
        </p:nvSpPr>
        <p:spPr>
          <a:xfrm>
            <a:off x="4970713" y="1433839"/>
            <a:ext cx="4612403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1800" b="1" dirty="0" smtClean="0">
                <a:solidFill>
                  <a:srgbClr val="955E4B"/>
                </a:solidFill>
                <a:latin typeface="Calibri" pitchFamily="34" charset="0"/>
              </a:rPr>
              <a:t>Учебники, не включённые в ФПУ</a:t>
            </a:r>
          </a:p>
          <a:p>
            <a:pPr algn="ctr">
              <a:lnSpc>
                <a:spcPct val="80000"/>
              </a:lnSpc>
            </a:pPr>
            <a:endParaRPr lang="ru-RU" sz="2000" b="1" dirty="0">
              <a:solidFill>
                <a:srgbClr val="955E4B"/>
              </a:solidFill>
              <a:latin typeface="Calibri" pitchFamily="34" charset="0"/>
            </a:endParaRPr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5230458" y="1919553"/>
            <a:ext cx="6780311" cy="765985"/>
          </a:xfrm>
          <a:solidFill>
            <a:srgbClr val="E9E3E1"/>
          </a:solidFill>
        </p:spPr>
        <p:txBody>
          <a:bodyPr/>
          <a:lstStyle>
            <a:lvl3pPr marL="914400" indent="0">
              <a:buNone/>
              <a:defRPr/>
            </a:lvl3pPr>
            <a:lvl4pPr>
              <a:defRPr/>
            </a:lvl4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8673874" y="3605052"/>
            <a:ext cx="3336895" cy="2076450"/>
          </a:xfrm>
          <a:solidFill>
            <a:srgbClr val="D2DA7A"/>
          </a:solidFill>
        </p:spPr>
        <p:txBody>
          <a:bodyPr/>
          <a:lstStyle>
            <a:lvl4pPr>
              <a:defRPr/>
            </a:lvl4pPr>
          </a:lstStyle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Нашивка 13"/>
          <p:cNvSpPr/>
          <p:nvPr/>
        </p:nvSpPr>
        <p:spPr>
          <a:xfrm rot="5400000">
            <a:off x="2209800" y="2602918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Нашивка 13"/>
          <p:cNvSpPr/>
          <p:nvPr/>
        </p:nvSpPr>
        <p:spPr>
          <a:xfrm rot="5400000">
            <a:off x="7124503" y="2605770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Нашивка 13"/>
          <p:cNvSpPr/>
          <p:nvPr/>
        </p:nvSpPr>
        <p:spPr>
          <a:xfrm rot="5400000">
            <a:off x="9982200" y="2602918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63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666696" y="1842479"/>
            <a:ext cx="4193629" cy="732528"/>
          </a:xfrm>
          <a:solidFill>
            <a:srgbClr val="E9E3E1"/>
          </a:solidFill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0" indent="0">
              <a:buNone/>
              <a:defRPr b="1"/>
            </a:lvl4pPr>
            <a:lvl5pPr marL="0" indent="0">
              <a:buNone/>
              <a:defRPr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8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CE34-FFB6-4920-A92B-1FC63BC4C493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CC9FA-36BD-4563-A140-9EBDB17AC4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Название 1"/>
          <p:cNvSpPr txBox="1">
            <a:spLocks/>
          </p:cNvSpPr>
          <p:nvPr/>
        </p:nvSpPr>
        <p:spPr>
          <a:xfrm>
            <a:off x="3274390" y="2873525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1800" b="1" dirty="0" smtClean="0">
                <a:solidFill>
                  <a:srgbClr val="7D8525"/>
                </a:solidFill>
                <a:latin typeface="Calibri" pitchFamily="34" charset="0"/>
              </a:rPr>
              <a:t>Альтернатива</a:t>
            </a:r>
          </a:p>
          <a:p>
            <a:pPr>
              <a:lnSpc>
                <a:spcPct val="80000"/>
              </a:lnSpc>
            </a:pPr>
            <a:endParaRPr lang="ru-RU" sz="1800" b="1" dirty="0">
              <a:solidFill>
                <a:srgbClr val="7D8525"/>
              </a:solidFill>
              <a:latin typeface="Calibri" pitchFamily="34" charset="0"/>
            </a:endParaRPr>
          </a:p>
        </p:txBody>
      </p:sp>
      <p:sp>
        <p:nvSpPr>
          <p:cNvPr id="16" name="Название 1"/>
          <p:cNvSpPr txBox="1">
            <a:spLocks/>
          </p:cNvSpPr>
          <p:nvPr/>
        </p:nvSpPr>
        <p:spPr>
          <a:xfrm>
            <a:off x="3356768" y="1418411"/>
            <a:ext cx="4612403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1800" b="1" dirty="0" smtClean="0">
                <a:solidFill>
                  <a:srgbClr val="955E4B"/>
                </a:solidFill>
                <a:latin typeface="Calibri" pitchFamily="34" charset="0"/>
              </a:rPr>
              <a:t>Учебники, не включённые в ФПУ</a:t>
            </a:r>
          </a:p>
          <a:p>
            <a:pPr algn="ctr">
              <a:lnSpc>
                <a:spcPct val="80000"/>
              </a:lnSpc>
            </a:pPr>
            <a:endParaRPr lang="ru-RU" sz="2000" b="1" dirty="0">
              <a:solidFill>
                <a:srgbClr val="955E4B"/>
              </a:solidFill>
              <a:latin typeface="Calibri" pitchFamily="34" charset="0"/>
            </a:endParaRPr>
          </a:p>
        </p:txBody>
      </p:sp>
      <p:sp>
        <p:nvSpPr>
          <p:cNvPr id="22" name="Нашивка 13"/>
          <p:cNvSpPr/>
          <p:nvPr/>
        </p:nvSpPr>
        <p:spPr>
          <a:xfrm rot="5400000">
            <a:off x="2521195" y="2711971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666696" y="3359314"/>
            <a:ext cx="4193629" cy="594053"/>
          </a:xfr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8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66696" y="3953366"/>
            <a:ext cx="4193629" cy="2346782"/>
          </a:xfr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12"/>
          <p:cNvSpPr>
            <a:spLocks noGrp="1"/>
          </p:cNvSpPr>
          <p:nvPr>
            <p:ph type="body" sz="quarter" idx="17" hasCustomPrompt="1"/>
          </p:nvPr>
        </p:nvSpPr>
        <p:spPr>
          <a:xfrm>
            <a:off x="6513786" y="1816734"/>
            <a:ext cx="4193629" cy="732528"/>
          </a:xfrm>
          <a:solidFill>
            <a:srgbClr val="E9E3E1"/>
          </a:solidFill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0" indent="0">
              <a:buNone/>
              <a:defRPr b="1"/>
            </a:lvl4pPr>
            <a:lvl5pPr marL="0" indent="0">
              <a:buNone/>
              <a:defRPr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Нашивка 13"/>
          <p:cNvSpPr/>
          <p:nvPr/>
        </p:nvSpPr>
        <p:spPr>
          <a:xfrm rot="5400000">
            <a:off x="8368284" y="2686226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6513786" y="3333567"/>
            <a:ext cx="4193629" cy="594053"/>
          </a:xfr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6513786" y="3927621"/>
            <a:ext cx="4193629" cy="2346782"/>
          </a:xfr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124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666695" y="1842481"/>
            <a:ext cx="10223727" cy="657323"/>
          </a:xfrm>
          <a:solidFill>
            <a:srgbClr val="E9E3E1"/>
          </a:solidFill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0" indent="0">
              <a:buNone/>
              <a:defRPr b="1"/>
            </a:lvl4pPr>
            <a:lvl5pPr marL="0" indent="0">
              <a:buNone/>
              <a:defRPr/>
            </a:lvl5pPr>
          </a:lstStyle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09800" y="132418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CE34-FFB6-4920-A92B-1FC63BC4C493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CC9FA-36BD-4563-A140-9EBDB17AC4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Название 1"/>
          <p:cNvSpPr txBox="1">
            <a:spLocks/>
          </p:cNvSpPr>
          <p:nvPr/>
        </p:nvSpPr>
        <p:spPr>
          <a:xfrm>
            <a:off x="3348531" y="3104600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1800" b="1" dirty="0" smtClean="0">
                <a:solidFill>
                  <a:srgbClr val="7D8525"/>
                </a:solidFill>
                <a:latin typeface="Calibri" pitchFamily="34" charset="0"/>
              </a:rPr>
              <a:t>Альтернатива</a:t>
            </a:r>
          </a:p>
          <a:p>
            <a:pPr>
              <a:lnSpc>
                <a:spcPct val="80000"/>
              </a:lnSpc>
            </a:pPr>
            <a:endParaRPr lang="ru-RU" sz="1800" b="1" dirty="0">
              <a:solidFill>
                <a:srgbClr val="7D8525"/>
              </a:solidFill>
              <a:latin typeface="Calibri" pitchFamily="34" charset="0"/>
            </a:endParaRPr>
          </a:p>
        </p:txBody>
      </p:sp>
      <p:sp>
        <p:nvSpPr>
          <p:cNvPr id="16" name="Название 1"/>
          <p:cNvSpPr txBox="1">
            <a:spLocks/>
          </p:cNvSpPr>
          <p:nvPr/>
        </p:nvSpPr>
        <p:spPr>
          <a:xfrm>
            <a:off x="3348529" y="1485176"/>
            <a:ext cx="4612403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1800" b="1" dirty="0" smtClean="0">
                <a:solidFill>
                  <a:srgbClr val="955E4B"/>
                </a:solidFill>
                <a:latin typeface="Calibri" pitchFamily="34" charset="0"/>
              </a:rPr>
              <a:t>Учебники, не включённые в ФПУ</a:t>
            </a:r>
          </a:p>
          <a:p>
            <a:pPr algn="ctr">
              <a:lnSpc>
                <a:spcPct val="80000"/>
              </a:lnSpc>
            </a:pPr>
            <a:endParaRPr lang="ru-RU" sz="2000" b="1" dirty="0">
              <a:solidFill>
                <a:srgbClr val="955E4B"/>
              </a:solidFill>
              <a:latin typeface="Calibri" pitchFamily="34" charset="0"/>
            </a:endParaRP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4110111" y="3393628"/>
            <a:ext cx="3336895" cy="2467252"/>
          </a:xfrm>
          <a:solidFill>
            <a:srgbClr val="D2DA7A"/>
          </a:solidFill>
        </p:spPr>
        <p:txBody>
          <a:bodyPr/>
          <a:lstStyle>
            <a:lvl2pPr marL="457200" indent="0">
              <a:buNone/>
              <a:defRPr/>
            </a:lvl2pPr>
            <a:lvl3pPr marL="0" indent="0">
              <a:buNone/>
              <a:defRPr b="1"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0" name="Нашивка 13"/>
          <p:cNvSpPr/>
          <p:nvPr/>
        </p:nvSpPr>
        <p:spPr>
          <a:xfrm rot="5400000">
            <a:off x="5153660" y="2631209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7553527" y="3389851"/>
            <a:ext cx="3336895" cy="2467252"/>
          </a:xfrm>
          <a:solidFill>
            <a:srgbClr val="D2DA7A"/>
          </a:solidFill>
        </p:spPr>
        <p:txBody>
          <a:bodyPr/>
          <a:lstStyle>
            <a:lvl2pPr marL="457200" indent="0">
              <a:buNone/>
              <a:defRPr/>
            </a:lvl2pPr>
            <a:lvl3pPr marL="0" indent="0">
              <a:buNone/>
              <a:defRPr b="1"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2" name="Нашивка 13"/>
          <p:cNvSpPr/>
          <p:nvPr/>
        </p:nvSpPr>
        <p:spPr>
          <a:xfrm rot="5400000">
            <a:off x="2105240" y="2608464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Нашивка 13"/>
          <p:cNvSpPr/>
          <p:nvPr/>
        </p:nvSpPr>
        <p:spPr>
          <a:xfrm rot="5400000">
            <a:off x="8979659" y="2633719"/>
            <a:ext cx="484632" cy="484632"/>
          </a:xfrm>
          <a:prstGeom prst="chevron">
            <a:avLst/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541354" y="3389851"/>
            <a:ext cx="3336895" cy="2467252"/>
          </a:xfrm>
          <a:solidFill>
            <a:srgbClr val="D2DA7A"/>
          </a:solidFill>
        </p:spPr>
        <p:txBody>
          <a:bodyPr/>
          <a:lstStyle>
            <a:lvl2pPr marL="457200" indent="0">
              <a:buNone/>
              <a:defRPr/>
            </a:lvl2pPr>
            <a:lvl3pPr marL="0" indent="0">
              <a:buNone/>
              <a:defRPr b="1"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8513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slideLayout" Target="../slideLayouts/slideLayout13.xml"  /><Relationship Id="rId14" Type="http://schemas.openxmlformats.org/officeDocument/2006/relationships/slideLayout" Target="../slideLayouts/slideLayout14.xml"  /><Relationship Id="rId15" Type="http://schemas.openxmlformats.org/officeDocument/2006/relationships/slideLayout" Target="../slideLayouts/slideLayout15.xml"  /><Relationship Id="rId16" Type="http://schemas.openxmlformats.org/officeDocument/2006/relationships/slideLayout" Target="../slideLayouts/slideLayout16.xml"  /><Relationship Id="rId17" Type="http://schemas.openxmlformats.org/officeDocument/2006/relationships/slideLayout" Target="../slideLayouts/slideLayout17.xml"  /><Relationship Id="rId18" Type="http://schemas.openxmlformats.org/officeDocument/2006/relationships/slideLayout" Target="../slideLayouts/slideLayout18.xml"  /><Relationship Id="rId19" Type="http://schemas.openxmlformats.org/officeDocument/2006/relationships/slideLayout" Target="../slideLayouts/slideLayout19.xml"  /><Relationship Id="rId2" Type="http://schemas.openxmlformats.org/officeDocument/2006/relationships/slideLayout" Target="../slideLayouts/slideLayout2.xml"  /><Relationship Id="rId20" Type="http://schemas.openxmlformats.org/officeDocument/2006/relationships/slideLayout" Target="../slideLayouts/slideLayout20.xml"  /><Relationship Id="rId21" Type="http://schemas.openxmlformats.org/officeDocument/2006/relationships/slideLayout" Target="../slideLayouts/slideLayout21.xml"  /><Relationship Id="rId22" Type="http://schemas.openxmlformats.org/officeDocument/2006/relationships/slideLayout" Target="../slideLayouts/slideLayout22.xml"  /><Relationship Id="rId23" Type="http://schemas.openxmlformats.org/officeDocument/2006/relationships/slideLayout" Target="../slideLayouts/slideLayout23.xml"  /><Relationship Id="rId24" Type="http://schemas.openxmlformats.org/officeDocument/2006/relationships/slideLayout" Target="../slideLayouts/slideLayout24.xml"  /><Relationship Id="rId25" Type="http://schemas.openxmlformats.org/officeDocument/2006/relationships/theme" Target="../theme/theme1.xml"  /><Relationship Id="rId26" Type="http://schemas.openxmlformats.org/officeDocument/2006/relationships/image" Target="../media/image5.png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800" y="132418"/>
            <a:ext cx="10515600" cy="817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5400" spc="-40" dirty="0" smtClean="0">
                <a:solidFill>
                  <a:srgbClr val="294790"/>
                </a:solidFill>
                <a:cs typeface="Arial" pitchFamily="34" charset="0"/>
              </a:rPr>
              <a:t>ОБРАЗЕЦ ЗАГОЛОВКА</a:t>
            </a:r>
            <a:endParaRPr lang="ru-RU" sz="4400" spc="-40" dirty="0">
              <a:solidFill>
                <a:srgbClr val="294790"/>
              </a:solidFill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FB6CE34-FFB6-4920-A92B-1FC63BC4C493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38BCC9FA-36BD-4563-A140-9EBDB17AC4E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37773" y="891636"/>
            <a:ext cx="11568479" cy="0"/>
          </a:xfrm>
          <a:prstGeom prst="line">
            <a:avLst/>
          </a:prstGeom>
          <a:ln w="19050">
            <a:solidFill>
              <a:srgbClr val="294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37772" y="0"/>
            <a:ext cx="1833928" cy="891636"/>
          </a:xfrm>
          <a:prstGeom prst="rect">
            <a:avLst/>
          </a:prstGeom>
          <a:solidFill>
            <a:srgbClr val="29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pic>
        <p:nvPicPr>
          <p:cNvPr id="10" name="Picture 2" descr="C:\Users\akladova\Desktop\logo_prosveschenie-01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36" y="229525"/>
            <a:ext cx="1447800" cy="5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28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1" kern="1200">
          <a:solidFill>
            <a:srgbClr val="955E4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955E4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kern="1200">
          <a:solidFill>
            <a:srgbClr val="955E4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955E4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955E4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vmlDrawing" Target="../drawings/vmlDrawing1.vml"  /><Relationship Id="rId10" Type="http://schemas.openxmlformats.org/officeDocument/2006/relationships/image" Target="../media/image9.png"  /><Relationship Id="rId11" Type="http://schemas.openxmlformats.org/officeDocument/2006/relationships/image" Target="../media/image10.svg"  /><Relationship Id="rId12" Type="http://schemas.openxmlformats.org/officeDocument/2006/relationships/image" Target="../media/image11.png"  /><Relationship Id="rId15" Type="http://schemas.openxmlformats.org/officeDocument/2006/relationships/image" Target="../media/image12.svg"  /><Relationship Id="rId16" Type="http://schemas.openxmlformats.org/officeDocument/2006/relationships/image" Target="../media/image13.png"  /><Relationship Id="rId17" Type="http://schemas.openxmlformats.org/officeDocument/2006/relationships/image" Target="../media/image14.svg"  /><Relationship Id="rId18" Type="http://schemas.openxmlformats.org/officeDocument/2006/relationships/image" Target="../media/image15.png"  /><Relationship Id="rId19" Type="http://schemas.openxmlformats.org/officeDocument/2006/relationships/image" Target="../media/image16.png"  /><Relationship Id="rId2" Type="http://schemas.openxmlformats.org/officeDocument/2006/relationships/tags" Target="../tags/tag1.xml"  /><Relationship Id="rId20" Type="http://schemas.openxmlformats.org/officeDocument/2006/relationships/image" Target="../media/image17.emf"  /><Relationship Id="rId3" Type="http://schemas.openxmlformats.org/officeDocument/2006/relationships/slideLayout" Target="../slideLayouts/slideLayout1.xml"  /><Relationship Id="rId4" Type="http://schemas.openxmlformats.org/officeDocument/2006/relationships/notesSlide" Target="../notesSlides/notesSlide1.xml"  /><Relationship Id="rId5" Type="http://schemas.openxmlformats.org/officeDocument/2006/relationships/oleObject" Target="../embeddings/oleObject1.bin"  /><Relationship Id="rId6" Type="http://schemas.openxmlformats.org/officeDocument/2006/relationships/image" Target="../media/image6.emf"  /><Relationship Id="rId7" Type="http://schemas.openxmlformats.org/officeDocument/2006/relationships/image" Target="../media/image7.png"  /><Relationship Id="rId9" Type="http://schemas.openxmlformats.org/officeDocument/2006/relationships/image" Target="../media/image8.sv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0.xml"  /><Relationship Id="rId2" Type="http://schemas.openxmlformats.org/officeDocument/2006/relationships/image" Target="../media/image47.png"  /><Relationship Id="rId3" Type="http://schemas.openxmlformats.org/officeDocument/2006/relationships/image" Target="../media/image48.png"  /><Relationship Id="rId4" Type="http://schemas.openxmlformats.org/officeDocument/2006/relationships/image" Target="../media/image49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0.xml"  /><Relationship Id="rId2" Type="http://schemas.openxmlformats.org/officeDocument/2006/relationships/image" Target="../media/image50.jpeg"  /><Relationship Id="rId3" Type="http://schemas.openxmlformats.org/officeDocument/2006/relationships/image" Target="../media/image51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0.xml"  /><Relationship Id="rId2" Type="http://schemas.openxmlformats.org/officeDocument/2006/relationships/image" Target="../media/image52.png"  /><Relationship Id="rId3" Type="http://schemas.openxmlformats.org/officeDocument/2006/relationships/image" Target="../media/image53.png"  /><Relationship Id="rId4" Type="http://schemas.openxmlformats.org/officeDocument/2006/relationships/image" Target="../media/image50.jpeg"  /><Relationship Id="rId5" Type="http://schemas.openxmlformats.org/officeDocument/2006/relationships/image" Target="../media/image51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54.jpeg"  /><Relationship Id="rId3" Type="http://schemas.openxmlformats.org/officeDocument/2006/relationships/image" Target="../media/image55.jpeg"  /><Relationship Id="rId4" Type="http://schemas.openxmlformats.org/officeDocument/2006/relationships/image" Target="../media/image56.jpeg"  /><Relationship Id="rId5" Type="http://schemas.openxmlformats.org/officeDocument/2006/relationships/image" Target="../media/image57.png"  /><Relationship Id="rId6" Type="http://schemas.openxmlformats.org/officeDocument/2006/relationships/image" Target="../media/image58.png"  /><Relationship Id="rId7" Type="http://schemas.openxmlformats.org/officeDocument/2006/relationships/image" Target="../media/image59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10" Type="http://schemas.openxmlformats.org/officeDocument/2006/relationships/image" Target="../media/image66.jpeg"  /><Relationship Id="rId11" Type="http://schemas.openxmlformats.org/officeDocument/2006/relationships/image" Target="../media/image67.jpeg"  /><Relationship Id="rId12" Type="http://schemas.openxmlformats.org/officeDocument/2006/relationships/image" Target="../media/image68.jpeg"  /><Relationship Id="rId13" Type="http://schemas.openxmlformats.org/officeDocument/2006/relationships/image" Target="../media/image69.jpeg"  /><Relationship Id="rId2" Type="http://schemas.openxmlformats.org/officeDocument/2006/relationships/image" Target="../media/image60.jpeg"  /><Relationship Id="rId3" Type="http://schemas.openxmlformats.org/officeDocument/2006/relationships/image" Target="../media/image24.jpeg"  /><Relationship Id="rId4" Type="http://schemas.openxmlformats.org/officeDocument/2006/relationships/image" Target="../media/image61.jpeg"  /><Relationship Id="rId5" Type="http://schemas.openxmlformats.org/officeDocument/2006/relationships/image" Target="../media/image62.jpeg"  /><Relationship Id="rId6" Type="http://schemas.openxmlformats.org/officeDocument/2006/relationships/image" Target="../media/image63.jpeg"  /><Relationship Id="rId7" Type="http://schemas.openxmlformats.org/officeDocument/2006/relationships/image" Target="../media/image23.png"  /><Relationship Id="rId8" Type="http://schemas.openxmlformats.org/officeDocument/2006/relationships/image" Target="../media/image64.jpeg"  /><Relationship Id="rId9" Type="http://schemas.openxmlformats.org/officeDocument/2006/relationships/image" Target="../media/image65.jpe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1.xml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70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1.xml"  /><Relationship Id="rId2" Type="http://schemas.openxmlformats.org/officeDocument/2006/relationships/image" Target="../media/image71.png"  /><Relationship Id="rId3" Type="http://schemas.openxmlformats.org/officeDocument/2006/relationships/image" Target="../media/image72.jpeg"  /><Relationship Id="rId4" Type="http://schemas.openxmlformats.org/officeDocument/2006/relationships/image" Target="../media/image62.jpe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1.xml"  /><Relationship Id="rId2" Type="http://schemas.openxmlformats.org/officeDocument/2006/relationships/image" Target="../media/image73.png"  /><Relationship Id="rId3" Type="http://schemas.openxmlformats.org/officeDocument/2006/relationships/image" Target="../media/image71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1.xml"  /><Relationship Id="rId2" Type="http://schemas.openxmlformats.org/officeDocument/2006/relationships/image" Target="../media/image74.png"  /><Relationship Id="rId3" Type="http://schemas.openxmlformats.org/officeDocument/2006/relationships/image" Target="../media/image68.jpeg"  /><Relationship Id="rId4" Type="http://schemas.openxmlformats.org/officeDocument/2006/relationships/image" Target="../media/image75.png"  /><Relationship Id="rId5" Type="http://schemas.openxmlformats.org/officeDocument/2006/relationships/image" Target="../media/image76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1.xml"  /><Relationship Id="rId2" Type="http://schemas.openxmlformats.org/officeDocument/2006/relationships/image" Target="../media/image77.jpeg"  /><Relationship Id="rId3" Type="http://schemas.openxmlformats.org/officeDocument/2006/relationships/image" Target="../media/image78.jpeg"  /><Relationship Id="rId4" Type="http://schemas.openxmlformats.org/officeDocument/2006/relationships/image" Target="../media/image69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.xml"  /><Relationship Id="rId2" Type="http://schemas.openxmlformats.org/officeDocument/2006/relationships/slideLayout" Target="../slideLayouts/slideLayout2.xml"  /><Relationship Id="rId3" Type="http://schemas.openxmlformats.org/officeDocument/2006/relationships/vmlDrawing" Target="../drawings/vmlDrawing2.vml"  /><Relationship Id="rId4" Type="http://schemas.openxmlformats.org/officeDocument/2006/relationships/oleObject" Target="../embeddings/oleObject2.bin"  /><Relationship Id="rId5" Type="http://schemas.openxmlformats.org/officeDocument/2006/relationships/hyperlink" Target="https://edu.gov.ru/national-project/" TargetMode="External" /><Relationship Id="rId6" Type="http://schemas.openxmlformats.org/officeDocument/2006/relationships/image" Target="../media/image19.jpe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79.jpeg"  /><Relationship Id="rId3" Type="http://schemas.openxmlformats.org/officeDocument/2006/relationships/image" Target="../media/image80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81.png"  /><Relationship Id="rId3" Type="http://schemas.openxmlformats.org/officeDocument/2006/relationships/hyperlink" Target="https://fgosreestr.ru/" TargetMode="External" /><Relationship Id="rId4" Type="http://schemas.openxmlformats.org/officeDocument/2006/relationships/image" Target="../media/image82.png"  /><Relationship Id="rId5" Type="http://schemas.openxmlformats.org/officeDocument/2006/relationships/image" Target="../media/image83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10" Type="http://schemas.openxmlformats.org/officeDocument/2006/relationships/image" Target="../media/image92.png"  /><Relationship Id="rId2" Type="http://schemas.openxmlformats.org/officeDocument/2006/relationships/image" Target="../media/image84.jpeg"  /><Relationship Id="rId3" Type="http://schemas.openxmlformats.org/officeDocument/2006/relationships/image" Target="../media/image85.jpeg"  /><Relationship Id="rId4" Type="http://schemas.openxmlformats.org/officeDocument/2006/relationships/image" Target="../media/image86.jpeg"  /><Relationship Id="rId5" Type="http://schemas.openxmlformats.org/officeDocument/2006/relationships/image" Target="../media/image87.jpeg"  /><Relationship Id="rId6" Type="http://schemas.openxmlformats.org/officeDocument/2006/relationships/image" Target="../media/image88.jpeg"  /><Relationship Id="rId7" Type="http://schemas.openxmlformats.org/officeDocument/2006/relationships/image" Target="../media/image89.jpeg"  /><Relationship Id="rId8" Type="http://schemas.openxmlformats.org/officeDocument/2006/relationships/image" Target="../media/image90.png"  /><Relationship Id="rId9" Type="http://schemas.openxmlformats.org/officeDocument/2006/relationships/image" Target="../media/image91.pn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1.xml"  /><Relationship Id="rId2" Type="http://schemas.openxmlformats.org/officeDocument/2006/relationships/image" Target="../media/image93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1.xml"  /><Relationship Id="rId2" Type="http://schemas.openxmlformats.org/officeDocument/2006/relationships/image" Target="../media/image94.png"  /><Relationship Id="rId3" Type="http://schemas.openxmlformats.org/officeDocument/2006/relationships/image" Target="../media/image95.png"  /><Relationship Id="rId4" Type="http://schemas.openxmlformats.org/officeDocument/2006/relationships/image" Target="../media/image96.png"  /><Relationship Id="rId5" Type="http://schemas.openxmlformats.org/officeDocument/2006/relationships/image" Target="../media/image97.pn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1.xml"  /><Relationship Id="rId2" Type="http://schemas.openxmlformats.org/officeDocument/2006/relationships/image" Target="../media/image98.png"  /><Relationship Id="rId3" Type="http://schemas.openxmlformats.org/officeDocument/2006/relationships/image" Target="../media/image99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1.xml"  /><Relationship Id="rId2" Type="http://schemas.openxmlformats.org/officeDocument/2006/relationships/image" Target="../media/image100.png"  /><Relationship Id="rId3" Type="http://schemas.openxmlformats.org/officeDocument/2006/relationships/image" Target="../media/image101.png"  /><Relationship Id="rId4" Type="http://schemas.openxmlformats.org/officeDocument/2006/relationships/image" Target="../media/image102.png"  /><Relationship Id="rId5" Type="http://schemas.openxmlformats.org/officeDocument/2006/relationships/image" Target="../media/image103.pn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1.xml"  /><Relationship Id="rId2" Type="http://schemas.openxmlformats.org/officeDocument/2006/relationships/image" Target="../media/image91.pn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1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104.jpeg"  /><Relationship Id="rId4" Type="http://schemas.openxmlformats.org/officeDocument/2006/relationships/image" Target="../media/image105.png"  /><Relationship Id="rId5" Type="http://schemas.openxmlformats.org/officeDocument/2006/relationships/image" Target="../media/image106.jpeg"  /><Relationship Id="rId6" Type="http://schemas.openxmlformats.org/officeDocument/2006/relationships/image" Target="../media/image107.pn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1.xml"  /><Relationship Id="rId2" Type="http://schemas.openxmlformats.org/officeDocument/2006/relationships/image" Target="../media/image108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0.png"  /><Relationship Id="rId3" Type="http://schemas.openxmlformats.org/officeDocument/2006/relationships/image" Target="../media/image21.png"  /><Relationship Id="rId4" Type="http://schemas.openxmlformats.org/officeDocument/2006/relationships/image" Target="../media/image22.jpeg"  /><Relationship Id="rId5" Type="http://schemas.openxmlformats.org/officeDocument/2006/relationships/image" Target="../media/image23.png"  /><Relationship Id="rId6" Type="http://schemas.openxmlformats.org/officeDocument/2006/relationships/image" Target="../media/image24.jpe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1.xml"  /><Relationship Id="rId2" Type="http://schemas.openxmlformats.org/officeDocument/2006/relationships/image" Target="../media/image109.png"  /><Relationship Id="rId3" Type="http://schemas.openxmlformats.org/officeDocument/2006/relationships/image" Target="../media/image110.png"  /><Relationship Id="rId4" Type="http://schemas.openxmlformats.org/officeDocument/2006/relationships/image" Target="../media/image92.png"  /><Relationship Id="rId5" Type="http://schemas.openxmlformats.org/officeDocument/2006/relationships/image" Target="../media/image111.png"  /><Relationship Id="rId6" Type="http://schemas.openxmlformats.org/officeDocument/2006/relationships/image" Target="../media/image112.jpe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13.png"  /><Relationship Id="rId3" Type="http://schemas.openxmlformats.org/officeDocument/2006/relationships/image" Target="../media/image114.pn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4.xml"  /><Relationship Id="rId2" Type="http://schemas.openxmlformats.org/officeDocument/2006/relationships/notesSlide" Target="../notesSlides/notesSlide6.xml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10" Type="http://schemas.openxmlformats.org/officeDocument/2006/relationships/image" Target="../media/image123.jpeg"  /><Relationship Id="rId11" Type="http://schemas.openxmlformats.org/officeDocument/2006/relationships/image" Target="../media/image124.jpeg"  /><Relationship Id="rId12" Type="http://schemas.openxmlformats.org/officeDocument/2006/relationships/image" Target="../media/image125.png"  /><Relationship Id="rId2" Type="http://schemas.openxmlformats.org/officeDocument/2006/relationships/image" Target="../media/image115.png"  /><Relationship Id="rId3" Type="http://schemas.openxmlformats.org/officeDocument/2006/relationships/image" Target="../media/image116.png"  /><Relationship Id="rId4" Type="http://schemas.openxmlformats.org/officeDocument/2006/relationships/image" Target="../media/image117.png"  /><Relationship Id="rId5" Type="http://schemas.openxmlformats.org/officeDocument/2006/relationships/image" Target="../media/image118.png"  /><Relationship Id="rId6" Type="http://schemas.openxmlformats.org/officeDocument/2006/relationships/image" Target="../media/image119.png"  /><Relationship Id="rId7" Type="http://schemas.openxmlformats.org/officeDocument/2006/relationships/image" Target="../media/image120.png"  /><Relationship Id="rId8" Type="http://schemas.openxmlformats.org/officeDocument/2006/relationships/image" Target="../media/image121.png"  /><Relationship Id="rId9" Type="http://schemas.openxmlformats.org/officeDocument/2006/relationships/image" Target="../media/image122.pn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1.xml"  /><Relationship Id="rId2" Type="http://schemas.openxmlformats.org/officeDocument/2006/relationships/image" Target="../media/image126.pn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7.xml"  /><Relationship Id="rId2" Type="http://schemas.openxmlformats.org/officeDocument/2006/relationships/slideLayout" Target="../slideLayouts/slideLayout1.xml"  /><Relationship Id="rId3" Type="http://schemas.openxmlformats.org/officeDocument/2006/relationships/vmlDrawing" Target="../drawings/vmlDrawing3.vml"  /><Relationship Id="rId4" Type="http://schemas.openxmlformats.org/officeDocument/2006/relationships/oleObject" Target="../embeddings/oleObject3.bin"  /><Relationship Id="rId5" Type="http://schemas.openxmlformats.org/officeDocument/2006/relationships/image" Target="../media/image128.emf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29.jpeg"  /></Relationships>
</file>

<file path=ppt/slides/_rels/slide37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8.xml"  /><Relationship Id="rId2" Type="http://schemas.openxmlformats.org/officeDocument/2006/relationships/slideLayout" Target="../slideLayouts/slideLayout2.xml"  /></Relationships>
</file>

<file path=ppt/slides/_rels/slide38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9.xml"  /><Relationship Id="rId10" Type="http://schemas.openxmlformats.org/officeDocument/2006/relationships/image" Target="../media/image136.jpeg"  /><Relationship Id="rId11" Type="http://schemas.openxmlformats.org/officeDocument/2006/relationships/image" Target="../media/image137.jpeg"  /><Relationship Id="rId12" Type="http://schemas.openxmlformats.org/officeDocument/2006/relationships/image" Target="../media/image138.jpeg"  /><Relationship Id="rId13" Type="http://schemas.openxmlformats.org/officeDocument/2006/relationships/image" Target="../media/image139.png"  /><Relationship Id="rId14" Type="http://schemas.openxmlformats.org/officeDocument/2006/relationships/image" Target="../media/image140.png"  /><Relationship Id="rId15" Type="http://schemas.openxmlformats.org/officeDocument/2006/relationships/image" Target="../media/image141.png"  /><Relationship Id="rId16" Type="http://schemas.openxmlformats.org/officeDocument/2006/relationships/image" Target="../media/image142.png"  /><Relationship Id="rId2" Type="http://schemas.openxmlformats.org/officeDocument/2006/relationships/slideLayout" Target="../slideLayouts/slideLayout1.xml"  /><Relationship Id="rId3" Type="http://schemas.openxmlformats.org/officeDocument/2006/relationships/vmlDrawing" Target="../drawings/vmlDrawing4.vml"  /><Relationship Id="rId4" Type="http://schemas.openxmlformats.org/officeDocument/2006/relationships/oleObject" Target="../embeddings/oleObject4.bin"  /><Relationship Id="rId5" Type="http://schemas.openxmlformats.org/officeDocument/2006/relationships/image" Target="../media/image131.jpeg"  /><Relationship Id="rId6" Type="http://schemas.openxmlformats.org/officeDocument/2006/relationships/image" Target="../media/image132.jpeg"  /><Relationship Id="rId7" Type="http://schemas.openxmlformats.org/officeDocument/2006/relationships/image" Target="../media/image133.jpeg"  /><Relationship Id="rId8" Type="http://schemas.openxmlformats.org/officeDocument/2006/relationships/image" Target="../media/image134.jpeg"  /><Relationship Id="rId9" Type="http://schemas.openxmlformats.org/officeDocument/2006/relationships/image" Target="../media/image135.jpeg"  /></Relationships>
</file>

<file path=ppt/slides/_rels/slide3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1.xml"  /><Relationship Id="rId2" Type="http://schemas.openxmlformats.org/officeDocument/2006/relationships/image" Target="../media/image143.png"  /><Relationship Id="rId3" Type="http://schemas.openxmlformats.org/officeDocument/2006/relationships/image" Target="../media/image144.png"  /><Relationship Id="rId4" Type="http://schemas.openxmlformats.org/officeDocument/2006/relationships/image" Target="../media/image145.png"  /><Relationship Id="rId5" Type="http://schemas.openxmlformats.org/officeDocument/2006/relationships/image" Target="../media/image146.png"  /><Relationship Id="rId6" Type="http://schemas.openxmlformats.org/officeDocument/2006/relationships/image" Target="../media/image147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3.xml"  /><Relationship Id="rId10" Type="http://schemas.openxmlformats.org/officeDocument/2006/relationships/image" Target="../media/image32.jpeg"  /><Relationship Id="rId11" Type="http://schemas.openxmlformats.org/officeDocument/2006/relationships/image" Target="../media/image33.jpeg"  /><Relationship Id="rId12" Type="http://schemas.openxmlformats.org/officeDocument/2006/relationships/image" Target="../media/image34.jpeg"  /><Relationship Id="rId2" Type="http://schemas.openxmlformats.org/officeDocument/2006/relationships/slideLayout" Target="../slideLayouts/slideLayout20.xml"  /><Relationship Id="rId3" Type="http://schemas.openxmlformats.org/officeDocument/2006/relationships/image" Target="../media/image25.jpeg"  /><Relationship Id="rId4" Type="http://schemas.openxmlformats.org/officeDocument/2006/relationships/image" Target="../media/image26.jpeg"  /><Relationship Id="rId5" Type="http://schemas.openxmlformats.org/officeDocument/2006/relationships/image" Target="../media/image27.jpeg"  /><Relationship Id="rId6" Type="http://schemas.openxmlformats.org/officeDocument/2006/relationships/image" Target="../media/image28.jpeg"  /><Relationship Id="rId7" Type="http://schemas.openxmlformats.org/officeDocument/2006/relationships/image" Target="../media/image29.jpeg"  /><Relationship Id="rId8" Type="http://schemas.openxmlformats.org/officeDocument/2006/relationships/image" Target="../media/image30.jpeg"  /><Relationship Id="rId9" Type="http://schemas.openxmlformats.org/officeDocument/2006/relationships/image" Target="../media/image31.jpeg"  /></Relationships>
</file>

<file path=ppt/slides/_rels/slide4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1.xml"  /><Relationship Id="rId2" Type="http://schemas.openxmlformats.org/officeDocument/2006/relationships/image" Target="../media/image148.jpeg"  /><Relationship Id="rId3" Type="http://schemas.openxmlformats.org/officeDocument/2006/relationships/image" Target="../media/image149.png"  /></Relationships>
</file>

<file path=ppt/slides/_rels/slide4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1.xml"  /><Relationship Id="rId2" Type="http://schemas.openxmlformats.org/officeDocument/2006/relationships/image" Target="../media/image150.png"  /><Relationship Id="rId3" Type="http://schemas.openxmlformats.org/officeDocument/2006/relationships/image" Target="../media/image140.png"  /><Relationship Id="rId4" Type="http://schemas.openxmlformats.org/officeDocument/2006/relationships/image" Target="../media/image151.png"  /><Relationship Id="rId5" Type="http://schemas.openxmlformats.org/officeDocument/2006/relationships/image" Target="../media/image152.png"  /></Relationships>
</file>

<file path=ppt/slides/_rels/slide4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1.xml"  /><Relationship Id="rId2" Type="http://schemas.openxmlformats.org/officeDocument/2006/relationships/image" Target="../media/image153.png"  /><Relationship Id="rId3" Type="http://schemas.openxmlformats.org/officeDocument/2006/relationships/image" Target="../media/image154.png"  /><Relationship Id="rId4" Type="http://schemas.openxmlformats.org/officeDocument/2006/relationships/image" Target="../media/image140.png"  /><Relationship Id="rId5" Type="http://schemas.openxmlformats.org/officeDocument/2006/relationships/image" Target="../media/image154.png"  /></Relationships>
</file>

<file path=ppt/slides/_rels/slide4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1.xml"  /><Relationship Id="rId2" Type="http://schemas.openxmlformats.org/officeDocument/2006/relationships/image" Target="../media/image155.png"  /><Relationship Id="rId3" Type="http://schemas.openxmlformats.org/officeDocument/2006/relationships/image" Target="../media/image156.png"  /><Relationship Id="rId4" Type="http://schemas.openxmlformats.org/officeDocument/2006/relationships/image" Target="../media/image157.jpeg"  /><Relationship Id="rId5" Type="http://schemas.openxmlformats.org/officeDocument/2006/relationships/image" Target="../media/image156.png"  /></Relationships>
</file>

<file path=ppt/slides/_rels/slide4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1.xml"  /><Relationship Id="rId2" Type="http://schemas.openxmlformats.org/officeDocument/2006/relationships/image" Target="../media/image158.png"  /><Relationship Id="rId3" Type="http://schemas.openxmlformats.org/officeDocument/2006/relationships/image" Target="../media/image159.png"  /><Relationship Id="rId4" Type="http://schemas.openxmlformats.org/officeDocument/2006/relationships/image" Target="../media/image159.png"  /><Relationship Id="rId5" Type="http://schemas.openxmlformats.org/officeDocument/2006/relationships/image" Target="../media/image160.png"  /></Relationships>
</file>

<file path=ppt/slides/_rels/slide4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1.xml"  /><Relationship Id="rId2" Type="http://schemas.openxmlformats.org/officeDocument/2006/relationships/image" Target="../media/image161.png"  /><Relationship Id="rId3" Type="http://schemas.openxmlformats.org/officeDocument/2006/relationships/image" Target="../media/image162.png"  /><Relationship Id="rId4" Type="http://schemas.openxmlformats.org/officeDocument/2006/relationships/image" Target="../media/image163.png"  /><Relationship Id="rId5" Type="http://schemas.openxmlformats.org/officeDocument/2006/relationships/image" Target="../media/image164.png"  /></Relationships>
</file>

<file path=ppt/slides/_rels/slide46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0.xml"  /><Relationship Id="rId2" Type="http://schemas.openxmlformats.org/officeDocument/2006/relationships/slideLayout" Target="../slideLayouts/slideLayout1.xml"  /><Relationship Id="rId3" Type="http://schemas.openxmlformats.org/officeDocument/2006/relationships/vmlDrawing" Target="../drawings/vmlDrawing5.vml"  /><Relationship Id="rId4" Type="http://schemas.openxmlformats.org/officeDocument/2006/relationships/oleObject" Target="../embeddings/oleObject5.bin"  /><Relationship Id="rId5" Type="http://schemas.openxmlformats.org/officeDocument/2006/relationships/image" Target="../media/image166.png"  /></Relationships>
</file>

<file path=ppt/slides/_rels/slide47.xml.rels><?xml version="1.0" encoding="UTF-8" standalone="yes" ?><Relationships xmlns="http://schemas.openxmlformats.org/package/2006/relationships"><Relationship Id="rId1" Type="http://schemas.openxmlformats.org/officeDocument/2006/relationships/vmlDrawing" Target="../drawings/vmlDrawing6.vml"  /><Relationship Id="rId10" Type="http://schemas.openxmlformats.org/officeDocument/2006/relationships/image" Target="../media/image170.jpeg"  /><Relationship Id="rId2" Type="http://schemas.openxmlformats.org/officeDocument/2006/relationships/tags" Target="../tags/tag2.xml"  /><Relationship Id="rId3" Type="http://schemas.openxmlformats.org/officeDocument/2006/relationships/slideLayout" Target="../slideLayouts/slideLayout1.xml"  /><Relationship Id="rId4" Type="http://schemas.openxmlformats.org/officeDocument/2006/relationships/notesSlide" Target="../notesSlides/notesSlide11.xml"  /><Relationship Id="rId5" Type="http://schemas.openxmlformats.org/officeDocument/2006/relationships/oleObject" Target="../embeddings/oleObject6.bin"  /><Relationship Id="rId6" Type="http://schemas.openxmlformats.org/officeDocument/2006/relationships/image" Target="../media/image6.emf"  /><Relationship Id="rId7" Type="http://schemas.openxmlformats.org/officeDocument/2006/relationships/image" Target="../media/image167.png"  /><Relationship Id="rId8" Type="http://schemas.openxmlformats.org/officeDocument/2006/relationships/image" Target="../media/image168.png"  /><Relationship Id="rId9" Type="http://schemas.openxmlformats.org/officeDocument/2006/relationships/image" Target="../media/image169.png"  /></Relationships>
</file>

<file path=ppt/slides/_rels/slide4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71.png"  /><Relationship Id="rId3" Type="http://schemas.openxmlformats.org/officeDocument/2006/relationships/image" Target="../media/image172.png"  /><Relationship Id="rId4" Type="http://schemas.openxmlformats.org/officeDocument/2006/relationships/image" Target="../media/image173.png"  /><Relationship Id="rId5" Type="http://schemas.openxmlformats.org/officeDocument/2006/relationships/image" Target="../media/image174.jpeg"  /></Relationships>
</file>

<file path=ppt/slides/_rels/slide4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10" Type="http://schemas.openxmlformats.org/officeDocument/2006/relationships/image" Target="../media/image174.jpeg"  /><Relationship Id="rId2" Type="http://schemas.openxmlformats.org/officeDocument/2006/relationships/notesSlide" Target="../notesSlides/notesSlide12.xml"  /><Relationship Id="rId3" Type="http://schemas.openxmlformats.org/officeDocument/2006/relationships/image" Target="../media/image175.png"  /><Relationship Id="rId4" Type="http://schemas.openxmlformats.org/officeDocument/2006/relationships/image" Target="../media/image176.png"  /><Relationship Id="rId5" Type="http://schemas.openxmlformats.org/officeDocument/2006/relationships/image" Target="../media/image177.png"  /><Relationship Id="rId6" Type="http://schemas.openxmlformats.org/officeDocument/2006/relationships/image" Target="../media/image178.png"  /><Relationship Id="rId7" Type="http://schemas.openxmlformats.org/officeDocument/2006/relationships/image" Target="../media/image179.png"  /><Relationship Id="rId8" Type="http://schemas.openxmlformats.org/officeDocument/2006/relationships/image" Target="../media/image180.png"  /><Relationship Id="rId9" Type="http://schemas.openxmlformats.org/officeDocument/2006/relationships/image" Target="../media/image181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0.xml"  /><Relationship Id="rId2" Type="http://schemas.openxmlformats.org/officeDocument/2006/relationships/image" Target="../media/image35.jpeg"  /><Relationship Id="rId3" Type="http://schemas.openxmlformats.org/officeDocument/2006/relationships/image" Target="../media/image36.jpeg"  /></Relationships>
</file>

<file path=ppt/slides/_rels/slide5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1.xml"  /><Relationship Id="rId2" Type="http://schemas.openxmlformats.org/officeDocument/2006/relationships/image" Target="../media/image182.jpeg"  /><Relationship Id="rId3" Type="http://schemas.openxmlformats.org/officeDocument/2006/relationships/image" Target="../media/image183.jpeg"  /><Relationship Id="rId4" Type="http://schemas.openxmlformats.org/officeDocument/2006/relationships/image" Target="../media/image184.jpeg"  /><Relationship Id="rId5" Type="http://schemas.openxmlformats.org/officeDocument/2006/relationships/hyperlink" Target="http://mycareer.prosv.ru/" TargetMode="External" /></Relationships>
</file>

<file path=ppt/slides/_rels/slide5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3.xml"  /><Relationship Id="rId10" Type="http://schemas.openxmlformats.org/officeDocument/2006/relationships/image" Target="../media/image190.png"  /><Relationship Id="rId11" Type="http://schemas.openxmlformats.org/officeDocument/2006/relationships/image" Target="../media/image191.png"  /><Relationship Id="rId2" Type="http://schemas.openxmlformats.org/officeDocument/2006/relationships/slideLayout" Target="../slideLayouts/slideLayout2.xml"  /><Relationship Id="rId3" Type="http://schemas.openxmlformats.org/officeDocument/2006/relationships/image" Target="../media/image185.png"  /><Relationship Id="rId4" Type="http://schemas.openxmlformats.org/officeDocument/2006/relationships/image" Target="../media/image186.png"  /><Relationship Id="rId5" Type="http://schemas.openxmlformats.org/officeDocument/2006/relationships/image" Target="../media/image187.jpeg"  /><Relationship Id="rId6" Type="http://schemas.openxmlformats.org/officeDocument/2006/relationships/hyperlink" Target="https://shop.prosv.ru/formirovanie-funkcionalnoj-gramotnosti-sbornik-zadach-po-russkomu-yazyku-dlya-8-11-klassov2781" TargetMode="External" /><Relationship Id="rId7" Type="http://schemas.openxmlformats.org/officeDocument/2006/relationships/image" Target="../media/image188.gif"  /><Relationship Id="rId8" Type="http://schemas.openxmlformats.org/officeDocument/2006/relationships/image" Target="../media/image188.gif"  /><Relationship Id="rId9" Type="http://schemas.openxmlformats.org/officeDocument/2006/relationships/image" Target="../media/image189.png"  /></Relationships>
</file>

<file path=ppt/slides/_rels/slide5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hyperlink" Target="mailto:prosv@prosv.ru" TargetMode="External" /><Relationship Id="rId3" Type="http://schemas.openxmlformats.org/officeDocument/2006/relationships/hyperlink" Target="mailto:fpu@prosv.ru" TargetMode="External"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0.xml"  /><Relationship Id="rId2" Type="http://schemas.openxmlformats.org/officeDocument/2006/relationships/image" Target="../media/image37.jpeg"  /><Relationship Id="rId3" Type="http://schemas.openxmlformats.org/officeDocument/2006/relationships/image" Target="../media/image38.jpeg"  /><Relationship Id="rId4" Type="http://schemas.openxmlformats.org/officeDocument/2006/relationships/image" Target="../media/image39.jpeg"  /><Relationship Id="rId5" Type="http://schemas.openxmlformats.org/officeDocument/2006/relationships/image" Target="../media/image40.jpeg"  /><Relationship Id="rId6" Type="http://schemas.openxmlformats.org/officeDocument/2006/relationships/image" Target="../media/image41.jpeg"  /><Relationship Id="rId7" Type="http://schemas.openxmlformats.org/officeDocument/2006/relationships/image" Target="../media/image42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0.xml"  /><Relationship Id="rId2" Type="http://schemas.openxmlformats.org/officeDocument/2006/relationships/image" Target="../media/image43.jpeg"  /><Relationship Id="rId3" Type="http://schemas.openxmlformats.org/officeDocument/2006/relationships/image" Target="../media/image44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0.xml"  /><Relationship Id="rId2" Type="http://schemas.openxmlformats.org/officeDocument/2006/relationships/image" Target="../media/image45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0.xml"  /><Relationship Id="rId2" Type="http://schemas.openxmlformats.org/officeDocument/2006/relationships/image" Target="../media/image46.jpe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25192" y="85844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192" y="85844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Номер слайда 2">
            <a:extLst>
              <a:ext uri="{FF2B5EF4-FFF2-40B4-BE49-F238E27FC236}">
                <a16:creationId xmlns:a16="http://schemas.microsoft.com/office/drawing/2014/main" id="{3FC4D94E-3F7B-457C-A7CE-EAF00E7B718A}"/>
              </a:ext>
            </a:extLst>
          </p:cNvPr>
          <p:cNvSpPr txBox="1">
            <a:spLocks/>
          </p:cNvSpPr>
          <p:nvPr/>
        </p:nvSpPr>
        <p:spPr>
          <a:xfrm>
            <a:off x="9984434" y="1275410"/>
            <a:ext cx="464493" cy="26749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z="825">
                <a:solidFill>
                  <a:schemeClr val="bg1">
                    <a:lumMod val="8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1</a:t>
            </a:fld>
            <a:endParaRPr lang="en" sz="825" dirty="0">
              <a:solidFill>
                <a:schemeClr val="bg1">
                  <a:lumMod val="8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88063" y="1716253"/>
            <a:ext cx="2377908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Здоровый образ жизни и занятия физкультурой и спортом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988065" y="2711646"/>
            <a:ext cx="196079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Внеурочная деятельность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988063" y="4774499"/>
            <a:ext cx="2228616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Профильное обучение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988064" y="3337708"/>
            <a:ext cx="237790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Тесты по профориентации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988063" y="3963771"/>
            <a:ext cx="222861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Дополнительное образование детей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7193810" y="1720124"/>
            <a:ext cx="546255" cy="546252"/>
            <a:chOff x="7559745" y="1150499"/>
            <a:chExt cx="728340" cy="728336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1B3EF5EA-9F06-4458-A78A-6CE112383FDD}"/>
                </a:ext>
              </a:extLst>
            </p:cNvPr>
            <p:cNvSpPr/>
            <p:nvPr/>
          </p:nvSpPr>
          <p:spPr>
            <a:xfrm>
              <a:off x="7559745" y="1150499"/>
              <a:ext cx="728340" cy="728336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ru-RU" sz="2100" dirty="0">
                <a:solidFill>
                  <a:schemeClr val="bg1">
                    <a:lumMod val="8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pic>
          <p:nvPicPr>
            <p:cNvPr id="42" name="Рисунок 41" descr="Бег">
              <a:extLst>
                <a:ext uri="{FF2B5EF4-FFF2-40B4-BE49-F238E27FC236}">
                  <a16:creationId xmlns:a16="http://schemas.microsoft.com/office/drawing/2014/main" id="{F1434AD8-4206-48E0-91D6-2F2F5DCA5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677656" y="1270000"/>
              <a:ext cx="482600" cy="482600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7193810" y="2444024"/>
            <a:ext cx="546255" cy="546252"/>
            <a:chOff x="7559745" y="2115699"/>
            <a:chExt cx="728340" cy="728336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377042B6-C110-438B-99EF-B695BC21B9C3}"/>
                </a:ext>
              </a:extLst>
            </p:cNvPr>
            <p:cNvSpPr/>
            <p:nvPr/>
          </p:nvSpPr>
          <p:spPr>
            <a:xfrm>
              <a:off x="7559745" y="2115699"/>
              <a:ext cx="728340" cy="728336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ru-RU" sz="2100" dirty="0">
                <a:solidFill>
                  <a:schemeClr val="bg1">
                    <a:lumMod val="8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pic>
          <p:nvPicPr>
            <p:cNvPr id="43" name="Рисунок 42" descr="Колокольчик">
              <a:extLst>
                <a:ext uri="{FF2B5EF4-FFF2-40B4-BE49-F238E27FC236}">
                  <a16:creationId xmlns:a16="http://schemas.microsoft.com/office/drawing/2014/main" id="{5D25DEC9-A44C-4C14-9F53-511786600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7678296" y="2223551"/>
              <a:ext cx="491239" cy="491239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>
          <a:xfrm>
            <a:off x="7193810" y="3866375"/>
            <a:ext cx="546255" cy="546252"/>
            <a:chOff x="7559745" y="5011299"/>
            <a:chExt cx="728340" cy="728336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EB215521-21E4-4805-8BEF-4813B85BBA98}"/>
                </a:ext>
              </a:extLst>
            </p:cNvPr>
            <p:cNvSpPr/>
            <p:nvPr/>
          </p:nvSpPr>
          <p:spPr>
            <a:xfrm>
              <a:off x="7559745" y="5011299"/>
              <a:ext cx="728340" cy="728336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ru-RU" sz="2100" dirty="0">
                <a:solidFill>
                  <a:schemeClr val="bg1">
                    <a:lumMod val="8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pic>
          <p:nvPicPr>
            <p:cNvPr id="45" name="Рисунок 44" descr="Программист">
              <a:extLst>
                <a:ext uri="{FF2B5EF4-FFF2-40B4-BE49-F238E27FC236}">
                  <a16:creationId xmlns:a16="http://schemas.microsoft.com/office/drawing/2014/main" id="{DE15BA50-54C0-42CD-B791-61E694D34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7693963" y="5145515"/>
              <a:ext cx="459904" cy="459904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7211037" y="4598639"/>
            <a:ext cx="546255" cy="546252"/>
            <a:chOff x="7559745" y="4046099"/>
            <a:chExt cx="728340" cy="728336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EB215521-21E4-4805-8BEF-4813B85BBA98}"/>
                </a:ext>
              </a:extLst>
            </p:cNvPr>
            <p:cNvSpPr/>
            <p:nvPr/>
          </p:nvSpPr>
          <p:spPr>
            <a:xfrm>
              <a:off x="7559745" y="4046099"/>
              <a:ext cx="728340" cy="728336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ru-RU" sz="2100" dirty="0">
                <a:solidFill>
                  <a:schemeClr val="bg1">
                    <a:lumMod val="8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pic>
          <p:nvPicPr>
            <p:cNvPr id="46" name="Рисунок 45" descr="Ученый">
              <a:extLst>
                <a:ext uri="{FF2B5EF4-FFF2-40B4-BE49-F238E27FC236}">
                  <a16:creationId xmlns:a16="http://schemas.microsoft.com/office/drawing/2014/main" id="{57815042-1DA5-4EB4-BCCA-60AF470B4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7693963" y="4180315"/>
              <a:ext cx="459904" cy="459904"/>
            </a:xfrm>
            <a:prstGeom prst="rect">
              <a:avLst/>
            </a:prstGeom>
          </p:spPr>
        </p:pic>
      </p:grpSp>
      <p:pic>
        <p:nvPicPr>
          <p:cNvPr id="47" name="Picture 101" descr="C:\Users\lmartynova\AppData\Local\Microsoft\Windows\Temporary Internet Files\Content.Outlook\59X04JPV\logo_prosveschenie-0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08" y="5467045"/>
            <a:ext cx="1104901" cy="45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74600" y="2890839"/>
            <a:ext cx="6946230" cy="969240"/>
          </a:xfrm>
        </p:spPr>
        <p:txBody>
          <a:bodyPr/>
          <a:lstStyle/>
          <a:p>
            <a:r>
              <a:rPr lang="ru-RU" sz="3600" dirty="0" smtClean="0"/>
              <a:t>Внеурочная деятельность: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ru-RU" sz="3600" dirty="0" smtClean="0"/>
              <a:t>направления и готовые решения</a:t>
            </a:r>
            <a:endParaRPr lang="ru-RU" sz="3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1041"/>
            <a:ext cx="4660878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Georgia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Georgia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Georgia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Georgia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Georgia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Georgia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Georgia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Georgia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Georgia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Georgia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Georgia" charset="0"/>
              <a:cs typeface="Times New Roman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92" y="1465332"/>
            <a:ext cx="4097209" cy="3929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278004"/>
            <a:ext cx="3481878" cy="116375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7992" y="5768744"/>
            <a:ext cx="410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БУДУЩЕГО СОЗДАЁТСЯ СЕГОДНЯ </a:t>
            </a:r>
          </a:p>
        </p:txBody>
      </p:sp>
    </p:spTree>
    <p:extLst>
      <p:ext uri="{BB962C8B-B14F-4D97-AF65-F5344CB8AC3E}">
        <p14:creationId xmlns:p14="http://schemas.microsoft.com/office/powerpoint/2010/main" val="33344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9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4" y="1113385"/>
            <a:ext cx="3526877" cy="471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551" y="1480777"/>
            <a:ext cx="3798385" cy="51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986" y="1113385"/>
            <a:ext cx="3807278" cy="511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59478" y="229089"/>
            <a:ext cx="708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spc="-47" dirty="0" smtClean="0">
                <a:solidFill>
                  <a:srgbClr val="0070C0"/>
                </a:solidFill>
                <a:sym typeface="Gilroy-Light"/>
              </a:rPr>
              <a:t>«Основы </a:t>
            </a:r>
            <a:r>
              <a:rPr lang="ru-RU" sz="3600" spc="-47" dirty="0" err="1" smtClean="0">
                <a:solidFill>
                  <a:srgbClr val="0070C0"/>
                </a:solidFill>
                <a:sym typeface="Gilroy-Light"/>
              </a:rPr>
              <a:t>инфографики</a:t>
            </a:r>
            <a:r>
              <a:rPr lang="ru-RU" sz="3600" spc="-47" dirty="0" smtClean="0">
                <a:solidFill>
                  <a:srgbClr val="0070C0"/>
                </a:solidFill>
                <a:sym typeface="Gilroy-Light"/>
              </a:rPr>
              <a:t>»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84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10</a:t>
            </a:fld>
            <a:endParaRPr lang="ru-RU"/>
          </a:p>
        </p:txBody>
      </p:sp>
      <p:pic>
        <p:nvPicPr>
          <p:cNvPr id="1026" name="Picture 2" descr="ÐÐ·Ð¾Ð±ÑÐ°Ð¶ÐµÐ½Ð¸Ðµ Ð§ÑÐ¾ Ð¼Ñ Ð·Ð½Ð°ÐµÐ¼ Ð¿ÑÐ¾ ÑÐ¾, ÑÑÐ¾ Ð½Ð°Ñ Ð¾ÐºÑÑÐ¶Ð°ÐµÑ? Ð¢ÐµÑÑÐ°Ð´Ñ-Ð¿ÑÐ°ÐºÑÐ¸ÐºÑÐ¼ Ð 2-Ñ Ñ.. Ð§.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493" y="1517658"/>
            <a:ext cx="2678133" cy="3515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Ð·Ð¾Ð±ÑÐ°Ð¶ÐµÐ½Ð¸Ðµ Ð§ÑÐ¾ Ð¼Ñ Ð·Ð½Ð°ÐµÐ¼ Ð¿ÑÐ¾ ÑÐ¾, ÑÑÐ¾ Ð½Ð°Ñ Ð¾ÐºÑÑÐ¶Ð°ÐµÑ? Ð¢ÐµÑÑÐ°Ð´Ñ-Ð¿ÑÐ°ÐºÑÐ¸ÐºÑÐ¼ Ð 2-Ñ Ñ.. Ð§.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639646"/>
            <a:ext cx="2580918" cy="3404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50523" y="1623984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Пособие поможет  научиться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выявлять </a:t>
            </a:r>
            <a:r>
              <a:rPr lang="ru-RU" dirty="0"/>
              <a:t>характер явлений и процессов в </a:t>
            </a:r>
            <a:r>
              <a:rPr lang="ru-RU" dirty="0" smtClean="0"/>
              <a:t>природе,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понимать </a:t>
            </a:r>
            <a:r>
              <a:rPr lang="ru-RU" dirty="0"/>
              <a:t>смысл наблюдаемых процессов, </a:t>
            </a: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осознавать единство </a:t>
            </a:r>
            <a:r>
              <a:rPr lang="ru-RU" dirty="0"/>
              <a:t>и целостность природы</a:t>
            </a:r>
            <a:r>
              <a:rPr lang="ru-RU" dirty="0" smtClean="0"/>
              <a:t>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освоить  </a:t>
            </a:r>
            <a:r>
              <a:rPr lang="ru-RU" dirty="0"/>
              <a:t>доступные методы </a:t>
            </a:r>
            <a:r>
              <a:rPr lang="ru-RU" dirty="0" smtClean="0"/>
              <a:t>(</a:t>
            </a:r>
            <a:r>
              <a:rPr lang="ru-RU" dirty="0"/>
              <a:t>наблюдение, запись, измерение, сравнение и др.), </a:t>
            </a: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познакомит с основами </a:t>
            </a:r>
            <a:r>
              <a:rPr lang="ru-RU" dirty="0"/>
              <a:t>экологической </a:t>
            </a:r>
            <a:r>
              <a:rPr lang="ru-RU" dirty="0" smtClean="0"/>
              <a:t>грамотности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59478" y="229089"/>
            <a:ext cx="708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-47" dirty="0" smtClean="0">
                <a:solidFill>
                  <a:srgbClr val="0070C0"/>
                </a:solidFill>
                <a:sym typeface="Gilroy-Light"/>
              </a:rPr>
              <a:t>«Что мы знаем про то, что нас окружает?»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74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11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648" y="976922"/>
            <a:ext cx="3456877" cy="46188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29" y="1549603"/>
            <a:ext cx="3137633" cy="4215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ÐÐ·Ð¾Ð±ÑÐ°Ð¶ÐµÐ½Ð¸Ðµ Ð§ÑÐ¾ Ð¼Ñ Ð·Ð½Ð°ÐµÐ¼ Ð¿ÑÐ¾ ÑÐ¾, ÑÑÐ¾ Ð½Ð°Ñ Ð¾ÐºÑÑÐ¶Ð°ÐµÑ? Ð¢ÐµÑÑÐ°Ð´Ñ-Ð¿ÑÐ°ÐºÑÐ¸ÐºÑÐ¼ Ð 2-Ñ Ñ.. Ð§.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70" y="976922"/>
            <a:ext cx="2678133" cy="3515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ÐÐ·Ð¾Ð±ÑÐ°Ð¶ÐµÐ½Ð¸Ðµ Ð§ÑÐ¾ Ð¼Ñ Ð·Ð½Ð°ÐµÐ¼ Ð¿ÑÐ¾ ÑÐ¾, ÑÑÐ¾ Ð½Ð°Ñ Ð¾ÐºÑÑÐ¶Ð°ÐµÑ? Ð¢ÐµÑÑÐ°Ð´Ñ-Ð¿ÑÐ°ÐºÑÐ¸ÐºÑÐ¼ Ð 2-Ñ Ñ.. Ð§.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46" y="2485904"/>
            <a:ext cx="2580918" cy="3404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59478" y="229089"/>
            <a:ext cx="708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-47" dirty="0" smtClean="0">
                <a:solidFill>
                  <a:srgbClr val="0070C0"/>
                </a:solidFill>
                <a:sym typeface="Gilroy-Light"/>
              </a:rPr>
              <a:t>«Что мы знаем про то, что нас окружает?»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11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0297" y="252047"/>
            <a:ext cx="8513868" cy="68066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r>
              <a:rPr lang="ru-RU" sz="28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КУРС </a:t>
            </a: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28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ЗДОРОВО БЫТЬ ЗДОРОВЫМ»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356346"/>
            <a:ext cx="12192000" cy="2237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7360" y="2041341"/>
            <a:ext cx="8975725" cy="18678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R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rgbClr val="003366"/>
                </a:solidFill>
                <a:sym typeface="Helvetica Light"/>
              </a:rPr>
              <a:t>Особенности УМК:</a:t>
            </a:r>
            <a:endParaRPr lang="ru-RU" sz="1400" b="1" dirty="0">
              <a:solidFill>
                <a:srgbClr val="003366"/>
              </a:solidFill>
              <a:sym typeface="Helvetica Light"/>
            </a:endParaRPr>
          </a:p>
          <a:p>
            <a:pPr marR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ru-RU" sz="1400" b="1" dirty="0">
              <a:solidFill>
                <a:srgbClr val="003366"/>
              </a:solidFill>
              <a:sym typeface="Helvetica Light"/>
            </a:endParaRPr>
          </a:p>
          <a:p>
            <a:pPr marL="285750" indent="-285750" defTabSz="821531" hangingPunct="0">
              <a:buFont typeface="Arial" panose="020B0604020202020204" pitchFamily="34" charset="0"/>
              <a:buChar char="•"/>
            </a:pPr>
            <a:r>
              <a:rPr lang="ru-RU" sz="1400" dirty="0" smtClean="0">
                <a:sym typeface="Helvetica Light"/>
              </a:rPr>
              <a:t>Практико-ориентированные задания.</a:t>
            </a:r>
            <a:endParaRPr lang="ru-RU" sz="1400" dirty="0">
              <a:sym typeface="Helvetica Light"/>
            </a:endParaRPr>
          </a:p>
          <a:p>
            <a:pPr marL="285750" indent="-285750" defTabSz="821531" hangingPunct="0">
              <a:buFont typeface="Arial" panose="020B0604020202020204" pitchFamily="34" charset="0"/>
              <a:buChar char="•"/>
            </a:pPr>
            <a:r>
              <a:rPr lang="ru-RU" sz="1400" dirty="0" smtClean="0">
                <a:sym typeface="Helvetica Light"/>
              </a:rPr>
              <a:t>Использование </a:t>
            </a:r>
            <a:r>
              <a:rPr lang="ru-RU" sz="1400" dirty="0">
                <a:sym typeface="Helvetica Light"/>
              </a:rPr>
              <a:t>заданий </a:t>
            </a:r>
            <a:r>
              <a:rPr lang="ru-RU" sz="1400" dirty="0" smtClean="0">
                <a:sym typeface="Helvetica Light"/>
              </a:rPr>
              <a:t>игрового, проблемного и поискового характера.</a:t>
            </a:r>
            <a:endParaRPr lang="ru-RU" sz="1400" dirty="0">
              <a:sym typeface="Helvetica Light"/>
            </a:endParaRPr>
          </a:p>
          <a:p>
            <a:pPr marL="285750" indent="-285750" defTabSz="821531" hangingPunct="0">
              <a:buFont typeface="Arial" panose="020B0604020202020204" pitchFamily="34" charset="0"/>
              <a:buChar char="•"/>
            </a:pPr>
            <a:r>
              <a:rPr lang="ru-RU" sz="1400" dirty="0" smtClean="0">
                <a:sym typeface="Helvetica Light"/>
              </a:rPr>
              <a:t>Формирование </a:t>
            </a:r>
            <a:r>
              <a:rPr lang="ru-RU" sz="1400" dirty="0">
                <a:sym typeface="Helvetica Light"/>
              </a:rPr>
              <a:t>представлений о видах здоровья и здоровом образе жизни </a:t>
            </a:r>
            <a:endParaRPr lang="ru-RU" sz="1400" dirty="0" smtClean="0">
              <a:sym typeface="Helvetica Light"/>
            </a:endParaRPr>
          </a:p>
          <a:p>
            <a:pPr defTabSz="821531" hangingPunct="0"/>
            <a:r>
              <a:rPr lang="ru-RU" sz="1400" dirty="0">
                <a:sym typeface="Helvetica Light"/>
              </a:rPr>
              <a:t> </a:t>
            </a:r>
            <a:r>
              <a:rPr lang="ru-RU" sz="1400" dirty="0" smtClean="0">
                <a:sym typeface="Helvetica Light"/>
              </a:rPr>
              <a:t>        на основе самостоятельной деятельности.</a:t>
            </a:r>
          </a:p>
          <a:p>
            <a:pPr marL="285750" indent="-285750" defTabSz="821531" hangingPunct="0">
              <a:buFont typeface="Arial" panose="020B0604020202020204" pitchFamily="34" charset="0"/>
              <a:buChar char="•"/>
            </a:pPr>
            <a:r>
              <a:rPr lang="ru-RU" sz="1400" dirty="0" smtClean="0">
                <a:sym typeface="Helvetica Light"/>
              </a:rPr>
              <a:t>Пособия </a:t>
            </a:r>
            <a:r>
              <a:rPr lang="ru-RU" sz="1400" dirty="0">
                <a:sym typeface="Helvetica Light"/>
              </a:rPr>
              <a:t>могут использоваться </a:t>
            </a:r>
            <a:r>
              <a:rPr lang="ru-RU" sz="1400" dirty="0" smtClean="0">
                <a:sym typeface="Helvetica Light"/>
              </a:rPr>
              <a:t>педагогами </a:t>
            </a:r>
            <a:r>
              <a:rPr lang="ru-RU" sz="1400" dirty="0">
                <a:sym typeface="Helvetica Light"/>
              </a:rPr>
              <a:t>на уроках и </a:t>
            </a:r>
            <a:r>
              <a:rPr lang="ru-RU" sz="1400" dirty="0" smtClean="0">
                <a:sym typeface="Helvetica Light"/>
              </a:rPr>
              <a:t>во внеурочной деятельности.</a:t>
            </a:r>
          </a:p>
          <a:p>
            <a:pPr marL="285750" indent="-285750" defTabSz="821531" hangingPunct="0">
              <a:buFont typeface="Arial" panose="020B0604020202020204" pitchFamily="34" charset="0"/>
              <a:buChar char="•"/>
            </a:pPr>
            <a:r>
              <a:rPr lang="ru-RU" sz="1400" dirty="0" smtClean="0"/>
              <a:t>Разнообразие </a:t>
            </a:r>
            <a:r>
              <a:rPr lang="ru-RU" sz="1400" dirty="0" smtClean="0">
                <a:sym typeface="Helvetica Light"/>
              </a:rPr>
              <a:t>наглядного материала.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57212" y="1145372"/>
            <a:ext cx="8413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366"/>
                </a:solidFill>
                <a:ea typeface="Avenir Book"/>
                <a:cs typeface="Avenir Book"/>
              </a:rPr>
              <a:t>Комплект пособий </a:t>
            </a:r>
            <a:r>
              <a:rPr lang="ru-RU" b="1" dirty="0" smtClean="0">
                <a:solidFill>
                  <a:srgbClr val="003366"/>
                </a:solidFill>
                <a:ea typeface="Avenir Book"/>
                <a:cs typeface="Avenir Book"/>
              </a:rPr>
              <a:t>«Здорово </a:t>
            </a:r>
            <a:r>
              <a:rPr lang="ru-RU" b="1" dirty="0">
                <a:solidFill>
                  <a:srgbClr val="003366"/>
                </a:solidFill>
                <a:ea typeface="Avenir Book"/>
                <a:cs typeface="Avenir Book"/>
              </a:rPr>
              <a:t>быть </a:t>
            </a:r>
            <a:r>
              <a:rPr lang="ru-RU" b="1" dirty="0" smtClean="0">
                <a:solidFill>
                  <a:srgbClr val="003366"/>
                </a:solidFill>
                <a:ea typeface="Avenir Book"/>
                <a:cs typeface="Avenir Book"/>
              </a:rPr>
              <a:t>здоровым» </a:t>
            </a:r>
            <a:r>
              <a:rPr lang="ru-RU" b="1" dirty="0">
                <a:solidFill>
                  <a:srgbClr val="003366"/>
                </a:solidFill>
                <a:ea typeface="Avenir Book"/>
                <a:cs typeface="Avenir Book"/>
              </a:rPr>
              <a:t>для 1-11 </a:t>
            </a:r>
            <a:r>
              <a:rPr lang="ru-RU" b="1" dirty="0" smtClean="0">
                <a:solidFill>
                  <a:srgbClr val="003366"/>
                </a:solidFill>
                <a:ea typeface="Avenir Book"/>
                <a:cs typeface="Avenir Book"/>
              </a:rPr>
              <a:t>классов</a:t>
            </a:r>
          </a:p>
          <a:p>
            <a:r>
              <a:rPr lang="ru-RU" b="1" dirty="0" smtClean="0">
                <a:solidFill>
                  <a:srgbClr val="003366"/>
                </a:solidFill>
                <a:ea typeface="Avenir Book"/>
                <a:cs typeface="Avenir Book"/>
              </a:rPr>
              <a:t>Под редакцией Онищенко Г.Г.</a:t>
            </a:r>
            <a:endParaRPr lang="ru-RU" b="1" dirty="0">
              <a:solidFill>
                <a:srgbClr val="003366"/>
              </a:solidFill>
              <a:ea typeface="Avenir Book"/>
              <a:cs typeface="Avenir Book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913" y="4449638"/>
            <a:ext cx="1721242" cy="220590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643" y="4419074"/>
            <a:ext cx="1729119" cy="2280735"/>
          </a:xfrm>
          <a:prstGeom prst="rect">
            <a:avLst/>
          </a:prstGeom>
          <a:ln w="9525">
            <a:solidFill>
              <a:srgbClr val="003366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24" y="4442273"/>
            <a:ext cx="1709876" cy="2257536"/>
          </a:xfrm>
          <a:prstGeom prst="rect">
            <a:avLst/>
          </a:prstGeom>
          <a:ln>
            <a:solidFill>
              <a:srgbClr val="003366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DDCB1360-8F24-4DDF-9163-73F778EA0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186370"/>
            <a:ext cx="2192733" cy="1949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860829" y="2380881"/>
            <a:ext cx="5218767" cy="19305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72000" tIns="72000" rIns="72000" bIns="72000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14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Программа предусматривает комплексный подход к здоровью в сочетании с физической активностью. Речь пойдет не только о физической активности, но и о здоровом питании, и о других факторах, действующих в комплексе. Мы будем обучать молодежь, как важно сбережение здоровья с детства, еще на стадии при обучении в школе — для нас эта тема очень актуальна»</a:t>
            </a:r>
          </a:p>
          <a:p>
            <a:pPr>
              <a:spcBef>
                <a:spcPct val="0"/>
              </a:spcBef>
            </a:pPr>
            <a:r>
              <a:rPr lang="ru-RU" sz="14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Г.Г. Онищенко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262" r="262"/>
          <a:stretch/>
        </p:blipFill>
        <p:spPr>
          <a:xfrm>
            <a:off x="263655" y="4440534"/>
            <a:ext cx="1587113" cy="2205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l="34076" t="16564" r="35710" b="13451"/>
          <a:stretch/>
        </p:blipFill>
        <p:spPr>
          <a:xfrm>
            <a:off x="2106023" y="4428481"/>
            <a:ext cx="1723622" cy="2196178"/>
          </a:xfrm>
          <a:prstGeom prst="rect">
            <a:avLst/>
          </a:prstGeom>
          <a:ln w="5715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033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ВНЕУРОЧНАЯ ДЕЯТЕЛЬНОСТЬ – неотъемлемая часть ООП </a:t>
            </a:r>
          </a:p>
        </p:txBody>
      </p:sp>
      <p:sp>
        <p:nvSpPr>
          <p:cNvPr id="6" name="object 8"/>
          <p:cNvSpPr txBox="1"/>
          <p:nvPr/>
        </p:nvSpPr>
        <p:spPr>
          <a:xfrm>
            <a:off x="2452012" y="1829846"/>
            <a:ext cx="5356587" cy="373935"/>
          </a:xfrm>
          <a:prstGeom prst="rect">
            <a:avLst/>
          </a:prstGeom>
        </p:spPr>
        <p:txBody>
          <a:bodyPr vert="horz" wrap="square" lIns="0" tIns="10182" rIns="0" bIns="0" rtlCol="0">
            <a:spAutoFit/>
          </a:bodyPr>
          <a:lstStyle/>
          <a:p>
            <a:pPr marL="396543" marR="4287" lvl="1" defTabSz="916777" fontAlgn="base">
              <a:spcBef>
                <a:spcPts val="80"/>
              </a:spcBef>
              <a:spcAft>
                <a:spcPct val="0"/>
              </a:spcAft>
              <a:buFontTx/>
              <a:buChar char="•"/>
              <a:tabLst>
                <a:tab pos="258289" algn="l"/>
              </a:tabLst>
            </a:pPr>
            <a:endParaRPr sz="2363" dirty="0">
              <a:solidFill>
                <a:srgbClr val="000000"/>
              </a:solidFill>
              <a:latin typeface="Trebuchet MS"/>
              <a:cs typeface="Trebuchet MS"/>
              <a:sym typeface="Helvetica"/>
            </a:endParaRPr>
          </a:p>
        </p:txBody>
      </p:sp>
      <p:pic>
        <p:nvPicPr>
          <p:cNvPr id="24" name="Рисунок 23" descr="C:\Users\lkoroleva\Desktop\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08" y="3430959"/>
            <a:ext cx="1625872" cy="2157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 descr="C:\Users\lkoroleva\Desktop\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91" y="3419573"/>
            <a:ext cx="1784080" cy="2134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 descr="C:\Users\lkoroleva\Desktop\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91" y="1086737"/>
            <a:ext cx="1572663" cy="2119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C:\Users\lkoroleva\Desktop\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161" y="1144125"/>
            <a:ext cx="1577112" cy="2119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 descr="C:\Users\lkoroleva\Desktop\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70" y="1150617"/>
            <a:ext cx="1687300" cy="2119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7657" y="3430959"/>
            <a:ext cx="1649017" cy="2185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 descr="P:\Портфель\Отдел продуктового маркетинга\Издательский портфель\ПНП\ЦЕМО\ВД_ПШ\НОВЫЕ ОБЛОЖКИ\Cover_OJ_201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620" y="3430959"/>
            <a:ext cx="1664331" cy="2138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 descr="P:\Портфель\Отдел продуктового маркетинга\Издательский портфель\ПНП\ЦЕМО\ВД_ПШ\НОВЫЕ ОБЛОЖКИ\Cover_SHV_VD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713" y="3449942"/>
            <a:ext cx="1710503" cy="2166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 descr="P:\Портфель\Отдел продуктового маркетинга\Издательский портфель\ПНП\ЦЕМО\ВД_ПШ\НОВЫЕ ОБЛОЖКИ\Cover_ASTR_5-7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796" y="1050686"/>
            <a:ext cx="1631156" cy="2119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14338" name="Picture 2" descr="Изображение Основы инфографики. 8-9 классы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36" y="1050686"/>
            <a:ext cx="1565316" cy="2104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88145" y="5942653"/>
            <a:ext cx="6804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Структура учебного материала представлена в пропорции: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40 %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 – теоретический блок,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60 %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 – блок практических работ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Picture 2" descr="Изображение Исследовательские и проектные работы по химии. 5-9 классы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919" y="1182234"/>
            <a:ext cx="1525236" cy="205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Изображение Практикум.Траектория личного качества жизни. 8-9 классы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542" y="3487949"/>
            <a:ext cx="1597958" cy="212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97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568" y="146155"/>
            <a:ext cx="7164796" cy="867930"/>
          </a:xfrm>
        </p:spPr>
        <p:txBody>
          <a:bodyPr wrap="square">
            <a:spAutoFit/>
          </a:bodyPr>
          <a:lstStyle/>
          <a:p>
            <a:r>
              <a:rPr lang="ru-RU" sz="2800" spc="-47" dirty="0">
                <a:solidFill>
                  <a:srgbClr val="0070C0"/>
                </a:solidFill>
                <a:ea typeface="+mn-ea"/>
                <a:cs typeface="+mn-cs"/>
              </a:rPr>
              <a:t>Проектная мастерская </a:t>
            </a:r>
            <a:br>
              <a:rPr lang="ru-RU" sz="2800" spc="-47" dirty="0">
                <a:solidFill>
                  <a:srgbClr val="0070C0"/>
                </a:solidFill>
                <a:ea typeface="+mn-ea"/>
                <a:cs typeface="+mn-cs"/>
              </a:rPr>
            </a:br>
            <a:endParaRPr lang="ru-RU" sz="2800" spc="-47" dirty="0">
              <a:solidFill>
                <a:srgbClr val="0070C0"/>
              </a:solidFill>
              <a:ea typeface="+mn-ea"/>
              <a:cs typeface="+mn-cs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83832" y="1412776"/>
            <a:ext cx="6552728" cy="4248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0" dirty="0" smtClean="0">
                <a:solidFill>
                  <a:schemeClr val="tx1"/>
                </a:solidFill>
              </a:rPr>
              <a:t> Для организации внеурочной </a:t>
            </a:r>
            <a:r>
              <a:rPr lang="ru-RU" sz="1800" b="0" dirty="0">
                <a:solidFill>
                  <a:schemeClr val="tx1"/>
                </a:solidFill>
              </a:rPr>
              <a:t>деятельности в 5-9 классах </a:t>
            </a:r>
            <a:endParaRPr lang="ru-RU" sz="1800" b="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800" b="0" dirty="0" smtClean="0">
                <a:solidFill>
                  <a:schemeClr val="tx1"/>
                </a:solidFill>
              </a:rPr>
              <a:t>Проектная </a:t>
            </a:r>
            <a:r>
              <a:rPr lang="ru-RU" sz="1800" b="0" dirty="0">
                <a:solidFill>
                  <a:schemeClr val="tx1"/>
                </a:solidFill>
              </a:rPr>
              <a:t>деятельность по предметам естественно-научного цикла (биология, физика, </a:t>
            </a:r>
            <a:r>
              <a:rPr lang="ru-RU" sz="1800" b="0" dirty="0" smtClean="0">
                <a:solidFill>
                  <a:schemeClr val="tx1"/>
                </a:solidFill>
              </a:rPr>
              <a:t>химия) и  ее грамотная реализация в </a:t>
            </a:r>
            <a:r>
              <a:rPr lang="ru-RU" sz="1800" b="0" dirty="0">
                <a:solidFill>
                  <a:schemeClr val="tx1"/>
                </a:solidFill>
              </a:rPr>
              <a:t>практической жизни. </a:t>
            </a:r>
            <a:endParaRPr lang="en-US" sz="1800" b="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800" b="0" dirty="0" smtClean="0">
                <a:solidFill>
                  <a:schemeClr val="tx1"/>
                </a:solidFill>
              </a:rPr>
              <a:t>Пособие </a:t>
            </a:r>
            <a:r>
              <a:rPr lang="ru-RU" sz="1800" b="0" dirty="0">
                <a:solidFill>
                  <a:schemeClr val="tx1"/>
                </a:solidFill>
              </a:rPr>
              <a:t>состоит из двух </a:t>
            </a:r>
            <a:r>
              <a:rPr lang="ru-RU" sz="1800" b="0" dirty="0" smtClean="0">
                <a:solidFill>
                  <a:schemeClr val="tx1"/>
                </a:solidFill>
              </a:rPr>
              <a:t>модулей</a:t>
            </a:r>
            <a:r>
              <a:rPr lang="ru-RU" sz="1800" b="0" dirty="0">
                <a:solidFill>
                  <a:schemeClr val="tx1"/>
                </a:solidFill>
              </a:rPr>
              <a:t>:</a:t>
            </a:r>
            <a:endParaRPr lang="ru-RU" sz="1800" b="0" dirty="0" smtClean="0">
              <a:solidFill>
                <a:schemeClr val="tx1"/>
              </a:solidFill>
            </a:endParaRPr>
          </a:p>
          <a:p>
            <a:r>
              <a:rPr lang="ru-RU" sz="1800" b="0" dirty="0" smtClean="0">
                <a:solidFill>
                  <a:schemeClr val="tx1"/>
                </a:solidFill>
              </a:rPr>
              <a:t>теоретический </a:t>
            </a:r>
            <a:r>
              <a:rPr lang="ru-RU" sz="1800" b="0" dirty="0">
                <a:solidFill>
                  <a:schemeClr val="tx1"/>
                </a:solidFill>
              </a:rPr>
              <a:t>модуль построен по видам проектной/исследовательской деятельности, содержит планируемый результат, объясняет вид рассматриваемой проектной/исследовательской деятельности, закрепляет понимание</a:t>
            </a:r>
            <a:r>
              <a:rPr lang="ru-RU" sz="1800" b="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1800" b="0" dirty="0" smtClean="0">
                <a:solidFill>
                  <a:schemeClr val="tx1"/>
                </a:solidFill>
              </a:rPr>
              <a:t> практическая </a:t>
            </a:r>
            <a:r>
              <a:rPr lang="ru-RU" sz="1800" b="0" dirty="0">
                <a:solidFill>
                  <a:schemeClr val="tx1"/>
                </a:solidFill>
              </a:rPr>
              <a:t>часть </a:t>
            </a:r>
            <a:r>
              <a:rPr lang="ru-RU" sz="1800" b="0" dirty="0" smtClean="0">
                <a:solidFill>
                  <a:schemeClr val="tx1"/>
                </a:solidFill>
              </a:rPr>
              <a:t>- направлена </a:t>
            </a:r>
            <a:r>
              <a:rPr lang="ru-RU" sz="1800" b="0" dirty="0">
                <a:solidFill>
                  <a:schemeClr val="tx1"/>
                </a:solidFill>
              </a:rPr>
              <a:t>на отработку/ закрепление изученной теории на предметном (биологическом, физическом, химическом) материале</a:t>
            </a:r>
            <a:r>
              <a:rPr lang="ru-RU" sz="1800" b="0" dirty="0" smtClean="0">
                <a:solidFill>
                  <a:schemeClr val="tx1"/>
                </a:solidFill>
              </a:rPr>
              <a:t>.</a:t>
            </a:r>
            <a:endParaRPr lang="ru-RU" sz="1800" b="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3432" y="610299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17 часов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172" name="Picture 4" descr="Изображение Проектная мастерская. 5-9 классы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022974"/>
            <a:ext cx="3474489" cy="463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52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568" y="87276"/>
            <a:ext cx="10515600" cy="1255728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spc="-47" dirty="0">
                <a:solidFill>
                  <a:srgbClr val="0070C0"/>
                </a:solidFill>
                <a:ea typeface="+mn-ea"/>
                <a:cs typeface="+mn-cs"/>
              </a:rPr>
              <a:t>Исследовательские и проектные работы по </a:t>
            </a:r>
            <a:r>
              <a:rPr lang="ru-RU" sz="2800" spc="-47" dirty="0" smtClean="0">
                <a:solidFill>
                  <a:srgbClr val="0070C0"/>
                </a:solidFill>
                <a:ea typeface="+mn-ea"/>
                <a:cs typeface="+mn-cs"/>
              </a:rPr>
              <a:t>биологии, </a:t>
            </a:r>
            <a:br>
              <a:rPr lang="ru-RU" sz="2800" spc="-47" dirty="0" smtClean="0">
                <a:solidFill>
                  <a:srgbClr val="0070C0"/>
                </a:solidFill>
                <a:ea typeface="+mn-ea"/>
                <a:cs typeface="+mn-cs"/>
              </a:rPr>
            </a:br>
            <a:r>
              <a:rPr lang="ru-RU" sz="2800" spc="-47" dirty="0" smtClean="0">
                <a:solidFill>
                  <a:srgbClr val="0070C0"/>
                </a:solidFill>
                <a:ea typeface="+mn-ea"/>
                <a:cs typeface="+mn-cs"/>
              </a:rPr>
              <a:t>химии и физике </a:t>
            </a:r>
            <a:r>
              <a:rPr lang="ru-RU" sz="2800" spc="-47" dirty="0">
                <a:solidFill>
                  <a:srgbClr val="0070C0"/>
                </a:solidFill>
                <a:ea typeface="+mn-ea"/>
                <a:cs typeface="+mn-cs"/>
              </a:rPr>
              <a:t/>
            </a:r>
            <a:br>
              <a:rPr lang="ru-RU" sz="2800" spc="-47" dirty="0">
                <a:solidFill>
                  <a:srgbClr val="0070C0"/>
                </a:solidFill>
                <a:ea typeface="+mn-ea"/>
                <a:cs typeface="+mn-cs"/>
              </a:rPr>
            </a:br>
            <a:endParaRPr lang="ru-RU" sz="2800" spc="-47" dirty="0">
              <a:solidFill>
                <a:srgbClr val="0070C0"/>
              </a:solidFill>
              <a:ea typeface="+mn-ea"/>
              <a:cs typeface="+mn-cs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11824" y="2708920"/>
            <a:ext cx="7056784" cy="234320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1800" b="0" dirty="0">
                <a:solidFill>
                  <a:schemeClr val="tx1"/>
                </a:solidFill>
              </a:rPr>
              <a:t>Для организации внеурочной деятельности в 5-9 классах </a:t>
            </a:r>
          </a:p>
          <a:p>
            <a:pPr marL="0" indent="0">
              <a:buNone/>
            </a:pPr>
            <a:r>
              <a:rPr lang="ru-RU" sz="1800" b="0" dirty="0">
                <a:solidFill>
                  <a:schemeClr val="tx1"/>
                </a:solidFill>
              </a:rPr>
              <a:t>Первый модуль связан с теоретической частью пособия “Проектная мастерская” и обеспечивает фронтальную отработку видов проектной деятельности на конкретном предметном биологическом материале. </a:t>
            </a:r>
          </a:p>
          <a:p>
            <a:pPr marL="0" indent="0">
              <a:buNone/>
            </a:pPr>
            <a:r>
              <a:rPr lang="ru-RU" sz="1800" b="0" dirty="0">
                <a:solidFill>
                  <a:schemeClr val="tx1"/>
                </a:solidFill>
              </a:rPr>
              <a:t>Второй модуль предлагает реализацию готового проекта по биологии. В пособии также предложен шаблон организации проекта для тех, кто хочет /может работать индивидуально.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47728" y="619966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17 часов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2350" t="18208" r="37339" b="5717"/>
          <a:stretch/>
        </p:blipFill>
        <p:spPr>
          <a:xfrm>
            <a:off x="551384" y="3545091"/>
            <a:ext cx="2304256" cy="3023901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2" descr="Изображение Исследовательские и проектные работы по биологии. 5-9 классы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804" y="2730871"/>
            <a:ext cx="2106086" cy="279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lkoroleva\Desktop\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329419"/>
            <a:ext cx="2032962" cy="2759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049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3952" y="274638"/>
            <a:ext cx="4546848" cy="70609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70C0"/>
                </a:solidFill>
              </a:rPr>
              <a:t>17 практических занятий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1198" t="21167" r="37738" b="40373"/>
          <a:stretch/>
        </p:blipFill>
        <p:spPr>
          <a:xfrm>
            <a:off x="5447928" y="1694476"/>
            <a:ext cx="6400387" cy="445741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32350" t="18208" r="37339" b="5717"/>
          <a:stretch/>
        </p:blipFill>
        <p:spPr>
          <a:xfrm>
            <a:off x="1004401" y="1173168"/>
            <a:ext cx="3600400" cy="508294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22280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784" t="11869" r="33773" b="8886"/>
          <a:stretch/>
        </p:blipFill>
        <p:spPr>
          <a:xfrm>
            <a:off x="1980789" y="1124744"/>
            <a:ext cx="3672408" cy="4371915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17564" y="1460520"/>
            <a:ext cx="4330824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spc="-47" dirty="0">
              <a:solidFill>
                <a:srgbClr val="003366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153562" y="49694"/>
            <a:ext cx="7164796" cy="10895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rgbClr val="345DAE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400" spc="-47" dirty="0" smtClean="0">
                <a:solidFill>
                  <a:srgbClr val="0070C0"/>
                </a:solidFill>
                <a:ea typeface="+mn-ea"/>
                <a:cs typeface="+mn-cs"/>
              </a:rPr>
              <a:t>Исследовательские  </a:t>
            </a:r>
            <a:r>
              <a:rPr lang="ru-RU" sz="2400" spc="-47" dirty="0" smtClean="0">
                <a:solidFill>
                  <a:srgbClr val="0070C0"/>
                </a:solidFill>
                <a:ea typeface="+mn-ea"/>
                <a:cs typeface="+mn-cs"/>
              </a:rPr>
              <a:t>и проектные работы по </a:t>
            </a:r>
            <a:r>
              <a:rPr lang="ru-RU" sz="2400" spc="-47" dirty="0" smtClean="0">
                <a:solidFill>
                  <a:srgbClr val="0070C0"/>
                </a:solidFill>
                <a:ea typeface="+mn-ea"/>
                <a:cs typeface="+mn-cs"/>
              </a:rPr>
              <a:t>химии,     физике, биологии  </a:t>
            </a:r>
            <a:r>
              <a:rPr lang="ru-RU" sz="2400" spc="-47" dirty="0" smtClean="0">
                <a:solidFill>
                  <a:srgbClr val="0070C0"/>
                </a:solidFill>
                <a:ea typeface="+mn-ea"/>
                <a:cs typeface="+mn-cs"/>
              </a:rPr>
              <a:t/>
            </a:r>
            <a:br>
              <a:rPr lang="ru-RU" sz="2400" spc="-47" dirty="0" smtClean="0">
                <a:solidFill>
                  <a:srgbClr val="0070C0"/>
                </a:solidFill>
                <a:ea typeface="+mn-ea"/>
                <a:cs typeface="+mn-cs"/>
              </a:rPr>
            </a:br>
            <a:endParaRPr lang="ru-RU" sz="2400" spc="-47" dirty="0">
              <a:solidFill>
                <a:srgbClr val="0070C0"/>
              </a:solidFill>
              <a:ea typeface="+mn-ea"/>
              <a:cs typeface="+mn-cs"/>
            </a:endParaRPr>
          </a:p>
        </p:txBody>
      </p:sp>
      <p:pic>
        <p:nvPicPr>
          <p:cNvPr id="9218" name="Picture 2" descr="Изображение Исследовательские и проектные работы по химии. 5-9 классы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31" y="1124744"/>
            <a:ext cx="1626373" cy="219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5"/>
          <p:cNvPicPr>
            <a:picLocks noChangeAspect="1"/>
          </p:cNvPicPr>
          <p:nvPr/>
        </p:nvPicPr>
        <p:blipFill rotWithShape="1">
          <a:blip r:embed="rId4"/>
          <a:srcRect l="28424" t="11869" r="34133" b="18396"/>
          <a:stretch/>
        </p:blipFill>
        <p:spPr>
          <a:xfrm>
            <a:off x="3728886" y="2564904"/>
            <a:ext cx="3619638" cy="3792005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3" name="Объект 4"/>
          <p:cNvPicPr>
            <a:picLocks noChangeAspect="1"/>
          </p:cNvPicPr>
          <p:nvPr/>
        </p:nvPicPr>
        <p:blipFill rotWithShape="1">
          <a:blip r:embed="rId5"/>
          <a:srcRect l="31863" t="22989" r="34895" b="42628"/>
          <a:stretch/>
        </p:blipFill>
        <p:spPr>
          <a:xfrm>
            <a:off x="7330971" y="4077072"/>
            <a:ext cx="4700150" cy="2650306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3916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568" y="232948"/>
            <a:ext cx="8229600" cy="1144929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spc="-47" dirty="0">
                <a:solidFill>
                  <a:srgbClr val="0070C0"/>
                </a:solidFill>
                <a:ea typeface="+mn-ea"/>
                <a:cs typeface="+mn-cs"/>
              </a:rPr>
              <a:t>Экологическая культура и здоровье </a:t>
            </a:r>
            <a:r>
              <a:rPr lang="ru-RU" sz="2800" spc="-47" dirty="0" smtClean="0">
                <a:solidFill>
                  <a:srgbClr val="0070C0"/>
                </a:solidFill>
                <a:ea typeface="+mn-ea"/>
                <a:cs typeface="+mn-cs"/>
              </a:rPr>
              <a:t>человека </a:t>
            </a:r>
            <a:r>
              <a:rPr lang="ru-RU" sz="2400" spc="-47" dirty="0">
                <a:solidFill>
                  <a:srgbClr val="003366"/>
                </a:solidFill>
                <a:ea typeface="+mn-ea"/>
                <a:cs typeface="+mn-cs"/>
              </a:rPr>
              <a:t/>
            </a:r>
            <a:br>
              <a:rPr lang="ru-RU" sz="2400" spc="-47" dirty="0">
                <a:solidFill>
                  <a:srgbClr val="003366"/>
                </a:solidFill>
                <a:ea typeface="+mn-ea"/>
                <a:cs typeface="+mn-cs"/>
              </a:rPr>
            </a:br>
            <a:r>
              <a:rPr lang="ru-RU" sz="2400" spc="-47" dirty="0" smtClean="0">
                <a:solidFill>
                  <a:srgbClr val="003366"/>
                </a:solidFill>
                <a:ea typeface="+mn-ea"/>
                <a:cs typeface="+mn-cs"/>
              </a:rPr>
              <a:t> </a:t>
            </a:r>
            <a:r>
              <a:rPr lang="ru-RU" sz="2400" spc="-47" dirty="0">
                <a:solidFill>
                  <a:srgbClr val="003366"/>
                </a:solidFill>
                <a:ea typeface="+mn-ea"/>
                <a:cs typeface="+mn-cs"/>
              </a:rPr>
              <a:t/>
            </a:r>
            <a:br>
              <a:rPr lang="ru-RU" sz="2400" spc="-47" dirty="0">
                <a:solidFill>
                  <a:srgbClr val="003366"/>
                </a:solidFill>
                <a:ea typeface="+mn-ea"/>
                <a:cs typeface="+mn-cs"/>
              </a:rPr>
            </a:br>
            <a:endParaRPr lang="ru-RU" sz="2400" spc="-47" dirty="0">
              <a:solidFill>
                <a:srgbClr val="003366"/>
              </a:solidFill>
              <a:ea typeface="+mn-ea"/>
              <a:cs typeface="+mn-cs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88389" y="1243999"/>
            <a:ext cx="4608512" cy="370624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ru-RU" sz="1800" b="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ru-RU" sz="180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800" b="0" dirty="0" smtClean="0">
                <a:solidFill>
                  <a:schemeClr val="tx1"/>
                </a:solidFill>
              </a:rPr>
              <a:t>Пособия для развития практических </a:t>
            </a:r>
            <a:r>
              <a:rPr lang="ru-RU" sz="1800" b="0" dirty="0">
                <a:solidFill>
                  <a:schemeClr val="tx1"/>
                </a:solidFill>
              </a:rPr>
              <a:t>умений учащихся, формирование навыков практической оценки состояния окружающей природной среды; развитие исследовательских умений в области экологического образования; повышение безопасности жизнедеятельности школьников в условиях экологически неблагоприятных ситуаций.</a:t>
            </a:r>
          </a:p>
          <a:p>
            <a:pPr marL="0" indent="0">
              <a:buNone/>
            </a:pPr>
            <a:r>
              <a:rPr lang="ru-RU" sz="1800" b="0" dirty="0">
                <a:solidFill>
                  <a:schemeClr val="tx1"/>
                </a:solidFill>
              </a:rPr>
              <a:t>В</a:t>
            </a:r>
            <a:r>
              <a:rPr lang="ru-RU" sz="1800" b="0" dirty="0" smtClean="0">
                <a:solidFill>
                  <a:schemeClr val="tx1"/>
                </a:solidFill>
              </a:rPr>
              <a:t>ключён </a:t>
            </a:r>
            <a:r>
              <a:rPr lang="ru-RU" sz="1800" b="0" dirty="0">
                <a:solidFill>
                  <a:schemeClr val="tx1"/>
                </a:solidFill>
              </a:rPr>
              <a:t>теоретический материал, который подкреплён лабораторно-практическими заданиями</a:t>
            </a:r>
            <a:r>
              <a:rPr lang="ru-RU" sz="1800" b="0" dirty="0" smtClean="0">
                <a:solidFill>
                  <a:schemeClr val="tx1"/>
                </a:solidFill>
              </a:rPr>
              <a:t>.</a:t>
            </a:r>
            <a:endParaRPr lang="ru-RU" sz="1800" b="0" dirty="0">
              <a:solidFill>
                <a:schemeClr val="tx1"/>
              </a:solidFill>
            </a:endParaRPr>
          </a:p>
        </p:txBody>
      </p:sp>
      <p:pic>
        <p:nvPicPr>
          <p:cNvPr id="10242" name="Picture 2" descr="Изображение Как сохранить нашу планету? Тетрадь-практикум. 7-9 классы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40" y="2113504"/>
            <a:ext cx="2160240" cy="281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Изображение Практикум. Экологическая культура и здоровье человека. 5-7 классы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5" y="999814"/>
            <a:ext cx="2099527" cy="278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Изображение Практикум.Траектория личного качества жизни. 8-9 классы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0" y="3212976"/>
            <a:ext cx="2207780" cy="294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59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Select="1" noChangeAspect="1"/>
          </p:cNvGraphicFramePr>
          <p:nvPr/>
        </p:nvGraphicFramePr>
        <p:xfrm>
          <a:off x="1525191" y="858441"/>
          <a:ext cx="1191" cy="1191"/>
        </p:xfrm>
        <a:graphic>
          <a:graphicData uri="http://schemas.openxmlformats.org/presentationml/2006/ole">
            <p:oleObj spid="_x0000_s4098" name="Слайд think-cell" r:id="rId4" imgW="359" imgH="360" progId="TCLayout.ActiveDocument.1">
              <p:embed/>
            </p:oleObj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1926446" y="6610995"/>
            <a:ext cx="1390371" cy="807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sz="525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2020</a:t>
            </a:r>
            <a:endParaRPr lang="ru-RU" sz="525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71664" y="368660"/>
            <a:ext cx="6973401" cy="448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2400" b="1" spc="-3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Open Sans"/>
                <a:cs typeface="Arial"/>
              </a:rPr>
              <a:t>НАЦИОНАЛЬНЫЙ ПРОЕКТ  «ОБРАЗОВАНИЕ»</a:t>
            </a:r>
            <a:endParaRPr lang="ru-RU" sz="2400" b="1" spc="-3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Open Sans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6068" y="6398310"/>
            <a:ext cx="412677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500" b="1">
                <a:latin typeface="Arial"/>
                <a:ea typeface="Open Sans Light"/>
                <a:cs typeface="Arial"/>
              </a:rPr>
              <a:t>Сроки реализации: 01.01.2019 - 31.12.2024</a:t>
            </a:r>
            <a:endParaRPr lang="ru-RU" sz="1500" b="1">
              <a:latin typeface="Arial"/>
              <a:ea typeface="Open Sans Light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400" y="1412776"/>
            <a:ext cx="4512999" cy="4433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500" b="1">
                <a:latin typeface="Arial"/>
                <a:ea typeface="Open Sans Light"/>
                <a:cs typeface="Arial"/>
              </a:rPr>
              <a:t>           Национальный проект «Образование»</a:t>
            </a:r>
            <a:r>
              <a:rPr lang="ru-RU" sz="1500">
                <a:latin typeface="Arial"/>
                <a:ea typeface="Open Sans Light"/>
                <a:cs typeface="Arial"/>
              </a:rPr>
              <a:t> – это инициатива, направленная на достижение двух ключевых целе</a:t>
            </a:r>
            <a:r>
              <a:rPr lang="ru-RU" altLang="en-US" sz="1500">
                <a:latin typeface="Arial"/>
                <a:ea typeface="Open Sans Light"/>
                <a:cs typeface="Arial"/>
              </a:rPr>
              <a:t>й</a:t>
            </a:r>
            <a:endParaRPr lang="ru-RU" altLang="en-US" sz="1500">
              <a:latin typeface="Arial"/>
              <a:ea typeface="Open Sans Light"/>
              <a:cs typeface="Arial"/>
            </a:endParaRPr>
          </a:p>
          <a:p>
            <a:pPr lvl="0">
              <a:defRPr/>
            </a:pPr>
            <a:endParaRPr lang="ru-RU" sz="1500">
              <a:latin typeface="Arial"/>
              <a:ea typeface="Open Sans Light"/>
              <a:cs typeface="Arial"/>
            </a:endParaRPr>
          </a:p>
          <a:p>
            <a:pPr marL="214313" indent="-214313">
              <a:buFont typeface="Arial"/>
              <a:buChar char="•"/>
              <a:defRPr/>
            </a:pPr>
            <a:r>
              <a:rPr lang="ru-RU" sz="1500">
                <a:latin typeface="Arial"/>
                <a:ea typeface="Open Sans Light"/>
                <a:cs typeface="Arial"/>
              </a:rPr>
              <a:t>обеспечение глобальной конкурентоспособности российского образования и вхождение Российской Федерации в число 10 ведущих стран мира по качеству общего образования. </a:t>
            </a:r>
            <a:endParaRPr lang="ru-RU" sz="1500">
              <a:latin typeface="Arial"/>
              <a:ea typeface="Open Sans Light"/>
              <a:cs typeface="Arial"/>
            </a:endParaRPr>
          </a:p>
          <a:p>
            <a:pPr lvl="0">
              <a:defRPr/>
            </a:pPr>
            <a:endParaRPr lang="en-US" sz="1500">
              <a:latin typeface="Arial"/>
              <a:ea typeface="Open Sans Light"/>
              <a:cs typeface="Arial"/>
            </a:endParaRPr>
          </a:p>
          <a:p>
            <a:pPr marL="214313" indent="-214313">
              <a:buFont typeface="Arial"/>
              <a:buChar char="•"/>
              <a:defRPr/>
            </a:pPr>
            <a:r>
              <a:rPr lang="ru-RU" sz="1500">
                <a:latin typeface="Arial"/>
                <a:ea typeface="Open Sans Light"/>
                <a:cs typeface="Arial"/>
              </a:rPr>
              <a:t>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традиций.</a:t>
            </a:r>
            <a:endParaRPr lang="ru-RU" sz="1500">
              <a:latin typeface="Arial"/>
              <a:ea typeface="Open Sans Light"/>
              <a:cs typeface="Arial"/>
            </a:endParaRPr>
          </a:p>
          <a:p>
            <a:pPr marL="214313" indent="-214313">
              <a:buFont typeface="Arial"/>
              <a:buChar char="•"/>
              <a:defRPr/>
            </a:pPr>
            <a:endParaRPr lang="ru-RU" sz="1500">
              <a:latin typeface="Arial"/>
              <a:ea typeface="Open Sans Light"/>
              <a:cs typeface="Arial"/>
            </a:endParaRPr>
          </a:p>
          <a:p>
            <a:pPr marL="214313" indent="-214313">
              <a:buFont typeface="Arial"/>
              <a:buChar char="•"/>
              <a:defRPr/>
            </a:pPr>
            <a:endParaRPr lang="ru-RU" sz="1500">
              <a:latin typeface="Arial"/>
              <a:ea typeface="Open Sans Light"/>
              <a:cs typeface="Arial"/>
            </a:endParaRPr>
          </a:p>
          <a:p>
            <a:pPr marL="214313" indent="-214313">
              <a:buFont typeface="Arial"/>
              <a:buChar char="•"/>
              <a:defRPr/>
            </a:pPr>
            <a:endParaRPr lang="ru-RU" sz="1500">
              <a:latin typeface="Arial"/>
              <a:ea typeface="Open Sans Light"/>
              <a:cs typeface="Arial"/>
            </a:endParaRPr>
          </a:p>
          <a:p>
            <a:pPr marL="214313" indent="-214313">
              <a:buFont typeface="Arial"/>
              <a:buChar char="•"/>
              <a:defRPr/>
            </a:pPr>
            <a:endParaRPr lang="ru-RU" sz="1500">
              <a:latin typeface="Arial"/>
              <a:ea typeface="Open Sans Light"/>
              <a:cs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77200" y="6523636"/>
            <a:ext cx="148209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675">
                <a:solidFill>
                  <a:schemeClr val="bg1">
                    <a:lumMod val="65000"/>
                  </a:schemeClr>
                </a:solidFill>
                <a:hlinkClick r:id="rId5"/>
              </a:rPr>
              <a:t>*</a:t>
            </a:r>
            <a:r>
              <a:rPr lang="en-US" sz="675">
                <a:solidFill>
                  <a:schemeClr val="bg1">
                    <a:lumMod val="65000"/>
                  </a:schemeClr>
                </a:solidFill>
                <a:hlinkClick r:id="rId5"/>
              </a:rPr>
              <a:t>https://edu.gov.ru/national-project/</a:t>
            </a:r>
            <a:endParaRPr lang="ru-RU" sz="675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41" name="Группа 40"/>
          <p:cNvGrpSpPr/>
          <p:nvPr/>
        </p:nvGrpSpPr>
        <p:grpSpPr>
          <a:xfrm rot="0">
            <a:off x="9714639" y="957276"/>
            <a:ext cx="777251" cy="268754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/>
            <p:cNvSpPr/>
            <p:nvPr/>
          </p:nvSpPr>
          <p:spPr>
            <a:xfrm>
              <a:off x="10104558" y="546724"/>
              <a:ext cx="576131" cy="33206"/>
            </a:xfrm>
            <a:custGeom>
              <a:avLst/>
              <a:gd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43" name="Freeform 7"/>
            <p:cNvSpPr/>
            <p:nvPr/>
          </p:nvSpPr>
          <p:spPr>
            <a:xfrm>
              <a:off x="11029357" y="546724"/>
              <a:ext cx="576131" cy="33206"/>
            </a:xfrm>
            <a:custGeom>
              <a:avLst/>
              <a:gd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44" name="Freeform 8"/>
            <p:cNvSpPr/>
            <p:nvPr/>
          </p:nvSpPr>
          <p:spPr>
            <a:xfrm>
              <a:off x="10099577" y="666268"/>
              <a:ext cx="131166" cy="122864"/>
            </a:xfrm>
            <a:custGeom>
              <a:avLst/>
              <a:gd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45" name="Freeform 9"/>
            <p:cNvSpPr>
              <a:spLocks noEditPoints="1"/>
            </p:cNvSpPr>
            <p:nvPr/>
          </p:nvSpPr>
          <p:spPr>
            <a:xfrm>
              <a:off x="10253987" y="666268"/>
              <a:ext cx="89658" cy="122864"/>
            </a:xfrm>
            <a:custGeom>
              <a:avLst/>
              <a:gd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46" name="Freeform 10"/>
            <p:cNvSpPr>
              <a:spLocks noEditPoints="1"/>
            </p:cNvSpPr>
            <p:nvPr/>
          </p:nvSpPr>
          <p:spPr>
            <a:xfrm>
              <a:off x="10368549" y="664607"/>
              <a:ext cx="121204" cy="126184"/>
            </a:xfrm>
            <a:custGeom>
              <a:avLst/>
              <a:gd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47" name="Freeform 11"/>
            <p:cNvSpPr/>
            <p:nvPr/>
          </p:nvSpPr>
          <p:spPr>
            <a:xfrm>
              <a:off x="10517978" y="664607"/>
              <a:ext cx="111241" cy="126184"/>
            </a:xfrm>
            <a:custGeom>
              <a:avLst/>
              <a:gd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48" name="Freeform 12"/>
            <p:cNvSpPr>
              <a:spLocks noEditPoints="1"/>
            </p:cNvSpPr>
            <p:nvPr/>
          </p:nvSpPr>
          <p:spPr>
            <a:xfrm>
              <a:off x="10654125" y="666268"/>
              <a:ext cx="96299" cy="122864"/>
            </a:xfrm>
            <a:custGeom>
              <a:avLst/>
              <a:gd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49" name="Freeform 13"/>
            <p:cNvSpPr/>
            <p:nvPr/>
          </p:nvSpPr>
          <p:spPr>
            <a:xfrm>
              <a:off x="10778649" y="666268"/>
              <a:ext cx="89658" cy="122864"/>
            </a:xfrm>
            <a:custGeom>
              <a:avLst/>
              <a:gd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50" name="Freeform 14"/>
            <p:cNvSpPr/>
            <p:nvPr/>
          </p:nvSpPr>
          <p:spPr>
            <a:xfrm>
              <a:off x="10893211" y="666268"/>
              <a:ext cx="189277" cy="157731"/>
            </a:xfrm>
            <a:custGeom>
              <a:avLst/>
              <a:gd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51" name="Freeform 15"/>
            <p:cNvSpPr/>
            <p:nvPr/>
          </p:nvSpPr>
          <p:spPr>
            <a:xfrm>
              <a:off x="11100751" y="666268"/>
              <a:ext cx="91317" cy="122864"/>
            </a:xfrm>
            <a:custGeom>
              <a:avLst/>
              <a:gd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57" name="Freeform 16"/>
            <p:cNvSpPr/>
            <p:nvPr/>
          </p:nvSpPr>
          <p:spPr>
            <a:xfrm>
              <a:off x="11216974" y="666268"/>
              <a:ext cx="129505" cy="122864"/>
            </a:xfrm>
            <a:custGeom>
              <a:avLst/>
              <a:gd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58" name="Freeform 17"/>
            <p:cNvSpPr/>
            <p:nvPr/>
          </p:nvSpPr>
          <p:spPr>
            <a:xfrm>
              <a:off x="11368063" y="666268"/>
              <a:ext cx="131166" cy="122864"/>
            </a:xfrm>
            <a:custGeom>
              <a:avLst/>
              <a:gd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75" name="Freeform 18"/>
            <p:cNvSpPr/>
            <p:nvPr/>
          </p:nvSpPr>
          <p:spPr>
            <a:xfrm>
              <a:off x="11519152" y="666268"/>
              <a:ext cx="92978" cy="122864"/>
            </a:xfrm>
            <a:custGeom>
              <a:avLst/>
              <a:gd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76" name="Freeform 19"/>
            <p:cNvSpPr>
              <a:spLocks noEditPoints="1"/>
            </p:cNvSpPr>
            <p:nvPr/>
          </p:nvSpPr>
          <p:spPr>
            <a:xfrm>
              <a:off x="10735481" y="300997"/>
              <a:ext cx="240746" cy="303839"/>
            </a:xfrm>
            <a:custGeom>
              <a:avLst/>
              <a:gd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>
                <a:solidFill>
                  <a:schemeClr val="bg1"/>
                </a:solidFill>
              </a:endParaRPr>
            </a:p>
          </p:txBody>
        </p:sp>
      </p:grp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4CB9B150-16F9-4654-A9FF-3F04349E5D0B}" type="slidenum">
              <a:rPr lang="en-US"/>
              <a:pPr lvl="0">
                <a:defRPr/>
              </a:pPr>
              <a:t>2</a:t>
            </a:fld>
            <a:endParaRPr lang="en-US"/>
          </a:p>
        </p:txBody>
      </p:sp>
      <p:pic>
        <p:nvPicPr>
          <p:cNvPr id="25602" name="Picture 2" descr="Картинки по запросу &quot;школа будущего фото&quot;&quot;"/>
          <p:cNvPicPr>
            <a:picLocks noChangeAspect="1" noChangeArrowheads="1"/>
          </p:cNvPicPr>
          <p:nvPr/>
        </p:nvPicPr>
        <p:blipFill rotWithShape="1">
          <a:blip r:embed="rId6"/>
          <a:srcRect l="13490" r="11620" b="24230"/>
          <a:stretch>
            <a:fillRect/>
          </a:stretch>
        </p:blipFill>
        <p:spPr>
          <a:xfrm>
            <a:off x="6276020" y="1380406"/>
            <a:ext cx="5048658" cy="4587966"/>
          </a:xfrm>
          <a:prstGeom prst="rect">
            <a:avLst/>
          </a:prstGeom>
          <a:noFill/>
          <a:effectLst>
            <a:outerShdw blurRad="215900" dist="50800" dir="5400000" algn="ctr" rotWithShape="0">
              <a:srgbClr val="000000">
                <a:alpha val="4314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ИНФОРМАЦИОННАЯ БЕЗОПАСНОСТЬ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54808" y="2658089"/>
            <a:ext cx="3434269" cy="31296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857" y="914297"/>
            <a:ext cx="1861628" cy="5416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302" y="1455949"/>
            <a:ext cx="3454232" cy="459315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9371" y="2006221"/>
            <a:ext cx="3199706" cy="2483892"/>
          </a:xfrm>
          <a:prstGeom prst="rect">
            <a:avLst/>
          </a:prstGeom>
          <a:solidFill>
            <a:srgbClr val="008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FFFF"/>
                </a:solidFill>
              </a:rPr>
              <a:t>Курс внеурочной </a:t>
            </a:r>
            <a:r>
              <a:rPr lang="ru-RU" sz="1600" b="1" dirty="0" smtClean="0">
                <a:solidFill>
                  <a:srgbClr val="FFFFFF"/>
                </a:solidFill>
              </a:rPr>
              <a:t>деятельности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FFFFFF"/>
                </a:solidFill>
              </a:rPr>
              <a:t>Элемент </a:t>
            </a:r>
            <a:r>
              <a:rPr lang="ru-RU" sz="1600" b="1" dirty="0">
                <a:solidFill>
                  <a:srgbClr val="FFFFFF"/>
                </a:solidFill>
              </a:rPr>
              <a:t>программы </a:t>
            </a:r>
            <a:r>
              <a:rPr lang="ru-RU" sz="1600" b="1" dirty="0" smtClean="0">
                <a:solidFill>
                  <a:srgbClr val="FFFFFF"/>
                </a:solidFill>
              </a:rPr>
              <a:t>по ОБЖ и по информатике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FFFFFF"/>
                </a:solidFill>
              </a:rPr>
              <a:t>Школьное </a:t>
            </a:r>
            <a:r>
              <a:rPr lang="ru-RU" sz="1600" b="1" dirty="0">
                <a:solidFill>
                  <a:srgbClr val="FFFFFF"/>
                </a:solidFill>
              </a:rPr>
              <a:t>дополнительное </a:t>
            </a:r>
            <a:r>
              <a:rPr lang="ru-RU" sz="1600" b="1" dirty="0" smtClean="0">
                <a:solidFill>
                  <a:srgbClr val="FFFFFF"/>
                </a:solidFill>
              </a:rPr>
              <a:t>образование</a:t>
            </a:r>
            <a:endParaRPr lang="ru-RU" sz="1600" b="1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92928" y="1458023"/>
            <a:ext cx="2622250" cy="822960"/>
          </a:xfrm>
          <a:prstGeom prst="rect">
            <a:avLst/>
          </a:prstGeom>
          <a:solidFill>
            <a:srgbClr val="5A4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FFFFFF"/>
                </a:solidFill>
              </a:rPr>
              <a:t>Киберугрозы личности, семье: знаем и умеем избегать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863091" y="4190742"/>
            <a:ext cx="2607511" cy="1347629"/>
          </a:xfrm>
          <a:prstGeom prst="rect">
            <a:avLst/>
          </a:prstGeom>
          <a:solidFill>
            <a:srgbClr val="008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FFFFFF"/>
                </a:solidFill>
              </a:rPr>
              <a:t>Кибербуллинг: знаем и умеем противостоять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808284" y="2658089"/>
            <a:ext cx="2607511" cy="1155547"/>
          </a:xfrm>
          <a:prstGeom prst="rect">
            <a:avLst/>
          </a:prstGeom>
          <a:solidFill>
            <a:srgbClr val="5A4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FFFFFF"/>
                </a:solidFill>
              </a:rPr>
              <a:t>Безопасность технических устройств: знаем и умеем защищать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532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800" y="132418"/>
            <a:ext cx="8422704" cy="74079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ПРИМЕРНАЯ ОСНОВНАЯ ОБРАЗОВАТЕЛЬНАЯ ПРОГРАММА СРЕДНЕГО ОБЩЕГО ОБРАЗОВАНИЯ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759" t="14894" r="30215" b="12293"/>
          <a:stretch/>
        </p:blipFill>
        <p:spPr>
          <a:xfrm>
            <a:off x="176984" y="1070985"/>
            <a:ext cx="5486967" cy="56145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548104" y="6131812"/>
            <a:ext cx="2168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https://fgosreestr.ru/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0990" t="14832" r="30097" b="28394"/>
          <a:stretch/>
        </p:blipFill>
        <p:spPr>
          <a:xfrm>
            <a:off x="5591944" y="1237448"/>
            <a:ext cx="5963802" cy="48943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3679" y="5109002"/>
            <a:ext cx="678265" cy="8049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39778" y="4904417"/>
            <a:ext cx="815968" cy="85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9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ПРОФИЛЬНАЯ ШКОЛА</a:t>
            </a:r>
          </a:p>
        </p:txBody>
      </p:sp>
      <p:sp>
        <p:nvSpPr>
          <p:cNvPr id="5" name="object 8"/>
          <p:cNvSpPr txBox="1"/>
          <p:nvPr/>
        </p:nvSpPr>
        <p:spPr>
          <a:xfrm>
            <a:off x="2155351" y="1274063"/>
            <a:ext cx="5356587" cy="373935"/>
          </a:xfrm>
          <a:prstGeom prst="rect">
            <a:avLst/>
          </a:prstGeom>
        </p:spPr>
        <p:txBody>
          <a:bodyPr vert="horz" wrap="square" lIns="0" tIns="10182" rIns="0" bIns="0" rtlCol="0">
            <a:spAutoFit/>
          </a:bodyPr>
          <a:lstStyle/>
          <a:p>
            <a:pPr marL="396543" marR="4287" lvl="1">
              <a:spcBef>
                <a:spcPts val="80"/>
              </a:spcBef>
              <a:buChar char="•"/>
              <a:tabLst>
                <a:tab pos="258289" algn="l"/>
              </a:tabLst>
            </a:pPr>
            <a:endParaRPr sz="2363" dirty="0">
              <a:latin typeface="Trebuchet MS"/>
              <a:cs typeface="Trebuchet MS"/>
            </a:endParaRPr>
          </a:p>
        </p:txBody>
      </p:sp>
      <p:pic>
        <p:nvPicPr>
          <p:cNvPr id="14" name="Рисунок 13" descr="P:\Портфель\Отдел продуктового маркетинга\Издательский портфель\ПНП\ЦЕМО\ВД_ПШ\НОВЫЕ ОБЛОЖКИ\COVER_BIOHIM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668" y="1251817"/>
            <a:ext cx="1598495" cy="23445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 descr="C:\Users\lkoroleva\Desktop\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33" y="1230078"/>
            <a:ext cx="1588537" cy="23880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 descr="C:\Users\lkoroleva\Desktop\Снимок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668" y="3859198"/>
            <a:ext cx="1536354" cy="2258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 descr="P:\Портфель\Отдел продуктового маркетинга\Издательский портфель\ПНП\ЦЕМО\ВД_ПШ\НОВЫЕ ОБЛОЖКИ\Cover_OF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5" y="1208341"/>
            <a:ext cx="1709466" cy="23880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 descr="P:\Портфель\Отдел продуктового маркетинга\Издательский портфель\ПНП\ЦЕМО\ВД_ПШ\НОВЫЕ ОБЛОЖКИ\Cover_Osnov_Animacii_201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33" y="3892551"/>
            <a:ext cx="1519730" cy="2225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 descr="P:\Портфель\Отдел продуктового маркетинга\Издательский портфель\ПНП\ЦЕМО\ВД_ПШ\НОВЫЕ ОБЛОЖКИ\Cover_Latin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80" y="3892551"/>
            <a:ext cx="1700347" cy="2225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/>
          <a:srcRect l="45205" t="49030" r="42699" b="18504"/>
          <a:stretch/>
        </p:blipFill>
        <p:spPr>
          <a:xfrm>
            <a:off x="8635492" y="764704"/>
            <a:ext cx="2521496" cy="3545335"/>
          </a:xfrm>
          <a:prstGeom prst="rect">
            <a:avLst/>
          </a:prstGeom>
        </p:spPr>
      </p:pic>
      <p:pic>
        <p:nvPicPr>
          <p:cNvPr id="1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49" y="1251817"/>
            <a:ext cx="1642494" cy="236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Объект 4"/>
          <p:cNvPicPr>
            <a:picLocks noChangeAspect="1"/>
          </p:cNvPicPr>
          <p:nvPr/>
        </p:nvPicPr>
        <p:blipFill rotWithShape="1">
          <a:blip r:embed="rId10"/>
          <a:srcRect l="37699" t="18208" r="37339" b="24735"/>
          <a:stretch/>
        </p:blipFill>
        <p:spPr>
          <a:xfrm>
            <a:off x="5527882" y="3859198"/>
            <a:ext cx="1605664" cy="22359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198143" y="4354025"/>
            <a:ext cx="499385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</a:rPr>
              <a:t>Структура рабочих программ соответствует требованиям, предъявляемым Федеральным государственным образовательным </a:t>
            </a:r>
            <a:r>
              <a:rPr lang="ru-RU" dirty="0" smtClean="0">
                <a:solidFill>
                  <a:srgbClr val="333333"/>
                </a:solidFill>
              </a:rPr>
              <a:t>стандартом</a:t>
            </a:r>
          </a:p>
          <a:p>
            <a:r>
              <a:rPr lang="ru-RU" dirty="0" smtClean="0">
                <a:solidFill>
                  <a:srgbClr val="333333"/>
                </a:solidFill>
              </a:rPr>
              <a:t> </a:t>
            </a:r>
            <a:r>
              <a:rPr lang="ru-RU" dirty="0">
                <a:solidFill>
                  <a:srgbClr val="333333"/>
                </a:solidFill>
              </a:rPr>
              <a:t>общего образования, и содержит</a:t>
            </a:r>
            <a:r>
              <a:rPr lang="ru-RU" dirty="0" smtClean="0">
                <a:solidFill>
                  <a:srgbClr val="333333"/>
                </a:solidFill>
              </a:rPr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333333"/>
                </a:solidFill>
              </a:rPr>
              <a:t>тематическое </a:t>
            </a:r>
            <a:r>
              <a:rPr lang="ru-RU" dirty="0">
                <a:solidFill>
                  <a:srgbClr val="333333"/>
                </a:solidFill>
              </a:rPr>
              <a:t>планирование;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333333"/>
                </a:solidFill>
              </a:rPr>
              <a:t>содержание курса с указанием форм организации и видов деятельности;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333333"/>
                </a:solidFill>
              </a:rPr>
              <a:t>результаты освоения курса внеурочной </a:t>
            </a:r>
            <a:r>
              <a:rPr lang="ru-RU" dirty="0" smtClean="0">
                <a:solidFill>
                  <a:srgbClr val="333333"/>
                </a:solidFill>
              </a:rPr>
              <a:t>деятельности</a:t>
            </a:r>
            <a:endParaRPr lang="ru-RU" b="0" i="0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4918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Математическое моделирование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99856" y="1772816"/>
            <a:ext cx="6692552" cy="4351338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М</a:t>
            </a:r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отивация 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к профессиональному самоопределению в научной и инженерной </a:t>
            </a:r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областях.</a:t>
            </a:r>
          </a:p>
          <a:p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Знакомство с  современными методами 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математического моделирования в сферах экономики, социологии, логистики. </a:t>
            </a:r>
            <a:endParaRPr lang="ru-RU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С</a:t>
            </a:r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опровождение 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образовательной деятельности учащихся в разных формах: учебное занятие, практическая работа, учебный проект, учебное исследование, учебная экскурсия и др. </a:t>
            </a:r>
            <a:endParaRPr lang="ru-RU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П</a:t>
            </a:r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омощь 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в выборе темы для самостоятельного проекта по предмету “Индивидуальный проект</a:t>
            </a:r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”</a:t>
            </a:r>
            <a:endParaRPr lang="ru-RU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9482" t="18208" r="39122" b="34245"/>
          <a:stretch/>
        </p:blipFill>
        <p:spPr>
          <a:xfrm>
            <a:off x="911424" y="1556792"/>
            <a:ext cx="3341171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3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Математическое моделирование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9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6557" t="21767" r="35916" b="37021"/>
          <a:stretch/>
        </p:blipFill>
        <p:spPr>
          <a:xfrm>
            <a:off x="5879976" y="2067582"/>
            <a:ext cx="5754315" cy="441426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1" name="Объект 4"/>
          <p:cNvPicPr>
            <a:picLocks noChangeAspect="1"/>
          </p:cNvPicPr>
          <p:nvPr/>
        </p:nvPicPr>
        <p:blipFill rotWithShape="1">
          <a:blip r:embed="rId3"/>
          <a:srcRect l="37057" t="18083" r="36127" b="23086"/>
          <a:stretch/>
        </p:blipFill>
        <p:spPr>
          <a:xfrm>
            <a:off x="417678" y="1227696"/>
            <a:ext cx="4010613" cy="4949267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2" name="Объект 4"/>
          <p:cNvPicPr>
            <a:picLocks noChangeAspect="1"/>
          </p:cNvPicPr>
          <p:nvPr/>
        </p:nvPicPr>
        <p:blipFill rotWithShape="1">
          <a:blip r:embed="rId4"/>
          <a:srcRect l="35916" t="15039" r="35888" b="79687"/>
          <a:stretch/>
        </p:blipFill>
        <p:spPr>
          <a:xfrm>
            <a:off x="5879977" y="1330745"/>
            <a:ext cx="5754314" cy="648316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3" name="Объект 4"/>
          <p:cNvPicPr>
            <a:picLocks noChangeAspect="1"/>
          </p:cNvPicPr>
          <p:nvPr/>
        </p:nvPicPr>
        <p:blipFill rotWithShape="1">
          <a:blip r:embed="rId5"/>
          <a:srcRect l="35800" t="19905" r="37177" b="34938"/>
          <a:stretch/>
        </p:blipFill>
        <p:spPr>
          <a:xfrm>
            <a:off x="4050287" y="2992342"/>
            <a:ext cx="4154064" cy="3904821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4" name="Объект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16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Медицинская статистика</a:t>
            </a:r>
            <a:endParaRPr lang="ru-RU" sz="32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5916" t="18209" r="37339" b="18396"/>
          <a:stretch/>
        </p:blipFill>
        <p:spPr>
          <a:xfrm>
            <a:off x="695400" y="1410147"/>
            <a:ext cx="3404350" cy="453913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5110" t="14981" r="36534" b="57484"/>
          <a:stretch/>
        </p:blipFill>
        <p:spPr>
          <a:xfrm>
            <a:off x="5087888" y="3356992"/>
            <a:ext cx="5273249" cy="288032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303912" y="1772817"/>
            <a:ext cx="5184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Программа на 34 </a:t>
            </a:r>
            <a:r>
              <a:rPr lang="ru-RU" dirty="0"/>
              <a:t>часа</a:t>
            </a:r>
            <a:endParaRPr lang="ru-RU" dirty="0"/>
          </a:p>
          <a:p>
            <a:r>
              <a:rPr lang="ru-RU" dirty="0"/>
              <a:t>Методические рекомендации</a:t>
            </a:r>
            <a:endParaRPr lang="en-US" dirty="0"/>
          </a:p>
          <a:p>
            <a:r>
              <a:rPr lang="ru-RU" dirty="0"/>
              <a:t>по </a:t>
            </a:r>
            <a:r>
              <a:rPr lang="ru-RU" dirty="0"/>
              <a:t>организации </a:t>
            </a:r>
            <a:r>
              <a:rPr lang="ru-RU" dirty="0"/>
              <a:t>занятий и поурочные разработки</a:t>
            </a:r>
          </a:p>
          <a:p>
            <a:r>
              <a:rPr lang="ru-RU" dirty="0"/>
              <a:t>Практические занятия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704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Медицинская статистика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3112" t="31730" r="32288" b="36251"/>
          <a:stretch/>
        </p:blipFill>
        <p:spPr>
          <a:xfrm>
            <a:off x="2423592" y="940932"/>
            <a:ext cx="5256584" cy="273630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Объект 4"/>
          <p:cNvPicPr>
            <a:picLocks noChangeAspect="1"/>
          </p:cNvPicPr>
          <p:nvPr/>
        </p:nvPicPr>
        <p:blipFill rotWithShape="1">
          <a:blip r:embed="rId3"/>
          <a:srcRect l="32350" t="30888" r="33773" b="12057"/>
          <a:stretch/>
        </p:blipFill>
        <p:spPr>
          <a:xfrm>
            <a:off x="8397749" y="571870"/>
            <a:ext cx="3456384" cy="327447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Объект 4"/>
          <p:cNvPicPr>
            <a:picLocks noChangeAspect="1"/>
          </p:cNvPicPr>
          <p:nvPr/>
        </p:nvPicPr>
        <p:blipFill rotWithShape="1">
          <a:blip r:embed="rId4"/>
          <a:srcRect l="33935" t="38606" r="35870" b="40446"/>
          <a:stretch/>
        </p:blipFill>
        <p:spPr>
          <a:xfrm>
            <a:off x="335360" y="3915409"/>
            <a:ext cx="6273697" cy="244827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Объект 5"/>
          <p:cNvPicPr>
            <a:picLocks noChangeAspect="1"/>
          </p:cNvPicPr>
          <p:nvPr/>
        </p:nvPicPr>
        <p:blipFill rotWithShape="1">
          <a:blip r:embed="rId5"/>
          <a:srcRect l="28424" t="21378" r="28784" b="40585"/>
          <a:stretch/>
        </p:blipFill>
        <p:spPr>
          <a:xfrm>
            <a:off x="6960096" y="4159962"/>
            <a:ext cx="4896540" cy="244827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753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Физическая химия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03912" y="1825625"/>
            <a:ext cx="6049888" cy="4351338"/>
          </a:xfrm>
        </p:spPr>
        <p:txBody>
          <a:bodyPr>
            <a:normAutofit fontScale="92500" lnSpcReduction="20000"/>
          </a:bodyPr>
          <a:lstStyle/>
          <a:p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Э</a:t>
            </a:r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лективный 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курс рассчитан на учащихся 10-11 классов технологического и естественнонаучного профилей </a:t>
            </a:r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обучения.</a:t>
            </a:r>
          </a:p>
          <a:p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35 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часов </a:t>
            </a:r>
            <a:endParaRPr lang="ru-RU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Т</a:t>
            </a:r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щательный 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разбор сложных вопросов термодинамики, кинетики, электрохимии, химического равновесия, теории растворов, поверхностно-активных явлений</a:t>
            </a:r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Более 50% учебного времени </a:t>
            </a:r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отведено на выполнение 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практических работ </a:t>
            </a:r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accent1">
                    <a:lumMod val="50000"/>
                  </a:schemeClr>
                </a:solidFill>
              </a:rPr>
              <a:t>метапредметного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 содержания, направленных на понимание закономерностей физической химии в доступной форме и </a:t>
            </a:r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 на отработку 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задач высокого уровня сложности</a:t>
            </a:r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Идеи данных практических работ могут быть положены в основу проектных работ исследовательского характера.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340768"/>
            <a:ext cx="3697423" cy="498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24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Физическая химия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" r="6873"/>
          <a:stretch/>
        </p:blipFill>
        <p:spPr bwMode="auto">
          <a:xfrm>
            <a:off x="5807968" y="1937763"/>
            <a:ext cx="6276212" cy="479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5"/>
          <p:cNvPicPr>
            <a:picLocks noChangeAspect="1"/>
          </p:cNvPicPr>
          <p:nvPr/>
        </p:nvPicPr>
        <p:blipFill rotWithShape="1">
          <a:blip r:embed="rId4"/>
          <a:srcRect l="34511" t="16264" r="35235" b="61435"/>
          <a:stretch/>
        </p:blipFill>
        <p:spPr>
          <a:xfrm>
            <a:off x="5785627" y="154252"/>
            <a:ext cx="6170090" cy="2558333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170" name="Picture 2" descr="ÐÐ¾ÑÐ¾Ð¶ÐµÐµ Ð¸Ð·Ð¾Ð±ÑÐ°Ð¶ÐµÐ½Ð¸Ðµ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8" b="4130"/>
          <a:stretch/>
        </p:blipFill>
        <p:spPr bwMode="auto">
          <a:xfrm>
            <a:off x="360357" y="1825625"/>
            <a:ext cx="4717231" cy="339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Объект 5"/>
          <p:cNvPicPr>
            <a:picLocks noChangeAspect="1"/>
          </p:cNvPicPr>
          <p:nvPr/>
        </p:nvPicPr>
        <p:blipFill rotWithShape="1">
          <a:blip r:embed="rId6"/>
          <a:srcRect l="33772" t="30888" r="34134" b="37415"/>
          <a:stretch/>
        </p:blipFill>
        <p:spPr>
          <a:xfrm>
            <a:off x="1487488" y="3513638"/>
            <a:ext cx="5832648" cy="324035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3" name="Объект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513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Биохимия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6507" t="13362" r="37339" b="18396"/>
          <a:stretch/>
        </p:blipFill>
        <p:spPr>
          <a:xfrm>
            <a:off x="983432" y="1412776"/>
            <a:ext cx="3538736" cy="494727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15880" y="1825625"/>
            <a:ext cx="6337920" cy="4351338"/>
          </a:xfrm>
        </p:spPr>
        <p:txBody>
          <a:bodyPr>
            <a:normAutofit fontScale="92500" lnSpcReduction="10000"/>
          </a:bodyPr>
          <a:lstStyle/>
          <a:p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Для организации 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элективных курсов </a:t>
            </a:r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"Инженерный класс </a:t>
            </a:r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", 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"Медицинский </a:t>
            </a:r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класс", 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"Академический класс </a:t>
            </a:r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  <a:p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углубление знаний по химии и биологии, знакомство с современными фундаментальными и прикладными исследованиями в области биохимии, </a:t>
            </a:r>
            <a:endParaRPr lang="ru-RU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формирование 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у обучающихся конвергентного мышления</a:t>
            </a:r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 мотивация 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к выбору профессиональной деятельности, </a:t>
            </a:r>
            <a:endParaRPr lang="ru-RU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методические комментарии по организации занятий (особенности, структура, содержание, виды деятельности, формы организации занятий</a:t>
            </a:r>
          </a:p>
          <a:p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Разнообразные формы занятий: 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учебное занятие, практическая работа, учебный проект, учебное исследование, учебная экскурсия и др. </a:t>
            </a:r>
            <a:endParaRPr lang="ru-RU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Большое количество практических работ</a:t>
            </a:r>
            <a:endParaRPr lang="ru-RU" b="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2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066" t="9052" r="23923" b="16635"/>
          <a:stretch/>
        </p:blipFill>
        <p:spPr>
          <a:xfrm>
            <a:off x="5015880" y="1037807"/>
            <a:ext cx="6434053" cy="565213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6" y="1227108"/>
            <a:ext cx="1672240" cy="225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 descr="Школа юного астроном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227108"/>
            <a:ext cx="1672244" cy="2259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ВНЕУРОЧНАЯ ДЕЯТЕЛЬНОСТЬ – неотъемлемая часть ООП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938" y="3731687"/>
            <a:ext cx="1649017" cy="2185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lkoroleva\Desktop\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16" y="3731687"/>
            <a:ext cx="1728160" cy="2134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83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Биотехнология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3773" t="11869" r="35299" b="65333"/>
          <a:stretch/>
        </p:blipFill>
        <p:spPr>
          <a:xfrm>
            <a:off x="4871864" y="1189636"/>
            <a:ext cx="3507210" cy="1296143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 rotWithShape="1">
          <a:blip r:embed="rId3"/>
          <a:srcRect l="34134" t="10855" r="36570" b="69205"/>
          <a:stretch/>
        </p:blipFill>
        <p:spPr>
          <a:xfrm>
            <a:off x="4871864" y="2554433"/>
            <a:ext cx="3479819" cy="1332331"/>
          </a:xfrm>
          <a:prstGeom prst="rect">
            <a:avLst/>
          </a:prstGeom>
        </p:spPr>
      </p:pic>
      <p:pic>
        <p:nvPicPr>
          <p:cNvPr id="8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37699" t="18208" r="37339" b="24735"/>
          <a:stretch/>
        </p:blipFill>
        <p:spPr>
          <a:xfrm>
            <a:off x="479376" y="1196752"/>
            <a:ext cx="3716728" cy="5094763"/>
          </a:xfrm>
          <a:prstGeom prst="rect">
            <a:avLst/>
          </a:prstGeom>
        </p:spPr>
      </p:pic>
      <p:pic>
        <p:nvPicPr>
          <p:cNvPr id="9" name="Объект 5"/>
          <p:cNvPicPr>
            <a:picLocks noChangeAspect="1"/>
          </p:cNvPicPr>
          <p:nvPr/>
        </p:nvPicPr>
        <p:blipFill rotWithShape="1">
          <a:blip r:embed="rId5"/>
          <a:srcRect l="33773" t="15039" r="34048" b="73550"/>
          <a:stretch/>
        </p:blipFill>
        <p:spPr>
          <a:xfrm>
            <a:off x="4886884" y="3955418"/>
            <a:ext cx="3672408" cy="677392"/>
          </a:xfrm>
          <a:prstGeom prst="rect">
            <a:avLst/>
          </a:prstGeom>
        </p:spPr>
      </p:pic>
      <p:pic>
        <p:nvPicPr>
          <p:cNvPr id="10" name="Picture 2" descr="ÐÐ°ÑÑÐ¸Ð½ÐºÐ¸ Ð¿Ð¾ Ð·Ð°Ð¿ÑÐ¾ÑÑ Ð±Ð¸Ð¾ÑÐµÑÐ½Ð¾Ð»Ð¾Ð³Ð¸Ð¸Ð¸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4" t="-1572"/>
          <a:stretch/>
        </p:blipFill>
        <p:spPr bwMode="auto">
          <a:xfrm>
            <a:off x="7824192" y="4261929"/>
            <a:ext cx="3976961" cy="245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07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ФИНАНСОВАЯ ГРАМОТНОСТЬ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3392" y="1774732"/>
            <a:ext cx="3960440" cy="41025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 indent="0">
              <a:buNone/>
            </a:pPr>
            <a:endParaRPr lang="ru-RU" sz="1600" b="1" dirty="0" smtClean="0">
              <a:solidFill>
                <a:srgbClr val="FFFFFF"/>
              </a:solidFill>
            </a:endParaRPr>
          </a:p>
          <a:p>
            <a:pPr marL="271463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Проект, совместный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 Министерством финансов РФ и Центральным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банком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России</a:t>
            </a:r>
          </a:p>
          <a:p>
            <a:pPr marL="271463" indent="0">
              <a:buNone/>
            </a:pP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71463" indent="0">
              <a:buNone/>
            </a:pP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71463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Включает образовательные программы от детского сада до старшей школы для повышения финансовой грамотности населения страны </a:t>
            </a:r>
          </a:p>
          <a:p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290" y="1268761"/>
            <a:ext cx="2748491" cy="3672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5" descr="image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2431400"/>
            <a:ext cx="2800387" cy="3924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470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31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218304"/>
              </p:ext>
            </p:extLst>
          </p:nvPr>
        </p:nvGraphicFramePr>
        <p:xfrm>
          <a:off x="2783632" y="150475"/>
          <a:ext cx="9145016" cy="67075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860737">
                  <a:extLst>
                    <a:ext uri="{9D8B030D-6E8A-4147-A177-3AD203B41FA5}">
                      <a16:colId xmlns:a16="http://schemas.microsoft.com/office/drawing/2014/main" val="1387818847"/>
                    </a:ext>
                  </a:extLst>
                </a:gridCol>
                <a:gridCol w="2354108">
                  <a:extLst>
                    <a:ext uri="{9D8B030D-6E8A-4147-A177-3AD203B41FA5}">
                      <a16:colId xmlns:a16="http://schemas.microsoft.com/office/drawing/2014/main" val="4013813051"/>
                    </a:ext>
                  </a:extLst>
                </a:gridCol>
                <a:gridCol w="2930171">
                  <a:extLst>
                    <a:ext uri="{9D8B030D-6E8A-4147-A177-3AD203B41FA5}">
                      <a16:colId xmlns:a16="http://schemas.microsoft.com/office/drawing/2014/main" val="2348335934"/>
                    </a:ext>
                  </a:extLst>
                </a:gridCol>
              </a:tblGrid>
              <a:tr h="792089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СЕРИЯ «ПРОФИЛЬНАЯ ШКОЛА»</a:t>
                      </a:r>
                      <a:endParaRPr lang="ru-RU" sz="28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728" marR="3728" marT="74571" marB="74571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563594"/>
                  </a:ext>
                </a:extLst>
              </a:tr>
              <a:tr h="416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Профиль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8" marR="3728" marT="74571" marB="7457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Пособия серии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8" marR="3728" marT="74571" marB="7457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Специалисты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8" marR="3728" marT="74571" marB="74571" anchor="ctr"/>
                </a:tc>
                <a:extLst>
                  <a:ext uri="{0D108BD9-81ED-4DB2-BD59-A6C34878D82A}">
                    <a16:rowId xmlns:a16="http://schemas.microsoft.com/office/drawing/2014/main" val="586329142"/>
                  </a:ext>
                </a:extLst>
              </a:tr>
              <a:tr h="18462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</a:rPr>
                        <a:t>ТЕХНОЛОГИЧЕСКИЙ,</a:t>
                      </a:r>
                      <a:br>
                        <a:rPr lang="ru-RU" sz="2400" b="1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</a:rPr>
                        <a:t>ЕСТЕСТВЕННОНАУЧНЫЙ,</a:t>
                      </a:r>
                      <a:br>
                        <a:rPr lang="ru-RU" sz="2400" b="1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</a:rPr>
                        <a:t>УНИВЕРСАЛЬНЫЙ</a:t>
                      </a:r>
                      <a:endParaRPr lang="ru-RU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86" marR="37286" marT="74571" marB="74571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Физическая химия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Биохимия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Ядерная физика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Прикладная механика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Математическое моделирование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Основы компьютерной анимации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Индивидуальный проект</a:t>
                      </a:r>
                      <a:endParaRPr lang="ru-RU" sz="12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86" marR="37286" marT="74571" marB="74571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Учителя физики, химии, биологии, информатики, математики</a:t>
                      </a:r>
                      <a:endParaRPr lang="ru-RU" sz="1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86" marR="37286" marT="74571" marB="74571" anchor="ctr"/>
                </a:tc>
                <a:extLst>
                  <a:ext uri="{0D108BD9-81ED-4DB2-BD59-A6C34878D82A}">
                    <a16:rowId xmlns:a16="http://schemas.microsoft.com/office/drawing/2014/main" val="2269425224"/>
                  </a:ext>
                </a:extLst>
              </a:tr>
              <a:tr h="26735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ЕСТЕСТВЕННОНАУЧНЫЙ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МЕДИЦИНСКИЙ,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УНИВЕРСАЛЬНЫЙ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86" marR="37286" marT="74571" marB="74571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Медицинская статистика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Экологическая безопасность. Школьный экологический мониторинг. Практикум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Оказание первой помощи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Основы практической медицины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Основы фармакологии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Латинский язык для медицинских классов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Лауреаты Нобелевской премии в области медицины и физиологии</a:t>
                      </a:r>
                      <a:endParaRPr lang="ru-RU" sz="12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86" marR="37286" marT="74571" marB="7457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Учителя </a:t>
                      </a:r>
                      <a:r>
                        <a:rPr lang="ru-RU" sz="1600" b="1" dirty="0" err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биологии,химии</a:t>
                      </a:r>
                      <a:endParaRPr lang="ru-RU" sz="1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86" marR="37286" marT="74571" marB="74571" anchor="ctr"/>
                </a:tc>
                <a:extLst>
                  <a:ext uri="{0D108BD9-81ED-4DB2-BD59-A6C34878D82A}">
                    <a16:rowId xmlns:a16="http://schemas.microsoft.com/office/drawing/2014/main" val="1417256559"/>
                  </a:ext>
                </a:extLst>
              </a:tr>
              <a:tr h="9561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СОЦИАЛЬНО-ЭКОНОМИЧЕСКИЙ,</a:t>
                      </a:r>
                      <a:b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ГУМАНИТАРНЫЙ,</a:t>
                      </a:r>
                      <a:b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УНИВЕРСАЛЬНЫЙ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86" marR="37286" marT="74571" marB="74571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Финансовая грамотность. Цифровой мир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Интернет-предпринимательство</a:t>
                      </a:r>
                      <a:endParaRPr lang="ru-RU" sz="12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86" marR="37286" marT="74571" marB="7457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Учителя географии, обществознания, экономики, информатики</a:t>
                      </a:r>
                      <a:endParaRPr lang="ru-RU" sz="1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86" marR="37286" marT="74571" marB="74571" anchor="ctr"/>
                </a:tc>
                <a:extLst>
                  <a:ext uri="{0D108BD9-81ED-4DB2-BD59-A6C34878D82A}">
                    <a16:rowId xmlns:a16="http://schemas.microsoft.com/office/drawing/2014/main" val="3060108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11924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 vert="horz" lIns="91440" tIns="45720" rIns="91440" bIns="45720" anchor="ctr">
            <a:noAutofit/>
          </a:bodyPr>
          <a:lstStyle/>
          <a:p>
            <a:pPr lvl="0">
              <a:defRPr/>
            </a:pPr>
            <a:r>
              <a:rPr lang="ru-RU">
                <a:solidFill>
                  <a:srgbClr val="ff0000"/>
                </a:solidFill>
              </a:rPr>
              <a:t>ФУНКЦИОНАЛЬНАЯ ГРАМОТНОСТЬ</a:t>
            </a:r>
            <a:r>
              <a:rPr lang="ru-RU" altLang="en-US">
                <a:solidFill>
                  <a:srgbClr val="ff0000"/>
                </a:solidFill>
              </a:rPr>
              <a:t>   </a:t>
            </a:r>
            <a:r>
              <a:rPr lang="en-US" altLang="ru-RU">
                <a:solidFill>
                  <a:srgbClr val="ff0000"/>
                </a:solidFill>
              </a:rPr>
              <a:t>2018-2019</a:t>
            </a:r>
            <a:endParaRPr lang="en-US" altLang="ru-RU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32"/>
          <p:cNvSpPr>
            <a:spLocks noChangeArrowheads="1"/>
          </p:cNvSpPr>
          <p:nvPr/>
        </p:nvSpPr>
        <p:spPr>
          <a:xfrm>
            <a:off x="217578" y="3418258"/>
            <a:ext cx="1448354" cy="579544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</a:ln>
        </p:spPr>
        <p:txBody>
          <a:bodyPr wrap="none" lIns="89783" tIns="46687" rIns="89783" bIns="46687" anchor="ctr"/>
          <a:lstStyle>
            <a:lvl1pPr eaLnBrk="0" hangingPunct="0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ru-RU" altLang="ru-RU" sz="1400" b="1">
                <a:solidFill>
                  <a:srgbClr val="003366"/>
                </a:solidFill>
                <a:latin typeface="Calibri"/>
              </a:rPr>
              <a:t>Книга для учителя</a:t>
            </a:r>
            <a:endParaRPr lang="ru-RU" altLang="ru-RU" sz="1400" b="1">
              <a:solidFill>
                <a:srgbClr val="003366"/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70346" y="1061562"/>
            <a:ext cx="5538438" cy="1046436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eaLnBrk="0" hangingPunct="0">
              <a:defRPr/>
            </a:pPr>
            <a:r>
              <a:rPr lang="ru-RU" altLang="ru-RU" b="1">
                <a:solidFill>
                  <a:srgbClr val="003366"/>
                </a:solidFill>
              </a:rPr>
              <a:t>Общее понимание, ориентация в тексте</a:t>
            </a:r>
            <a:endParaRPr lang="ru-RU" altLang="ru-RU" b="1">
              <a:solidFill>
                <a:srgbClr val="003366"/>
              </a:solidFill>
            </a:endParaRPr>
          </a:p>
          <a:p>
            <a:pPr marL="180000" indent="-180000" eaLnBrk="0" hangingPunct="0">
              <a:buFont typeface="Arial"/>
              <a:buChar char="•"/>
              <a:defRPr/>
            </a:pPr>
            <a:r>
              <a:rPr lang="ru-RU" altLang="ru-RU" sz="1400">
                <a:solidFill>
                  <a:srgbClr val="003366"/>
                </a:solidFill>
              </a:rPr>
              <a:t>поиск и выявление разного вида информации</a:t>
            </a:r>
            <a:endParaRPr lang="ru-RU" altLang="ru-RU" sz="1400">
              <a:solidFill>
                <a:srgbClr val="003366"/>
              </a:solidFill>
            </a:endParaRPr>
          </a:p>
          <a:p>
            <a:pPr marL="180000" indent="-180000" eaLnBrk="0" hangingPunct="0">
              <a:buFont typeface="Arial"/>
              <a:buChar char="•"/>
              <a:defRPr/>
            </a:pPr>
            <a:r>
              <a:rPr lang="ru-RU" altLang="ru-RU" sz="1400">
                <a:solidFill>
                  <a:srgbClr val="003366"/>
                </a:solidFill>
              </a:rPr>
              <a:t>прямые выводы и заключения на основе фактов</a:t>
            </a:r>
            <a:endParaRPr lang="ru-RU" altLang="ru-RU" sz="1400">
              <a:solidFill>
                <a:srgbClr val="003366"/>
              </a:solidFill>
            </a:endParaRPr>
          </a:p>
          <a:p>
            <a:pPr marL="180000" indent="-180000" eaLnBrk="0" hangingPunct="0">
              <a:buFont typeface="Arial"/>
              <a:buChar char="•"/>
              <a:defRPr/>
            </a:pPr>
            <a:r>
              <a:rPr lang="ru-RU" altLang="ru-RU" sz="1400">
                <a:solidFill>
                  <a:srgbClr val="003366"/>
                </a:solidFill>
              </a:rPr>
              <a:t>понимание основной идеи</a:t>
            </a:r>
            <a:endParaRPr lang="ru-RU" sz="1400">
              <a:solidFill>
                <a:srgbClr val="003366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6880" t="20370" r="38020" b="12410"/>
          <a:stretch>
            <a:fillRect/>
          </a:stretch>
        </p:blipFill>
        <p:spPr>
          <a:xfrm>
            <a:off x="199291" y="3938032"/>
            <a:ext cx="1203049" cy="181206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6270346" y="2081787"/>
            <a:ext cx="5538438" cy="1036696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eaLnBrk="0" hangingPunct="0">
              <a:defRPr/>
            </a:pPr>
            <a:r>
              <a:rPr lang="ru-RU" altLang="ru-RU" b="1">
                <a:solidFill>
                  <a:srgbClr val="003366"/>
                </a:solidFill>
              </a:rPr>
              <a:t>Детальное понимание содержания и формы текста</a:t>
            </a:r>
            <a:endParaRPr lang="ru-RU" altLang="ru-RU" b="1">
              <a:solidFill>
                <a:srgbClr val="003366"/>
              </a:solidFill>
            </a:endParaRPr>
          </a:p>
          <a:p>
            <a:pPr marL="180000" indent="-180000" eaLnBrk="0" hangingPunct="0">
              <a:buFont typeface="Arial"/>
              <a:buChar char="•"/>
              <a:defRPr/>
            </a:pPr>
            <a:r>
              <a:rPr lang="ru-RU" altLang="ru-RU" sz="1400">
                <a:solidFill>
                  <a:srgbClr val="003366"/>
                </a:solidFill>
              </a:rPr>
              <a:t>анализ, интерпретация и обобщение информации</a:t>
            </a:r>
            <a:endParaRPr lang="ru-RU" altLang="ru-RU" sz="1400">
              <a:solidFill>
                <a:srgbClr val="003366"/>
              </a:solidFill>
            </a:endParaRPr>
          </a:p>
          <a:p>
            <a:pPr marL="180000" indent="-180000" eaLnBrk="0" hangingPunct="0">
              <a:buFont typeface="Arial"/>
              <a:buChar char="•"/>
              <a:defRPr/>
            </a:pPr>
            <a:r>
              <a:rPr lang="ru-RU" altLang="ru-RU" sz="1400">
                <a:solidFill>
                  <a:srgbClr val="003366"/>
                </a:solidFill>
              </a:rPr>
              <a:t>сложные выводы</a:t>
            </a:r>
            <a:endParaRPr lang="ru-RU" altLang="ru-RU" sz="1400">
              <a:solidFill>
                <a:srgbClr val="003366"/>
              </a:solidFill>
            </a:endParaRPr>
          </a:p>
          <a:p>
            <a:pPr marL="180000" indent="-180000" eaLnBrk="0" hangingPunct="0">
              <a:buFont typeface="Arial"/>
              <a:buChar char="•"/>
              <a:defRPr/>
            </a:pPr>
            <a:r>
              <a:rPr lang="ru-RU" altLang="ru-RU" sz="1400">
                <a:solidFill>
                  <a:srgbClr val="003366"/>
                </a:solidFill>
              </a:rPr>
              <a:t>оценочные суждения</a:t>
            </a:r>
            <a:endParaRPr lang="ru-RU" altLang="ru-RU" sz="1400">
              <a:solidFill>
                <a:srgbClr val="003366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70346" y="3128223"/>
            <a:ext cx="5538438" cy="1095160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eaLnBrk="0" hangingPunct="0">
              <a:defRPr/>
            </a:pPr>
            <a:r>
              <a:rPr lang="ru-RU" altLang="ru-RU" b="1">
                <a:solidFill>
                  <a:srgbClr val="003366"/>
                </a:solidFill>
              </a:rPr>
              <a:t>Выход за рамки текста, его использование для решения разнообразных задач</a:t>
            </a:r>
            <a:endParaRPr lang="ru-RU" altLang="ru-RU" b="1">
              <a:solidFill>
                <a:srgbClr val="003366"/>
              </a:solidFill>
            </a:endParaRPr>
          </a:p>
          <a:p>
            <a:pPr marL="180000" indent="-180000" eaLnBrk="0" hangingPunct="0">
              <a:buFont typeface="Arial"/>
              <a:buChar char="•"/>
              <a:defRPr/>
            </a:pPr>
            <a:r>
              <a:rPr lang="ru-RU" altLang="ru-RU" sz="1400">
                <a:solidFill>
                  <a:srgbClr val="003366"/>
                </a:solidFill>
              </a:rPr>
              <a:t>без привлечения дополнительной информации</a:t>
            </a:r>
            <a:endParaRPr lang="ru-RU" altLang="ru-RU" sz="1400">
              <a:solidFill>
                <a:srgbClr val="003366"/>
              </a:solidFill>
            </a:endParaRPr>
          </a:p>
          <a:p>
            <a:pPr marL="180000" indent="-180000" eaLnBrk="0" hangingPunct="0">
              <a:buFont typeface="Arial"/>
              <a:buChar char="•"/>
              <a:defRPr/>
            </a:pPr>
            <a:r>
              <a:rPr lang="ru-RU" altLang="ru-RU" sz="1400">
                <a:solidFill>
                  <a:srgbClr val="003366"/>
                </a:solidFill>
              </a:rPr>
              <a:t>с привлечением дополнительной информации</a:t>
            </a:r>
            <a:endParaRPr lang="ru-RU" altLang="ru-RU" sz="1400">
              <a:solidFill>
                <a:srgbClr val="003366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34680" t="14270" r="34760" b="10250"/>
          <a:stretch>
            <a:fillRect/>
          </a:stretch>
        </p:blipFill>
        <p:spPr>
          <a:xfrm>
            <a:off x="5695367" y="4298998"/>
            <a:ext cx="1475527" cy="2050407"/>
          </a:xfrm>
          <a:prstGeom prst="rect">
            <a:avLst/>
          </a:prstGeom>
          <a:solidFill>
            <a:schemeClr val="bg1"/>
          </a:solidFill>
          <a:ln>
            <a:solidFill>
              <a:srgbClr val="ff99cc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28440" t="20400" r="47200" b="11940"/>
          <a:stretch>
            <a:fillRect/>
          </a:stretch>
        </p:blipFill>
        <p:spPr>
          <a:xfrm>
            <a:off x="855644" y="4199027"/>
            <a:ext cx="1545374" cy="22544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grpSp>
        <p:nvGrpSpPr>
          <p:cNvPr id="14" name="Group 4"/>
          <p:cNvGrpSpPr>
            <a:grpSpLocks noChangeAspect="1"/>
          </p:cNvGrpSpPr>
          <p:nvPr/>
        </p:nvGrpSpPr>
        <p:grpSpPr>
          <a:xfrm rot="0">
            <a:off x="432006" y="1151000"/>
            <a:ext cx="1715653" cy="1208700"/>
            <a:chOff x="3172" y="1748"/>
            <a:chExt cx="1346" cy="822"/>
          </a:xfrm>
        </p:grpSpPr>
        <p:sp>
          <p:nvSpPr>
            <p:cNvPr id="15" name="AutoShape 3"/>
            <p:cNvSpPr>
              <a:spLocks noChangeAspect="1" noChangeArrowheads="1" noTextEdit="1"/>
            </p:cNvSpPr>
            <p:nvPr/>
          </p:nvSpPr>
          <p:spPr>
            <a:xfrm>
              <a:off x="3172" y="1748"/>
              <a:ext cx="1336" cy="80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/>
            </a:p>
          </p:txBody>
        </p:sp>
        <p:grpSp>
          <p:nvGrpSpPr>
            <p:cNvPr id="16" name="Group 205"/>
            <p:cNvGrpSpPr/>
            <p:nvPr/>
          </p:nvGrpSpPr>
          <p:grpSpPr>
            <a:xfrm rot="0">
              <a:off x="3172" y="1756"/>
              <a:ext cx="1346" cy="814"/>
              <a:chOff x="3172" y="1756"/>
              <a:chExt cx="1346" cy="814"/>
            </a:xfrm>
          </p:grpSpPr>
          <p:sp>
            <p:nvSpPr>
              <p:cNvPr id="18" name="Freeform 5"/>
              <p:cNvSpPr/>
              <p:nvPr/>
            </p:nvSpPr>
            <p:spPr>
              <a:xfrm>
                <a:off x="3888" y="1980"/>
                <a:ext cx="123" cy="366"/>
              </a:xfrm>
              <a:custGeom>
                <a:avLst/>
                <a:gdLst/>
                <a:cxnLst>
                  <a:cxn ang="0">
                    <a:pos x="533" y="37"/>
                  </a:cxn>
                  <a:cxn ang="0">
                    <a:pos x="533" y="1584"/>
                  </a:cxn>
                  <a:cxn ang="0">
                    <a:pos x="463" y="1576"/>
                  </a:cxn>
                  <a:cxn ang="0">
                    <a:pos x="463" y="1576"/>
                  </a:cxn>
                  <a:cxn ang="0">
                    <a:pos x="190" y="1576"/>
                  </a:cxn>
                  <a:cxn ang="0">
                    <a:pos x="0" y="1576"/>
                  </a:cxn>
                  <a:cxn ang="0">
                    <a:pos x="0" y="37"/>
                  </a:cxn>
                  <a:cxn ang="0">
                    <a:pos x="37" y="0"/>
                  </a:cxn>
                  <a:cxn ang="0">
                    <a:pos x="497" y="0"/>
                  </a:cxn>
                  <a:cxn ang="0">
                    <a:pos x="533" y="37"/>
                  </a:cxn>
                </a:cxnLst>
                <a:rect l="0" t="0" r="r" b="b"/>
                <a:pathLst>
                  <a:path w="533" h="1584">
                    <a:moveTo>
                      <a:pt x="533" y="37"/>
                    </a:moveTo>
                    <a:lnTo>
                      <a:pt x="533" y="1584"/>
                    </a:lnTo>
                    <a:cubicBezTo>
                      <a:pt x="511" y="1579"/>
                      <a:pt x="487" y="1576"/>
                      <a:pt x="463" y="1576"/>
                    </a:cubicBezTo>
                    <a:lnTo>
                      <a:pt x="463" y="1576"/>
                    </a:lnTo>
                    <a:lnTo>
                      <a:pt x="190" y="1576"/>
                    </a:lnTo>
                    <a:lnTo>
                      <a:pt x="0" y="1576"/>
                    </a:lnTo>
                    <a:lnTo>
                      <a:pt x="0" y="37"/>
                    </a:lnTo>
                    <a:cubicBezTo>
                      <a:pt x="0" y="17"/>
                      <a:pt x="17" y="0"/>
                      <a:pt x="37" y="0"/>
                    </a:cubicBezTo>
                    <a:lnTo>
                      <a:pt x="497" y="0"/>
                    </a:lnTo>
                    <a:cubicBezTo>
                      <a:pt x="517" y="0"/>
                      <a:pt x="533" y="17"/>
                      <a:pt x="533" y="37"/>
                    </a:cubicBezTo>
                    <a:close/>
                  </a:path>
                </a:pathLst>
              </a:custGeom>
              <a:solidFill>
                <a:srgbClr val="37658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9" name="Freeform 6"/>
              <p:cNvSpPr/>
              <p:nvPr/>
            </p:nvSpPr>
            <p:spPr>
              <a:xfrm>
                <a:off x="4011" y="1980"/>
                <a:ext cx="122" cy="423"/>
              </a:xfrm>
              <a:custGeom>
                <a:avLst/>
                <a:gdLst/>
                <a:cxnLst>
                  <a:cxn ang="0">
                    <a:pos x="533" y="37"/>
                  </a:cxn>
                  <a:cxn ang="0">
                    <a:pos x="533" y="1585"/>
                  </a:cxn>
                  <a:cxn ang="0">
                    <a:pos x="368" y="1676"/>
                  </a:cxn>
                  <a:cxn ang="0">
                    <a:pos x="368" y="1676"/>
                  </a:cxn>
                  <a:cxn ang="0">
                    <a:pos x="280" y="1829"/>
                  </a:cxn>
                  <a:cxn ang="0">
                    <a:pos x="257" y="1829"/>
                  </a:cxn>
                  <a:cxn ang="0">
                    <a:pos x="169" y="1676"/>
                  </a:cxn>
                  <a:cxn ang="0">
                    <a:pos x="169" y="1676"/>
                  </a:cxn>
                  <a:cxn ang="0">
                    <a:pos x="0" y="1584"/>
                  </a:cxn>
                  <a:cxn ang="0">
                    <a:pos x="0" y="37"/>
                  </a:cxn>
                  <a:cxn ang="0">
                    <a:pos x="37" y="0"/>
                  </a:cxn>
                  <a:cxn ang="0">
                    <a:pos x="497" y="0"/>
                  </a:cxn>
                  <a:cxn ang="0">
                    <a:pos x="533" y="37"/>
                  </a:cxn>
                </a:cxnLst>
                <a:rect l="0" t="0" r="r" b="b"/>
                <a:pathLst>
                  <a:path w="533" h="1829">
                    <a:moveTo>
                      <a:pt x="533" y="37"/>
                    </a:moveTo>
                    <a:lnTo>
                      <a:pt x="533" y="1585"/>
                    </a:lnTo>
                    <a:cubicBezTo>
                      <a:pt x="469" y="1599"/>
                      <a:pt x="412" y="1631"/>
                      <a:pt x="368" y="1676"/>
                    </a:cubicBezTo>
                    <a:lnTo>
                      <a:pt x="368" y="1676"/>
                    </a:lnTo>
                    <a:cubicBezTo>
                      <a:pt x="326" y="1718"/>
                      <a:pt x="295" y="1770"/>
                      <a:pt x="280" y="1829"/>
                    </a:cubicBezTo>
                    <a:lnTo>
                      <a:pt x="257" y="1829"/>
                    </a:lnTo>
                    <a:cubicBezTo>
                      <a:pt x="242" y="1770"/>
                      <a:pt x="211" y="1718"/>
                      <a:pt x="169" y="1676"/>
                    </a:cubicBezTo>
                    <a:lnTo>
                      <a:pt x="169" y="1676"/>
                    </a:lnTo>
                    <a:cubicBezTo>
                      <a:pt x="124" y="1630"/>
                      <a:pt x="66" y="1598"/>
                      <a:pt x="0" y="1584"/>
                    </a:cubicBezTo>
                    <a:lnTo>
                      <a:pt x="0" y="37"/>
                    </a:lnTo>
                    <a:cubicBezTo>
                      <a:pt x="0" y="17"/>
                      <a:pt x="17" y="0"/>
                      <a:pt x="37" y="0"/>
                    </a:cubicBezTo>
                    <a:lnTo>
                      <a:pt x="497" y="0"/>
                    </a:lnTo>
                    <a:cubicBezTo>
                      <a:pt x="517" y="0"/>
                      <a:pt x="533" y="17"/>
                      <a:pt x="533" y="37"/>
                    </a:cubicBezTo>
                    <a:close/>
                  </a:path>
                </a:pathLst>
              </a:custGeom>
              <a:solidFill>
                <a:srgbClr val="37658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0" name="Freeform 7"/>
              <p:cNvSpPr/>
              <p:nvPr/>
            </p:nvSpPr>
            <p:spPr>
              <a:xfrm>
                <a:off x="4133" y="1980"/>
                <a:ext cx="123" cy="366"/>
              </a:xfrm>
              <a:custGeom>
                <a:avLst/>
                <a:gdLst/>
                <a:cxnLst>
                  <a:cxn ang="0">
                    <a:pos x="533" y="37"/>
                  </a:cxn>
                  <a:cxn ang="0">
                    <a:pos x="533" y="1576"/>
                  </a:cxn>
                  <a:cxn ang="0">
                    <a:pos x="74" y="1576"/>
                  </a:cxn>
                  <a:cxn ang="0">
                    <a:pos x="74" y="1576"/>
                  </a:cxn>
                  <a:cxn ang="0">
                    <a:pos x="0" y="1585"/>
                  </a:cxn>
                  <a:cxn ang="0">
                    <a:pos x="0" y="37"/>
                  </a:cxn>
                  <a:cxn ang="0">
                    <a:pos x="37" y="0"/>
                  </a:cxn>
                  <a:cxn ang="0">
                    <a:pos x="497" y="0"/>
                  </a:cxn>
                  <a:cxn ang="0">
                    <a:pos x="533" y="37"/>
                  </a:cxn>
                </a:cxnLst>
                <a:rect l="0" t="0" r="r" b="b"/>
                <a:pathLst>
                  <a:path w="533" h="1585">
                    <a:moveTo>
                      <a:pt x="533" y="37"/>
                    </a:moveTo>
                    <a:lnTo>
                      <a:pt x="533" y="1576"/>
                    </a:lnTo>
                    <a:lnTo>
                      <a:pt x="74" y="1576"/>
                    </a:lnTo>
                    <a:lnTo>
                      <a:pt x="74" y="1576"/>
                    </a:lnTo>
                    <a:cubicBezTo>
                      <a:pt x="49" y="1576"/>
                      <a:pt x="24" y="1579"/>
                      <a:pt x="0" y="1585"/>
                    </a:cubicBezTo>
                    <a:lnTo>
                      <a:pt x="0" y="37"/>
                    </a:lnTo>
                    <a:cubicBezTo>
                      <a:pt x="0" y="17"/>
                      <a:pt x="17" y="0"/>
                      <a:pt x="37" y="0"/>
                    </a:cubicBezTo>
                    <a:lnTo>
                      <a:pt x="497" y="0"/>
                    </a:lnTo>
                    <a:cubicBezTo>
                      <a:pt x="517" y="0"/>
                      <a:pt x="533" y="17"/>
                      <a:pt x="533" y="37"/>
                    </a:cubicBezTo>
                    <a:close/>
                  </a:path>
                </a:pathLst>
              </a:custGeom>
              <a:solidFill>
                <a:srgbClr val="92acd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1" name="Freeform 8"/>
              <p:cNvSpPr/>
              <p:nvPr/>
            </p:nvSpPr>
            <p:spPr>
              <a:xfrm>
                <a:off x="3949" y="1980"/>
                <a:ext cx="62" cy="366"/>
              </a:xfrm>
              <a:custGeom>
                <a:avLst/>
                <a:gdLst/>
                <a:cxnLst>
                  <a:cxn ang="0">
                    <a:pos x="266" y="37"/>
                  </a:cxn>
                  <a:cxn ang="0">
                    <a:pos x="266" y="1584"/>
                  </a:cxn>
                  <a:cxn ang="0">
                    <a:pos x="196" y="1576"/>
                  </a:cxn>
                  <a:cxn ang="0">
                    <a:pos x="196" y="1576"/>
                  </a:cxn>
                  <a:cxn ang="0">
                    <a:pos x="0" y="1576"/>
                  </a:cxn>
                  <a:cxn ang="0">
                    <a:pos x="0" y="0"/>
                  </a:cxn>
                  <a:cxn ang="0">
                    <a:pos x="230" y="0"/>
                  </a:cxn>
                  <a:cxn ang="0">
                    <a:pos x="266" y="37"/>
                  </a:cxn>
                </a:cxnLst>
                <a:rect l="0" t="0" r="r" b="b"/>
                <a:pathLst>
                  <a:path w="266" h="1584">
                    <a:moveTo>
                      <a:pt x="266" y="37"/>
                    </a:moveTo>
                    <a:lnTo>
                      <a:pt x="266" y="1584"/>
                    </a:lnTo>
                    <a:cubicBezTo>
                      <a:pt x="244" y="1579"/>
                      <a:pt x="220" y="1576"/>
                      <a:pt x="196" y="1576"/>
                    </a:cubicBezTo>
                    <a:lnTo>
                      <a:pt x="196" y="1576"/>
                    </a:lnTo>
                    <a:lnTo>
                      <a:pt x="0" y="1576"/>
                    </a:lnTo>
                    <a:lnTo>
                      <a:pt x="0" y="0"/>
                    </a:lnTo>
                    <a:lnTo>
                      <a:pt x="230" y="0"/>
                    </a:lnTo>
                    <a:cubicBezTo>
                      <a:pt x="250" y="0"/>
                      <a:pt x="266" y="17"/>
                      <a:pt x="266" y="37"/>
                    </a:cubicBezTo>
                    <a:close/>
                  </a:path>
                </a:pathLst>
              </a:custGeom>
              <a:solidFill>
                <a:srgbClr val="2c526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2" name="Freeform 9"/>
              <p:cNvSpPr/>
              <p:nvPr/>
            </p:nvSpPr>
            <p:spPr>
              <a:xfrm>
                <a:off x="4072" y="1980"/>
                <a:ext cx="61" cy="423"/>
              </a:xfrm>
              <a:custGeom>
                <a:avLst/>
                <a:gdLst/>
                <a:cxnLst>
                  <a:cxn ang="0">
                    <a:pos x="266" y="37"/>
                  </a:cxn>
                  <a:cxn ang="0">
                    <a:pos x="266" y="1585"/>
                  </a:cxn>
                  <a:cxn ang="0">
                    <a:pos x="101" y="1676"/>
                  </a:cxn>
                  <a:cxn ang="0">
                    <a:pos x="101" y="1676"/>
                  </a:cxn>
                  <a:cxn ang="0">
                    <a:pos x="13" y="1829"/>
                  </a:cxn>
                  <a:cxn ang="0">
                    <a:pos x="0" y="1829"/>
                  </a:cxn>
                  <a:cxn ang="0">
                    <a:pos x="0" y="0"/>
                  </a:cxn>
                  <a:cxn ang="0">
                    <a:pos x="230" y="0"/>
                  </a:cxn>
                  <a:cxn ang="0">
                    <a:pos x="266" y="37"/>
                  </a:cxn>
                </a:cxnLst>
                <a:rect l="0" t="0" r="r" b="b"/>
                <a:pathLst>
                  <a:path w="266" h="1829">
                    <a:moveTo>
                      <a:pt x="266" y="37"/>
                    </a:moveTo>
                    <a:lnTo>
                      <a:pt x="266" y="1585"/>
                    </a:lnTo>
                    <a:cubicBezTo>
                      <a:pt x="202" y="1599"/>
                      <a:pt x="145" y="1631"/>
                      <a:pt x="101" y="1676"/>
                    </a:cubicBezTo>
                    <a:lnTo>
                      <a:pt x="101" y="1676"/>
                    </a:lnTo>
                    <a:cubicBezTo>
                      <a:pt x="59" y="1718"/>
                      <a:pt x="28" y="1770"/>
                      <a:pt x="13" y="1829"/>
                    </a:cubicBezTo>
                    <a:lnTo>
                      <a:pt x="0" y="1829"/>
                    </a:lnTo>
                    <a:lnTo>
                      <a:pt x="0" y="0"/>
                    </a:lnTo>
                    <a:lnTo>
                      <a:pt x="230" y="0"/>
                    </a:lnTo>
                    <a:cubicBezTo>
                      <a:pt x="250" y="0"/>
                      <a:pt x="266" y="17"/>
                      <a:pt x="266" y="37"/>
                    </a:cubicBezTo>
                    <a:close/>
                  </a:path>
                </a:pathLst>
              </a:custGeom>
              <a:solidFill>
                <a:srgbClr val="2c526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3" name="Freeform 10"/>
              <p:cNvSpPr/>
              <p:nvPr/>
            </p:nvSpPr>
            <p:spPr>
              <a:xfrm>
                <a:off x="4195" y="1980"/>
                <a:ext cx="61" cy="364"/>
              </a:xfrm>
              <a:custGeom>
                <a:avLst/>
                <a:gdLst/>
                <a:cxnLst>
                  <a:cxn ang="0">
                    <a:pos x="266" y="37"/>
                  </a:cxn>
                  <a:cxn ang="0">
                    <a:pos x="266" y="1576"/>
                  </a:cxn>
                  <a:cxn ang="0">
                    <a:pos x="0" y="1576"/>
                  </a:cxn>
                  <a:cxn ang="0">
                    <a:pos x="0" y="0"/>
                  </a:cxn>
                  <a:cxn ang="0">
                    <a:pos x="230" y="0"/>
                  </a:cxn>
                  <a:cxn ang="0">
                    <a:pos x="266" y="37"/>
                  </a:cxn>
                </a:cxnLst>
                <a:rect l="0" t="0" r="r" b="b"/>
                <a:pathLst>
                  <a:path w="266" h="1576">
                    <a:moveTo>
                      <a:pt x="266" y="37"/>
                    </a:moveTo>
                    <a:lnTo>
                      <a:pt x="266" y="1576"/>
                    </a:lnTo>
                    <a:lnTo>
                      <a:pt x="0" y="1576"/>
                    </a:lnTo>
                    <a:lnTo>
                      <a:pt x="0" y="0"/>
                    </a:lnTo>
                    <a:lnTo>
                      <a:pt x="230" y="0"/>
                    </a:lnTo>
                    <a:cubicBezTo>
                      <a:pt x="250" y="0"/>
                      <a:pt x="266" y="17"/>
                      <a:pt x="266" y="37"/>
                    </a:cubicBezTo>
                    <a:close/>
                  </a:path>
                </a:pathLst>
              </a:custGeom>
              <a:solidFill>
                <a:srgbClr val="7391c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4" name="Rectangle 11"/>
              <p:cNvSpPr>
                <a:spLocks noChangeArrowheads="1"/>
              </p:cNvSpPr>
              <p:nvPr/>
            </p:nvSpPr>
            <p:spPr>
              <a:xfrm>
                <a:off x="3896" y="2038"/>
                <a:ext cx="107" cy="4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5" name="Rectangle 12"/>
              <p:cNvSpPr>
                <a:spLocks noChangeArrowheads="1"/>
              </p:cNvSpPr>
              <p:nvPr/>
            </p:nvSpPr>
            <p:spPr>
              <a:xfrm>
                <a:off x="3896" y="2020"/>
                <a:ext cx="107" cy="12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6" name="Rectangle 13"/>
              <p:cNvSpPr>
                <a:spLocks noChangeArrowheads="1"/>
              </p:cNvSpPr>
              <p:nvPr/>
            </p:nvSpPr>
            <p:spPr>
              <a:xfrm>
                <a:off x="4018" y="2038"/>
                <a:ext cx="108" cy="4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7" name="Rectangle 14"/>
              <p:cNvSpPr>
                <a:spLocks noChangeArrowheads="1"/>
              </p:cNvSpPr>
              <p:nvPr/>
            </p:nvSpPr>
            <p:spPr>
              <a:xfrm>
                <a:off x="4018" y="2020"/>
                <a:ext cx="108" cy="12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8" name="Rectangle 15"/>
              <p:cNvSpPr>
                <a:spLocks noChangeArrowheads="1"/>
              </p:cNvSpPr>
              <p:nvPr/>
            </p:nvSpPr>
            <p:spPr>
              <a:xfrm>
                <a:off x="4141" y="2038"/>
                <a:ext cx="108" cy="4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9" name="Rectangle 16"/>
              <p:cNvSpPr>
                <a:spLocks noChangeArrowheads="1"/>
              </p:cNvSpPr>
              <p:nvPr/>
            </p:nvSpPr>
            <p:spPr>
              <a:xfrm>
                <a:off x="4141" y="2020"/>
                <a:ext cx="108" cy="12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30" name="Rectangle 17"/>
              <p:cNvSpPr>
                <a:spLocks noChangeArrowheads="1"/>
              </p:cNvSpPr>
              <p:nvPr/>
            </p:nvSpPr>
            <p:spPr>
              <a:xfrm>
                <a:off x="3949" y="2038"/>
                <a:ext cx="54" cy="49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31" name="Rectangle 18"/>
              <p:cNvSpPr>
                <a:spLocks noChangeArrowheads="1"/>
              </p:cNvSpPr>
              <p:nvPr/>
            </p:nvSpPr>
            <p:spPr>
              <a:xfrm>
                <a:off x="3949" y="2020"/>
                <a:ext cx="54" cy="12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32" name="Rectangle 19"/>
              <p:cNvSpPr>
                <a:spLocks noChangeArrowheads="1"/>
              </p:cNvSpPr>
              <p:nvPr/>
            </p:nvSpPr>
            <p:spPr>
              <a:xfrm>
                <a:off x="4072" y="2038"/>
                <a:ext cx="54" cy="49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33" name="Rectangle 20"/>
              <p:cNvSpPr>
                <a:spLocks noChangeArrowheads="1"/>
              </p:cNvSpPr>
              <p:nvPr/>
            </p:nvSpPr>
            <p:spPr>
              <a:xfrm>
                <a:off x="4072" y="2020"/>
                <a:ext cx="54" cy="12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34" name="Rectangle 21"/>
              <p:cNvSpPr>
                <a:spLocks noChangeArrowheads="1"/>
              </p:cNvSpPr>
              <p:nvPr/>
            </p:nvSpPr>
            <p:spPr>
              <a:xfrm>
                <a:off x="4195" y="2038"/>
                <a:ext cx="54" cy="49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35" name="Rectangle 22"/>
              <p:cNvSpPr>
                <a:spLocks noChangeArrowheads="1"/>
              </p:cNvSpPr>
              <p:nvPr/>
            </p:nvSpPr>
            <p:spPr>
              <a:xfrm>
                <a:off x="4195" y="2020"/>
                <a:ext cx="54" cy="12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36" name="Freeform 23"/>
              <p:cNvSpPr>
                <a:spLocks noEditPoints="1"/>
              </p:cNvSpPr>
              <p:nvPr/>
            </p:nvSpPr>
            <p:spPr>
              <a:xfrm>
                <a:off x="4255" y="1975"/>
                <a:ext cx="211" cy="595"/>
              </a:xfrm>
              <a:custGeom>
                <a:avLst/>
                <a:gdLst/>
                <a:cxnLst>
                  <a:cxn ang="0">
                    <a:pos x="530" y="33"/>
                  </a:cxn>
                  <a:cxn ang="0">
                    <a:pos x="777" y="1599"/>
                  </a:cxn>
                  <a:cxn ang="0">
                    <a:pos x="237" y="1599"/>
                  </a:cxn>
                  <a:cxn ang="0">
                    <a:pos x="4" y="116"/>
                  </a:cxn>
                  <a:cxn ang="0">
                    <a:pos x="34" y="75"/>
                  </a:cxn>
                  <a:cxn ang="0">
                    <a:pos x="488" y="3"/>
                  </a:cxn>
                  <a:cxn ang="0">
                    <a:pos x="530" y="33"/>
                  </a:cxn>
                  <a:cxn ang="0">
                    <a:pos x="842" y="2012"/>
                  </a:cxn>
                  <a:cxn ang="0">
                    <a:pos x="912" y="2460"/>
                  </a:cxn>
                  <a:cxn ang="0">
                    <a:pos x="882" y="2502"/>
                  </a:cxn>
                  <a:cxn ang="0">
                    <a:pos x="428" y="2574"/>
                  </a:cxn>
                  <a:cxn ang="0">
                    <a:pos x="386" y="2543"/>
                  </a:cxn>
                  <a:cxn ang="0">
                    <a:pos x="302" y="2012"/>
                  </a:cxn>
                  <a:cxn ang="0">
                    <a:pos x="842" y="2012"/>
                  </a:cxn>
                </a:cxnLst>
                <a:rect l="0" t="0" r="r" b="b"/>
                <a:pathLst>
                  <a:path w="915" h="2577">
                    <a:moveTo>
                      <a:pt x="530" y="33"/>
                    </a:moveTo>
                    <a:lnTo>
                      <a:pt x="777" y="1599"/>
                    </a:lnTo>
                    <a:lnTo>
                      <a:pt x="237" y="1599"/>
                    </a:lnTo>
                    <a:lnTo>
                      <a:pt x="4" y="116"/>
                    </a:lnTo>
                    <a:cubicBezTo>
                      <a:pt x="0" y="97"/>
                      <a:pt x="14" y="78"/>
                      <a:pt x="34" y="75"/>
                    </a:cubicBezTo>
                    <a:lnTo>
                      <a:pt x="488" y="3"/>
                    </a:lnTo>
                    <a:cubicBezTo>
                      <a:pt x="508" y="0"/>
                      <a:pt x="527" y="14"/>
                      <a:pt x="530" y="33"/>
                    </a:cubicBezTo>
                    <a:close/>
                    <a:moveTo>
                      <a:pt x="842" y="2012"/>
                    </a:moveTo>
                    <a:lnTo>
                      <a:pt x="912" y="2460"/>
                    </a:lnTo>
                    <a:cubicBezTo>
                      <a:pt x="915" y="2480"/>
                      <a:pt x="902" y="2499"/>
                      <a:pt x="882" y="2502"/>
                    </a:cubicBezTo>
                    <a:lnTo>
                      <a:pt x="428" y="2574"/>
                    </a:lnTo>
                    <a:cubicBezTo>
                      <a:pt x="408" y="2577"/>
                      <a:pt x="389" y="2563"/>
                      <a:pt x="386" y="2543"/>
                    </a:cubicBezTo>
                    <a:lnTo>
                      <a:pt x="302" y="2012"/>
                    </a:lnTo>
                    <a:lnTo>
                      <a:pt x="842" y="2012"/>
                    </a:lnTo>
                    <a:close/>
                  </a:path>
                </a:pathLst>
              </a:custGeom>
              <a:solidFill>
                <a:srgbClr val="92acd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37" name="Freeform 24"/>
              <p:cNvSpPr>
                <a:spLocks noEditPoints="1"/>
              </p:cNvSpPr>
              <p:nvPr/>
            </p:nvSpPr>
            <p:spPr>
              <a:xfrm>
                <a:off x="4315" y="1975"/>
                <a:ext cx="151" cy="586"/>
              </a:xfrm>
              <a:custGeom>
                <a:avLst/>
                <a:gdLst/>
                <a:cxnLst>
                  <a:cxn ang="0">
                    <a:pos x="269" y="33"/>
                  </a:cxn>
                  <a:cxn ang="0">
                    <a:pos x="516" y="1599"/>
                  </a:cxn>
                  <a:cxn ang="0">
                    <a:pos x="246" y="1599"/>
                  </a:cxn>
                  <a:cxn ang="0">
                    <a:pos x="0" y="39"/>
                  </a:cxn>
                  <a:cxn ang="0">
                    <a:pos x="227" y="3"/>
                  </a:cxn>
                  <a:cxn ang="0">
                    <a:pos x="269" y="33"/>
                  </a:cxn>
                  <a:cxn ang="0">
                    <a:pos x="581" y="2012"/>
                  </a:cxn>
                  <a:cxn ang="0">
                    <a:pos x="651" y="2460"/>
                  </a:cxn>
                  <a:cxn ang="0">
                    <a:pos x="621" y="2502"/>
                  </a:cxn>
                  <a:cxn ang="0">
                    <a:pos x="394" y="2538"/>
                  </a:cxn>
                  <a:cxn ang="0">
                    <a:pos x="311" y="2012"/>
                  </a:cxn>
                  <a:cxn ang="0">
                    <a:pos x="581" y="2012"/>
                  </a:cxn>
                </a:cxnLst>
                <a:rect l="0" t="0" r="r" b="b"/>
                <a:pathLst>
                  <a:path w="654" h="2538">
                    <a:moveTo>
                      <a:pt x="269" y="33"/>
                    </a:moveTo>
                    <a:lnTo>
                      <a:pt x="516" y="1599"/>
                    </a:lnTo>
                    <a:lnTo>
                      <a:pt x="246" y="1599"/>
                    </a:lnTo>
                    <a:lnTo>
                      <a:pt x="0" y="39"/>
                    </a:lnTo>
                    <a:lnTo>
                      <a:pt x="227" y="3"/>
                    </a:lnTo>
                    <a:cubicBezTo>
                      <a:pt x="247" y="0"/>
                      <a:pt x="266" y="14"/>
                      <a:pt x="269" y="33"/>
                    </a:cubicBezTo>
                    <a:close/>
                    <a:moveTo>
                      <a:pt x="581" y="2012"/>
                    </a:moveTo>
                    <a:lnTo>
                      <a:pt x="651" y="2460"/>
                    </a:lnTo>
                    <a:cubicBezTo>
                      <a:pt x="654" y="2480"/>
                      <a:pt x="641" y="2499"/>
                      <a:pt x="621" y="2502"/>
                    </a:cubicBezTo>
                    <a:lnTo>
                      <a:pt x="394" y="2538"/>
                    </a:lnTo>
                    <a:lnTo>
                      <a:pt x="311" y="2012"/>
                    </a:lnTo>
                    <a:lnTo>
                      <a:pt x="581" y="2012"/>
                    </a:lnTo>
                    <a:close/>
                  </a:path>
                </a:pathLst>
              </a:custGeom>
              <a:solidFill>
                <a:srgbClr val="7391c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38" name="Freeform 25"/>
              <p:cNvSpPr/>
              <p:nvPr/>
            </p:nvSpPr>
            <p:spPr>
              <a:xfrm>
                <a:off x="4337" y="2456"/>
                <a:ext cx="115" cy="65"/>
              </a:xfrm>
              <a:custGeom>
                <a:avLst/>
                <a:gdLst/>
                <a:cxnLst>
                  <a:cxn ang="0">
                    <a:pos x="463" y="0"/>
                  </a:cxn>
                  <a:cxn ang="0">
                    <a:pos x="496" y="210"/>
                  </a:cxn>
                  <a:cxn ang="0">
                    <a:pos x="33" y="282"/>
                  </a:cxn>
                  <a:cxn ang="0">
                    <a:pos x="0" y="72"/>
                  </a:cxn>
                  <a:cxn ang="0">
                    <a:pos x="463" y="0"/>
                  </a:cxn>
                </a:cxnLst>
                <a:rect l="0" t="0" r="r" b="b"/>
                <a:pathLst>
                  <a:path w="496" h="282">
                    <a:moveTo>
                      <a:pt x="463" y="0"/>
                    </a:moveTo>
                    <a:lnTo>
                      <a:pt x="496" y="210"/>
                    </a:lnTo>
                    <a:lnTo>
                      <a:pt x="33" y="282"/>
                    </a:lnTo>
                    <a:lnTo>
                      <a:pt x="0" y="72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39" name="Freeform 26"/>
              <p:cNvSpPr/>
              <p:nvPr/>
            </p:nvSpPr>
            <p:spPr>
              <a:xfrm>
                <a:off x="4271" y="2032"/>
                <a:ext cx="114" cy="66"/>
              </a:xfrm>
              <a:custGeom>
                <a:avLst/>
                <a:gdLst/>
                <a:cxnLst>
                  <a:cxn ang="0">
                    <a:pos x="462" y="0"/>
                  </a:cxn>
                  <a:cxn ang="0">
                    <a:pos x="495" y="210"/>
                  </a:cxn>
                  <a:cxn ang="0">
                    <a:pos x="33" y="283"/>
                  </a:cxn>
                  <a:cxn ang="0">
                    <a:pos x="0" y="73"/>
                  </a:cxn>
                  <a:cxn ang="0">
                    <a:pos x="462" y="0"/>
                  </a:cxn>
                </a:cxnLst>
                <a:rect l="0" t="0" r="r" b="b"/>
                <a:pathLst>
                  <a:path w="495" h="283">
                    <a:moveTo>
                      <a:pt x="462" y="0"/>
                    </a:moveTo>
                    <a:lnTo>
                      <a:pt x="495" y="210"/>
                    </a:lnTo>
                    <a:lnTo>
                      <a:pt x="33" y="283"/>
                    </a:lnTo>
                    <a:lnTo>
                      <a:pt x="0" y="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40" name="Freeform 27"/>
              <p:cNvSpPr/>
              <p:nvPr/>
            </p:nvSpPr>
            <p:spPr>
              <a:xfrm>
                <a:off x="4335" y="2440"/>
                <a:ext cx="108" cy="26"/>
              </a:xfrm>
              <a:custGeom>
                <a:avLst/>
                <a:gdLst/>
                <a:cxnLst>
                  <a:cxn ang="0">
                    <a:pos x="464" y="0"/>
                  </a:cxn>
                  <a:cxn ang="0">
                    <a:pos x="471" y="42"/>
                  </a:cxn>
                  <a:cxn ang="0">
                    <a:pos x="8" y="115"/>
                  </a:cxn>
                  <a:cxn ang="0">
                    <a:pos x="0" y="64"/>
                  </a:cxn>
                  <a:cxn ang="0">
                    <a:pos x="407" y="0"/>
                  </a:cxn>
                  <a:cxn ang="0">
                    <a:pos x="464" y="0"/>
                  </a:cxn>
                </a:cxnLst>
                <a:rect l="0" t="0" r="r" b="b"/>
                <a:pathLst>
                  <a:path w="471" h="115">
                    <a:moveTo>
                      <a:pt x="464" y="0"/>
                    </a:moveTo>
                    <a:lnTo>
                      <a:pt x="471" y="42"/>
                    </a:lnTo>
                    <a:lnTo>
                      <a:pt x="8" y="115"/>
                    </a:lnTo>
                    <a:lnTo>
                      <a:pt x="0" y="64"/>
                    </a:lnTo>
                    <a:lnTo>
                      <a:pt x="407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rgbClr val="ffea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41" name="Freeform 28"/>
              <p:cNvSpPr/>
              <p:nvPr/>
            </p:nvSpPr>
            <p:spPr>
              <a:xfrm>
                <a:off x="4268" y="2014"/>
                <a:ext cx="109" cy="29"/>
              </a:xfrm>
              <a:custGeom>
                <a:avLst/>
                <a:gdLst/>
                <a:cxnLst>
                  <a:cxn ang="0">
                    <a:pos x="463" y="0"/>
                  </a:cxn>
                  <a:cxn ang="0">
                    <a:pos x="471" y="51"/>
                  </a:cxn>
                  <a:cxn ang="0">
                    <a:pos x="8" y="124"/>
                  </a:cxn>
                  <a:cxn ang="0">
                    <a:pos x="0" y="73"/>
                  </a:cxn>
                  <a:cxn ang="0">
                    <a:pos x="463" y="0"/>
                  </a:cxn>
                </a:cxnLst>
                <a:rect l="0" t="0" r="r" b="b"/>
                <a:pathLst>
                  <a:path w="471" h="124">
                    <a:moveTo>
                      <a:pt x="463" y="0"/>
                    </a:moveTo>
                    <a:lnTo>
                      <a:pt x="471" y="51"/>
                    </a:lnTo>
                    <a:lnTo>
                      <a:pt x="8" y="124"/>
                    </a:lnTo>
                    <a:lnTo>
                      <a:pt x="0" y="73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rgbClr val="ffea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42" name="Freeform 29"/>
              <p:cNvSpPr/>
              <p:nvPr/>
            </p:nvSpPr>
            <p:spPr>
              <a:xfrm>
                <a:off x="4391" y="2456"/>
                <a:ext cx="61" cy="57"/>
              </a:xfrm>
              <a:custGeom>
                <a:avLst/>
                <a:gdLst/>
                <a:cxnLst>
                  <a:cxn ang="0">
                    <a:pos x="231" y="0"/>
                  </a:cxn>
                  <a:cxn ang="0">
                    <a:pos x="264" y="210"/>
                  </a:cxn>
                  <a:cxn ang="0">
                    <a:pos x="33" y="246"/>
                  </a:cxn>
                  <a:cxn ang="0">
                    <a:pos x="0" y="36"/>
                  </a:cxn>
                  <a:cxn ang="0">
                    <a:pos x="231" y="0"/>
                  </a:cxn>
                </a:cxnLst>
                <a:rect l="0" t="0" r="r" b="b"/>
                <a:pathLst>
                  <a:path w="264" h="246">
                    <a:moveTo>
                      <a:pt x="231" y="0"/>
                    </a:moveTo>
                    <a:lnTo>
                      <a:pt x="264" y="210"/>
                    </a:lnTo>
                    <a:lnTo>
                      <a:pt x="33" y="246"/>
                    </a:lnTo>
                    <a:lnTo>
                      <a:pt x="0" y="36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f2ae3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43" name="Freeform 30"/>
              <p:cNvSpPr/>
              <p:nvPr/>
            </p:nvSpPr>
            <p:spPr>
              <a:xfrm>
                <a:off x="4324" y="2032"/>
                <a:ext cx="61" cy="58"/>
              </a:xfrm>
              <a:custGeom>
                <a:avLst/>
                <a:gdLst/>
                <a:cxnLst>
                  <a:cxn ang="0">
                    <a:pos x="231" y="0"/>
                  </a:cxn>
                  <a:cxn ang="0">
                    <a:pos x="264" y="210"/>
                  </a:cxn>
                  <a:cxn ang="0">
                    <a:pos x="33" y="247"/>
                  </a:cxn>
                  <a:cxn ang="0">
                    <a:pos x="0" y="37"/>
                  </a:cxn>
                  <a:cxn ang="0">
                    <a:pos x="231" y="0"/>
                  </a:cxn>
                </a:cxnLst>
                <a:rect l="0" t="0" r="r" b="b"/>
                <a:pathLst>
                  <a:path w="264" h="247">
                    <a:moveTo>
                      <a:pt x="231" y="0"/>
                    </a:moveTo>
                    <a:lnTo>
                      <a:pt x="264" y="210"/>
                    </a:lnTo>
                    <a:lnTo>
                      <a:pt x="33" y="247"/>
                    </a:lnTo>
                    <a:lnTo>
                      <a:pt x="0" y="3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f2ae3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44" name="Freeform 31"/>
              <p:cNvSpPr/>
              <p:nvPr/>
            </p:nvSpPr>
            <p:spPr>
              <a:xfrm>
                <a:off x="4388" y="2440"/>
                <a:ext cx="55" cy="18"/>
              </a:xfrm>
              <a:custGeom>
                <a:avLst/>
                <a:gdLst/>
                <a:cxnLst>
                  <a:cxn ang="0">
                    <a:pos x="233" y="0"/>
                  </a:cxn>
                  <a:cxn ang="0">
                    <a:pos x="240" y="42"/>
                  </a:cxn>
                  <a:cxn ang="0">
                    <a:pos x="8" y="79"/>
                  </a:cxn>
                  <a:cxn ang="0">
                    <a:pos x="0" y="28"/>
                  </a:cxn>
                  <a:cxn ang="0">
                    <a:pos x="176" y="0"/>
                  </a:cxn>
                  <a:cxn ang="0">
                    <a:pos x="233" y="0"/>
                  </a:cxn>
                </a:cxnLst>
                <a:rect l="0" t="0" r="r" b="b"/>
                <a:pathLst>
                  <a:path w="240" h="79">
                    <a:moveTo>
                      <a:pt x="233" y="0"/>
                    </a:moveTo>
                    <a:lnTo>
                      <a:pt x="240" y="42"/>
                    </a:lnTo>
                    <a:lnTo>
                      <a:pt x="8" y="79"/>
                    </a:lnTo>
                    <a:lnTo>
                      <a:pt x="0" y="28"/>
                    </a:lnTo>
                    <a:lnTo>
                      <a:pt x="176" y="0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45" name="Freeform 32"/>
              <p:cNvSpPr/>
              <p:nvPr/>
            </p:nvSpPr>
            <p:spPr>
              <a:xfrm>
                <a:off x="4322" y="2014"/>
                <a:ext cx="55" cy="21"/>
              </a:xfrm>
              <a:custGeom>
                <a:avLst/>
                <a:gdLst/>
                <a:cxnLst>
                  <a:cxn ang="0">
                    <a:pos x="231" y="0"/>
                  </a:cxn>
                  <a:cxn ang="0">
                    <a:pos x="239" y="51"/>
                  </a:cxn>
                  <a:cxn ang="0">
                    <a:pos x="8" y="87"/>
                  </a:cxn>
                  <a:cxn ang="0">
                    <a:pos x="0" y="37"/>
                  </a:cxn>
                  <a:cxn ang="0">
                    <a:pos x="231" y="0"/>
                  </a:cxn>
                </a:cxnLst>
                <a:rect l="0" t="0" r="r" b="b"/>
                <a:pathLst>
                  <a:path w="239" h="87">
                    <a:moveTo>
                      <a:pt x="231" y="0"/>
                    </a:moveTo>
                    <a:lnTo>
                      <a:pt x="239" y="51"/>
                    </a:lnTo>
                    <a:lnTo>
                      <a:pt x="8" y="87"/>
                    </a:lnTo>
                    <a:lnTo>
                      <a:pt x="0" y="3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46" name="Rectangle 33"/>
              <p:cNvSpPr>
                <a:spLocks noChangeArrowheads="1"/>
              </p:cNvSpPr>
              <p:nvPr/>
            </p:nvSpPr>
            <p:spPr>
              <a:xfrm>
                <a:off x="4195" y="2151"/>
                <a:ext cx="29" cy="193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47" name="Rectangle 34"/>
              <p:cNvSpPr>
                <a:spLocks noChangeArrowheads="1"/>
              </p:cNvSpPr>
              <p:nvPr/>
            </p:nvSpPr>
            <p:spPr>
              <a:xfrm>
                <a:off x="4165" y="2151"/>
                <a:ext cx="30" cy="193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48" name="Rectangle 35"/>
              <p:cNvSpPr>
                <a:spLocks noChangeArrowheads="1"/>
              </p:cNvSpPr>
              <p:nvPr/>
            </p:nvSpPr>
            <p:spPr>
              <a:xfrm>
                <a:off x="3232" y="1940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49" name="Rectangle 36"/>
              <p:cNvSpPr>
                <a:spLocks noChangeArrowheads="1"/>
              </p:cNvSpPr>
              <p:nvPr/>
            </p:nvSpPr>
            <p:spPr>
              <a:xfrm>
                <a:off x="3232" y="1955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50" name="Rectangle 37"/>
              <p:cNvSpPr>
                <a:spLocks noChangeArrowheads="1"/>
              </p:cNvSpPr>
              <p:nvPr/>
            </p:nvSpPr>
            <p:spPr>
              <a:xfrm>
                <a:off x="3232" y="1969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51" name="Rectangle 38"/>
              <p:cNvSpPr>
                <a:spLocks noChangeArrowheads="1"/>
              </p:cNvSpPr>
              <p:nvPr/>
            </p:nvSpPr>
            <p:spPr>
              <a:xfrm>
                <a:off x="3232" y="1984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52" name="Rectangle 39"/>
              <p:cNvSpPr>
                <a:spLocks noChangeArrowheads="1"/>
              </p:cNvSpPr>
              <p:nvPr/>
            </p:nvSpPr>
            <p:spPr>
              <a:xfrm>
                <a:off x="3232" y="1998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53" name="Rectangle 40"/>
              <p:cNvSpPr>
                <a:spLocks noChangeArrowheads="1"/>
              </p:cNvSpPr>
              <p:nvPr/>
            </p:nvSpPr>
            <p:spPr>
              <a:xfrm>
                <a:off x="3232" y="2012"/>
                <a:ext cx="325" cy="8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54" name="Rectangle 41"/>
              <p:cNvSpPr>
                <a:spLocks noChangeArrowheads="1"/>
              </p:cNvSpPr>
              <p:nvPr/>
            </p:nvSpPr>
            <p:spPr>
              <a:xfrm>
                <a:off x="3232" y="1947"/>
                <a:ext cx="325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55" name="Rectangle 42"/>
              <p:cNvSpPr>
                <a:spLocks noChangeArrowheads="1"/>
              </p:cNvSpPr>
              <p:nvPr/>
            </p:nvSpPr>
            <p:spPr>
              <a:xfrm>
                <a:off x="3232" y="1962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56" name="Rectangle 43"/>
              <p:cNvSpPr>
                <a:spLocks noChangeArrowheads="1"/>
              </p:cNvSpPr>
              <p:nvPr/>
            </p:nvSpPr>
            <p:spPr>
              <a:xfrm>
                <a:off x="3232" y="1976"/>
                <a:ext cx="325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57" name="Rectangle 44"/>
              <p:cNvSpPr>
                <a:spLocks noChangeArrowheads="1"/>
              </p:cNvSpPr>
              <p:nvPr/>
            </p:nvSpPr>
            <p:spPr>
              <a:xfrm>
                <a:off x="3232" y="1991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58" name="Rectangle 45"/>
              <p:cNvSpPr>
                <a:spLocks noChangeArrowheads="1"/>
              </p:cNvSpPr>
              <p:nvPr/>
            </p:nvSpPr>
            <p:spPr>
              <a:xfrm>
                <a:off x="3232" y="2005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59" name="Rectangle 46"/>
              <p:cNvSpPr>
                <a:spLocks noChangeArrowheads="1"/>
              </p:cNvSpPr>
              <p:nvPr/>
            </p:nvSpPr>
            <p:spPr>
              <a:xfrm>
                <a:off x="3232" y="2020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60" name="Rectangle 47"/>
              <p:cNvSpPr>
                <a:spLocks noChangeArrowheads="1"/>
              </p:cNvSpPr>
              <p:nvPr/>
            </p:nvSpPr>
            <p:spPr>
              <a:xfrm>
                <a:off x="3232" y="2027"/>
                <a:ext cx="325" cy="5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61" name="Freeform 48"/>
              <p:cNvSpPr/>
              <p:nvPr/>
            </p:nvSpPr>
            <p:spPr>
              <a:xfrm>
                <a:off x="3557" y="1940"/>
                <a:ext cx="322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401" y="0"/>
                  </a:cxn>
                  <a:cxn ang="0">
                    <a:pos x="139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401" h="31">
                    <a:moveTo>
                      <a:pt x="0" y="0"/>
                    </a:moveTo>
                    <a:lnTo>
                      <a:pt x="1401" y="0"/>
                    </a:lnTo>
                    <a:cubicBezTo>
                      <a:pt x="1397" y="10"/>
                      <a:pt x="1394" y="21"/>
                      <a:pt x="139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62" name="Freeform 49"/>
              <p:cNvSpPr/>
              <p:nvPr/>
            </p:nvSpPr>
            <p:spPr>
              <a:xfrm>
                <a:off x="3557" y="1955"/>
                <a:ext cx="318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84" y="0"/>
                  </a:cxn>
                  <a:cxn ang="0">
                    <a:pos x="1380" y="30"/>
                  </a:cxn>
                  <a:cxn ang="0">
                    <a:pos x="1380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4" h="31">
                    <a:moveTo>
                      <a:pt x="0" y="0"/>
                    </a:moveTo>
                    <a:lnTo>
                      <a:pt x="1384" y="0"/>
                    </a:lnTo>
                    <a:cubicBezTo>
                      <a:pt x="1383" y="9"/>
                      <a:pt x="1381" y="19"/>
                      <a:pt x="1380" y="30"/>
                    </a:cubicBezTo>
                    <a:lnTo>
                      <a:pt x="1380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63" name="Freeform 50"/>
              <p:cNvSpPr/>
              <p:nvPr/>
            </p:nvSpPr>
            <p:spPr>
              <a:xfrm>
                <a:off x="3557" y="1969"/>
                <a:ext cx="316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76" y="0"/>
                  </a:cxn>
                  <a:cxn ang="0">
                    <a:pos x="1374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6" h="31">
                    <a:moveTo>
                      <a:pt x="0" y="0"/>
                    </a:moveTo>
                    <a:lnTo>
                      <a:pt x="1376" y="0"/>
                    </a:lnTo>
                    <a:cubicBezTo>
                      <a:pt x="1375" y="10"/>
                      <a:pt x="1375" y="21"/>
                      <a:pt x="1374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64" name="Freeform 51"/>
              <p:cNvSpPr/>
              <p:nvPr/>
            </p:nvSpPr>
            <p:spPr>
              <a:xfrm>
                <a:off x="3557" y="1984"/>
                <a:ext cx="316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73" y="0"/>
                  </a:cxn>
                  <a:cxn ang="0">
                    <a:pos x="1373" y="11"/>
                  </a:cxn>
                  <a:cxn ang="0">
                    <a:pos x="1373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3" h="31">
                    <a:moveTo>
                      <a:pt x="0" y="0"/>
                    </a:moveTo>
                    <a:lnTo>
                      <a:pt x="1373" y="0"/>
                    </a:lnTo>
                    <a:lnTo>
                      <a:pt x="1373" y="11"/>
                    </a:lnTo>
                    <a:cubicBezTo>
                      <a:pt x="1373" y="18"/>
                      <a:pt x="1373" y="25"/>
                      <a:pt x="1373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65" name="Freeform 52"/>
              <p:cNvSpPr/>
              <p:nvPr/>
            </p:nvSpPr>
            <p:spPr>
              <a:xfrm>
                <a:off x="3557" y="1998"/>
                <a:ext cx="317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75" y="0"/>
                  </a:cxn>
                  <a:cxn ang="0">
                    <a:pos x="1377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7" h="31">
                    <a:moveTo>
                      <a:pt x="0" y="0"/>
                    </a:moveTo>
                    <a:lnTo>
                      <a:pt x="1375" y="0"/>
                    </a:lnTo>
                    <a:cubicBezTo>
                      <a:pt x="1375" y="10"/>
                      <a:pt x="1376" y="20"/>
                      <a:pt x="1377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66" name="Freeform 53"/>
              <p:cNvSpPr/>
              <p:nvPr/>
            </p:nvSpPr>
            <p:spPr>
              <a:xfrm>
                <a:off x="3557" y="2012"/>
                <a:ext cx="319" cy="8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81" y="0"/>
                  </a:cxn>
                  <a:cxn ang="0">
                    <a:pos x="1386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6" h="31">
                    <a:moveTo>
                      <a:pt x="0" y="0"/>
                    </a:moveTo>
                    <a:lnTo>
                      <a:pt x="1381" y="0"/>
                    </a:lnTo>
                    <a:cubicBezTo>
                      <a:pt x="1382" y="11"/>
                      <a:pt x="1384" y="21"/>
                      <a:pt x="1386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67" name="Freeform 54"/>
              <p:cNvSpPr/>
              <p:nvPr/>
            </p:nvSpPr>
            <p:spPr>
              <a:xfrm>
                <a:off x="3557" y="1947"/>
                <a:ext cx="320" cy="8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91" y="0"/>
                  </a:cxn>
                  <a:cxn ang="0">
                    <a:pos x="1384" y="32"/>
                  </a:cxn>
                  <a:cxn ang="0">
                    <a:pos x="0" y="32"/>
                  </a:cxn>
                  <a:cxn ang="0">
                    <a:pos x="0" y="0"/>
                  </a:cxn>
                </a:cxnLst>
                <a:rect l="0" t="0" r="r" b="b"/>
                <a:pathLst>
                  <a:path w="1391" h="32">
                    <a:moveTo>
                      <a:pt x="0" y="0"/>
                    </a:moveTo>
                    <a:lnTo>
                      <a:pt x="1391" y="0"/>
                    </a:lnTo>
                    <a:cubicBezTo>
                      <a:pt x="1389" y="10"/>
                      <a:pt x="1386" y="21"/>
                      <a:pt x="1384" y="32"/>
                    </a:cubicBezTo>
                    <a:lnTo>
                      <a:pt x="0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68" name="Freeform 55"/>
              <p:cNvSpPr/>
              <p:nvPr/>
            </p:nvSpPr>
            <p:spPr>
              <a:xfrm>
                <a:off x="3557" y="1962"/>
                <a:ext cx="317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80" y="0"/>
                  </a:cxn>
                  <a:cxn ang="0">
                    <a:pos x="1376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0" h="31">
                    <a:moveTo>
                      <a:pt x="0" y="0"/>
                    </a:moveTo>
                    <a:lnTo>
                      <a:pt x="1380" y="0"/>
                    </a:lnTo>
                    <a:cubicBezTo>
                      <a:pt x="1378" y="10"/>
                      <a:pt x="1377" y="20"/>
                      <a:pt x="1376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69" name="Freeform 56"/>
              <p:cNvSpPr/>
              <p:nvPr/>
            </p:nvSpPr>
            <p:spPr>
              <a:xfrm>
                <a:off x="3557" y="1976"/>
                <a:ext cx="316" cy="8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74" y="0"/>
                  </a:cxn>
                  <a:cxn ang="0">
                    <a:pos x="1373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4" h="31">
                    <a:moveTo>
                      <a:pt x="0" y="0"/>
                    </a:moveTo>
                    <a:lnTo>
                      <a:pt x="1374" y="0"/>
                    </a:lnTo>
                    <a:cubicBezTo>
                      <a:pt x="1374" y="10"/>
                      <a:pt x="1373" y="21"/>
                      <a:pt x="1373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70" name="Freeform 57"/>
              <p:cNvSpPr/>
              <p:nvPr/>
            </p:nvSpPr>
            <p:spPr>
              <a:xfrm>
                <a:off x="3557" y="1991"/>
                <a:ext cx="316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73" y="0"/>
                  </a:cxn>
                  <a:cxn ang="0">
                    <a:pos x="1375" y="32"/>
                  </a:cxn>
                  <a:cxn ang="0">
                    <a:pos x="0" y="32"/>
                  </a:cxn>
                  <a:cxn ang="0">
                    <a:pos x="0" y="0"/>
                  </a:cxn>
                </a:cxnLst>
                <a:rect l="0" t="0" r="r" b="b"/>
                <a:pathLst>
                  <a:path w="1375" h="32">
                    <a:moveTo>
                      <a:pt x="0" y="0"/>
                    </a:moveTo>
                    <a:lnTo>
                      <a:pt x="1373" y="0"/>
                    </a:lnTo>
                    <a:cubicBezTo>
                      <a:pt x="1374" y="11"/>
                      <a:pt x="1374" y="21"/>
                      <a:pt x="1375" y="32"/>
                    </a:cubicBezTo>
                    <a:lnTo>
                      <a:pt x="0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71" name="Freeform 58"/>
              <p:cNvSpPr/>
              <p:nvPr/>
            </p:nvSpPr>
            <p:spPr>
              <a:xfrm>
                <a:off x="3557" y="2005"/>
                <a:ext cx="318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77" y="0"/>
                  </a:cxn>
                  <a:cxn ang="0">
                    <a:pos x="1380" y="22"/>
                  </a:cxn>
                  <a:cxn ang="0">
                    <a:pos x="138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1" h="31">
                    <a:moveTo>
                      <a:pt x="0" y="0"/>
                    </a:moveTo>
                    <a:lnTo>
                      <a:pt x="1377" y="0"/>
                    </a:lnTo>
                    <a:cubicBezTo>
                      <a:pt x="1378" y="7"/>
                      <a:pt x="1379" y="15"/>
                      <a:pt x="1380" y="22"/>
                    </a:cubicBezTo>
                    <a:lnTo>
                      <a:pt x="1381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72" name="Freeform 59"/>
              <p:cNvSpPr/>
              <p:nvPr/>
            </p:nvSpPr>
            <p:spPr>
              <a:xfrm>
                <a:off x="3557" y="2020"/>
                <a:ext cx="321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86" y="0"/>
                  </a:cxn>
                  <a:cxn ang="0">
                    <a:pos x="1394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94" h="31">
                    <a:moveTo>
                      <a:pt x="0" y="0"/>
                    </a:moveTo>
                    <a:lnTo>
                      <a:pt x="1386" y="0"/>
                    </a:lnTo>
                    <a:cubicBezTo>
                      <a:pt x="1389" y="11"/>
                      <a:pt x="1391" y="21"/>
                      <a:pt x="1394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73" name="Freeform 60"/>
              <p:cNvSpPr/>
              <p:nvPr/>
            </p:nvSpPr>
            <p:spPr>
              <a:xfrm>
                <a:off x="3557" y="2027"/>
                <a:ext cx="322" cy="5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94" y="0"/>
                  </a:cxn>
                  <a:cxn ang="0">
                    <a:pos x="1401" y="21"/>
                  </a:cxn>
                  <a:cxn ang="0">
                    <a:pos x="0" y="21"/>
                  </a:cxn>
                  <a:cxn ang="0">
                    <a:pos x="0" y="0"/>
                  </a:cxn>
                </a:cxnLst>
                <a:rect l="0" t="0" r="r" b="b"/>
                <a:pathLst>
                  <a:path w="1401" h="21">
                    <a:moveTo>
                      <a:pt x="0" y="0"/>
                    </a:moveTo>
                    <a:lnTo>
                      <a:pt x="1394" y="0"/>
                    </a:lnTo>
                    <a:cubicBezTo>
                      <a:pt x="1396" y="7"/>
                      <a:pt x="1398" y="15"/>
                      <a:pt x="1401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74" name="Freeform 61"/>
              <p:cNvSpPr/>
              <p:nvPr/>
            </p:nvSpPr>
            <p:spPr>
              <a:xfrm>
                <a:off x="3225" y="1919"/>
                <a:ext cx="663" cy="134"/>
              </a:xfrm>
              <a:custGeom>
                <a:avLst/>
                <a:gdLst/>
                <a:cxnLst>
                  <a:cxn ang="0">
                    <a:pos x="2877" y="578"/>
                  </a:cxn>
                  <a:cxn ang="0">
                    <a:pos x="123" y="578"/>
                  </a:cxn>
                  <a:cxn ang="0">
                    <a:pos x="6" y="394"/>
                  </a:cxn>
                  <a:cxn ang="0">
                    <a:pos x="0" y="289"/>
                  </a:cxn>
                  <a:cxn ang="0">
                    <a:pos x="6" y="184"/>
                  </a:cxn>
                  <a:cxn ang="0">
                    <a:pos x="123" y="0"/>
                  </a:cxn>
                  <a:cxn ang="0">
                    <a:pos x="2877" y="0"/>
                  </a:cxn>
                  <a:cxn ang="0">
                    <a:pos x="2877" y="91"/>
                  </a:cxn>
                  <a:cxn ang="0">
                    <a:pos x="123" y="91"/>
                  </a:cxn>
                  <a:cxn ang="0">
                    <a:pos x="97" y="195"/>
                  </a:cxn>
                  <a:cxn ang="0">
                    <a:pos x="91" y="289"/>
                  </a:cxn>
                  <a:cxn ang="0">
                    <a:pos x="97" y="383"/>
                  </a:cxn>
                  <a:cxn ang="0">
                    <a:pos x="123" y="486"/>
                  </a:cxn>
                  <a:cxn ang="0">
                    <a:pos x="2877" y="486"/>
                  </a:cxn>
                  <a:cxn ang="0">
                    <a:pos x="2877" y="578"/>
                  </a:cxn>
                </a:cxnLst>
                <a:rect l="0" t="0" r="r" b="b"/>
                <a:pathLst>
                  <a:path w="2877" h="578">
                    <a:moveTo>
                      <a:pt x="2877" y="578"/>
                    </a:moveTo>
                    <a:lnTo>
                      <a:pt x="123" y="578"/>
                    </a:lnTo>
                    <a:cubicBezTo>
                      <a:pt x="57" y="578"/>
                      <a:pt x="19" y="497"/>
                      <a:pt x="6" y="394"/>
                    </a:cubicBezTo>
                    <a:cubicBezTo>
                      <a:pt x="2" y="360"/>
                      <a:pt x="0" y="324"/>
                      <a:pt x="0" y="289"/>
                    </a:cubicBezTo>
                    <a:cubicBezTo>
                      <a:pt x="0" y="254"/>
                      <a:pt x="2" y="218"/>
                      <a:pt x="6" y="184"/>
                    </a:cubicBezTo>
                    <a:cubicBezTo>
                      <a:pt x="19" y="80"/>
                      <a:pt x="57" y="0"/>
                      <a:pt x="123" y="0"/>
                    </a:cubicBezTo>
                    <a:lnTo>
                      <a:pt x="2877" y="0"/>
                    </a:lnTo>
                    <a:lnTo>
                      <a:pt x="2877" y="91"/>
                    </a:lnTo>
                    <a:lnTo>
                      <a:pt x="123" y="91"/>
                    </a:lnTo>
                    <a:cubicBezTo>
                      <a:pt x="114" y="91"/>
                      <a:pt x="104" y="137"/>
                      <a:pt x="97" y="195"/>
                    </a:cubicBezTo>
                    <a:cubicBezTo>
                      <a:pt x="93" y="224"/>
                      <a:pt x="91" y="256"/>
                      <a:pt x="91" y="289"/>
                    </a:cubicBezTo>
                    <a:cubicBezTo>
                      <a:pt x="91" y="322"/>
                      <a:pt x="93" y="354"/>
                      <a:pt x="97" y="383"/>
                    </a:cubicBezTo>
                    <a:cubicBezTo>
                      <a:pt x="104" y="441"/>
                      <a:pt x="114" y="486"/>
                      <a:pt x="123" y="486"/>
                    </a:cubicBezTo>
                    <a:lnTo>
                      <a:pt x="2877" y="486"/>
                    </a:lnTo>
                    <a:lnTo>
                      <a:pt x="2877" y="578"/>
                    </a:lnTo>
                    <a:close/>
                  </a:path>
                </a:pathLst>
              </a:custGeom>
              <a:solidFill>
                <a:srgbClr val="43505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75" name="Freeform 62"/>
              <p:cNvSpPr>
                <a:spLocks noEditPoints="1"/>
              </p:cNvSpPr>
              <p:nvPr/>
            </p:nvSpPr>
            <p:spPr>
              <a:xfrm>
                <a:off x="3557" y="1919"/>
                <a:ext cx="331" cy="134"/>
              </a:xfrm>
              <a:custGeom>
                <a:avLst/>
                <a:gdLst/>
                <a:cxnLst>
                  <a:cxn ang="0">
                    <a:pos x="1439" y="578"/>
                  </a:cxn>
                  <a:cxn ang="0">
                    <a:pos x="0" y="578"/>
                  </a:cxn>
                  <a:cxn ang="0">
                    <a:pos x="0" y="486"/>
                  </a:cxn>
                  <a:cxn ang="0">
                    <a:pos x="1439" y="486"/>
                  </a:cxn>
                  <a:cxn ang="0">
                    <a:pos x="1439" y="578"/>
                  </a:cxn>
                  <a:cxn ang="0">
                    <a:pos x="0" y="0"/>
                  </a:cxn>
                  <a:cxn ang="0">
                    <a:pos x="1439" y="0"/>
                  </a:cxn>
                  <a:cxn ang="0">
                    <a:pos x="1439" y="91"/>
                  </a:cxn>
                  <a:cxn ang="0">
                    <a:pos x="0" y="91"/>
                  </a:cxn>
                  <a:cxn ang="0">
                    <a:pos x="0" y="0"/>
                  </a:cxn>
                </a:cxnLst>
                <a:rect l="0" t="0" r="r" b="b"/>
                <a:pathLst>
                  <a:path w="1439" h="578">
                    <a:moveTo>
                      <a:pt x="1439" y="578"/>
                    </a:moveTo>
                    <a:lnTo>
                      <a:pt x="0" y="578"/>
                    </a:lnTo>
                    <a:lnTo>
                      <a:pt x="0" y="486"/>
                    </a:lnTo>
                    <a:lnTo>
                      <a:pt x="1439" y="486"/>
                    </a:lnTo>
                    <a:lnTo>
                      <a:pt x="1439" y="578"/>
                    </a:lnTo>
                    <a:close/>
                    <a:moveTo>
                      <a:pt x="0" y="0"/>
                    </a:moveTo>
                    <a:lnTo>
                      <a:pt x="1439" y="0"/>
                    </a:lnTo>
                    <a:lnTo>
                      <a:pt x="1439" y="91"/>
                    </a:lnTo>
                    <a:lnTo>
                      <a:pt x="0" y="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394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76" name="Rectangle 63"/>
              <p:cNvSpPr>
                <a:spLocks noChangeArrowheads="1"/>
              </p:cNvSpPr>
              <p:nvPr/>
            </p:nvSpPr>
            <p:spPr>
              <a:xfrm>
                <a:off x="3227" y="1773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77" name="Rectangle 64"/>
              <p:cNvSpPr>
                <a:spLocks noChangeArrowheads="1"/>
              </p:cNvSpPr>
              <p:nvPr/>
            </p:nvSpPr>
            <p:spPr>
              <a:xfrm>
                <a:off x="3227" y="1794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78" name="Rectangle 65"/>
              <p:cNvSpPr>
                <a:spLocks noChangeArrowheads="1"/>
              </p:cNvSpPr>
              <p:nvPr/>
            </p:nvSpPr>
            <p:spPr>
              <a:xfrm>
                <a:off x="3227" y="1814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79" name="Rectangle 66"/>
              <p:cNvSpPr>
                <a:spLocks noChangeArrowheads="1"/>
              </p:cNvSpPr>
              <p:nvPr/>
            </p:nvSpPr>
            <p:spPr>
              <a:xfrm>
                <a:off x="3227" y="1834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80" name="Rectangle 67"/>
              <p:cNvSpPr>
                <a:spLocks noChangeArrowheads="1"/>
              </p:cNvSpPr>
              <p:nvPr/>
            </p:nvSpPr>
            <p:spPr>
              <a:xfrm>
                <a:off x="3227" y="1854"/>
                <a:ext cx="240" cy="11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81" name="Rectangle 68"/>
              <p:cNvSpPr>
                <a:spLocks noChangeArrowheads="1"/>
              </p:cNvSpPr>
              <p:nvPr/>
            </p:nvSpPr>
            <p:spPr>
              <a:xfrm>
                <a:off x="3227" y="1875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82" name="Rectangle 69"/>
              <p:cNvSpPr>
                <a:spLocks noChangeArrowheads="1"/>
              </p:cNvSpPr>
              <p:nvPr/>
            </p:nvSpPr>
            <p:spPr>
              <a:xfrm>
                <a:off x="3227" y="1783"/>
                <a:ext cx="240" cy="11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83" name="Rectangle 70"/>
              <p:cNvSpPr>
                <a:spLocks noChangeArrowheads="1"/>
              </p:cNvSpPr>
              <p:nvPr/>
            </p:nvSpPr>
            <p:spPr>
              <a:xfrm>
                <a:off x="3227" y="1804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84" name="Rectangle 71"/>
              <p:cNvSpPr>
                <a:spLocks noChangeArrowheads="1"/>
              </p:cNvSpPr>
              <p:nvPr/>
            </p:nvSpPr>
            <p:spPr>
              <a:xfrm>
                <a:off x="3227" y="1824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85" name="Rectangle 72"/>
              <p:cNvSpPr>
                <a:spLocks noChangeArrowheads="1"/>
              </p:cNvSpPr>
              <p:nvPr/>
            </p:nvSpPr>
            <p:spPr>
              <a:xfrm>
                <a:off x="3227" y="1844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86" name="Rectangle 73"/>
              <p:cNvSpPr>
                <a:spLocks noChangeArrowheads="1"/>
              </p:cNvSpPr>
              <p:nvPr/>
            </p:nvSpPr>
            <p:spPr>
              <a:xfrm>
                <a:off x="3227" y="1865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87" name="Rectangle 74"/>
              <p:cNvSpPr>
                <a:spLocks noChangeArrowheads="1"/>
              </p:cNvSpPr>
              <p:nvPr/>
            </p:nvSpPr>
            <p:spPr>
              <a:xfrm>
                <a:off x="3227" y="1885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88" name="Rectangle 75"/>
              <p:cNvSpPr>
                <a:spLocks noChangeArrowheads="1"/>
              </p:cNvSpPr>
              <p:nvPr/>
            </p:nvSpPr>
            <p:spPr>
              <a:xfrm>
                <a:off x="3227" y="1895"/>
                <a:ext cx="240" cy="7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89" name="Freeform 76"/>
              <p:cNvSpPr/>
              <p:nvPr/>
            </p:nvSpPr>
            <p:spPr>
              <a:xfrm>
                <a:off x="3467" y="1773"/>
                <a:ext cx="240" cy="10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041" y="0"/>
                  </a:cxn>
                  <a:cxn ang="0">
                    <a:pos x="102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41" h="44">
                    <a:moveTo>
                      <a:pt x="0" y="0"/>
                    </a:moveTo>
                    <a:lnTo>
                      <a:pt x="1041" y="0"/>
                    </a:lnTo>
                    <a:cubicBezTo>
                      <a:pt x="1034" y="13"/>
                      <a:pt x="1028" y="28"/>
                      <a:pt x="102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90" name="Freeform 77"/>
              <p:cNvSpPr/>
              <p:nvPr/>
            </p:nvSpPr>
            <p:spPr>
              <a:xfrm>
                <a:off x="3467" y="1794"/>
                <a:ext cx="233" cy="10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010" y="0"/>
                  </a:cxn>
                  <a:cxn ang="0">
                    <a:pos x="1002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10" h="44">
                    <a:moveTo>
                      <a:pt x="0" y="0"/>
                    </a:moveTo>
                    <a:lnTo>
                      <a:pt x="1010" y="0"/>
                    </a:lnTo>
                    <a:cubicBezTo>
                      <a:pt x="1007" y="14"/>
                      <a:pt x="1004" y="29"/>
                      <a:pt x="1002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91" name="Freeform 78"/>
              <p:cNvSpPr/>
              <p:nvPr/>
            </p:nvSpPr>
            <p:spPr>
              <a:xfrm>
                <a:off x="3467" y="1814"/>
                <a:ext cx="229" cy="10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996" y="0"/>
                  </a:cxn>
                  <a:cxn ang="0">
                    <a:pos x="99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6" h="44">
                    <a:moveTo>
                      <a:pt x="0" y="0"/>
                    </a:moveTo>
                    <a:lnTo>
                      <a:pt x="996" y="0"/>
                    </a:lnTo>
                    <a:cubicBezTo>
                      <a:pt x="995" y="14"/>
                      <a:pt x="994" y="29"/>
                      <a:pt x="99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92" name="Freeform 79"/>
              <p:cNvSpPr/>
              <p:nvPr/>
            </p:nvSpPr>
            <p:spPr>
              <a:xfrm>
                <a:off x="3467" y="1834"/>
                <a:ext cx="228" cy="10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991" y="0"/>
                  </a:cxn>
                  <a:cxn ang="0">
                    <a:pos x="991" y="22"/>
                  </a:cxn>
                  <a:cxn ang="0">
                    <a:pos x="991" y="43"/>
                  </a:cxn>
                  <a:cxn ang="0">
                    <a:pos x="0" y="43"/>
                  </a:cxn>
                  <a:cxn ang="0">
                    <a:pos x="0" y="0"/>
                  </a:cxn>
                </a:cxnLst>
                <a:rect l="0" t="0" r="r" b="b"/>
                <a:pathLst>
                  <a:path w="991" h="43">
                    <a:moveTo>
                      <a:pt x="0" y="0"/>
                    </a:moveTo>
                    <a:lnTo>
                      <a:pt x="991" y="0"/>
                    </a:lnTo>
                    <a:cubicBezTo>
                      <a:pt x="991" y="7"/>
                      <a:pt x="991" y="14"/>
                      <a:pt x="991" y="22"/>
                    </a:cubicBezTo>
                    <a:cubicBezTo>
                      <a:pt x="991" y="29"/>
                      <a:pt x="991" y="36"/>
                      <a:pt x="991" y="43"/>
                    </a:cubicBez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93" name="Freeform 80"/>
              <p:cNvSpPr/>
              <p:nvPr/>
            </p:nvSpPr>
            <p:spPr>
              <a:xfrm>
                <a:off x="3467" y="1854"/>
                <a:ext cx="229" cy="11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993" y="0"/>
                  </a:cxn>
                  <a:cxn ang="0">
                    <a:pos x="996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6" h="44">
                    <a:moveTo>
                      <a:pt x="0" y="0"/>
                    </a:moveTo>
                    <a:lnTo>
                      <a:pt x="993" y="0"/>
                    </a:lnTo>
                    <a:cubicBezTo>
                      <a:pt x="994" y="15"/>
                      <a:pt x="995" y="30"/>
                      <a:pt x="996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94" name="Freeform 81"/>
              <p:cNvSpPr/>
              <p:nvPr/>
            </p:nvSpPr>
            <p:spPr>
              <a:xfrm>
                <a:off x="3467" y="1875"/>
                <a:ext cx="233" cy="10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002" y="0"/>
                  </a:cxn>
                  <a:cxn ang="0">
                    <a:pos x="1010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10" h="44">
                    <a:moveTo>
                      <a:pt x="0" y="0"/>
                    </a:moveTo>
                    <a:lnTo>
                      <a:pt x="1002" y="0"/>
                    </a:lnTo>
                    <a:cubicBezTo>
                      <a:pt x="1004" y="15"/>
                      <a:pt x="1007" y="30"/>
                      <a:pt x="1010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95" name="Freeform 82"/>
              <p:cNvSpPr/>
              <p:nvPr/>
            </p:nvSpPr>
            <p:spPr>
              <a:xfrm>
                <a:off x="3467" y="1783"/>
                <a:ext cx="236" cy="11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023" y="0"/>
                  </a:cxn>
                  <a:cxn ang="0">
                    <a:pos x="1010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23" h="44">
                    <a:moveTo>
                      <a:pt x="0" y="0"/>
                    </a:moveTo>
                    <a:lnTo>
                      <a:pt x="1023" y="0"/>
                    </a:lnTo>
                    <a:cubicBezTo>
                      <a:pt x="1018" y="14"/>
                      <a:pt x="1014" y="29"/>
                      <a:pt x="1010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96" name="Freeform 83"/>
              <p:cNvSpPr/>
              <p:nvPr/>
            </p:nvSpPr>
            <p:spPr>
              <a:xfrm>
                <a:off x="3467" y="1804"/>
                <a:ext cx="231" cy="10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002" y="0"/>
                  </a:cxn>
                  <a:cxn ang="0">
                    <a:pos x="999" y="20"/>
                  </a:cxn>
                  <a:cxn ang="0">
                    <a:pos x="996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02" h="44">
                    <a:moveTo>
                      <a:pt x="0" y="0"/>
                    </a:moveTo>
                    <a:lnTo>
                      <a:pt x="1002" y="0"/>
                    </a:lnTo>
                    <a:cubicBezTo>
                      <a:pt x="1001" y="6"/>
                      <a:pt x="1000" y="13"/>
                      <a:pt x="999" y="20"/>
                    </a:cubicBezTo>
                    <a:cubicBezTo>
                      <a:pt x="998" y="28"/>
                      <a:pt x="997" y="36"/>
                      <a:pt x="996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97" name="Freeform 84"/>
              <p:cNvSpPr/>
              <p:nvPr/>
            </p:nvSpPr>
            <p:spPr>
              <a:xfrm>
                <a:off x="3467" y="1824"/>
                <a:ext cx="229" cy="10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993" y="0"/>
                  </a:cxn>
                  <a:cxn ang="0">
                    <a:pos x="991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3" h="44">
                    <a:moveTo>
                      <a:pt x="0" y="0"/>
                    </a:moveTo>
                    <a:lnTo>
                      <a:pt x="993" y="0"/>
                    </a:lnTo>
                    <a:cubicBezTo>
                      <a:pt x="992" y="14"/>
                      <a:pt x="991" y="29"/>
                      <a:pt x="991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98" name="Freeform 85"/>
              <p:cNvSpPr/>
              <p:nvPr/>
            </p:nvSpPr>
            <p:spPr>
              <a:xfrm>
                <a:off x="3467" y="1844"/>
                <a:ext cx="229" cy="10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991" y="0"/>
                  </a:cxn>
                  <a:cxn ang="0">
                    <a:pos x="99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3" h="44">
                    <a:moveTo>
                      <a:pt x="0" y="0"/>
                    </a:moveTo>
                    <a:lnTo>
                      <a:pt x="991" y="0"/>
                    </a:lnTo>
                    <a:cubicBezTo>
                      <a:pt x="991" y="15"/>
                      <a:pt x="992" y="30"/>
                      <a:pt x="99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99" name="Freeform 86"/>
              <p:cNvSpPr/>
              <p:nvPr/>
            </p:nvSpPr>
            <p:spPr>
              <a:xfrm>
                <a:off x="3467" y="1865"/>
                <a:ext cx="231" cy="10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996" y="0"/>
                  </a:cxn>
                  <a:cxn ang="0">
                    <a:pos x="999" y="24"/>
                  </a:cxn>
                  <a:cxn ang="0">
                    <a:pos x="1002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02" h="44">
                    <a:moveTo>
                      <a:pt x="0" y="0"/>
                    </a:moveTo>
                    <a:lnTo>
                      <a:pt x="996" y="0"/>
                    </a:lnTo>
                    <a:cubicBezTo>
                      <a:pt x="997" y="8"/>
                      <a:pt x="998" y="16"/>
                      <a:pt x="999" y="24"/>
                    </a:cubicBezTo>
                    <a:cubicBezTo>
                      <a:pt x="1000" y="31"/>
                      <a:pt x="1001" y="38"/>
                      <a:pt x="1002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00" name="Freeform 87"/>
              <p:cNvSpPr/>
              <p:nvPr/>
            </p:nvSpPr>
            <p:spPr>
              <a:xfrm>
                <a:off x="3467" y="1885"/>
                <a:ext cx="236" cy="10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010" y="0"/>
                  </a:cxn>
                  <a:cxn ang="0">
                    <a:pos x="102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23" h="44">
                    <a:moveTo>
                      <a:pt x="0" y="0"/>
                    </a:moveTo>
                    <a:lnTo>
                      <a:pt x="1010" y="0"/>
                    </a:lnTo>
                    <a:cubicBezTo>
                      <a:pt x="1014" y="15"/>
                      <a:pt x="1018" y="30"/>
                      <a:pt x="102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01" name="Freeform 88"/>
              <p:cNvSpPr/>
              <p:nvPr/>
            </p:nvSpPr>
            <p:spPr>
              <a:xfrm>
                <a:off x="3467" y="1895"/>
                <a:ext cx="238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023" y="0"/>
                  </a:cxn>
                  <a:cxn ang="0">
                    <a:pos x="1034" y="29"/>
                  </a:cxn>
                  <a:cxn ang="0">
                    <a:pos x="0" y="29"/>
                  </a:cxn>
                  <a:cxn ang="0">
                    <a:pos x="0" y="0"/>
                  </a:cxn>
                </a:cxnLst>
                <a:rect l="0" t="0" r="r" b="b"/>
                <a:pathLst>
                  <a:path w="1034" h="29">
                    <a:moveTo>
                      <a:pt x="0" y="0"/>
                    </a:moveTo>
                    <a:lnTo>
                      <a:pt x="1023" y="0"/>
                    </a:lnTo>
                    <a:cubicBezTo>
                      <a:pt x="1026" y="10"/>
                      <a:pt x="1030" y="20"/>
                      <a:pt x="1034" y="29"/>
                    </a:cubicBez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02" name="Freeform 89"/>
              <p:cNvSpPr/>
              <p:nvPr/>
            </p:nvSpPr>
            <p:spPr>
              <a:xfrm>
                <a:off x="3212" y="1756"/>
                <a:ext cx="510" cy="163"/>
              </a:xfrm>
              <a:custGeom>
                <a:avLst/>
                <a:gdLst/>
                <a:cxnLst>
                  <a:cxn ang="0">
                    <a:pos x="2216" y="707"/>
                  </a:cxn>
                  <a:cxn ang="0">
                    <a:pos x="138" y="707"/>
                  </a:cxn>
                  <a:cxn ang="0">
                    <a:pos x="8" y="487"/>
                  </a:cxn>
                  <a:cxn ang="0">
                    <a:pos x="0" y="353"/>
                  </a:cxn>
                  <a:cxn ang="0">
                    <a:pos x="8" y="220"/>
                  </a:cxn>
                  <a:cxn ang="0">
                    <a:pos x="138" y="0"/>
                  </a:cxn>
                  <a:cxn ang="0">
                    <a:pos x="2216" y="0"/>
                  </a:cxn>
                  <a:cxn ang="0">
                    <a:pos x="2216" y="75"/>
                  </a:cxn>
                  <a:cxn ang="0">
                    <a:pos x="138" y="75"/>
                  </a:cxn>
                  <a:cxn ang="0">
                    <a:pos x="83" y="229"/>
                  </a:cxn>
                  <a:cxn ang="0">
                    <a:pos x="75" y="353"/>
                  </a:cxn>
                  <a:cxn ang="0">
                    <a:pos x="83" y="478"/>
                  </a:cxn>
                  <a:cxn ang="0">
                    <a:pos x="138" y="631"/>
                  </a:cxn>
                  <a:cxn ang="0">
                    <a:pos x="2216" y="631"/>
                  </a:cxn>
                  <a:cxn ang="0">
                    <a:pos x="2216" y="707"/>
                  </a:cxn>
                </a:cxnLst>
                <a:rect l="0" t="0" r="r" b="b"/>
                <a:pathLst>
                  <a:path w="2216" h="707">
                    <a:moveTo>
                      <a:pt x="2216" y="707"/>
                    </a:moveTo>
                    <a:lnTo>
                      <a:pt x="138" y="707"/>
                    </a:lnTo>
                    <a:cubicBezTo>
                      <a:pt x="67" y="707"/>
                      <a:pt x="24" y="611"/>
                      <a:pt x="8" y="487"/>
                    </a:cubicBezTo>
                    <a:cubicBezTo>
                      <a:pt x="3" y="444"/>
                      <a:pt x="0" y="398"/>
                      <a:pt x="0" y="353"/>
                    </a:cubicBezTo>
                    <a:cubicBezTo>
                      <a:pt x="0" y="308"/>
                      <a:pt x="3" y="263"/>
                      <a:pt x="8" y="220"/>
                    </a:cubicBezTo>
                    <a:cubicBezTo>
                      <a:pt x="24" y="96"/>
                      <a:pt x="67" y="0"/>
                      <a:pt x="138" y="0"/>
                    </a:cubicBezTo>
                    <a:lnTo>
                      <a:pt x="2216" y="0"/>
                    </a:lnTo>
                    <a:lnTo>
                      <a:pt x="2216" y="75"/>
                    </a:lnTo>
                    <a:lnTo>
                      <a:pt x="138" y="75"/>
                    </a:lnTo>
                    <a:cubicBezTo>
                      <a:pt x="113" y="75"/>
                      <a:pt x="94" y="143"/>
                      <a:pt x="83" y="229"/>
                    </a:cubicBezTo>
                    <a:cubicBezTo>
                      <a:pt x="78" y="267"/>
                      <a:pt x="75" y="310"/>
                      <a:pt x="75" y="353"/>
                    </a:cubicBezTo>
                    <a:cubicBezTo>
                      <a:pt x="75" y="397"/>
                      <a:pt x="78" y="439"/>
                      <a:pt x="83" y="478"/>
                    </a:cubicBezTo>
                    <a:cubicBezTo>
                      <a:pt x="94" y="564"/>
                      <a:pt x="113" y="631"/>
                      <a:pt x="138" y="631"/>
                    </a:cubicBezTo>
                    <a:lnTo>
                      <a:pt x="2216" y="631"/>
                    </a:lnTo>
                    <a:lnTo>
                      <a:pt x="2216" y="707"/>
                    </a:lnTo>
                    <a:close/>
                  </a:path>
                </a:pathLst>
              </a:custGeom>
              <a:solidFill>
                <a:srgbClr val="04688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03" name="Freeform 90"/>
              <p:cNvSpPr/>
              <p:nvPr/>
            </p:nvSpPr>
            <p:spPr>
              <a:xfrm>
                <a:off x="3212" y="1756"/>
                <a:ext cx="255" cy="163"/>
              </a:xfrm>
              <a:custGeom>
                <a:avLst/>
                <a:gdLst/>
                <a:cxnLst>
                  <a:cxn ang="0">
                    <a:pos x="1108" y="707"/>
                  </a:cxn>
                  <a:cxn ang="0">
                    <a:pos x="138" y="707"/>
                  </a:cxn>
                  <a:cxn ang="0">
                    <a:pos x="8" y="487"/>
                  </a:cxn>
                  <a:cxn ang="0">
                    <a:pos x="0" y="353"/>
                  </a:cxn>
                  <a:cxn ang="0">
                    <a:pos x="8" y="220"/>
                  </a:cxn>
                  <a:cxn ang="0">
                    <a:pos x="138" y="0"/>
                  </a:cxn>
                  <a:cxn ang="0">
                    <a:pos x="1108" y="0"/>
                  </a:cxn>
                  <a:cxn ang="0">
                    <a:pos x="1108" y="75"/>
                  </a:cxn>
                  <a:cxn ang="0">
                    <a:pos x="138" y="75"/>
                  </a:cxn>
                  <a:cxn ang="0">
                    <a:pos x="83" y="229"/>
                  </a:cxn>
                  <a:cxn ang="0">
                    <a:pos x="75" y="353"/>
                  </a:cxn>
                  <a:cxn ang="0">
                    <a:pos x="83" y="478"/>
                  </a:cxn>
                  <a:cxn ang="0">
                    <a:pos x="138" y="631"/>
                  </a:cxn>
                  <a:cxn ang="0">
                    <a:pos x="1108" y="631"/>
                  </a:cxn>
                  <a:cxn ang="0">
                    <a:pos x="1108" y="707"/>
                  </a:cxn>
                </a:cxnLst>
                <a:rect l="0" t="0" r="r" b="b"/>
                <a:pathLst>
                  <a:path w="1108" h="707">
                    <a:moveTo>
                      <a:pt x="1108" y="707"/>
                    </a:moveTo>
                    <a:lnTo>
                      <a:pt x="138" y="707"/>
                    </a:lnTo>
                    <a:cubicBezTo>
                      <a:pt x="67" y="707"/>
                      <a:pt x="24" y="611"/>
                      <a:pt x="8" y="487"/>
                    </a:cubicBezTo>
                    <a:cubicBezTo>
                      <a:pt x="3" y="444"/>
                      <a:pt x="0" y="398"/>
                      <a:pt x="0" y="353"/>
                    </a:cubicBezTo>
                    <a:cubicBezTo>
                      <a:pt x="0" y="308"/>
                      <a:pt x="3" y="263"/>
                      <a:pt x="8" y="220"/>
                    </a:cubicBezTo>
                    <a:cubicBezTo>
                      <a:pt x="24" y="96"/>
                      <a:pt x="67" y="0"/>
                      <a:pt x="138" y="0"/>
                    </a:cubicBezTo>
                    <a:lnTo>
                      <a:pt x="1108" y="0"/>
                    </a:lnTo>
                    <a:lnTo>
                      <a:pt x="1108" y="75"/>
                    </a:lnTo>
                    <a:lnTo>
                      <a:pt x="138" y="75"/>
                    </a:lnTo>
                    <a:cubicBezTo>
                      <a:pt x="113" y="75"/>
                      <a:pt x="94" y="143"/>
                      <a:pt x="83" y="229"/>
                    </a:cubicBezTo>
                    <a:cubicBezTo>
                      <a:pt x="78" y="267"/>
                      <a:pt x="75" y="310"/>
                      <a:pt x="75" y="353"/>
                    </a:cubicBezTo>
                    <a:cubicBezTo>
                      <a:pt x="75" y="397"/>
                      <a:pt x="78" y="439"/>
                      <a:pt x="83" y="478"/>
                    </a:cubicBezTo>
                    <a:cubicBezTo>
                      <a:pt x="94" y="564"/>
                      <a:pt x="113" y="631"/>
                      <a:pt x="138" y="631"/>
                    </a:cubicBezTo>
                    <a:lnTo>
                      <a:pt x="1108" y="631"/>
                    </a:lnTo>
                    <a:lnTo>
                      <a:pt x="1108" y="707"/>
                    </a:lnTo>
                    <a:close/>
                  </a:path>
                </a:pathLst>
              </a:custGeom>
              <a:solidFill>
                <a:srgbClr val="2184a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04" name="Freeform 91"/>
              <p:cNvSpPr/>
              <p:nvPr/>
            </p:nvSpPr>
            <p:spPr>
              <a:xfrm>
                <a:off x="3245" y="2299"/>
                <a:ext cx="583" cy="123"/>
              </a:xfrm>
              <a:custGeom>
                <a:avLst/>
                <a:gdLst/>
                <a:cxnLst>
                  <a:cxn ang="0">
                    <a:pos x="36" y="0"/>
                  </a:cxn>
                  <a:cxn ang="0">
                    <a:pos x="2493" y="0"/>
                  </a:cxn>
                  <a:cxn ang="0">
                    <a:pos x="2529" y="36"/>
                  </a:cxn>
                  <a:cxn ang="0">
                    <a:pos x="2529" y="196"/>
                  </a:cxn>
                  <a:cxn ang="0">
                    <a:pos x="1711" y="196"/>
                  </a:cxn>
                  <a:cxn ang="0">
                    <a:pos x="1711" y="223"/>
                  </a:cxn>
                  <a:cxn ang="0">
                    <a:pos x="1711" y="250"/>
                  </a:cxn>
                  <a:cxn ang="0">
                    <a:pos x="1711" y="277"/>
                  </a:cxn>
                  <a:cxn ang="0">
                    <a:pos x="1711" y="303"/>
                  </a:cxn>
                  <a:cxn ang="0">
                    <a:pos x="1711" y="330"/>
                  </a:cxn>
                  <a:cxn ang="0">
                    <a:pos x="1711" y="357"/>
                  </a:cxn>
                  <a:cxn ang="0">
                    <a:pos x="1711" y="384"/>
                  </a:cxn>
                  <a:cxn ang="0">
                    <a:pos x="1711" y="410"/>
                  </a:cxn>
                  <a:cxn ang="0">
                    <a:pos x="1711" y="437"/>
                  </a:cxn>
                  <a:cxn ang="0">
                    <a:pos x="1711" y="464"/>
                  </a:cxn>
                  <a:cxn ang="0">
                    <a:pos x="1711" y="490"/>
                  </a:cxn>
                  <a:cxn ang="0">
                    <a:pos x="1711" y="517"/>
                  </a:cxn>
                  <a:cxn ang="0">
                    <a:pos x="1711" y="533"/>
                  </a:cxn>
                  <a:cxn ang="0">
                    <a:pos x="1657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2529" h="533">
                    <a:moveTo>
                      <a:pt x="36" y="0"/>
                    </a:moveTo>
                    <a:lnTo>
                      <a:pt x="2493" y="0"/>
                    </a:lnTo>
                    <a:cubicBezTo>
                      <a:pt x="2513" y="0"/>
                      <a:pt x="2529" y="16"/>
                      <a:pt x="2529" y="36"/>
                    </a:cubicBezTo>
                    <a:lnTo>
                      <a:pt x="2529" y="196"/>
                    </a:lnTo>
                    <a:lnTo>
                      <a:pt x="1711" y="196"/>
                    </a:lnTo>
                    <a:lnTo>
                      <a:pt x="1711" y="223"/>
                    </a:lnTo>
                    <a:lnTo>
                      <a:pt x="1711" y="250"/>
                    </a:lnTo>
                    <a:lnTo>
                      <a:pt x="1711" y="277"/>
                    </a:lnTo>
                    <a:lnTo>
                      <a:pt x="1711" y="303"/>
                    </a:lnTo>
                    <a:lnTo>
                      <a:pt x="1711" y="330"/>
                    </a:lnTo>
                    <a:lnTo>
                      <a:pt x="1711" y="357"/>
                    </a:lnTo>
                    <a:lnTo>
                      <a:pt x="1711" y="384"/>
                    </a:lnTo>
                    <a:lnTo>
                      <a:pt x="1711" y="410"/>
                    </a:lnTo>
                    <a:lnTo>
                      <a:pt x="1711" y="437"/>
                    </a:lnTo>
                    <a:lnTo>
                      <a:pt x="1711" y="464"/>
                    </a:lnTo>
                    <a:lnTo>
                      <a:pt x="1711" y="490"/>
                    </a:lnTo>
                    <a:lnTo>
                      <a:pt x="1711" y="517"/>
                    </a:lnTo>
                    <a:lnTo>
                      <a:pt x="1711" y="533"/>
                    </a:lnTo>
                    <a:lnTo>
                      <a:pt x="1657" y="533"/>
                    </a:ln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04688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05" name="Freeform 92"/>
              <p:cNvSpPr/>
              <p:nvPr/>
            </p:nvSpPr>
            <p:spPr>
              <a:xfrm>
                <a:off x="3245" y="2299"/>
                <a:ext cx="291" cy="123"/>
              </a:xfrm>
              <a:custGeom>
                <a:avLst/>
                <a:gdLst/>
                <a:cxnLst>
                  <a:cxn ang="0">
                    <a:pos x="36" y="0"/>
                  </a:cxn>
                  <a:cxn ang="0">
                    <a:pos x="1264" y="0"/>
                  </a:cxn>
                  <a:cxn ang="0">
                    <a:pos x="1264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1264" h="533">
                    <a:moveTo>
                      <a:pt x="36" y="0"/>
                    </a:moveTo>
                    <a:lnTo>
                      <a:pt x="1264" y="0"/>
                    </a:lnTo>
                    <a:lnTo>
                      <a:pt x="1264" y="533"/>
                    </a:ln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2184a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06" name="Rectangle 93"/>
              <p:cNvSpPr>
                <a:spLocks noChangeArrowheads="1"/>
              </p:cNvSpPr>
              <p:nvPr/>
            </p:nvSpPr>
            <p:spPr>
              <a:xfrm>
                <a:off x="3730" y="2306"/>
                <a:ext cx="49" cy="38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07" name="Rectangle 94"/>
              <p:cNvSpPr>
                <a:spLocks noChangeArrowheads="1"/>
              </p:cNvSpPr>
              <p:nvPr/>
            </p:nvSpPr>
            <p:spPr>
              <a:xfrm>
                <a:off x="3303" y="2306"/>
                <a:ext cx="49" cy="10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08" name="Rectangle 95"/>
              <p:cNvSpPr>
                <a:spLocks noChangeArrowheads="1"/>
              </p:cNvSpPr>
              <p:nvPr/>
            </p:nvSpPr>
            <p:spPr>
              <a:xfrm>
                <a:off x="3712" y="2306"/>
                <a:ext cx="12" cy="3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09" name="Rectangle 96"/>
              <p:cNvSpPr>
                <a:spLocks noChangeArrowheads="1"/>
              </p:cNvSpPr>
              <p:nvPr/>
            </p:nvSpPr>
            <p:spPr>
              <a:xfrm>
                <a:off x="3285" y="2306"/>
                <a:ext cx="11" cy="109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10" name="Freeform 97"/>
              <p:cNvSpPr/>
              <p:nvPr/>
            </p:nvSpPr>
            <p:spPr>
              <a:xfrm>
                <a:off x="3210" y="2176"/>
                <a:ext cx="583" cy="123"/>
              </a:xfrm>
              <a:custGeom>
                <a:avLst/>
                <a:gdLst/>
                <a:cxnLst>
                  <a:cxn ang="0">
                    <a:pos x="37" y="0"/>
                  </a:cxn>
                  <a:cxn ang="0">
                    <a:pos x="2494" y="0"/>
                  </a:cxn>
                  <a:cxn ang="0">
                    <a:pos x="2530" y="36"/>
                  </a:cxn>
                  <a:cxn ang="0">
                    <a:pos x="2530" y="496"/>
                  </a:cxn>
                  <a:cxn ang="0">
                    <a:pos x="2494" y="533"/>
                  </a:cxn>
                  <a:cxn ang="0">
                    <a:pos x="37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7" y="0"/>
                  </a:cxn>
                </a:cxnLst>
                <a:rect l="0" t="0" r="r" b="b"/>
                <a:pathLst>
                  <a:path w="2530" h="533">
                    <a:moveTo>
                      <a:pt x="37" y="0"/>
                    </a:moveTo>
                    <a:lnTo>
                      <a:pt x="2494" y="0"/>
                    </a:lnTo>
                    <a:cubicBezTo>
                      <a:pt x="2514" y="0"/>
                      <a:pt x="2530" y="16"/>
                      <a:pt x="2530" y="36"/>
                    </a:cubicBezTo>
                    <a:lnTo>
                      <a:pt x="2530" y="496"/>
                    </a:lnTo>
                    <a:cubicBezTo>
                      <a:pt x="2530" y="516"/>
                      <a:pt x="2514" y="533"/>
                      <a:pt x="2494" y="533"/>
                    </a:cubicBezTo>
                    <a:lnTo>
                      <a:pt x="37" y="533"/>
                    </a:lnTo>
                    <a:cubicBezTo>
                      <a:pt x="17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7" y="0"/>
                      <a:pt x="37" y="0"/>
                    </a:cubicBezTo>
                    <a:close/>
                  </a:path>
                </a:pathLst>
              </a:custGeom>
              <a:solidFill>
                <a:srgbClr val="7391c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11" name="Freeform 98"/>
              <p:cNvSpPr/>
              <p:nvPr/>
            </p:nvSpPr>
            <p:spPr>
              <a:xfrm>
                <a:off x="3210" y="2176"/>
                <a:ext cx="291" cy="123"/>
              </a:xfrm>
              <a:custGeom>
                <a:avLst/>
                <a:gdLst/>
                <a:cxnLst>
                  <a:cxn ang="0">
                    <a:pos x="37" y="0"/>
                  </a:cxn>
                  <a:cxn ang="0">
                    <a:pos x="1265" y="0"/>
                  </a:cxn>
                  <a:cxn ang="0">
                    <a:pos x="1265" y="533"/>
                  </a:cxn>
                  <a:cxn ang="0">
                    <a:pos x="37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7" y="0"/>
                  </a:cxn>
                </a:cxnLst>
                <a:rect l="0" t="0" r="r" b="b"/>
                <a:pathLst>
                  <a:path w="1265" h="533">
                    <a:moveTo>
                      <a:pt x="37" y="0"/>
                    </a:moveTo>
                    <a:lnTo>
                      <a:pt x="1265" y="0"/>
                    </a:lnTo>
                    <a:lnTo>
                      <a:pt x="1265" y="533"/>
                    </a:lnTo>
                    <a:lnTo>
                      <a:pt x="37" y="533"/>
                    </a:lnTo>
                    <a:cubicBezTo>
                      <a:pt x="17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7" y="0"/>
                      <a:pt x="37" y="0"/>
                    </a:cubicBezTo>
                    <a:close/>
                  </a:path>
                </a:pathLst>
              </a:custGeom>
              <a:solidFill>
                <a:srgbClr val="92acd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12" name="Rectangle 99"/>
              <p:cNvSpPr>
                <a:spLocks noChangeArrowheads="1"/>
              </p:cNvSpPr>
              <p:nvPr/>
            </p:nvSpPr>
            <p:spPr>
              <a:xfrm>
                <a:off x="3695" y="2183"/>
                <a:ext cx="49" cy="108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13" name="Rectangle 100"/>
              <p:cNvSpPr>
                <a:spLocks noChangeArrowheads="1"/>
              </p:cNvSpPr>
              <p:nvPr/>
            </p:nvSpPr>
            <p:spPr>
              <a:xfrm>
                <a:off x="3268" y="2183"/>
                <a:ext cx="49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14" name="Rectangle 101"/>
              <p:cNvSpPr>
                <a:spLocks noChangeArrowheads="1"/>
              </p:cNvSpPr>
              <p:nvPr/>
            </p:nvSpPr>
            <p:spPr>
              <a:xfrm>
                <a:off x="3677" y="2183"/>
                <a:ext cx="12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15" name="Rectangle 102"/>
              <p:cNvSpPr>
                <a:spLocks noChangeArrowheads="1"/>
              </p:cNvSpPr>
              <p:nvPr/>
            </p:nvSpPr>
            <p:spPr>
              <a:xfrm>
                <a:off x="3249" y="2183"/>
                <a:ext cx="12" cy="108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16" name="Freeform 103"/>
              <p:cNvSpPr/>
              <p:nvPr/>
            </p:nvSpPr>
            <p:spPr>
              <a:xfrm>
                <a:off x="3245" y="2053"/>
                <a:ext cx="583" cy="123"/>
              </a:xfrm>
              <a:custGeom>
                <a:avLst/>
                <a:gdLst/>
                <a:cxnLst>
                  <a:cxn ang="0">
                    <a:pos x="36" y="0"/>
                  </a:cxn>
                  <a:cxn ang="0">
                    <a:pos x="2493" y="0"/>
                  </a:cxn>
                  <a:cxn ang="0">
                    <a:pos x="2529" y="36"/>
                  </a:cxn>
                  <a:cxn ang="0">
                    <a:pos x="2529" y="496"/>
                  </a:cxn>
                  <a:cxn ang="0">
                    <a:pos x="2493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2529" h="533">
                    <a:moveTo>
                      <a:pt x="36" y="0"/>
                    </a:moveTo>
                    <a:lnTo>
                      <a:pt x="2493" y="0"/>
                    </a:lnTo>
                    <a:cubicBezTo>
                      <a:pt x="2513" y="0"/>
                      <a:pt x="2529" y="16"/>
                      <a:pt x="2529" y="36"/>
                    </a:cubicBezTo>
                    <a:lnTo>
                      <a:pt x="2529" y="496"/>
                    </a:lnTo>
                    <a:cubicBezTo>
                      <a:pt x="2529" y="516"/>
                      <a:pt x="2513" y="533"/>
                      <a:pt x="2493" y="533"/>
                    </a:cubicBez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ef753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17" name="Freeform 104"/>
              <p:cNvSpPr/>
              <p:nvPr/>
            </p:nvSpPr>
            <p:spPr>
              <a:xfrm>
                <a:off x="3245" y="2053"/>
                <a:ext cx="291" cy="123"/>
              </a:xfrm>
              <a:custGeom>
                <a:avLst/>
                <a:gdLst/>
                <a:cxnLst>
                  <a:cxn ang="0">
                    <a:pos x="36" y="0"/>
                  </a:cxn>
                  <a:cxn ang="0">
                    <a:pos x="1264" y="0"/>
                  </a:cxn>
                  <a:cxn ang="0">
                    <a:pos x="1264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1264" h="533">
                    <a:moveTo>
                      <a:pt x="36" y="0"/>
                    </a:moveTo>
                    <a:lnTo>
                      <a:pt x="1264" y="0"/>
                    </a:lnTo>
                    <a:lnTo>
                      <a:pt x="1264" y="533"/>
                    </a:ln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ff973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18" name="Rectangle 105"/>
              <p:cNvSpPr>
                <a:spLocks noChangeArrowheads="1"/>
              </p:cNvSpPr>
              <p:nvPr/>
            </p:nvSpPr>
            <p:spPr>
              <a:xfrm>
                <a:off x="3730" y="2060"/>
                <a:ext cx="49" cy="108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19" name="Rectangle 106"/>
              <p:cNvSpPr>
                <a:spLocks noChangeArrowheads="1"/>
              </p:cNvSpPr>
              <p:nvPr/>
            </p:nvSpPr>
            <p:spPr>
              <a:xfrm>
                <a:off x="3303" y="2060"/>
                <a:ext cx="49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20" name="Rectangle 107"/>
              <p:cNvSpPr>
                <a:spLocks noChangeArrowheads="1"/>
              </p:cNvSpPr>
              <p:nvPr/>
            </p:nvSpPr>
            <p:spPr>
              <a:xfrm>
                <a:off x="3712" y="2060"/>
                <a:ext cx="12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21" name="Rectangle 108"/>
              <p:cNvSpPr>
                <a:spLocks noChangeArrowheads="1"/>
              </p:cNvSpPr>
              <p:nvPr/>
            </p:nvSpPr>
            <p:spPr>
              <a:xfrm>
                <a:off x="3285" y="2060"/>
                <a:ext cx="11" cy="108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22" name="Freeform 109"/>
              <p:cNvSpPr/>
              <p:nvPr/>
            </p:nvSpPr>
            <p:spPr>
              <a:xfrm>
                <a:off x="3172" y="2422"/>
                <a:ext cx="498" cy="143"/>
              </a:xfrm>
              <a:custGeom>
                <a:avLst/>
                <a:gdLst/>
                <a:cxnLst>
                  <a:cxn ang="0">
                    <a:pos x="42" y="0"/>
                  </a:cxn>
                  <a:cxn ang="0">
                    <a:pos x="1975" y="0"/>
                  </a:cxn>
                  <a:cxn ang="0">
                    <a:pos x="1975" y="74"/>
                  </a:cxn>
                  <a:cxn ang="0">
                    <a:pos x="2029" y="74"/>
                  </a:cxn>
                  <a:cxn ang="0">
                    <a:pos x="2163" y="74"/>
                  </a:cxn>
                  <a:cxn ang="0">
                    <a:pos x="2048" y="254"/>
                  </a:cxn>
                  <a:cxn ang="0">
                    <a:pos x="2042" y="358"/>
                  </a:cxn>
                  <a:cxn ang="0">
                    <a:pos x="2048" y="461"/>
                  </a:cxn>
                  <a:cxn ang="0">
                    <a:pos x="2107" y="617"/>
                  </a:cxn>
                  <a:cxn ang="0">
                    <a:pos x="42" y="617"/>
                  </a:cxn>
                  <a:cxn ang="0">
                    <a:pos x="0" y="575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2163" h="617">
                    <a:moveTo>
                      <a:pt x="42" y="0"/>
                    </a:moveTo>
                    <a:lnTo>
                      <a:pt x="1975" y="0"/>
                    </a:lnTo>
                    <a:lnTo>
                      <a:pt x="1975" y="74"/>
                    </a:lnTo>
                    <a:lnTo>
                      <a:pt x="2029" y="74"/>
                    </a:lnTo>
                    <a:lnTo>
                      <a:pt x="2163" y="74"/>
                    </a:lnTo>
                    <a:cubicBezTo>
                      <a:pt x="2098" y="74"/>
                      <a:pt x="2061" y="153"/>
                      <a:pt x="2048" y="254"/>
                    </a:cubicBezTo>
                    <a:cubicBezTo>
                      <a:pt x="2044" y="288"/>
                      <a:pt x="2042" y="323"/>
                      <a:pt x="2042" y="358"/>
                    </a:cubicBezTo>
                    <a:cubicBezTo>
                      <a:pt x="2042" y="392"/>
                      <a:pt x="2044" y="428"/>
                      <a:pt x="2048" y="461"/>
                    </a:cubicBezTo>
                    <a:cubicBezTo>
                      <a:pt x="2057" y="528"/>
                      <a:pt x="2076" y="586"/>
                      <a:pt x="2107" y="617"/>
                    </a:cubicBezTo>
                    <a:lnTo>
                      <a:pt x="42" y="617"/>
                    </a:lnTo>
                    <a:cubicBezTo>
                      <a:pt x="19" y="617"/>
                      <a:pt x="0" y="598"/>
                      <a:pt x="0" y="575"/>
                    </a:cubicBezTo>
                    <a:lnTo>
                      <a:pt x="0" y="42"/>
                    </a:lnTo>
                    <a:cubicBezTo>
                      <a:pt x="0" y="19"/>
                      <a:pt x="19" y="0"/>
                      <a:pt x="42" y="0"/>
                    </a:cubicBezTo>
                    <a:close/>
                  </a:path>
                </a:pathLst>
              </a:custGeom>
              <a:solidFill>
                <a:srgbClr val="30394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23" name="Freeform 110"/>
              <p:cNvSpPr/>
              <p:nvPr/>
            </p:nvSpPr>
            <p:spPr>
              <a:xfrm>
                <a:off x="3172" y="2422"/>
                <a:ext cx="337" cy="143"/>
              </a:xfrm>
              <a:custGeom>
                <a:avLst/>
                <a:gdLst/>
                <a:cxnLst>
                  <a:cxn ang="0">
                    <a:pos x="42" y="0"/>
                  </a:cxn>
                  <a:cxn ang="0">
                    <a:pos x="1465" y="0"/>
                  </a:cxn>
                  <a:cxn ang="0">
                    <a:pos x="1465" y="617"/>
                  </a:cxn>
                  <a:cxn ang="0">
                    <a:pos x="42" y="617"/>
                  </a:cxn>
                  <a:cxn ang="0">
                    <a:pos x="0" y="575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1465" h="617">
                    <a:moveTo>
                      <a:pt x="42" y="0"/>
                    </a:moveTo>
                    <a:lnTo>
                      <a:pt x="1465" y="0"/>
                    </a:lnTo>
                    <a:lnTo>
                      <a:pt x="1465" y="617"/>
                    </a:lnTo>
                    <a:lnTo>
                      <a:pt x="42" y="617"/>
                    </a:lnTo>
                    <a:cubicBezTo>
                      <a:pt x="19" y="617"/>
                      <a:pt x="0" y="598"/>
                      <a:pt x="0" y="575"/>
                    </a:cubicBezTo>
                    <a:lnTo>
                      <a:pt x="0" y="42"/>
                    </a:lnTo>
                    <a:cubicBezTo>
                      <a:pt x="0" y="19"/>
                      <a:pt x="19" y="0"/>
                      <a:pt x="42" y="0"/>
                    </a:cubicBezTo>
                    <a:close/>
                  </a:path>
                </a:pathLst>
              </a:custGeom>
              <a:solidFill>
                <a:srgbClr val="43505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24" name="Rectangle 111"/>
              <p:cNvSpPr>
                <a:spLocks noChangeArrowheads="1"/>
              </p:cNvSpPr>
              <p:nvPr/>
            </p:nvSpPr>
            <p:spPr>
              <a:xfrm>
                <a:off x="3239" y="2431"/>
                <a:ext cx="56" cy="125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25" name="Rectangle 112"/>
              <p:cNvSpPr>
                <a:spLocks noChangeArrowheads="1"/>
              </p:cNvSpPr>
              <p:nvPr/>
            </p:nvSpPr>
            <p:spPr>
              <a:xfrm>
                <a:off x="3218" y="2431"/>
                <a:ext cx="13" cy="125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26" name="Freeform 113"/>
              <p:cNvSpPr/>
              <p:nvPr/>
            </p:nvSpPr>
            <p:spPr>
              <a:xfrm>
                <a:off x="3509" y="2459"/>
                <a:ext cx="140" cy="69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606" y="0"/>
                  </a:cxn>
                  <a:cxn ang="0">
                    <a:pos x="583" y="95"/>
                  </a:cxn>
                  <a:cxn ang="0">
                    <a:pos x="577" y="199"/>
                  </a:cxn>
                  <a:cxn ang="0">
                    <a:pos x="583" y="298"/>
                  </a:cxn>
                  <a:cxn ang="0">
                    <a:pos x="0" y="298"/>
                  </a:cxn>
                  <a:cxn ang="0">
                    <a:pos x="0" y="0"/>
                  </a:cxn>
                </a:cxnLst>
                <a:rect l="0" t="0" r="r" b="b"/>
                <a:pathLst>
                  <a:path w="606" h="298">
                    <a:moveTo>
                      <a:pt x="0" y="0"/>
                    </a:moveTo>
                    <a:lnTo>
                      <a:pt x="606" y="0"/>
                    </a:lnTo>
                    <a:cubicBezTo>
                      <a:pt x="595" y="28"/>
                      <a:pt x="588" y="60"/>
                      <a:pt x="583" y="95"/>
                    </a:cubicBezTo>
                    <a:cubicBezTo>
                      <a:pt x="579" y="129"/>
                      <a:pt x="577" y="164"/>
                      <a:pt x="577" y="199"/>
                    </a:cubicBezTo>
                    <a:cubicBezTo>
                      <a:pt x="577" y="232"/>
                      <a:pt x="579" y="266"/>
                      <a:pt x="583" y="298"/>
                    </a:cubicBezTo>
                    <a:lnTo>
                      <a:pt x="0" y="2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27" name="Rectangle 114"/>
              <p:cNvSpPr>
                <a:spLocks noChangeArrowheads="1"/>
              </p:cNvSpPr>
              <p:nvPr/>
            </p:nvSpPr>
            <p:spPr>
              <a:xfrm>
                <a:off x="3333" y="2459"/>
                <a:ext cx="176" cy="69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28" name="Rectangle 115"/>
              <p:cNvSpPr>
                <a:spLocks noChangeArrowheads="1"/>
              </p:cNvSpPr>
              <p:nvPr/>
            </p:nvSpPr>
            <p:spPr>
              <a:xfrm>
                <a:off x="3536" y="2090"/>
                <a:ext cx="127" cy="49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29" name="Rectangle 116"/>
              <p:cNvSpPr>
                <a:spLocks noChangeArrowheads="1"/>
              </p:cNvSpPr>
              <p:nvPr/>
            </p:nvSpPr>
            <p:spPr>
              <a:xfrm>
                <a:off x="3410" y="2090"/>
                <a:ext cx="126" cy="49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30" name="Rectangle 117"/>
              <p:cNvSpPr>
                <a:spLocks noChangeArrowheads="1"/>
              </p:cNvSpPr>
              <p:nvPr/>
            </p:nvSpPr>
            <p:spPr>
              <a:xfrm>
                <a:off x="3501" y="2213"/>
                <a:ext cx="127" cy="49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31" name="Rectangle 118"/>
              <p:cNvSpPr>
                <a:spLocks noChangeArrowheads="1"/>
              </p:cNvSpPr>
              <p:nvPr/>
            </p:nvSpPr>
            <p:spPr>
              <a:xfrm>
                <a:off x="3375" y="2213"/>
                <a:ext cx="126" cy="49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32" name="Rectangle 119"/>
              <p:cNvSpPr>
                <a:spLocks noChangeArrowheads="1"/>
              </p:cNvSpPr>
              <p:nvPr/>
            </p:nvSpPr>
            <p:spPr>
              <a:xfrm>
                <a:off x="3649" y="2460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33" name="Rectangle 120"/>
              <p:cNvSpPr>
                <a:spLocks noChangeArrowheads="1"/>
              </p:cNvSpPr>
              <p:nvPr/>
            </p:nvSpPr>
            <p:spPr>
              <a:xfrm>
                <a:off x="3649" y="2474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34" name="Rectangle 121"/>
              <p:cNvSpPr>
                <a:spLocks noChangeArrowheads="1"/>
              </p:cNvSpPr>
              <p:nvPr/>
            </p:nvSpPr>
            <p:spPr>
              <a:xfrm>
                <a:off x="3649" y="2488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35" name="Rectangle 122"/>
              <p:cNvSpPr>
                <a:spLocks noChangeArrowheads="1"/>
              </p:cNvSpPr>
              <p:nvPr/>
            </p:nvSpPr>
            <p:spPr>
              <a:xfrm>
                <a:off x="3649" y="2503"/>
                <a:ext cx="319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36" name="Rectangle 123"/>
              <p:cNvSpPr>
                <a:spLocks noChangeArrowheads="1"/>
              </p:cNvSpPr>
              <p:nvPr/>
            </p:nvSpPr>
            <p:spPr>
              <a:xfrm>
                <a:off x="3649" y="2517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37" name="Rectangle 124"/>
              <p:cNvSpPr>
                <a:spLocks noChangeArrowheads="1"/>
              </p:cNvSpPr>
              <p:nvPr/>
            </p:nvSpPr>
            <p:spPr>
              <a:xfrm>
                <a:off x="3649" y="2531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38" name="Rectangle 125"/>
              <p:cNvSpPr>
                <a:spLocks noChangeArrowheads="1"/>
              </p:cNvSpPr>
              <p:nvPr/>
            </p:nvSpPr>
            <p:spPr>
              <a:xfrm>
                <a:off x="3649" y="2467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39" name="Rectangle 126"/>
              <p:cNvSpPr>
                <a:spLocks noChangeArrowheads="1"/>
              </p:cNvSpPr>
              <p:nvPr/>
            </p:nvSpPr>
            <p:spPr>
              <a:xfrm>
                <a:off x="3649" y="2481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40" name="Rectangle 127"/>
              <p:cNvSpPr>
                <a:spLocks noChangeArrowheads="1"/>
              </p:cNvSpPr>
              <p:nvPr/>
            </p:nvSpPr>
            <p:spPr>
              <a:xfrm>
                <a:off x="3649" y="2495"/>
                <a:ext cx="319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41" name="Rectangle 128"/>
              <p:cNvSpPr>
                <a:spLocks noChangeArrowheads="1"/>
              </p:cNvSpPr>
              <p:nvPr/>
            </p:nvSpPr>
            <p:spPr>
              <a:xfrm>
                <a:off x="3649" y="2509"/>
                <a:ext cx="319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42" name="Rectangle 129"/>
              <p:cNvSpPr>
                <a:spLocks noChangeArrowheads="1"/>
              </p:cNvSpPr>
              <p:nvPr/>
            </p:nvSpPr>
            <p:spPr>
              <a:xfrm>
                <a:off x="3649" y="2524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43" name="Rectangle 130"/>
              <p:cNvSpPr>
                <a:spLocks noChangeArrowheads="1"/>
              </p:cNvSpPr>
              <p:nvPr/>
            </p:nvSpPr>
            <p:spPr>
              <a:xfrm>
                <a:off x="3649" y="2538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44" name="Rectangle 131"/>
              <p:cNvSpPr>
                <a:spLocks noChangeArrowheads="1"/>
              </p:cNvSpPr>
              <p:nvPr/>
            </p:nvSpPr>
            <p:spPr>
              <a:xfrm>
                <a:off x="3649" y="2545"/>
                <a:ext cx="319" cy="5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45" name="Freeform 132"/>
              <p:cNvSpPr/>
              <p:nvPr/>
            </p:nvSpPr>
            <p:spPr>
              <a:xfrm>
                <a:off x="3968" y="2460"/>
                <a:ext cx="317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77" y="0"/>
                  </a:cxn>
                  <a:cxn ang="0">
                    <a:pos x="1368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77" h="30">
                    <a:moveTo>
                      <a:pt x="0" y="0"/>
                    </a:moveTo>
                    <a:lnTo>
                      <a:pt x="1377" y="0"/>
                    </a:lnTo>
                    <a:cubicBezTo>
                      <a:pt x="1374" y="9"/>
                      <a:pt x="1370" y="20"/>
                      <a:pt x="1368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46" name="Freeform 133"/>
              <p:cNvSpPr/>
              <p:nvPr/>
            </p:nvSpPr>
            <p:spPr>
              <a:xfrm>
                <a:off x="3968" y="2474"/>
                <a:ext cx="313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61" y="0"/>
                  </a:cxn>
                  <a:cxn ang="0">
                    <a:pos x="1356" y="29"/>
                  </a:cxn>
                  <a:cxn ang="0">
                    <a:pos x="1356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61" h="31">
                    <a:moveTo>
                      <a:pt x="0" y="0"/>
                    </a:moveTo>
                    <a:lnTo>
                      <a:pt x="1361" y="0"/>
                    </a:lnTo>
                    <a:cubicBezTo>
                      <a:pt x="1359" y="10"/>
                      <a:pt x="1358" y="19"/>
                      <a:pt x="1356" y="29"/>
                    </a:cubicBezTo>
                    <a:lnTo>
                      <a:pt x="1356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47" name="Freeform 134"/>
              <p:cNvSpPr/>
              <p:nvPr/>
            </p:nvSpPr>
            <p:spPr>
              <a:xfrm>
                <a:off x="3968" y="2488"/>
                <a:ext cx="311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53" y="0"/>
                  </a:cxn>
                  <a:cxn ang="0">
                    <a:pos x="135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3" h="31">
                    <a:moveTo>
                      <a:pt x="0" y="0"/>
                    </a:moveTo>
                    <a:lnTo>
                      <a:pt x="1353" y="0"/>
                    </a:lnTo>
                    <a:cubicBezTo>
                      <a:pt x="1352" y="10"/>
                      <a:pt x="1351" y="21"/>
                      <a:pt x="135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48" name="Freeform 135"/>
              <p:cNvSpPr/>
              <p:nvPr/>
            </p:nvSpPr>
            <p:spPr>
              <a:xfrm>
                <a:off x="3968" y="2503"/>
                <a:ext cx="311" cy="6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50" y="0"/>
                  </a:cxn>
                  <a:cxn ang="0">
                    <a:pos x="1350" y="10"/>
                  </a:cxn>
                  <a:cxn ang="0">
                    <a:pos x="1350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50" h="30">
                    <a:moveTo>
                      <a:pt x="0" y="0"/>
                    </a:moveTo>
                    <a:lnTo>
                      <a:pt x="1350" y="0"/>
                    </a:lnTo>
                    <a:lnTo>
                      <a:pt x="1350" y="10"/>
                    </a:lnTo>
                    <a:cubicBezTo>
                      <a:pt x="1350" y="17"/>
                      <a:pt x="1350" y="23"/>
                      <a:pt x="1350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49" name="Freeform 136"/>
              <p:cNvSpPr/>
              <p:nvPr/>
            </p:nvSpPr>
            <p:spPr>
              <a:xfrm>
                <a:off x="3968" y="2517"/>
                <a:ext cx="312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51" y="0"/>
                  </a:cxn>
                  <a:cxn ang="0">
                    <a:pos x="1354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54" h="30">
                    <a:moveTo>
                      <a:pt x="0" y="0"/>
                    </a:moveTo>
                    <a:lnTo>
                      <a:pt x="1351" y="0"/>
                    </a:lnTo>
                    <a:cubicBezTo>
                      <a:pt x="1352" y="10"/>
                      <a:pt x="1353" y="20"/>
                      <a:pt x="1354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50" name="Freeform 137"/>
              <p:cNvSpPr/>
              <p:nvPr/>
            </p:nvSpPr>
            <p:spPr>
              <a:xfrm>
                <a:off x="3968" y="2531"/>
                <a:ext cx="314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58" y="0"/>
                  </a:cxn>
                  <a:cxn ang="0">
                    <a:pos x="1363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63" h="31">
                    <a:moveTo>
                      <a:pt x="0" y="0"/>
                    </a:moveTo>
                    <a:lnTo>
                      <a:pt x="1358" y="0"/>
                    </a:lnTo>
                    <a:cubicBezTo>
                      <a:pt x="1359" y="11"/>
                      <a:pt x="1361" y="21"/>
                      <a:pt x="1363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51" name="Freeform 138"/>
              <p:cNvSpPr/>
              <p:nvPr/>
            </p:nvSpPr>
            <p:spPr>
              <a:xfrm>
                <a:off x="3968" y="2467"/>
                <a:ext cx="315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68" y="0"/>
                  </a:cxn>
                  <a:cxn ang="0">
                    <a:pos x="136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68" h="31">
                    <a:moveTo>
                      <a:pt x="0" y="0"/>
                    </a:moveTo>
                    <a:lnTo>
                      <a:pt x="1368" y="0"/>
                    </a:lnTo>
                    <a:cubicBezTo>
                      <a:pt x="1365" y="10"/>
                      <a:pt x="1363" y="20"/>
                      <a:pt x="136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52" name="Freeform 139"/>
              <p:cNvSpPr/>
              <p:nvPr/>
            </p:nvSpPr>
            <p:spPr>
              <a:xfrm>
                <a:off x="3968" y="2481"/>
                <a:ext cx="312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56" y="0"/>
                  </a:cxn>
                  <a:cxn ang="0">
                    <a:pos x="1353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56" h="30">
                    <a:moveTo>
                      <a:pt x="0" y="0"/>
                    </a:moveTo>
                    <a:lnTo>
                      <a:pt x="1356" y="0"/>
                    </a:lnTo>
                    <a:cubicBezTo>
                      <a:pt x="1355" y="10"/>
                      <a:pt x="1354" y="20"/>
                      <a:pt x="1353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53" name="Freeform 140"/>
              <p:cNvSpPr/>
              <p:nvPr/>
            </p:nvSpPr>
            <p:spPr>
              <a:xfrm>
                <a:off x="3968" y="2495"/>
                <a:ext cx="311" cy="8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51" y="0"/>
                  </a:cxn>
                  <a:cxn ang="0">
                    <a:pos x="1350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1" h="31">
                    <a:moveTo>
                      <a:pt x="0" y="0"/>
                    </a:moveTo>
                    <a:lnTo>
                      <a:pt x="1351" y="0"/>
                    </a:lnTo>
                    <a:cubicBezTo>
                      <a:pt x="1350" y="10"/>
                      <a:pt x="1350" y="20"/>
                      <a:pt x="1350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54" name="Freeform 141"/>
              <p:cNvSpPr/>
              <p:nvPr/>
            </p:nvSpPr>
            <p:spPr>
              <a:xfrm>
                <a:off x="3968" y="2509"/>
                <a:ext cx="311" cy="8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50" y="0"/>
                  </a:cxn>
                  <a:cxn ang="0">
                    <a:pos x="135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1" h="31">
                    <a:moveTo>
                      <a:pt x="0" y="0"/>
                    </a:moveTo>
                    <a:lnTo>
                      <a:pt x="1350" y="0"/>
                    </a:lnTo>
                    <a:cubicBezTo>
                      <a:pt x="1350" y="10"/>
                      <a:pt x="1351" y="21"/>
                      <a:pt x="135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55" name="Freeform 142"/>
              <p:cNvSpPr/>
              <p:nvPr/>
            </p:nvSpPr>
            <p:spPr>
              <a:xfrm>
                <a:off x="3968" y="2524"/>
                <a:ext cx="313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54" y="0"/>
                  </a:cxn>
                  <a:cxn ang="0">
                    <a:pos x="1356" y="22"/>
                  </a:cxn>
                  <a:cxn ang="0">
                    <a:pos x="1358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8" h="31">
                    <a:moveTo>
                      <a:pt x="0" y="0"/>
                    </a:moveTo>
                    <a:lnTo>
                      <a:pt x="1354" y="0"/>
                    </a:lnTo>
                    <a:cubicBezTo>
                      <a:pt x="1355" y="8"/>
                      <a:pt x="1355" y="15"/>
                      <a:pt x="1356" y="22"/>
                    </a:cubicBezTo>
                    <a:lnTo>
                      <a:pt x="1358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56" name="Freeform 143"/>
              <p:cNvSpPr/>
              <p:nvPr/>
            </p:nvSpPr>
            <p:spPr>
              <a:xfrm>
                <a:off x="3968" y="2538"/>
                <a:ext cx="315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63" y="0"/>
                  </a:cxn>
                  <a:cxn ang="0">
                    <a:pos x="1370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70" h="30">
                    <a:moveTo>
                      <a:pt x="0" y="0"/>
                    </a:moveTo>
                    <a:lnTo>
                      <a:pt x="1363" y="0"/>
                    </a:lnTo>
                    <a:cubicBezTo>
                      <a:pt x="1365" y="10"/>
                      <a:pt x="1368" y="21"/>
                      <a:pt x="1370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57" name="Freeform 144"/>
              <p:cNvSpPr/>
              <p:nvPr/>
            </p:nvSpPr>
            <p:spPr>
              <a:xfrm>
                <a:off x="3968" y="2545"/>
                <a:ext cx="317" cy="5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70" y="0"/>
                  </a:cxn>
                  <a:cxn ang="0">
                    <a:pos x="1377" y="21"/>
                  </a:cxn>
                  <a:cxn ang="0">
                    <a:pos x="0" y="21"/>
                  </a:cxn>
                  <a:cxn ang="0">
                    <a:pos x="0" y="0"/>
                  </a:cxn>
                </a:cxnLst>
                <a:rect l="0" t="0" r="r" b="b"/>
                <a:pathLst>
                  <a:path w="1377" h="21">
                    <a:moveTo>
                      <a:pt x="0" y="0"/>
                    </a:moveTo>
                    <a:lnTo>
                      <a:pt x="1370" y="0"/>
                    </a:lnTo>
                    <a:cubicBezTo>
                      <a:pt x="1373" y="8"/>
                      <a:pt x="1375" y="14"/>
                      <a:pt x="1377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58" name="Freeform 145"/>
              <p:cNvSpPr/>
              <p:nvPr/>
            </p:nvSpPr>
            <p:spPr>
              <a:xfrm>
                <a:off x="3642" y="2439"/>
                <a:ext cx="652" cy="131"/>
              </a:xfrm>
              <a:custGeom>
                <a:avLst/>
                <a:gdLst/>
                <a:cxnLst>
                  <a:cxn ang="0">
                    <a:pos x="2829" y="568"/>
                  </a:cxn>
                  <a:cxn ang="0">
                    <a:pos x="121" y="568"/>
                  </a:cxn>
                  <a:cxn ang="0">
                    <a:pos x="6" y="387"/>
                  </a:cxn>
                  <a:cxn ang="0">
                    <a:pos x="0" y="284"/>
                  </a:cxn>
                  <a:cxn ang="0">
                    <a:pos x="6" y="180"/>
                  </a:cxn>
                  <a:cxn ang="0">
                    <a:pos x="121" y="0"/>
                  </a:cxn>
                  <a:cxn ang="0">
                    <a:pos x="2829" y="0"/>
                  </a:cxn>
                  <a:cxn ang="0">
                    <a:pos x="2829" y="90"/>
                  </a:cxn>
                  <a:cxn ang="0">
                    <a:pos x="121" y="90"/>
                  </a:cxn>
                  <a:cxn ang="0">
                    <a:pos x="95" y="192"/>
                  </a:cxn>
                  <a:cxn ang="0">
                    <a:pos x="90" y="284"/>
                  </a:cxn>
                  <a:cxn ang="0">
                    <a:pos x="95" y="376"/>
                  </a:cxn>
                  <a:cxn ang="0">
                    <a:pos x="121" y="478"/>
                  </a:cxn>
                  <a:cxn ang="0">
                    <a:pos x="2829" y="478"/>
                  </a:cxn>
                  <a:cxn ang="0">
                    <a:pos x="2829" y="568"/>
                  </a:cxn>
                </a:cxnLst>
                <a:rect l="0" t="0" r="r" b="b"/>
                <a:pathLst>
                  <a:path w="2829" h="568">
                    <a:moveTo>
                      <a:pt x="2829" y="568"/>
                    </a:moveTo>
                    <a:lnTo>
                      <a:pt x="121" y="568"/>
                    </a:lnTo>
                    <a:cubicBezTo>
                      <a:pt x="56" y="568"/>
                      <a:pt x="19" y="489"/>
                      <a:pt x="6" y="387"/>
                    </a:cubicBezTo>
                    <a:cubicBezTo>
                      <a:pt x="2" y="354"/>
                      <a:pt x="0" y="318"/>
                      <a:pt x="0" y="284"/>
                    </a:cubicBezTo>
                    <a:cubicBezTo>
                      <a:pt x="0" y="249"/>
                      <a:pt x="2" y="214"/>
                      <a:pt x="6" y="180"/>
                    </a:cubicBezTo>
                    <a:cubicBezTo>
                      <a:pt x="19" y="79"/>
                      <a:pt x="56" y="0"/>
                      <a:pt x="121" y="0"/>
                    </a:cubicBezTo>
                    <a:lnTo>
                      <a:pt x="2829" y="0"/>
                    </a:lnTo>
                    <a:lnTo>
                      <a:pt x="2829" y="90"/>
                    </a:lnTo>
                    <a:lnTo>
                      <a:pt x="121" y="90"/>
                    </a:lnTo>
                    <a:cubicBezTo>
                      <a:pt x="112" y="90"/>
                      <a:pt x="102" y="134"/>
                      <a:pt x="95" y="192"/>
                    </a:cubicBezTo>
                    <a:cubicBezTo>
                      <a:pt x="91" y="220"/>
                      <a:pt x="90" y="251"/>
                      <a:pt x="90" y="284"/>
                    </a:cubicBezTo>
                    <a:cubicBezTo>
                      <a:pt x="90" y="316"/>
                      <a:pt x="91" y="348"/>
                      <a:pt x="95" y="376"/>
                    </a:cubicBezTo>
                    <a:cubicBezTo>
                      <a:pt x="102" y="433"/>
                      <a:pt x="112" y="478"/>
                      <a:pt x="121" y="478"/>
                    </a:cubicBezTo>
                    <a:lnTo>
                      <a:pt x="2829" y="478"/>
                    </a:lnTo>
                    <a:lnTo>
                      <a:pt x="2829" y="568"/>
                    </a:lnTo>
                    <a:close/>
                  </a:path>
                </a:pathLst>
              </a:custGeom>
              <a:solidFill>
                <a:srgbClr val="27d3d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59" name="Freeform 146"/>
              <p:cNvSpPr>
                <a:spLocks noEditPoints="1"/>
              </p:cNvSpPr>
              <p:nvPr/>
            </p:nvSpPr>
            <p:spPr>
              <a:xfrm>
                <a:off x="3968" y="2439"/>
                <a:ext cx="326" cy="131"/>
              </a:xfrm>
              <a:custGeom>
                <a:avLst/>
                <a:gdLst/>
                <a:cxnLst>
                  <a:cxn ang="0">
                    <a:pos x="1415" y="568"/>
                  </a:cxn>
                  <a:cxn ang="0">
                    <a:pos x="0" y="568"/>
                  </a:cxn>
                  <a:cxn ang="0">
                    <a:pos x="0" y="478"/>
                  </a:cxn>
                  <a:cxn ang="0">
                    <a:pos x="1415" y="478"/>
                  </a:cxn>
                  <a:cxn ang="0">
                    <a:pos x="1415" y="568"/>
                  </a:cxn>
                  <a:cxn ang="0">
                    <a:pos x="0" y="0"/>
                  </a:cxn>
                  <a:cxn ang="0">
                    <a:pos x="1415" y="0"/>
                  </a:cxn>
                  <a:cxn ang="0">
                    <a:pos x="1415" y="90"/>
                  </a:cxn>
                  <a:cxn ang="0">
                    <a:pos x="0" y="90"/>
                  </a:cxn>
                  <a:cxn ang="0">
                    <a:pos x="0" y="0"/>
                  </a:cxn>
                </a:cxnLst>
                <a:rect l="0" t="0" r="r" b="b"/>
                <a:pathLst>
                  <a:path w="1415" h="568">
                    <a:moveTo>
                      <a:pt x="1415" y="568"/>
                    </a:moveTo>
                    <a:lnTo>
                      <a:pt x="0" y="568"/>
                    </a:lnTo>
                    <a:lnTo>
                      <a:pt x="0" y="478"/>
                    </a:lnTo>
                    <a:lnTo>
                      <a:pt x="1415" y="478"/>
                    </a:lnTo>
                    <a:lnTo>
                      <a:pt x="1415" y="568"/>
                    </a:lnTo>
                    <a:close/>
                    <a:moveTo>
                      <a:pt x="0" y="0"/>
                    </a:moveTo>
                    <a:lnTo>
                      <a:pt x="1415" y="0"/>
                    </a:lnTo>
                    <a:lnTo>
                      <a:pt x="1415" y="90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d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60" name="Rectangle 147"/>
              <p:cNvSpPr>
                <a:spLocks noChangeArrowheads="1"/>
              </p:cNvSpPr>
              <p:nvPr/>
            </p:nvSpPr>
            <p:spPr>
              <a:xfrm>
                <a:off x="3974" y="2403"/>
                <a:ext cx="237" cy="15"/>
              </a:xfrm>
              <a:prstGeom prst="rect">
                <a:avLst/>
              </a:prstGeom>
              <a:solidFill>
                <a:srgbClr val="aac7cc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61" name="Rectangle 148"/>
              <p:cNvSpPr>
                <a:spLocks noChangeArrowheads="1"/>
              </p:cNvSpPr>
              <p:nvPr/>
            </p:nvSpPr>
            <p:spPr>
              <a:xfrm>
                <a:off x="3960" y="2418"/>
                <a:ext cx="265" cy="14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62" name="Rectangle 149"/>
              <p:cNvSpPr>
                <a:spLocks noChangeArrowheads="1"/>
              </p:cNvSpPr>
              <p:nvPr/>
            </p:nvSpPr>
            <p:spPr>
              <a:xfrm>
                <a:off x="4072" y="2423"/>
                <a:ext cx="446" cy="17"/>
              </a:xfrm>
              <a:prstGeom prst="rect">
                <a:avLst/>
              </a:prstGeom>
              <a:solidFill>
                <a:srgbClr val="ef753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63" name="Rectangle 150"/>
              <p:cNvSpPr>
                <a:spLocks noChangeArrowheads="1"/>
              </p:cNvSpPr>
              <p:nvPr/>
            </p:nvSpPr>
            <p:spPr>
              <a:xfrm>
                <a:off x="3639" y="2344"/>
                <a:ext cx="356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64" name="Rectangle 151"/>
              <p:cNvSpPr>
                <a:spLocks noChangeArrowheads="1"/>
              </p:cNvSpPr>
              <p:nvPr/>
            </p:nvSpPr>
            <p:spPr>
              <a:xfrm>
                <a:off x="3639" y="2357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65" name="Rectangle 152"/>
              <p:cNvSpPr>
                <a:spLocks noChangeArrowheads="1"/>
              </p:cNvSpPr>
              <p:nvPr/>
            </p:nvSpPr>
            <p:spPr>
              <a:xfrm>
                <a:off x="3639" y="2369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66" name="Rectangle 153"/>
              <p:cNvSpPr>
                <a:spLocks noChangeArrowheads="1"/>
              </p:cNvSpPr>
              <p:nvPr/>
            </p:nvSpPr>
            <p:spPr>
              <a:xfrm>
                <a:off x="3639" y="2381"/>
                <a:ext cx="356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67" name="Rectangle 154"/>
              <p:cNvSpPr>
                <a:spLocks noChangeArrowheads="1"/>
              </p:cNvSpPr>
              <p:nvPr/>
            </p:nvSpPr>
            <p:spPr>
              <a:xfrm>
                <a:off x="3639" y="2394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68" name="Rectangle 155"/>
              <p:cNvSpPr>
                <a:spLocks noChangeArrowheads="1"/>
              </p:cNvSpPr>
              <p:nvPr/>
            </p:nvSpPr>
            <p:spPr>
              <a:xfrm>
                <a:off x="3639" y="2406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69" name="Rectangle 156"/>
              <p:cNvSpPr>
                <a:spLocks noChangeArrowheads="1"/>
              </p:cNvSpPr>
              <p:nvPr/>
            </p:nvSpPr>
            <p:spPr>
              <a:xfrm>
                <a:off x="3639" y="2351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70" name="Rectangle 157"/>
              <p:cNvSpPr>
                <a:spLocks noChangeArrowheads="1"/>
              </p:cNvSpPr>
              <p:nvPr/>
            </p:nvSpPr>
            <p:spPr>
              <a:xfrm>
                <a:off x="3639" y="2363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71" name="Rectangle 158"/>
              <p:cNvSpPr>
                <a:spLocks noChangeArrowheads="1"/>
              </p:cNvSpPr>
              <p:nvPr/>
            </p:nvSpPr>
            <p:spPr>
              <a:xfrm>
                <a:off x="3639" y="2375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72" name="Rectangle 159"/>
              <p:cNvSpPr>
                <a:spLocks noChangeArrowheads="1"/>
              </p:cNvSpPr>
              <p:nvPr/>
            </p:nvSpPr>
            <p:spPr>
              <a:xfrm>
                <a:off x="3639" y="2388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73" name="Rectangle 160"/>
              <p:cNvSpPr>
                <a:spLocks noChangeArrowheads="1"/>
              </p:cNvSpPr>
              <p:nvPr/>
            </p:nvSpPr>
            <p:spPr>
              <a:xfrm>
                <a:off x="3639" y="2400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74" name="Rectangle 161"/>
              <p:cNvSpPr>
                <a:spLocks noChangeArrowheads="1"/>
              </p:cNvSpPr>
              <p:nvPr/>
            </p:nvSpPr>
            <p:spPr>
              <a:xfrm>
                <a:off x="3639" y="2412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75" name="Rectangle 162"/>
              <p:cNvSpPr>
                <a:spLocks noChangeArrowheads="1"/>
              </p:cNvSpPr>
              <p:nvPr/>
            </p:nvSpPr>
            <p:spPr>
              <a:xfrm>
                <a:off x="3639" y="2418"/>
                <a:ext cx="356" cy="5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76" name="Freeform 163"/>
              <p:cNvSpPr/>
              <p:nvPr/>
            </p:nvSpPr>
            <p:spPr>
              <a:xfrm>
                <a:off x="3995" y="2344"/>
                <a:ext cx="77" cy="79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239" y="100"/>
                  </a:cxn>
                  <a:cxn ang="0">
                    <a:pos x="239" y="100"/>
                  </a:cxn>
                  <a:cxn ang="0">
                    <a:pos x="338" y="339"/>
                  </a:cxn>
                  <a:cxn ang="0">
                    <a:pos x="247" y="339"/>
                  </a:cxn>
                  <a:cxn ang="0">
                    <a:pos x="175" y="164"/>
                  </a:cxn>
                  <a:cxn ang="0">
                    <a:pos x="175" y="164"/>
                  </a:cxn>
                  <a:cxn ang="0">
                    <a:pos x="0" y="92"/>
                  </a:cxn>
                  <a:cxn ang="0">
                    <a:pos x="0" y="92"/>
                  </a:cxn>
                  <a:cxn ang="0">
                    <a:pos x="0" y="0"/>
                  </a:cxn>
                </a:cxnLst>
                <a:rect l="0" t="0" r="r" b="b"/>
                <a:pathLst>
                  <a:path w="338" h="339">
                    <a:moveTo>
                      <a:pt x="0" y="0"/>
                    </a:moveTo>
                    <a:cubicBezTo>
                      <a:pt x="93" y="0"/>
                      <a:pt x="178" y="38"/>
                      <a:pt x="239" y="100"/>
                    </a:cubicBezTo>
                    <a:lnTo>
                      <a:pt x="239" y="100"/>
                    </a:lnTo>
                    <a:cubicBezTo>
                      <a:pt x="301" y="161"/>
                      <a:pt x="338" y="246"/>
                      <a:pt x="338" y="339"/>
                    </a:cubicBezTo>
                    <a:lnTo>
                      <a:pt x="247" y="339"/>
                    </a:lnTo>
                    <a:cubicBezTo>
                      <a:pt x="247" y="271"/>
                      <a:pt x="219" y="209"/>
                      <a:pt x="175" y="164"/>
                    </a:cubicBezTo>
                    <a:lnTo>
                      <a:pt x="175" y="164"/>
                    </a:lnTo>
                    <a:cubicBezTo>
                      <a:pt x="130" y="120"/>
                      <a:pt x="68" y="92"/>
                      <a:pt x="0" y="92"/>
                    </a:cubicBezTo>
                    <a:lnTo>
                      <a:pt x="0" y="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77" name="Freeform 164"/>
              <p:cNvSpPr/>
              <p:nvPr/>
            </p:nvSpPr>
            <p:spPr>
              <a:xfrm>
                <a:off x="3995" y="2351"/>
                <a:ext cx="71" cy="72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220" y="92"/>
                  </a:cxn>
                  <a:cxn ang="0">
                    <a:pos x="220" y="92"/>
                  </a:cxn>
                  <a:cxn ang="0">
                    <a:pos x="312" y="312"/>
                  </a:cxn>
                  <a:cxn ang="0">
                    <a:pos x="228" y="312"/>
                  </a:cxn>
                  <a:cxn ang="0">
                    <a:pos x="161" y="151"/>
                  </a:cxn>
                  <a:cxn ang="0">
                    <a:pos x="161" y="151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0"/>
                  </a:cxn>
                </a:cxnLst>
                <a:rect l="0" t="0" r="r" b="b"/>
                <a:pathLst>
                  <a:path w="312" h="312">
                    <a:moveTo>
                      <a:pt x="0" y="0"/>
                    </a:moveTo>
                    <a:cubicBezTo>
                      <a:pt x="86" y="0"/>
                      <a:pt x="164" y="35"/>
                      <a:pt x="220" y="92"/>
                    </a:cubicBezTo>
                    <a:lnTo>
                      <a:pt x="220" y="92"/>
                    </a:lnTo>
                    <a:cubicBezTo>
                      <a:pt x="277" y="148"/>
                      <a:pt x="312" y="226"/>
                      <a:pt x="312" y="312"/>
                    </a:cubicBezTo>
                    <a:lnTo>
                      <a:pt x="228" y="312"/>
                    </a:lnTo>
                    <a:cubicBezTo>
                      <a:pt x="228" y="249"/>
                      <a:pt x="202" y="192"/>
                      <a:pt x="161" y="151"/>
                    </a:cubicBezTo>
                    <a:lnTo>
                      <a:pt x="161" y="151"/>
                    </a:lnTo>
                    <a:cubicBezTo>
                      <a:pt x="120" y="110"/>
                      <a:pt x="63" y="84"/>
                      <a:pt x="0" y="84"/>
                    </a:cubicBezTo>
                    <a:lnTo>
                      <a:pt x="0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78" name="Freeform 165"/>
              <p:cNvSpPr/>
              <p:nvPr/>
            </p:nvSpPr>
            <p:spPr>
              <a:xfrm>
                <a:off x="3995" y="2357"/>
                <a:ext cx="65" cy="66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201" y="84"/>
                  </a:cxn>
                  <a:cxn ang="0">
                    <a:pos x="201" y="84"/>
                  </a:cxn>
                  <a:cxn ang="0">
                    <a:pos x="285" y="285"/>
                  </a:cxn>
                  <a:cxn ang="0">
                    <a:pos x="208" y="285"/>
                  </a:cxn>
                  <a:cxn ang="0">
                    <a:pos x="147" y="138"/>
                  </a:cxn>
                  <a:cxn ang="0">
                    <a:pos x="147" y="138"/>
                  </a:cxn>
                  <a:cxn ang="0">
                    <a:pos x="0" y="77"/>
                  </a:cxn>
                  <a:cxn ang="0">
                    <a:pos x="0" y="77"/>
                  </a:cxn>
                  <a:cxn ang="0">
                    <a:pos x="0" y="0"/>
                  </a:cxn>
                </a:cxnLst>
                <a:rect l="0" t="0" r="r" b="b"/>
                <a:pathLst>
                  <a:path w="285" h="285">
                    <a:moveTo>
                      <a:pt x="0" y="0"/>
                    </a:moveTo>
                    <a:cubicBezTo>
                      <a:pt x="78" y="0"/>
                      <a:pt x="150" y="32"/>
                      <a:pt x="201" y="84"/>
                    </a:cubicBezTo>
                    <a:lnTo>
                      <a:pt x="201" y="84"/>
                    </a:lnTo>
                    <a:cubicBezTo>
                      <a:pt x="253" y="135"/>
                      <a:pt x="285" y="207"/>
                      <a:pt x="285" y="285"/>
                    </a:cubicBezTo>
                    <a:lnTo>
                      <a:pt x="208" y="285"/>
                    </a:lnTo>
                    <a:cubicBezTo>
                      <a:pt x="208" y="228"/>
                      <a:pt x="185" y="176"/>
                      <a:pt x="147" y="138"/>
                    </a:cubicBezTo>
                    <a:lnTo>
                      <a:pt x="147" y="138"/>
                    </a:lnTo>
                    <a:cubicBezTo>
                      <a:pt x="109" y="100"/>
                      <a:pt x="57" y="77"/>
                      <a:pt x="0" y="77"/>
                    </a:cubicBezTo>
                    <a:lnTo>
                      <a:pt x="0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79" name="Freeform 166"/>
              <p:cNvSpPr/>
              <p:nvPr/>
            </p:nvSpPr>
            <p:spPr>
              <a:xfrm>
                <a:off x="3995" y="2363"/>
                <a:ext cx="59" cy="60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82" y="75"/>
                  </a:cxn>
                  <a:cxn ang="0">
                    <a:pos x="182" y="76"/>
                  </a:cxn>
                  <a:cxn ang="0">
                    <a:pos x="258" y="258"/>
                  </a:cxn>
                  <a:cxn ang="0">
                    <a:pos x="188" y="258"/>
                  </a:cxn>
                  <a:cxn ang="0">
                    <a:pos x="133" y="125"/>
                  </a:cxn>
                  <a:cxn ang="0">
                    <a:pos x="133" y="125"/>
                  </a:cxn>
                  <a:cxn ang="0">
                    <a:pos x="0" y="69"/>
                  </a:cxn>
                  <a:cxn ang="0">
                    <a:pos x="0" y="69"/>
                  </a:cxn>
                  <a:cxn ang="0">
                    <a:pos x="0" y="0"/>
                  </a:cxn>
                </a:cxnLst>
                <a:rect l="0" t="0" r="r" b="b"/>
                <a:pathLst>
                  <a:path w="258" h="258">
                    <a:moveTo>
                      <a:pt x="0" y="0"/>
                    </a:moveTo>
                    <a:cubicBezTo>
                      <a:pt x="71" y="0"/>
                      <a:pt x="136" y="29"/>
                      <a:pt x="182" y="75"/>
                    </a:cubicBezTo>
                    <a:lnTo>
                      <a:pt x="182" y="76"/>
                    </a:lnTo>
                    <a:cubicBezTo>
                      <a:pt x="229" y="122"/>
                      <a:pt x="258" y="187"/>
                      <a:pt x="258" y="258"/>
                    </a:cubicBezTo>
                    <a:lnTo>
                      <a:pt x="188" y="258"/>
                    </a:lnTo>
                    <a:cubicBezTo>
                      <a:pt x="188" y="206"/>
                      <a:pt x="167" y="159"/>
                      <a:pt x="133" y="125"/>
                    </a:cubicBezTo>
                    <a:lnTo>
                      <a:pt x="133" y="125"/>
                    </a:lnTo>
                    <a:cubicBezTo>
                      <a:pt x="99" y="91"/>
                      <a:pt x="52" y="69"/>
                      <a:pt x="0" y="69"/>
                    </a:cubicBezTo>
                    <a:lnTo>
                      <a:pt x="0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80" name="Freeform 167"/>
              <p:cNvSpPr/>
              <p:nvPr/>
            </p:nvSpPr>
            <p:spPr>
              <a:xfrm>
                <a:off x="3995" y="2369"/>
                <a:ext cx="53" cy="54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64" y="68"/>
                  </a:cxn>
                  <a:cxn ang="0">
                    <a:pos x="164" y="68"/>
                  </a:cxn>
                  <a:cxn ang="0">
                    <a:pos x="231" y="232"/>
                  </a:cxn>
                  <a:cxn ang="0">
                    <a:pos x="169" y="232"/>
                  </a:cxn>
                  <a:cxn ang="0">
                    <a:pos x="119" y="112"/>
                  </a:cxn>
                  <a:cxn ang="0">
                    <a:pos x="119" y="113"/>
                  </a:cxn>
                  <a:cxn ang="0">
                    <a:pos x="0" y="63"/>
                  </a:cxn>
                  <a:cxn ang="0">
                    <a:pos x="0" y="63"/>
                  </a:cxn>
                  <a:cxn ang="0">
                    <a:pos x="0" y="0"/>
                  </a:cxn>
                </a:cxnLst>
                <a:rect l="0" t="0" r="r" b="b"/>
                <a:pathLst>
                  <a:path w="231" h="232">
                    <a:moveTo>
                      <a:pt x="0" y="0"/>
                    </a:moveTo>
                    <a:cubicBezTo>
                      <a:pt x="64" y="0"/>
                      <a:pt x="122" y="26"/>
                      <a:pt x="164" y="68"/>
                    </a:cubicBezTo>
                    <a:lnTo>
                      <a:pt x="164" y="68"/>
                    </a:lnTo>
                    <a:cubicBezTo>
                      <a:pt x="205" y="110"/>
                      <a:pt x="231" y="168"/>
                      <a:pt x="231" y="232"/>
                    </a:cubicBezTo>
                    <a:lnTo>
                      <a:pt x="169" y="232"/>
                    </a:lnTo>
                    <a:cubicBezTo>
                      <a:pt x="169" y="185"/>
                      <a:pt x="150" y="143"/>
                      <a:pt x="119" y="112"/>
                    </a:cubicBezTo>
                    <a:lnTo>
                      <a:pt x="119" y="113"/>
                    </a:lnTo>
                    <a:cubicBezTo>
                      <a:pt x="89" y="82"/>
                      <a:pt x="46" y="63"/>
                      <a:pt x="0" y="63"/>
                    </a:cubicBezTo>
                    <a:lnTo>
                      <a:pt x="0" y="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81" name="Freeform 168"/>
              <p:cNvSpPr/>
              <p:nvPr/>
            </p:nvSpPr>
            <p:spPr>
              <a:xfrm>
                <a:off x="3995" y="2375"/>
                <a:ext cx="47" cy="48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45" y="60"/>
                  </a:cxn>
                  <a:cxn ang="0">
                    <a:pos x="145" y="60"/>
                  </a:cxn>
                  <a:cxn ang="0">
                    <a:pos x="205" y="205"/>
                  </a:cxn>
                  <a:cxn ang="0">
                    <a:pos x="149" y="205"/>
                  </a:cxn>
                  <a:cxn ang="0">
                    <a:pos x="106" y="99"/>
                  </a:cxn>
                  <a:cxn ang="0">
                    <a:pos x="105" y="99"/>
                  </a:cxn>
                  <a:cxn ang="0">
                    <a:pos x="0" y="56"/>
                  </a:cxn>
                  <a:cxn ang="0">
                    <a:pos x="0" y="56"/>
                  </a:cxn>
                  <a:cxn ang="0">
                    <a:pos x="0" y="0"/>
                  </a:cxn>
                </a:cxnLst>
                <a:rect l="0" t="0" r="r" b="b"/>
                <a:pathLst>
                  <a:path w="205" h="205">
                    <a:moveTo>
                      <a:pt x="0" y="0"/>
                    </a:moveTo>
                    <a:cubicBezTo>
                      <a:pt x="56" y="0"/>
                      <a:pt x="107" y="23"/>
                      <a:pt x="145" y="60"/>
                    </a:cubicBezTo>
                    <a:lnTo>
                      <a:pt x="145" y="60"/>
                    </a:lnTo>
                    <a:cubicBezTo>
                      <a:pt x="182" y="97"/>
                      <a:pt x="205" y="149"/>
                      <a:pt x="205" y="205"/>
                    </a:cubicBezTo>
                    <a:lnTo>
                      <a:pt x="149" y="205"/>
                    </a:lnTo>
                    <a:cubicBezTo>
                      <a:pt x="149" y="164"/>
                      <a:pt x="133" y="126"/>
                      <a:pt x="106" y="99"/>
                    </a:cubicBezTo>
                    <a:lnTo>
                      <a:pt x="105" y="99"/>
                    </a:lnTo>
                    <a:cubicBezTo>
                      <a:pt x="78" y="72"/>
                      <a:pt x="41" y="56"/>
                      <a:pt x="0" y="56"/>
                    </a:cubicBez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82" name="Freeform 169"/>
              <p:cNvSpPr/>
              <p:nvPr/>
            </p:nvSpPr>
            <p:spPr>
              <a:xfrm>
                <a:off x="3995" y="2381"/>
                <a:ext cx="41" cy="42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26" y="52"/>
                  </a:cxn>
                  <a:cxn ang="0">
                    <a:pos x="126" y="52"/>
                  </a:cxn>
                  <a:cxn ang="0">
                    <a:pos x="178" y="178"/>
                  </a:cxn>
                  <a:cxn ang="0">
                    <a:pos x="130" y="178"/>
                  </a:cxn>
                  <a:cxn ang="0">
                    <a:pos x="92" y="86"/>
                  </a:cxn>
                  <a:cxn ang="0">
                    <a:pos x="92" y="86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0" y="0"/>
                  </a:cxn>
                </a:cxnLst>
                <a:rect l="0" t="0" r="r" b="b"/>
                <a:pathLst>
                  <a:path w="178" h="178">
                    <a:moveTo>
                      <a:pt x="0" y="0"/>
                    </a:moveTo>
                    <a:cubicBezTo>
                      <a:pt x="49" y="0"/>
                      <a:pt x="93" y="20"/>
                      <a:pt x="126" y="52"/>
                    </a:cubicBezTo>
                    <a:lnTo>
                      <a:pt x="126" y="52"/>
                    </a:lnTo>
                    <a:cubicBezTo>
                      <a:pt x="158" y="85"/>
                      <a:pt x="178" y="129"/>
                      <a:pt x="178" y="178"/>
                    </a:cubicBezTo>
                    <a:lnTo>
                      <a:pt x="130" y="178"/>
                    </a:lnTo>
                    <a:cubicBezTo>
                      <a:pt x="130" y="142"/>
                      <a:pt x="115" y="110"/>
                      <a:pt x="92" y="86"/>
                    </a:cubicBezTo>
                    <a:lnTo>
                      <a:pt x="92" y="86"/>
                    </a:lnTo>
                    <a:cubicBezTo>
                      <a:pt x="68" y="63"/>
                      <a:pt x="36" y="48"/>
                      <a:pt x="0" y="48"/>
                    </a:cubicBez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83" name="Freeform 170"/>
              <p:cNvSpPr/>
              <p:nvPr/>
            </p:nvSpPr>
            <p:spPr>
              <a:xfrm>
                <a:off x="3995" y="2388"/>
                <a:ext cx="34" cy="35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07" y="44"/>
                  </a:cxn>
                  <a:cxn ang="0">
                    <a:pos x="107" y="44"/>
                  </a:cxn>
                  <a:cxn ang="0">
                    <a:pos x="151" y="151"/>
                  </a:cxn>
                  <a:cxn ang="0">
                    <a:pos x="110" y="151"/>
                  </a:cxn>
                  <a:cxn ang="0">
                    <a:pos x="78" y="73"/>
                  </a:cxn>
                  <a:cxn ang="0">
                    <a:pos x="78" y="73"/>
                  </a:cxn>
                  <a:cxn ang="0">
                    <a:pos x="0" y="41"/>
                  </a:cxn>
                  <a:cxn ang="0">
                    <a:pos x="0" y="41"/>
                  </a:cxn>
                  <a:cxn ang="0">
                    <a:pos x="0" y="0"/>
                  </a:cxn>
                </a:cxnLst>
                <a:rect l="0" t="0" r="r" b="b"/>
                <a:pathLst>
                  <a:path w="151" h="151">
                    <a:moveTo>
                      <a:pt x="0" y="0"/>
                    </a:moveTo>
                    <a:cubicBezTo>
                      <a:pt x="41" y="0"/>
                      <a:pt x="79" y="17"/>
                      <a:pt x="107" y="44"/>
                    </a:cubicBezTo>
                    <a:lnTo>
                      <a:pt x="107" y="44"/>
                    </a:lnTo>
                    <a:cubicBezTo>
                      <a:pt x="134" y="72"/>
                      <a:pt x="151" y="109"/>
                      <a:pt x="151" y="151"/>
                    </a:cubicBezTo>
                    <a:lnTo>
                      <a:pt x="110" y="151"/>
                    </a:lnTo>
                    <a:cubicBezTo>
                      <a:pt x="110" y="121"/>
                      <a:pt x="98" y="93"/>
                      <a:pt x="78" y="73"/>
                    </a:cubicBezTo>
                    <a:lnTo>
                      <a:pt x="78" y="73"/>
                    </a:lnTo>
                    <a:cubicBezTo>
                      <a:pt x="58" y="53"/>
                      <a:pt x="30" y="41"/>
                      <a:pt x="0" y="41"/>
                    </a:cubicBezTo>
                    <a:lnTo>
                      <a:pt x="0" y="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84" name="Freeform 171"/>
              <p:cNvSpPr/>
              <p:nvPr/>
            </p:nvSpPr>
            <p:spPr>
              <a:xfrm>
                <a:off x="3995" y="2394"/>
                <a:ext cx="28" cy="29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88" y="36"/>
                  </a:cxn>
                  <a:cxn ang="0">
                    <a:pos x="88" y="36"/>
                  </a:cxn>
                  <a:cxn ang="0">
                    <a:pos x="124" y="124"/>
                  </a:cxn>
                  <a:cxn ang="0">
                    <a:pos x="91" y="124"/>
                  </a:cxn>
                  <a:cxn ang="0">
                    <a:pos x="64" y="60"/>
                  </a:cxn>
                  <a:cxn ang="0">
                    <a:pos x="64" y="6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</a:cxnLst>
                <a:rect l="0" t="0" r="r" b="b"/>
                <a:pathLst>
                  <a:path w="124" h="124">
                    <a:moveTo>
                      <a:pt x="0" y="0"/>
                    </a:moveTo>
                    <a:cubicBezTo>
                      <a:pt x="34" y="0"/>
                      <a:pt x="65" y="13"/>
                      <a:pt x="88" y="36"/>
                    </a:cubicBezTo>
                    <a:lnTo>
                      <a:pt x="88" y="36"/>
                    </a:lnTo>
                    <a:cubicBezTo>
                      <a:pt x="110" y="59"/>
                      <a:pt x="124" y="90"/>
                      <a:pt x="124" y="124"/>
                    </a:cubicBezTo>
                    <a:lnTo>
                      <a:pt x="91" y="124"/>
                    </a:lnTo>
                    <a:cubicBezTo>
                      <a:pt x="91" y="99"/>
                      <a:pt x="80" y="76"/>
                      <a:pt x="64" y="60"/>
                    </a:cubicBezTo>
                    <a:lnTo>
                      <a:pt x="64" y="60"/>
                    </a:lnTo>
                    <a:cubicBezTo>
                      <a:pt x="47" y="43"/>
                      <a:pt x="25" y="33"/>
                      <a:pt x="0" y="33"/>
                    </a:cubicBezTo>
                    <a:lnTo>
                      <a:pt x="0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85" name="Freeform 172"/>
              <p:cNvSpPr/>
              <p:nvPr/>
            </p:nvSpPr>
            <p:spPr>
              <a:xfrm>
                <a:off x="3995" y="2400"/>
                <a:ext cx="22" cy="23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69" y="29"/>
                  </a:cxn>
                  <a:cxn ang="0">
                    <a:pos x="69" y="29"/>
                  </a:cxn>
                  <a:cxn ang="0">
                    <a:pos x="98" y="98"/>
                  </a:cxn>
                  <a:cxn ang="0">
                    <a:pos x="85" y="98"/>
                  </a:cxn>
                  <a:cxn ang="0">
                    <a:pos x="71" y="98"/>
                  </a:cxn>
                  <a:cxn ang="0">
                    <a:pos x="0" y="98"/>
                  </a:cxn>
                  <a:cxn ang="0">
                    <a:pos x="0" y="70"/>
                  </a:cxn>
                  <a:cxn ang="0">
                    <a:pos x="0" y="63"/>
                  </a:cxn>
                  <a:cxn ang="0">
                    <a:pos x="0" y="26"/>
                  </a:cxn>
                  <a:cxn ang="0">
                    <a:pos x="0" y="26"/>
                  </a:cxn>
                  <a:cxn ang="0">
                    <a:pos x="0" y="23"/>
                  </a:cxn>
                  <a:cxn ang="0">
                    <a:pos x="0" y="0"/>
                  </a:cxn>
                </a:cxnLst>
                <a:rect l="0" t="0" r="r" b="b"/>
                <a:pathLst>
                  <a:path w="98" h="98">
                    <a:moveTo>
                      <a:pt x="0" y="0"/>
                    </a:moveTo>
                    <a:cubicBezTo>
                      <a:pt x="27" y="0"/>
                      <a:pt x="51" y="11"/>
                      <a:pt x="69" y="29"/>
                    </a:cubicBezTo>
                    <a:lnTo>
                      <a:pt x="69" y="29"/>
                    </a:lnTo>
                    <a:cubicBezTo>
                      <a:pt x="87" y="47"/>
                      <a:pt x="98" y="71"/>
                      <a:pt x="98" y="98"/>
                    </a:cubicBezTo>
                    <a:lnTo>
                      <a:pt x="85" y="98"/>
                    </a:lnTo>
                    <a:lnTo>
                      <a:pt x="71" y="98"/>
                    </a:lnTo>
                    <a:lnTo>
                      <a:pt x="0" y="98"/>
                    </a:lnTo>
                    <a:lnTo>
                      <a:pt x="0" y="70"/>
                    </a:lnTo>
                    <a:lnTo>
                      <a:pt x="0" y="63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86" name="Freeform 173"/>
              <p:cNvSpPr/>
              <p:nvPr/>
            </p:nvSpPr>
            <p:spPr>
              <a:xfrm>
                <a:off x="3995" y="2406"/>
                <a:ext cx="16" cy="1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50" y="21"/>
                  </a:cxn>
                  <a:cxn ang="0">
                    <a:pos x="50" y="21"/>
                  </a:cxn>
                  <a:cxn ang="0">
                    <a:pos x="71" y="71"/>
                  </a:cxn>
                  <a:cxn ang="0">
                    <a:pos x="61" y="71"/>
                  </a:cxn>
                  <a:cxn ang="0">
                    <a:pos x="52" y="71"/>
                  </a:cxn>
                  <a:cxn ang="0">
                    <a:pos x="0" y="71"/>
                  </a:cxn>
                  <a:cxn ang="0">
                    <a:pos x="0" y="51"/>
                  </a:cxn>
                  <a:cxn ang="0">
                    <a:pos x="0" y="45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0" y="16"/>
                  </a:cxn>
                  <a:cxn ang="0">
                    <a:pos x="0" y="0"/>
                  </a:cxn>
                </a:cxnLst>
                <a:rect l="0" t="0" r="r" b="b"/>
                <a:pathLst>
                  <a:path w="71" h="71">
                    <a:moveTo>
                      <a:pt x="0" y="0"/>
                    </a:moveTo>
                    <a:cubicBezTo>
                      <a:pt x="19" y="0"/>
                      <a:pt x="37" y="8"/>
                      <a:pt x="50" y="21"/>
                    </a:cubicBezTo>
                    <a:lnTo>
                      <a:pt x="50" y="21"/>
                    </a:lnTo>
                    <a:cubicBezTo>
                      <a:pt x="63" y="34"/>
                      <a:pt x="71" y="51"/>
                      <a:pt x="71" y="71"/>
                    </a:cubicBezTo>
                    <a:lnTo>
                      <a:pt x="61" y="71"/>
                    </a:lnTo>
                    <a:lnTo>
                      <a:pt x="52" y="71"/>
                    </a:lnTo>
                    <a:lnTo>
                      <a:pt x="0" y="71"/>
                    </a:lnTo>
                    <a:lnTo>
                      <a:pt x="0" y="51"/>
                    </a:lnTo>
                    <a:lnTo>
                      <a:pt x="0" y="45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87" name="Freeform 174"/>
              <p:cNvSpPr/>
              <p:nvPr/>
            </p:nvSpPr>
            <p:spPr>
              <a:xfrm>
                <a:off x="3995" y="2412"/>
                <a:ext cx="10" cy="11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31" y="14"/>
                  </a:cxn>
                  <a:cxn ang="0">
                    <a:pos x="31" y="14"/>
                  </a:cxn>
                  <a:cxn ang="0">
                    <a:pos x="44" y="45"/>
                  </a:cxn>
                  <a:cxn ang="0">
                    <a:pos x="0" y="45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0" y="0"/>
                  </a:cxn>
                </a:cxnLst>
                <a:rect l="0" t="0" r="r" b="b"/>
                <a:pathLst>
                  <a:path w="44" h="45">
                    <a:moveTo>
                      <a:pt x="0" y="0"/>
                    </a:moveTo>
                    <a:cubicBezTo>
                      <a:pt x="12" y="0"/>
                      <a:pt x="23" y="5"/>
                      <a:pt x="31" y="14"/>
                    </a:cubicBezTo>
                    <a:lnTo>
                      <a:pt x="31" y="14"/>
                    </a:lnTo>
                    <a:cubicBezTo>
                      <a:pt x="39" y="22"/>
                      <a:pt x="44" y="33"/>
                      <a:pt x="44" y="45"/>
                    </a:cubicBezTo>
                    <a:lnTo>
                      <a:pt x="0" y="45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88" name="Freeform 175"/>
              <p:cNvSpPr/>
              <p:nvPr/>
            </p:nvSpPr>
            <p:spPr>
              <a:xfrm>
                <a:off x="3995" y="2418"/>
                <a:ext cx="4" cy="5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2" y="5"/>
                  </a:cxn>
                  <a:cxn ang="0">
                    <a:pos x="12" y="5"/>
                  </a:cxn>
                  <a:cxn ang="0">
                    <a:pos x="18" y="18"/>
                  </a:cxn>
                  <a:cxn ang="0">
                    <a:pos x="0" y="18"/>
                  </a:cxn>
                  <a:cxn ang="0">
                    <a:pos x="0" y="13"/>
                  </a:cxn>
                  <a:cxn ang="0">
                    <a:pos x="0" y="12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0"/>
                  </a:cxn>
                </a:cxnLst>
                <a:rect l="0" t="0" r="r" b="b"/>
                <a:pathLst>
                  <a:path w="18" h="18">
                    <a:moveTo>
                      <a:pt x="0" y="0"/>
                    </a:moveTo>
                    <a:cubicBezTo>
                      <a:pt x="5" y="0"/>
                      <a:pt x="9" y="2"/>
                      <a:pt x="12" y="5"/>
                    </a:cubicBezTo>
                    <a:lnTo>
                      <a:pt x="12" y="5"/>
                    </a:lnTo>
                    <a:cubicBezTo>
                      <a:pt x="16" y="9"/>
                      <a:pt x="18" y="13"/>
                      <a:pt x="18" y="18"/>
                    </a:cubicBezTo>
                    <a:lnTo>
                      <a:pt x="0" y="18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9a7b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89" name="Rectangle 176"/>
              <p:cNvSpPr>
                <a:spLocks noChangeArrowheads="1"/>
              </p:cNvSpPr>
              <p:nvPr/>
            </p:nvSpPr>
            <p:spPr>
              <a:xfrm>
                <a:off x="4150" y="2344"/>
                <a:ext cx="356" cy="7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90" name="Rectangle 177"/>
              <p:cNvSpPr>
                <a:spLocks noChangeArrowheads="1"/>
              </p:cNvSpPr>
              <p:nvPr/>
            </p:nvSpPr>
            <p:spPr>
              <a:xfrm>
                <a:off x="4150" y="2357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91" name="Rectangle 178"/>
              <p:cNvSpPr>
                <a:spLocks noChangeArrowheads="1"/>
              </p:cNvSpPr>
              <p:nvPr/>
            </p:nvSpPr>
            <p:spPr>
              <a:xfrm>
                <a:off x="4150" y="2369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92" name="Rectangle 179"/>
              <p:cNvSpPr>
                <a:spLocks noChangeArrowheads="1"/>
              </p:cNvSpPr>
              <p:nvPr/>
            </p:nvSpPr>
            <p:spPr>
              <a:xfrm>
                <a:off x="4150" y="2381"/>
                <a:ext cx="356" cy="7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93" name="Rectangle 180"/>
              <p:cNvSpPr>
                <a:spLocks noChangeArrowheads="1"/>
              </p:cNvSpPr>
              <p:nvPr/>
            </p:nvSpPr>
            <p:spPr>
              <a:xfrm>
                <a:off x="4150" y="2394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94" name="Rectangle 181"/>
              <p:cNvSpPr>
                <a:spLocks noChangeArrowheads="1"/>
              </p:cNvSpPr>
              <p:nvPr/>
            </p:nvSpPr>
            <p:spPr>
              <a:xfrm>
                <a:off x="4150" y="2406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95" name="Rectangle 182"/>
              <p:cNvSpPr>
                <a:spLocks noChangeArrowheads="1"/>
              </p:cNvSpPr>
              <p:nvPr/>
            </p:nvSpPr>
            <p:spPr>
              <a:xfrm>
                <a:off x="4150" y="2351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96" name="Rectangle 183"/>
              <p:cNvSpPr>
                <a:spLocks noChangeArrowheads="1"/>
              </p:cNvSpPr>
              <p:nvPr/>
            </p:nvSpPr>
            <p:spPr>
              <a:xfrm>
                <a:off x="4150" y="2363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97" name="Rectangle 184"/>
              <p:cNvSpPr>
                <a:spLocks noChangeArrowheads="1"/>
              </p:cNvSpPr>
              <p:nvPr/>
            </p:nvSpPr>
            <p:spPr>
              <a:xfrm>
                <a:off x="4150" y="2375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98" name="Rectangle 185"/>
              <p:cNvSpPr>
                <a:spLocks noChangeArrowheads="1"/>
              </p:cNvSpPr>
              <p:nvPr/>
            </p:nvSpPr>
            <p:spPr>
              <a:xfrm>
                <a:off x="4150" y="2388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199" name="Rectangle 186"/>
              <p:cNvSpPr>
                <a:spLocks noChangeArrowheads="1"/>
              </p:cNvSpPr>
              <p:nvPr/>
            </p:nvSpPr>
            <p:spPr>
              <a:xfrm>
                <a:off x="4150" y="2400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00" name="Rectangle 187"/>
              <p:cNvSpPr>
                <a:spLocks noChangeArrowheads="1"/>
              </p:cNvSpPr>
              <p:nvPr/>
            </p:nvSpPr>
            <p:spPr>
              <a:xfrm>
                <a:off x="4150" y="2412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01" name="Rectangle 188"/>
              <p:cNvSpPr>
                <a:spLocks noChangeArrowheads="1"/>
              </p:cNvSpPr>
              <p:nvPr/>
            </p:nvSpPr>
            <p:spPr>
              <a:xfrm>
                <a:off x="4150" y="2418"/>
                <a:ext cx="356" cy="5"/>
              </a:xfrm>
              <a:prstGeom prst="rect">
                <a:avLst/>
              </a:prstGeom>
              <a:solidFill>
                <a:srgbClr val="6f9aa3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02" name="Freeform 189"/>
              <p:cNvSpPr/>
              <p:nvPr/>
            </p:nvSpPr>
            <p:spPr>
              <a:xfrm>
                <a:off x="4072" y="2344"/>
                <a:ext cx="78" cy="79"/>
              </a:xfrm>
              <a:custGeom>
                <a:avLst/>
                <a:gdLst/>
                <a:cxnLst>
                  <a:cxn ang="0">
                    <a:pos x="339" y="0"/>
                  </a:cxn>
                  <a:cxn ang="0">
                    <a:pos x="100" y="100"/>
                  </a:cxn>
                  <a:cxn ang="0">
                    <a:pos x="100" y="100"/>
                  </a:cxn>
                  <a:cxn ang="0">
                    <a:pos x="0" y="339"/>
                  </a:cxn>
                  <a:cxn ang="0">
                    <a:pos x="92" y="339"/>
                  </a:cxn>
                  <a:cxn ang="0">
                    <a:pos x="164" y="164"/>
                  </a:cxn>
                  <a:cxn ang="0">
                    <a:pos x="164" y="164"/>
                  </a:cxn>
                  <a:cxn ang="0">
                    <a:pos x="339" y="92"/>
                  </a:cxn>
                  <a:cxn ang="0">
                    <a:pos x="339" y="92"/>
                  </a:cxn>
                  <a:cxn ang="0">
                    <a:pos x="339" y="0"/>
                  </a:cxn>
                </a:cxnLst>
                <a:rect l="0" t="0" r="r" b="b"/>
                <a:pathLst>
                  <a:path w="339" h="339">
                    <a:moveTo>
                      <a:pt x="339" y="0"/>
                    </a:moveTo>
                    <a:cubicBezTo>
                      <a:pt x="246" y="0"/>
                      <a:pt x="161" y="38"/>
                      <a:pt x="100" y="100"/>
                    </a:cubicBezTo>
                    <a:lnTo>
                      <a:pt x="100" y="100"/>
                    </a:lnTo>
                    <a:cubicBezTo>
                      <a:pt x="38" y="161"/>
                      <a:pt x="0" y="246"/>
                      <a:pt x="0" y="339"/>
                    </a:cubicBezTo>
                    <a:lnTo>
                      <a:pt x="92" y="339"/>
                    </a:lnTo>
                    <a:cubicBezTo>
                      <a:pt x="92" y="271"/>
                      <a:pt x="120" y="209"/>
                      <a:pt x="164" y="164"/>
                    </a:cubicBezTo>
                    <a:lnTo>
                      <a:pt x="164" y="164"/>
                    </a:lnTo>
                    <a:cubicBezTo>
                      <a:pt x="209" y="120"/>
                      <a:pt x="271" y="92"/>
                      <a:pt x="339" y="92"/>
                    </a:cubicBezTo>
                    <a:lnTo>
                      <a:pt x="339" y="92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03" name="Freeform 190"/>
              <p:cNvSpPr/>
              <p:nvPr/>
            </p:nvSpPr>
            <p:spPr>
              <a:xfrm>
                <a:off x="4079" y="2351"/>
                <a:ext cx="71" cy="72"/>
              </a:xfrm>
              <a:custGeom>
                <a:avLst/>
                <a:gdLst/>
                <a:cxnLst>
                  <a:cxn ang="0">
                    <a:pos x="312" y="0"/>
                  </a:cxn>
                  <a:cxn ang="0">
                    <a:pos x="92" y="92"/>
                  </a:cxn>
                  <a:cxn ang="0">
                    <a:pos x="92" y="92"/>
                  </a:cxn>
                  <a:cxn ang="0">
                    <a:pos x="0" y="312"/>
                  </a:cxn>
                  <a:cxn ang="0">
                    <a:pos x="84" y="312"/>
                  </a:cxn>
                  <a:cxn ang="0">
                    <a:pos x="151" y="151"/>
                  </a:cxn>
                  <a:cxn ang="0">
                    <a:pos x="151" y="151"/>
                  </a:cxn>
                  <a:cxn ang="0">
                    <a:pos x="312" y="84"/>
                  </a:cxn>
                  <a:cxn ang="0">
                    <a:pos x="312" y="84"/>
                  </a:cxn>
                  <a:cxn ang="0">
                    <a:pos x="312" y="0"/>
                  </a:cxn>
                </a:cxnLst>
                <a:rect l="0" t="0" r="r" b="b"/>
                <a:pathLst>
                  <a:path w="312" h="312">
                    <a:moveTo>
                      <a:pt x="312" y="0"/>
                    </a:moveTo>
                    <a:cubicBezTo>
                      <a:pt x="226" y="0"/>
                      <a:pt x="148" y="35"/>
                      <a:pt x="92" y="92"/>
                    </a:cubicBezTo>
                    <a:lnTo>
                      <a:pt x="92" y="92"/>
                    </a:lnTo>
                    <a:cubicBezTo>
                      <a:pt x="35" y="148"/>
                      <a:pt x="0" y="226"/>
                      <a:pt x="0" y="312"/>
                    </a:cubicBezTo>
                    <a:lnTo>
                      <a:pt x="84" y="312"/>
                    </a:lnTo>
                    <a:cubicBezTo>
                      <a:pt x="84" y="249"/>
                      <a:pt x="110" y="192"/>
                      <a:pt x="151" y="151"/>
                    </a:cubicBezTo>
                    <a:lnTo>
                      <a:pt x="151" y="151"/>
                    </a:lnTo>
                    <a:cubicBezTo>
                      <a:pt x="192" y="110"/>
                      <a:pt x="249" y="84"/>
                      <a:pt x="312" y="84"/>
                    </a:cubicBezTo>
                    <a:lnTo>
                      <a:pt x="312" y="84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04" name="Freeform 191"/>
              <p:cNvSpPr/>
              <p:nvPr/>
            </p:nvSpPr>
            <p:spPr>
              <a:xfrm>
                <a:off x="4085" y="2357"/>
                <a:ext cx="65" cy="66"/>
              </a:xfrm>
              <a:custGeom>
                <a:avLst/>
                <a:gdLst/>
                <a:cxnLst>
                  <a:cxn ang="0">
                    <a:pos x="285" y="0"/>
                  </a:cxn>
                  <a:cxn ang="0">
                    <a:pos x="84" y="84"/>
                  </a:cxn>
                  <a:cxn ang="0">
                    <a:pos x="84" y="84"/>
                  </a:cxn>
                  <a:cxn ang="0">
                    <a:pos x="0" y="285"/>
                  </a:cxn>
                  <a:cxn ang="0">
                    <a:pos x="77" y="285"/>
                  </a:cxn>
                  <a:cxn ang="0">
                    <a:pos x="138" y="138"/>
                  </a:cxn>
                  <a:cxn ang="0">
                    <a:pos x="138" y="138"/>
                  </a:cxn>
                  <a:cxn ang="0">
                    <a:pos x="285" y="77"/>
                  </a:cxn>
                  <a:cxn ang="0">
                    <a:pos x="285" y="77"/>
                  </a:cxn>
                  <a:cxn ang="0">
                    <a:pos x="285" y="0"/>
                  </a:cxn>
                </a:cxnLst>
                <a:rect l="0" t="0" r="r" b="b"/>
                <a:pathLst>
                  <a:path w="285" h="285">
                    <a:moveTo>
                      <a:pt x="285" y="0"/>
                    </a:moveTo>
                    <a:cubicBezTo>
                      <a:pt x="207" y="0"/>
                      <a:pt x="135" y="32"/>
                      <a:pt x="84" y="84"/>
                    </a:cubicBezTo>
                    <a:lnTo>
                      <a:pt x="84" y="84"/>
                    </a:lnTo>
                    <a:cubicBezTo>
                      <a:pt x="32" y="135"/>
                      <a:pt x="0" y="207"/>
                      <a:pt x="0" y="285"/>
                    </a:cubicBezTo>
                    <a:lnTo>
                      <a:pt x="77" y="285"/>
                    </a:lnTo>
                    <a:cubicBezTo>
                      <a:pt x="77" y="228"/>
                      <a:pt x="100" y="176"/>
                      <a:pt x="138" y="138"/>
                    </a:cubicBezTo>
                    <a:lnTo>
                      <a:pt x="138" y="138"/>
                    </a:lnTo>
                    <a:cubicBezTo>
                      <a:pt x="176" y="100"/>
                      <a:pt x="228" y="77"/>
                      <a:pt x="285" y="77"/>
                    </a:cubicBezTo>
                    <a:lnTo>
                      <a:pt x="285" y="7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05" name="Freeform 192"/>
              <p:cNvSpPr/>
              <p:nvPr/>
            </p:nvSpPr>
            <p:spPr>
              <a:xfrm>
                <a:off x="4091" y="2363"/>
                <a:ext cx="59" cy="60"/>
              </a:xfrm>
              <a:custGeom>
                <a:avLst/>
                <a:gdLst/>
                <a:cxnLst>
                  <a:cxn ang="0">
                    <a:pos x="258" y="0"/>
                  </a:cxn>
                  <a:cxn ang="0">
                    <a:pos x="76" y="75"/>
                  </a:cxn>
                  <a:cxn ang="0">
                    <a:pos x="76" y="76"/>
                  </a:cxn>
                  <a:cxn ang="0">
                    <a:pos x="0" y="258"/>
                  </a:cxn>
                  <a:cxn ang="0">
                    <a:pos x="70" y="258"/>
                  </a:cxn>
                  <a:cxn ang="0">
                    <a:pos x="125" y="125"/>
                  </a:cxn>
                  <a:cxn ang="0">
                    <a:pos x="125" y="125"/>
                  </a:cxn>
                  <a:cxn ang="0">
                    <a:pos x="258" y="69"/>
                  </a:cxn>
                  <a:cxn ang="0">
                    <a:pos x="258" y="69"/>
                  </a:cxn>
                  <a:cxn ang="0">
                    <a:pos x="258" y="0"/>
                  </a:cxn>
                </a:cxnLst>
                <a:rect l="0" t="0" r="r" b="b"/>
                <a:pathLst>
                  <a:path w="258" h="258">
                    <a:moveTo>
                      <a:pt x="258" y="0"/>
                    </a:moveTo>
                    <a:cubicBezTo>
                      <a:pt x="187" y="0"/>
                      <a:pt x="122" y="29"/>
                      <a:pt x="76" y="75"/>
                    </a:cubicBezTo>
                    <a:lnTo>
                      <a:pt x="76" y="76"/>
                    </a:lnTo>
                    <a:cubicBezTo>
                      <a:pt x="29" y="122"/>
                      <a:pt x="0" y="187"/>
                      <a:pt x="0" y="258"/>
                    </a:cubicBezTo>
                    <a:lnTo>
                      <a:pt x="70" y="258"/>
                    </a:lnTo>
                    <a:cubicBezTo>
                      <a:pt x="70" y="206"/>
                      <a:pt x="91" y="159"/>
                      <a:pt x="125" y="125"/>
                    </a:cubicBezTo>
                    <a:lnTo>
                      <a:pt x="125" y="125"/>
                    </a:lnTo>
                    <a:cubicBezTo>
                      <a:pt x="159" y="91"/>
                      <a:pt x="206" y="69"/>
                      <a:pt x="258" y="69"/>
                    </a:cubicBezTo>
                    <a:lnTo>
                      <a:pt x="258" y="69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06" name="Freeform 193"/>
              <p:cNvSpPr/>
              <p:nvPr/>
            </p:nvSpPr>
            <p:spPr>
              <a:xfrm>
                <a:off x="4097" y="2369"/>
                <a:ext cx="53" cy="54"/>
              </a:xfrm>
              <a:custGeom>
                <a:avLst/>
                <a:gdLst/>
                <a:cxnLst>
                  <a:cxn ang="0">
                    <a:pos x="231" y="0"/>
                  </a:cxn>
                  <a:cxn ang="0">
                    <a:pos x="67" y="68"/>
                  </a:cxn>
                  <a:cxn ang="0">
                    <a:pos x="67" y="68"/>
                  </a:cxn>
                  <a:cxn ang="0">
                    <a:pos x="0" y="232"/>
                  </a:cxn>
                  <a:cxn ang="0">
                    <a:pos x="62" y="232"/>
                  </a:cxn>
                  <a:cxn ang="0">
                    <a:pos x="112" y="112"/>
                  </a:cxn>
                  <a:cxn ang="0">
                    <a:pos x="112" y="113"/>
                  </a:cxn>
                  <a:cxn ang="0">
                    <a:pos x="231" y="63"/>
                  </a:cxn>
                  <a:cxn ang="0">
                    <a:pos x="231" y="63"/>
                  </a:cxn>
                  <a:cxn ang="0">
                    <a:pos x="231" y="0"/>
                  </a:cxn>
                </a:cxnLst>
                <a:rect l="0" t="0" r="r" b="b"/>
                <a:pathLst>
                  <a:path w="231" h="232">
                    <a:moveTo>
                      <a:pt x="231" y="0"/>
                    </a:moveTo>
                    <a:cubicBezTo>
                      <a:pt x="167" y="0"/>
                      <a:pt x="109" y="26"/>
                      <a:pt x="67" y="68"/>
                    </a:cubicBezTo>
                    <a:lnTo>
                      <a:pt x="67" y="68"/>
                    </a:lnTo>
                    <a:cubicBezTo>
                      <a:pt x="26" y="110"/>
                      <a:pt x="0" y="168"/>
                      <a:pt x="0" y="232"/>
                    </a:cubicBezTo>
                    <a:lnTo>
                      <a:pt x="62" y="232"/>
                    </a:lnTo>
                    <a:cubicBezTo>
                      <a:pt x="62" y="185"/>
                      <a:pt x="81" y="143"/>
                      <a:pt x="112" y="112"/>
                    </a:cubicBezTo>
                    <a:lnTo>
                      <a:pt x="112" y="113"/>
                    </a:lnTo>
                    <a:cubicBezTo>
                      <a:pt x="142" y="82"/>
                      <a:pt x="185" y="63"/>
                      <a:pt x="231" y="63"/>
                    </a:cubicBezTo>
                    <a:lnTo>
                      <a:pt x="231" y="63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07" name="Freeform 194"/>
              <p:cNvSpPr/>
              <p:nvPr/>
            </p:nvSpPr>
            <p:spPr>
              <a:xfrm>
                <a:off x="4103" y="2375"/>
                <a:ext cx="47" cy="48"/>
              </a:xfrm>
              <a:custGeom>
                <a:avLst/>
                <a:gdLst/>
                <a:cxnLst>
                  <a:cxn ang="0">
                    <a:pos x="205" y="0"/>
                  </a:cxn>
                  <a:cxn ang="0">
                    <a:pos x="60" y="60"/>
                  </a:cxn>
                  <a:cxn ang="0">
                    <a:pos x="60" y="60"/>
                  </a:cxn>
                  <a:cxn ang="0">
                    <a:pos x="0" y="205"/>
                  </a:cxn>
                  <a:cxn ang="0">
                    <a:pos x="56" y="205"/>
                  </a:cxn>
                  <a:cxn ang="0">
                    <a:pos x="99" y="99"/>
                  </a:cxn>
                  <a:cxn ang="0">
                    <a:pos x="100" y="99"/>
                  </a:cxn>
                  <a:cxn ang="0">
                    <a:pos x="205" y="56"/>
                  </a:cxn>
                  <a:cxn ang="0">
                    <a:pos x="205" y="56"/>
                  </a:cxn>
                  <a:cxn ang="0">
                    <a:pos x="205" y="0"/>
                  </a:cxn>
                </a:cxnLst>
                <a:rect l="0" t="0" r="r" b="b"/>
                <a:pathLst>
                  <a:path w="205" h="205">
                    <a:moveTo>
                      <a:pt x="205" y="0"/>
                    </a:moveTo>
                    <a:cubicBezTo>
                      <a:pt x="149" y="0"/>
                      <a:pt x="98" y="23"/>
                      <a:pt x="60" y="60"/>
                    </a:cubicBezTo>
                    <a:lnTo>
                      <a:pt x="60" y="60"/>
                    </a:lnTo>
                    <a:cubicBezTo>
                      <a:pt x="23" y="97"/>
                      <a:pt x="0" y="149"/>
                      <a:pt x="0" y="205"/>
                    </a:cubicBezTo>
                    <a:lnTo>
                      <a:pt x="56" y="205"/>
                    </a:lnTo>
                    <a:cubicBezTo>
                      <a:pt x="56" y="164"/>
                      <a:pt x="72" y="126"/>
                      <a:pt x="99" y="99"/>
                    </a:cubicBezTo>
                    <a:lnTo>
                      <a:pt x="100" y="99"/>
                    </a:lnTo>
                    <a:cubicBezTo>
                      <a:pt x="127" y="72"/>
                      <a:pt x="164" y="56"/>
                      <a:pt x="205" y="56"/>
                    </a:cubicBezTo>
                    <a:lnTo>
                      <a:pt x="205" y="56"/>
                    </a:lnTo>
                    <a:lnTo>
                      <a:pt x="205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08" name="Freeform 195"/>
              <p:cNvSpPr/>
              <p:nvPr/>
            </p:nvSpPr>
            <p:spPr>
              <a:xfrm>
                <a:off x="4109" y="2381"/>
                <a:ext cx="41" cy="42"/>
              </a:xfrm>
              <a:custGeom>
                <a:avLst/>
                <a:gdLst/>
                <a:cxnLst>
                  <a:cxn ang="0">
                    <a:pos x="178" y="0"/>
                  </a:cxn>
                  <a:cxn ang="0">
                    <a:pos x="52" y="52"/>
                  </a:cxn>
                  <a:cxn ang="0">
                    <a:pos x="52" y="52"/>
                  </a:cxn>
                  <a:cxn ang="0">
                    <a:pos x="0" y="178"/>
                  </a:cxn>
                  <a:cxn ang="0">
                    <a:pos x="48" y="178"/>
                  </a:cxn>
                  <a:cxn ang="0">
                    <a:pos x="86" y="86"/>
                  </a:cxn>
                  <a:cxn ang="0">
                    <a:pos x="86" y="86"/>
                  </a:cxn>
                  <a:cxn ang="0">
                    <a:pos x="178" y="48"/>
                  </a:cxn>
                  <a:cxn ang="0">
                    <a:pos x="178" y="48"/>
                  </a:cxn>
                  <a:cxn ang="0">
                    <a:pos x="178" y="0"/>
                  </a:cxn>
                </a:cxnLst>
                <a:rect l="0" t="0" r="r" b="b"/>
                <a:pathLst>
                  <a:path w="178" h="178">
                    <a:moveTo>
                      <a:pt x="178" y="0"/>
                    </a:moveTo>
                    <a:cubicBezTo>
                      <a:pt x="129" y="0"/>
                      <a:pt x="85" y="20"/>
                      <a:pt x="52" y="52"/>
                    </a:cubicBezTo>
                    <a:lnTo>
                      <a:pt x="52" y="52"/>
                    </a:lnTo>
                    <a:cubicBezTo>
                      <a:pt x="20" y="85"/>
                      <a:pt x="0" y="129"/>
                      <a:pt x="0" y="178"/>
                    </a:cubicBezTo>
                    <a:lnTo>
                      <a:pt x="48" y="178"/>
                    </a:lnTo>
                    <a:cubicBezTo>
                      <a:pt x="48" y="142"/>
                      <a:pt x="63" y="110"/>
                      <a:pt x="86" y="86"/>
                    </a:cubicBezTo>
                    <a:lnTo>
                      <a:pt x="86" y="86"/>
                    </a:lnTo>
                    <a:cubicBezTo>
                      <a:pt x="110" y="63"/>
                      <a:pt x="142" y="48"/>
                      <a:pt x="178" y="48"/>
                    </a:cubicBezTo>
                    <a:lnTo>
                      <a:pt x="178" y="48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09" name="Freeform 196"/>
              <p:cNvSpPr/>
              <p:nvPr/>
            </p:nvSpPr>
            <p:spPr>
              <a:xfrm>
                <a:off x="4116" y="2388"/>
                <a:ext cx="34" cy="35"/>
              </a:xfrm>
              <a:custGeom>
                <a:avLst/>
                <a:gdLst/>
                <a:cxnLst>
                  <a:cxn ang="0">
                    <a:pos x="151" y="0"/>
                  </a:cxn>
                  <a:cxn ang="0">
                    <a:pos x="44" y="44"/>
                  </a:cxn>
                  <a:cxn ang="0">
                    <a:pos x="44" y="44"/>
                  </a:cxn>
                  <a:cxn ang="0">
                    <a:pos x="0" y="151"/>
                  </a:cxn>
                  <a:cxn ang="0">
                    <a:pos x="41" y="151"/>
                  </a:cxn>
                  <a:cxn ang="0">
                    <a:pos x="73" y="73"/>
                  </a:cxn>
                  <a:cxn ang="0">
                    <a:pos x="73" y="73"/>
                  </a:cxn>
                  <a:cxn ang="0">
                    <a:pos x="151" y="41"/>
                  </a:cxn>
                  <a:cxn ang="0">
                    <a:pos x="151" y="41"/>
                  </a:cxn>
                  <a:cxn ang="0">
                    <a:pos x="151" y="0"/>
                  </a:cxn>
                </a:cxnLst>
                <a:rect l="0" t="0" r="r" b="b"/>
                <a:pathLst>
                  <a:path w="151" h="151">
                    <a:moveTo>
                      <a:pt x="151" y="0"/>
                    </a:moveTo>
                    <a:cubicBezTo>
                      <a:pt x="110" y="0"/>
                      <a:pt x="72" y="17"/>
                      <a:pt x="44" y="44"/>
                    </a:cubicBezTo>
                    <a:lnTo>
                      <a:pt x="44" y="44"/>
                    </a:lnTo>
                    <a:cubicBezTo>
                      <a:pt x="17" y="72"/>
                      <a:pt x="0" y="109"/>
                      <a:pt x="0" y="151"/>
                    </a:cubicBezTo>
                    <a:lnTo>
                      <a:pt x="41" y="151"/>
                    </a:lnTo>
                    <a:cubicBezTo>
                      <a:pt x="41" y="121"/>
                      <a:pt x="53" y="93"/>
                      <a:pt x="73" y="73"/>
                    </a:cubicBezTo>
                    <a:lnTo>
                      <a:pt x="73" y="73"/>
                    </a:lnTo>
                    <a:cubicBezTo>
                      <a:pt x="93" y="53"/>
                      <a:pt x="121" y="41"/>
                      <a:pt x="151" y="41"/>
                    </a:cubicBezTo>
                    <a:lnTo>
                      <a:pt x="151" y="4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10" name="Freeform 197"/>
              <p:cNvSpPr/>
              <p:nvPr/>
            </p:nvSpPr>
            <p:spPr>
              <a:xfrm>
                <a:off x="4122" y="2394"/>
                <a:ext cx="28" cy="29"/>
              </a:xfrm>
              <a:custGeom>
                <a:avLst/>
                <a:gdLst/>
                <a:cxnLst>
                  <a:cxn ang="0">
                    <a:pos x="124" y="0"/>
                  </a:cxn>
                  <a:cxn ang="0">
                    <a:pos x="36" y="36"/>
                  </a:cxn>
                  <a:cxn ang="0">
                    <a:pos x="36" y="36"/>
                  </a:cxn>
                  <a:cxn ang="0">
                    <a:pos x="0" y="124"/>
                  </a:cxn>
                  <a:cxn ang="0">
                    <a:pos x="33" y="124"/>
                  </a:cxn>
                  <a:cxn ang="0">
                    <a:pos x="60" y="60"/>
                  </a:cxn>
                  <a:cxn ang="0">
                    <a:pos x="60" y="60"/>
                  </a:cxn>
                  <a:cxn ang="0">
                    <a:pos x="124" y="33"/>
                  </a:cxn>
                  <a:cxn ang="0">
                    <a:pos x="124" y="33"/>
                  </a:cxn>
                  <a:cxn ang="0">
                    <a:pos x="124" y="0"/>
                  </a:cxn>
                </a:cxnLst>
                <a:rect l="0" t="0" r="r" b="b"/>
                <a:pathLst>
                  <a:path w="124" h="124">
                    <a:moveTo>
                      <a:pt x="124" y="0"/>
                    </a:moveTo>
                    <a:cubicBezTo>
                      <a:pt x="90" y="0"/>
                      <a:pt x="59" y="13"/>
                      <a:pt x="36" y="36"/>
                    </a:cubicBezTo>
                    <a:lnTo>
                      <a:pt x="36" y="36"/>
                    </a:lnTo>
                    <a:cubicBezTo>
                      <a:pt x="14" y="59"/>
                      <a:pt x="0" y="90"/>
                      <a:pt x="0" y="124"/>
                    </a:cubicBezTo>
                    <a:lnTo>
                      <a:pt x="33" y="124"/>
                    </a:lnTo>
                    <a:cubicBezTo>
                      <a:pt x="33" y="99"/>
                      <a:pt x="44" y="76"/>
                      <a:pt x="60" y="60"/>
                    </a:cubicBezTo>
                    <a:lnTo>
                      <a:pt x="60" y="60"/>
                    </a:lnTo>
                    <a:cubicBezTo>
                      <a:pt x="77" y="43"/>
                      <a:pt x="99" y="33"/>
                      <a:pt x="124" y="33"/>
                    </a:cubicBezTo>
                    <a:lnTo>
                      <a:pt x="124" y="3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11" name="Freeform 198"/>
              <p:cNvSpPr/>
              <p:nvPr/>
            </p:nvSpPr>
            <p:spPr>
              <a:xfrm>
                <a:off x="4128" y="2400"/>
                <a:ext cx="22" cy="23"/>
              </a:xfrm>
              <a:custGeom>
                <a:avLst/>
                <a:gdLst/>
                <a:cxnLst>
                  <a:cxn ang="0">
                    <a:pos x="98" y="0"/>
                  </a:cxn>
                  <a:cxn ang="0">
                    <a:pos x="29" y="29"/>
                  </a:cxn>
                  <a:cxn ang="0">
                    <a:pos x="29" y="29"/>
                  </a:cxn>
                  <a:cxn ang="0">
                    <a:pos x="0" y="98"/>
                  </a:cxn>
                  <a:cxn ang="0">
                    <a:pos x="13" y="98"/>
                  </a:cxn>
                  <a:cxn ang="0">
                    <a:pos x="27" y="98"/>
                  </a:cxn>
                  <a:cxn ang="0">
                    <a:pos x="98" y="98"/>
                  </a:cxn>
                  <a:cxn ang="0">
                    <a:pos x="98" y="70"/>
                  </a:cxn>
                  <a:cxn ang="0">
                    <a:pos x="98" y="63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98" y="23"/>
                  </a:cxn>
                  <a:cxn ang="0">
                    <a:pos x="98" y="0"/>
                  </a:cxn>
                </a:cxnLst>
                <a:rect l="0" t="0" r="r" b="b"/>
                <a:pathLst>
                  <a:path w="98" h="98">
                    <a:moveTo>
                      <a:pt x="98" y="0"/>
                    </a:moveTo>
                    <a:cubicBezTo>
                      <a:pt x="71" y="0"/>
                      <a:pt x="47" y="11"/>
                      <a:pt x="29" y="29"/>
                    </a:cubicBezTo>
                    <a:lnTo>
                      <a:pt x="29" y="29"/>
                    </a:lnTo>
                    <a:cubicBezTo>
                      <a:pt x="11" y="47"/>
                      <a:pt x="0" y="71"/>
                      <a:pt x="0" y="98"/>
                    </a:cubicBezTo>
                    <a:lnTo>
                      <a:pt x="13" y="98"/>
                    </a:lnTo>
                    <a:lnTo>
                      <a:pt x="27" y="98"/>
                    </a:lnTo>
                    <a:lnTo>
                      <a:pt x="98" y="98"/>
                    </a:lnTo>
                    <a:lnTo>
                      <a:pt x="98" y="70"/>
                    </a:lnTo>
                    <a:lnTo>
                      <a:pt x="98" y="63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98" y="23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12" name="Freeform 199"/>
              <p:cNvSpPr/>
              <p:nvPr/>
            </p:nvSpPr>
            <p:spPr>
              <a:xfrm>
                <a:off x="4134" y="2406"/>
                <a:ext cx="16" cy="17"/>
              </a:xfrm>
              <a:custGeom>
                <a:avLst/>
                <a:gdLst/>
                <a:cxnLst>
                  <a:cxn ang="0">
                    <a:pos x="71" y="0"/>
                  </a:cxn>
                  <a:cxn ang="0">
                    <a:pos x="21" y="21"/>
                  </a:cxn>
                  <a:cxn ang="0">
                    <a:pos x="21" y="21"/>
                  </a:cxn>
                  <a:cxn ang="0">
                    <a:pos x="0" y="71"/>
                  </a:cxn>
                  <a:cxn ang="0">
                    <a:pos x="10" y="71"/>
                  </a:cxn>
                  <a:cxn ang="0">
                    <a:pos x="19" y="71"/>
                  </a:cxn>
                  <a:cxn ang="0">
                    <a:pos x="71" y="71"/>
                  </a:cxn>
                  <a:cxn ang="0">
                    <a:pos x="71" y="51"/>
                  </a:cxn>
                  <a:cxn ang="0">
                    <a:pos x="71" y="45"/>
                  </a:cxn>
                  <a:cxn ang="0">
                    <a:pos x="71" y="19"/>
                  </a:cxn>
                  <a:cxn ang="0">
                    <a:pos x="71" y="19"/>
                  </a:cxn>
                  <a:cxn ang="0">
                    <a:pos x="71" y="16"/>
                  </a:cxn>
                  <a:cxn ang="0">
                    <a:pos x="71" y="0"/>
                  </a:cxn>
                </a:cxnLst>
                <a:rect l="0" t="0" r="r" b="b"/>
                <a:pathLst>
                  <a:path w="71" h="71">
                    <a:moveTo>
                      <a:pt x="71" y="0"/>
                    </a:moveTo>
                    <a:cubicBezTo>
                      <a:pt x="52" y="0"/>
                      <a:pt x="34" y="8"/>
                      <a:pt x="21" y="21"/>
                    </a:cubicBezTo>
                    <a:lnTo>
                      <a:pt x="21" y="21"/>
                    </a:lnTo>
                    <a:cubicBezTo>
                      <a:pt x="8" y="34"/>
                      <a:pt x="0" y="51"/>
                      <a:pt x="0" y="71"/>
                    </a:cubicBezTo>
                    <a:lnTo>
                      <a:pt x="10" y="71"/>
                    </a:lnTo>
                    <a:lnTo>
                      <a:pt x="19" y="71"/>
                    </a:lnTo>
                    <a:lnTo>
                      <a:pt x="71" y="71"/>
                    </a:lnTo>
                    <a:lnTo>
                      <a:pt x="71" y="51"/>
                    </a:lnTo>
                    <a:lnTo>
                      <a:pt x="71" y="45"/>
                    </a:lnTo>
                    <a:lnTo>
                      <a:pt x="71" y="19"/>
                    </a:lnTo>
                    <a:lnTo>
                      <a:pt x="71" y="19"/>
                    </a:lnTo>
                    <a:lnTo>
                      <a:pt x="71" y="16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13" name="Freeform 200"/>
              <p:cNvSpPr/>
              <p:nvPr/>
            </p:nvSpPr>
            <p:spPr>
              <a:xfrm>
                <a:off x="4140" y="2412"/>
                <a:ext cx="10" cy="11"/>
              </a:xfrm>
              <a:custGeom>
                <a:avLst/>
                <a:gdLst/>
                <a:cxnLst>
                  <a:cxn ang="0">
                    <a:pos x="44" y="0"/>
                  </a:cxn>
                  <a:cxn ang="0">
                    <a:pos x="13" y="14"/>
                  </a:cxn>
                  <a:cxn ang="0">
                    <a:pos x="13" y="14"/>
                  </a:cxn>
                  <a:cxn ang="0">
                    <a:pos x="0" y="45"/>
                  </a:cxn>
                  <a:cxn ang="0">
                    <a:pos x="44" y="45"/>
                  </a:cxn>
                  <a:cxn ang="0">
                    <a:pos x="44" y="32"/>
                  </a:cxn>
                  <a:cxn ang="0">
                    <a:pos x="44" y="29"/>
                  </a:cxn>
                  <a:cxn ang="0">
                    <a:pos x="44" y="13"/>
                  </a:cxn>
                  <a:cxn ang="0">
                    <a:pos x="44" y="13"/>
                  </a:cxn>
                  <a:cxn ang="0">
                    <a:pos x="44" y="11"/>
                  </a:cxn>
                  <a:cxn ang="0">
                    <a:pos x="44" y="0"/>
                  </a:cxn>
                </a:cxnLst>
                <a:rect l="0" t="0" r="r" b="b"/>
                <a:pathLst>
                  <a:path w="44" h="45">
                    <a:moveTo>
                      <a:pt x="44" y="0"/>
                    </a:moveTo>
                    <a:cubicBezTo>
                      <a:pt x="32" y="0"/>
                      <a:pt x="21" y="5"/>
                      <a:pt x="13" y="14"/>
                    </a:cubicBezTo>
                    <a:lnTo>
                      <a:pt x="13" y="14"/>
                    </a:lnTo>
                    <a:cubicBezTo>
                      <a:pt x="5" y="22"/>
                      <a:pt x="0" y="33"/>
                      <a:pt x="0" y="45"/>
                    </a:cubicBezTo>
                    <a:lnTo>
                      <a:pt x="44" y="45"/>
                    </a:lnTo>
                    <a:lnTo>
                      <a:pt x="44" y="32"/>
                    </a:lnTo>
                    <a:lnTo>
                      <a:pt x="44" y="29"/>
                    </a:lnTo>
                    <a:lnTo>
                      <a:pt x="44" y="13"/>
                    </a:lnTo>
                    <a:lnTo>
                      <a:pt x="44" y="13"/>
                    </a:lnTo>
                    <a:lnTo>
                      <a:pt x="44" y="11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14" name="Freeform 201"/>
              <p:cNvSpPr/>
              <p:nvPr/>
            </p:nvSpPr>
            <p:spPr>
              <a:xfrm>
                <a:off x="4146" y="2418"/>
                <a:ext cx="4" cy="5"/>
              </a:xfrm>
              <a:custGeom>
                <a:avLst/>
                <a:gdLst/>
                <a:cxnLst>
                  <a:cxn ang="0">
                    <a:pos x="18" y="0"/>
                  </a:cxn>
                  <a:cxn ang="0">
                    <a:pos x="6" y="5"/>
                  </a:cxn>
                  <a:cxn ang="0">
                    <a:pos x="6" y="5"/>
                  </a:cxn>
                  <a:cxn ang="0">
                    <a:pos x="0" y="18"/>
                  </a:cxn>
                  <a:cxn ang="0">
                    <a:pos x="18" y="18"/>
                  </a:cxn>
                  <a:cxn ang="0">
                    <a:pos x="18" y="13"/>
                  </a:cxn>
                  <a:cxn ang="0">
                    <a:pos x="18" y="12"/>
                  </a:cxn>
                  <a:cxn ang="0">
                    <a:pos x="18" y="5"/>
                  </a:cxn>
                  <a:cxn ang="0">
                    <a:pos x="18" y="5"/>
                  </a:cxn>
                  <a:cxn ang="0">
                    <a:pos x="18" y="4"/>
                  </a:cxn>
                  <a:cxn ang="0">
                    <a:pos x="18" y="0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cubicBezTo>
                      <a:pt x="13" y="0"/>
                      <a:pt x="9" y="2"/>
                      <a:pt x="6" y="5"/>
                    </a:cubicBezTo>
                    <a:lnTo>
                      <a:pt x="6" y="5"/>
                    </a:lnTo>
                    <a:cubicBezTo>
                      <a:pt x="2" y="9"/>
                      <a:pt x="0" y="13"/>
                      <a:pt x="0" y="18"/>
                    </a:cubicBezTo>
                    <a:lnTo>
                      <a:pt x="18" y="18"/>
                    </a:lnTo>
                    <a:lnTo>
                      <a:pt x="18" y="13"/>
                    </a:lnTo>
                    <a:lnTo>
                      <a:pt x="18" y="12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8" y="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15" name="Freeform 202"/>
              <p:cNvSpPr/>
              <p:nvPr/>
            </p:nvSpPr>
            <p:spPr>
              <a:xfrm>
                <a:off x="3995" y="2422"/>
                <a:ext cx="155" cy="34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677" y="0"/>
                  </a:cxn>
                  <a:cxn ang="0">
                    <a:pos x="677" y="74"/>
                  </a:cxn>
                  <a:cxn ang="0">
                    <a:pos x="598" y="148"/>
                  </a:cxn>
                  <a:cxn ang="0">
                    <a:pos x="79" y="148"/>
                  </a:cxn>
                  <a:cxn ang="0">
                    <a:pos x="0" y="74"/>
                  </a:cxn>
                  <a:cxn ang="0">
                    <a:pos x="0" y="0"/>
                  </a:cxn>
                </a:cxnLst>
                <a:rect l="0" t="0" r="r" b="b"/>
                <a:pathLst>
                  <a:path w="677" h="148">
                    <a:moveTo>
                      <a:pt x="0" y="0"/>
                    </a:moveTo>
                    <a:lnTo>
                      <a:pt x="677" y="0"/>
                    </a:lnTo>
                    <a:lnTo>
                      <a:pt x="677" y="74"/>
                    </a:lnTo>
                    <a:cubicBezTo>
                      <a:pt x="677" y="115"/>
                      <a:pt x="642" y="148"/>
                      <a:pt x="598" y="148"/>
                    </a:cubicBezTo>
                    <a:lnTo>
                      <a:pt x="79" y="148"/>
                    </a:lnTo>
                    <a:cubicBezTo>
                      <a:pt x="36" y="148"/>
                      <a:pt x="0" y="115"/>
                      <a:pt x="0" y="7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73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16" name="Rectangle 203"/>
              <p:cNvSpPr>
                <a:spLocks noChangeArrowheads="1"/>
              </p:cNvSpPr>
              <p:nvPr/>
            </p:nvSpPr>
            <p:spPr>
              <a:xfrm>
                <a:off x="3627" y="2422"/>
                <a:ext cx="368" cy="17"/>
              </a:xfrm>
              <a:prstGeom prst="rect">
                <a:avLst/>
              </a:prstGeom>
              <a:solidFill>
                <a:srgbClr val="ef7532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  <p:sp>
            <p:nvSpPr>
              <p:cNvPr id="217" name="Rectangle 204"/>
              <p:cNvSpPr>
                <a:spLocks noChangeArrowheads="1"/>
              </p:cNvSpPr>
              <p:nvPr/>
            </p:nvSpPr>
            <p:spPr>
              <a:xfrm>
                <a:off x="4011" y="2422"/>
                <a:ext cx="123" cy="14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/>
              </a:p>
            </p:txBody>
          </p:sp>
        </p:grpSp>
        <p:sp>
          <p:nvSpPr>
            <p:cNvPr id="17" name="Rectangle 206"/>
            <p:cNvSpPr>
              <a:spLocks noChangeArrowheads="1"/>
            </p:cNvSpPr>
            <p:nvPr/>
          </p:nvSpPr>
          <p:spPr>
            <a:xfrm>
              <a:off x="4011" y="2422"/>
              <a:ext cx="123" cy="7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/>
            </a:p>
          </p:txBody>
        </p:sp>
      </p:grpSp>
      <p:grpSp>
        <p:nvGrpSpPr>
          <p:cNvPr id="218" name="Группа 217"/>
          <p:cNvGrpSpPr/>
          <p:nvPr/>
        </p:nvGrpSpPr>
        <p:grpSpPr>
          <a:xfrm rot="0">
            <a:off x="2665240" y="3985150"/>
            <a:ext cx="1540052" cy="1882468"/>
            <a:chOff x="4887771" y="3986008"/>
            <a:chExt cx="1493456" cy="1825512"/>
          </a:xfrm>
        </p:grpSpPr>
        <p:pic>
          <p:nvPicPr>
            <p:cNvPr id="219" name="Рисунок 218" descr="ФГОС_Метапредметные_результаты_5кл_02.tif"/>
            <p:cNvPicPr/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5661929" y="3986008"/>
              <a:ext cx="707424" cy="8842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0" name="Рисунок 219" descr="ФГОС_Метапредметные_результаты_5кл_01.tif"/>
            <p:cNvPicPr/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4887771" y="3986008"/>
              <a:ext cx="707424" cy="8842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1" name="Рисунок 220" descr="ФГОС_Метапредметные_результаты_6кл_03.tif"/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5673803" y="4927240"/>
              <a:ext cx="707424" cy="8842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2" name="Рисунок 221" descr="ФГОС_Метапредметные_результаты_6кл_02.tif"/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4887772" y="4927240"/>
              <a:ext cx="707424" cy="8842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3" name="Рисунок 222"/>
          <p:cNvPicPr>
            <a:picLocks noChangeAspect="1"/>
          </p:cNvPicPr>
          <p:nvPr/>
        </p:nvPicPr>
        <p:blipFill rotWithShape="1">
          <a:blip r:embed="rId9"/>
          <a:srcRect l="33440" t="13230" r="34790" b="10790"/>
          <a:stretch>
            <a:fillRect/>
          </a:stretch>
        </p:blipFill>
        <p:spPr>
          <a:xfrm>
            <a:off x="3463552" y="4385008"/>
            <a:ext cx="1372743" cy="188246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224" name="Скругленный прямоугольник 32"/>
          <p:cNvSpPr>
            <a:spLocks noChangeArrowheads="1"/>
          </p:cNvSpPr>
          <p:nvPr/>
        </p:nvSpPr>
        <p:spPr>
          <a:xfrm>
            <a:off x="2555610" y="3516541"/>
            <a:ext cx="2445576" cy="405004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</a:ln>
        </p:spPr>
        <p:txBody>
          <a:bodyPr wrap="none" lIns="89783" tIns="46687" rIns="89783" bIns="46687" anchor="ctr"/>
          <a:lstStyle>
            <a:lvl1pPr eaLnBrk="0" hangingPunct="0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>
              <a:lnSpc>
                <a:spcPct val="85000"/>
              </a:lnSpc>
              <a:defRPr/>
            </a:pPr>
            <a:r>
              <a:rPr lang="ru-RU" altLang="ru-RU" sz="1400" b="1">
                <a:solidFill>
                  <a:srgbClr val="003366"/>
                </a:solidFill>
                <a:latin typeface="Calibri"/>
              </a:rPr>
              <a:t>Раздаточные материалы</a:t>
            </a:r>
            <a:endParaRPr lang="ru-RU" altLang="ru-RU" sz="1400" b="1">
              <a:solidFill>
                <a:srgbClr val="003366"/>
              </a:solidFill>
              <a:latin typeface="Calibri"/>
            </a:endParaRPr>
          </a:p>
          <a:p>
            <a:pPr>
              <a:lnSpc>
                <a:spcPct val="85000"/>
              </a:lnSpc>
              <a:defRPr/>
            </a:pPr>
            <a:r>
              <a:rPr lang="ru-RU" altLang="ru-RU" sz="1400" b="1">
                <a:solidFill>
                  <a:srgbClr val="003366"/>
                </a:solidFill>
                <a:latin typeface="Calibri"/>
              </a:rPr>
              <a:t>(4 варианта)</a:t>
            </a:r>
            <a:endParaRPr lang="ru-RU" altLang="ru-RU" sz="1400" b="1">
              <a:solidFill>
                <a:srgbClr val="003366"/>
              </a:solidFill>
              <a:latin typeface="Calibri"/>
            </a:endParaRPr>
          </a:p>
        </p:txBody>
      </p:sp>
      <p:sp>
        <p:nvSpPr>
          <p:cNvPr id="225" name="Прямоугольник 224"/>
          <p:cNvSpPr/>
          <p:nvPr/>
        </p:nvSpPr>
        <p:spPr>
          <a:xfrm>
            <a:off x="2243722" y="1018730"/>
            <a:ext cx="4344228" cy="202355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marL="285750" indent="-285750" eaLnBrk="0" hangingPunct="0">
              <a:buFont typeface="Arial"/>
              <a:buChar char="•"/>
              <a:defRPr/>
            </a:pPr>
            <a:r>
              <a:rPr lang="ru-RU" altLang="ru-RU">
                <a:solidFill>
                  <a:srgbClr val="003366"/>
                </a:solidFill>
              </a:rPr>
              <a:t>Читательская грамотность</a:t>
            </a:r>
            <a:endParaRPr lang="ru-RU" altLang="ru-RU">
              <a:solidFill>
                <a:srgbClr val="003366"/>
              </a:solidFill>
            </a:endParaRPr>
          </a:p>
          <a:p>
            <a:pPr eaLnBrk="0" hangingPunct="0">
              <a:defRPr/>
            </a:pPr>
            <a:endParaRPr lang="ru-RU" altLang="ru-RU" sz="800">
              <a:solidFill>
                <a:srgbClr val="003366"/>
              </a:solidFill>
            </a:endParaRPr>
          </a:p>
          <a:p>
            <a:pPr marL="285750" indent="-285750" eaLnBrk="0" hangingPunct="0">
              <a:buFont typeface="Arial"/>
              <a:buChar char="•"/>
              <a:defRPr/>
            </a:pPr>
            <a:r>
              <a:rPr lang="ru-RU" altLang="ru-RU">
                <a:solidFill>
                  <a:srgbClr val="003366"/>
                </a:solidFill>
              </a:rPr>
              <a:t>Математическая грамотность</a:t>
            </a:r>
            <a:endParaRPr lang="ru-RU" altLang="ru-RU">
              <a:solidFill>
                <a:srgbClr val="003366"/>
              </a:solidFill>
            </a:endParaRPr>
          </a:p>
          <a:p>
            <a:pPr eaLnBrk="0" hangingPunct="0">
              <a:defRPr/>
            </a:pPr>
            <a:endParaRPr lang="ru-RU" altLang="ru-RU" sz="800">
              <a:solidFill>
                <a:srgbClr val="003366"/>
              </a:solidFill>
            </a:endParaRPr>
          </a:p>
          <a:p>
            <a:pPr marL="285750" indent="-285750" eaLnBrk="0" hangingPunct="0">
              <a:buFont typeface="Arial"/>
              <a:buChar char="•"/>
              <a:defRPr/>
            </a:pPr>
            <a:r>
              <a:rPr lang="ru-RU" altLang="ru-RU">
                <a:solidFill>
                  <a:srgbClr val="003366"/>
                </a:solidFill>
              </a:rPr>
              <a:t>Естественно-научная грамотность</a:t>
            </a:r>
            <a:endParaRPr lang="ru-RU" altLang="ru-RU">
              <a:solidFill>
                <a:srgbClr val="003366"/>
              </a:solidFill>
            </a:endParaRPr>
          </a:p>
          <a:p>
            <a:pPr eaLnBrk="0" hangingPunct="0">
              <a:defRPr/>
            </a:pPr>
            <a:endParaRPr lang="ru-RU" altLang="ru-RU" sz="900">
              <a:solidFill>
                <a:srgbClr val="003366"/>
              </a:solidFill>
            </a:endParaRPr>
          </a:p>
          <a:p>
            <a:pPr marL="285750" indent="-285750" eaLnBrk="0" hangingPunct="0">
              <a:buFont typeface="Arial"/>
              <a:buChar char="•"/>
              <a:defRPr/>
            </a:pPr>
            <a:r>
              <a:rPr lang="ru-RU" altLang="ru-RU">
                <a:solidFill>
                  <a:srgbClr val="003366"/>
                </a:solidFill>
              </a:rPr>
              <a:t>Креативное мышление</a:t>
            </a:r>
            <a:endParaRPr lang="ru-RU" altLang="ru-RU">
              <a:solidFill>
                <a:srgbClr val="003366"/>
              </a:solidFill>
            </a:endParaRPr>
          </a:p>
          <a:p>
            <a:pPr marL="180000" indent="-180000" eaLnBrk="0" hangingPunct="0">
              <a:buFont typeface="Arial"/>
              <a:buChar char="•"/>
              <a:defRPr/>
            </a:pPr>
            <a:endParaRPr lang="ru-RU" sz="1400">
              <a:solidFill>
                <a:srgbClr val="003366"/>
              </a:solidFill>
            </a:endParaRPr>
          </a:p>
          <a:p>
            <a:pPr marL="180000" indent="-180000" eaLnBrk="0" hangingPunct="0">
              <a:buFont typeface="Arial"/>
              <a:buChar char="•"/>
              <a:defRPr/>
            </a:pPr>
            <a:endParaRPr lang="ru-RU" sz="1400">
              <a:solidFill>
                <a:srgbClr val="00336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10744197" y="4414401"/>
            <a:ext cx="1283386" cy="1667913"/>
          </a:xfrm>
          <a:prstGeom prst="rect">
            <a:avLst/>
          </a:prstGeom>
          <a:ln>
            <a:solidFill>
              <a:srgbClr val="ff99cc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9345010" y="4385008"/>
            <a:ext cx="1274380" cy="1641619"/>
          </a:xfrm>
          <a:prstGeom prst="rect">
            <a:avLst/>
          </a:prstGeom>
          <a:ln>
            <a:solidFill>
              <a:srgbClr val="ff99cc"/>
            </a:solidFill>
          </a:ln>
        </p:spPr>
      </p:pic>
      <p:pic>
        <p:nvPicPr>
          <p:cNvPr id="226" name="Picture 3"/>
          <p:cNvPicPr>
            <a:picLocks noChangeAspect="1" noChangeArrowheads="1"/>
          </p:cNvPicPr>
          <p:nvPr/>
        </p:nvPicPr>
        <p:blipFill rotWithShape="1">
          <a:blip r:embed="rId12"/>
          <a:srcRect/>
          <a:stretch>
            <a:fillRect/>
          </a:stretch>
        </p:blipFill>
        <p:spPr>
          <a:xfrm>
            <a:off x="7170894" y="4199027"/>
            <a:ext cx="1848509" cy="240702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83496" y="390946"/>
            <a:ext cx="8645052" cy="44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spc="-30">
                <a:solidFill>
                  <a:schemeClr val="bg1">
                    <a:lumMod val="65000"/>
                  </a:schemeClr>
                </a:solidFill>
                <a:latin typeface="Arial"/>
                <a:ea typeface="Open Sans"/>
                <a:cs typeface="Arial"/>
              </a:rPr>
              <a:t>Единая система оценки качества образования</a:t>
            </a:r>
            <a:endParaRPr lang="ru-RU" sz="2400" b="1" spc="-30">
              <a:solidFill>
                <a:schemeClr val="bg1">
                  <a:lumMod val="65000"/>
                </a:schemeClr>
              </a:solidFill>
              <a:latin typeface="Arial"/>
              <a:ea typeface="Open Sans"/>
              <a:cs typeface="Arial"/>
            </a:endParaRPr>
          </a:p>
        </p:txBody>
      </p:sp>
      <p:sp>
        <p:nvSpPr>
          <p:cNvPr id="90" name="TextBox 41"/>
          <p:cNvSpPr txBox="1"/>
          <p:nvPr/>
        </p:nvSpPr>
        <p:spPr>
          <a:xfrm>
            <a:off x="7884523" y="5121483"/>
            <a:ext cx="2655350" cy="43159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ru-RU" sz="1350">
                <a:latin typeface="Arial"/>
                <a:ea typeface="Open Sans Light"/>
                <a:cs typeface="Arial"/>
              </a:rPr>
              <a:t>Международные исследования</a:t>
            </a:r>
            <a:endParaRPr lang="ru-RU" sz="1350">
              <a:latin typeface="Arial"/>
              <a:ea typeface="Open Sans Light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12270" y="3033997"/>
            <a:ext cx="2496209" cy="735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350">
                <a:latin typeface="Arial"/>
                <a:ea typeface="Open Sans Light"/>
                <a:cs typeface="Arial"/>
              </a:rPr>
              <a:t>Национальные исследования </a:t>
            </a:r>
            <a:endParaRPr lang="ru-RU" sz="1350">
              <a:latin typeface="Arial"/>
              <a:ea typeface="Open Sans Light"/>
              <a:cs typeface="Arial"/>
            </a:endParaRPr>
          </a:p>
          <a:p>
            <a:pPr algn="ctr">
              <a:defRPr/>
            </a:pPr>
            <a:r>
              <a:rPr lang="ru-RU" sz="1350">
                <a:latin typeface="Arial"/>
                <a:ea typeface="Open Sans Light"/>
                <a:cs typeface="Arial"/>
              </a:rPr>
              <a:t>качества образования</a:t>
            </a:r>
            <a:endParaRPr lang="ru-RU" sz="1350">
              <a:latin typeface="Arial"/>
              <a:ea typeface="Open Sans Light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23110" y="3150007"/>
            <a:ext cx="2002155" cy="543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500">
                <a:latin typeface="Arial"/>
                <a:ea typeface="Open Sans Light"/>
                <a:cs typeface="Arial"/>
              </a:rPr>
              <a:t>Государственная </a:t>
            </a:r>
            <a:endParaRPr lang="ru-RU" sz="1500">
              <a:latin typeface="Arial"/>
              <a:ea typeface="Open Sans Light"/>
              <a:cs typeface="Arial"/>
            </a:endParaRPr>
          </a:p>
          <a:p>
            <a:pPr algn="ctr">
              <a:defRPr/>
            </a:pPr>
            <a:r>
              <a:rPr lang="ru-RU" sz="1500">
                <a:latin typeface="Arial"/>
                <a:ea typeface="Open Sans Light"/>
                <a:cs typeface="Arial"/>
              </a:rPr>
              <a:t>итоговая аттестация</a:t>
            </a:r>
            <a:endParaRPr lang="ru-RU" sz="1500">
              <a:latin typeface="Arial"/>
              <a:ea typeface="Open Sans Light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56435" y="4929238"/>
            <a:ext cx="20497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500">
                <a:latin typeface="Arial"/>
                <a:ea typeface="Open Sans Light"/>
                <a:cs typeface="Arial"/>
              </a:rPr>
              <a:t>Всероссийские </a:t>
            </a:r>
            <a:endParaRPr lang="ru-RU" sz="1500">
              <a:latin typeface="Arial"/>
              <a:ea typeface="Open Sans Light"/>
              <a:cs typeface="Arial"/>
            </a:endParaRPr>
          </a:p>
          <a:p>
            <a:pPr algn="ctr">
              <a:defRPr/>
            </a:pPr>
            <a:r>
              <a:rPr lang="ru-RU" sz="1500">
                <a:latin typeface="Arial"/>
                <a:ea typeface="Open Sans Light"/>
                <a:cs typeface="Arial"/>
              </a:rPr>
              <a:t>проверочные работы</a:t>
            </a:r>
            <a:endParaRPr lang="ru-RU" sz="1500">
              <a:latin typeface="Arial"/>
              <a:ea typeface="Open Sans Light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29680" y="1818968"/>
            <a:ext cx="281031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050">
                <a:latin typeface="Arial"/>
                <a:ea typeface="Open Sans Light"/>
                <a:cs typeface="Arial"/>
              </a:rPr>
              <a:t>Общероссийская оценка по модели PISA</a:t>
            </a:r>
            <a:r>
              <a:rPr lang="en-US" sz="1050">
                <a:latin typeface="Arial"/>
                <a:ea typeface="Open Sans Light"/>
                <a:cs typeface="Arial"/>
              </a:rPr>
              <a:t>*</a:t>
            </a:r>
            <a:endParaRPr lang="ru-RU" sz="1050">
              <a:latin typeface="Arial"/>
              <a:ea typeface="Open Sans Light"/>
              <a:cs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48201" y="5897088"/>
            <a:ext cx="4191672" cy="197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5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Open Sans Light"/>
                <a:cs typeface="Open Sans Light"/>
              </a:rPr>
              <a:t>*</a:t>
            </a:r>
            <a:r>
              <a:rPr lang="ru-RU" sz="75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Open Sans Light"/>
                <a:cs typeface="Open Sans Light"/>
              </a:rPr>
              <a:t>Приказ МИНПРОСВЕЩЕНИЯ N 219, РОСОБРНАДЗОРА приказ N 590, от 06.05.2019</a:t>
            </a:r>
            <a:endParaRPr lang="ru-RU" sz="75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1927717" y="6273316"/>
            <a:ext cx="1575994" cy="703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sz="525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  <a:endParaRPr lang="ru-RU" sz="525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476690" y="2380079"/>
            <a:ext cx="910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PISA</a:t>
            </a:r>
            <a:endParaRPr lang="ru-RU" b="1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366260" y="1522917"/>
            <a:ext cx="916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>
                <a:solidFill>
                  <a:srgbClr val="ff0000"/>
                </a:solidFill>
                <a:latin typeface="Arial"/>
                <a:ea typeface="Open Sans Light"/>
                <a:cs typeface="Arial"/>
              </a:rPr>
              <a:t>НОВОЕ!</a:t>
            </a:r>
            <a:endParaRPr lang="ru-RU" sz="1400" b="1">
              <a:solidFill>
                <a:srgbClr val="ff0000"/>
              </a:solidFill>
              <a:latin typeface="Arial"/>
              <a:ea typeface="Open Sans Light"/>
              <a:cs typeface="Arial"/>
            </a:endParaRPr>
          </a:p>
        </p:txBody>
      </p:sp>
      <p:grpSp>
        <p:nvGrpSpPr>
          <p:cNvPr id="10" name="Группа 9"/>
          <p:cNvGrpSpPr/>
          <p:nvPr/>
        </p:nvGrpSpPr>
        <p:grpSpPr>
          <a:xfrm rot="0">
            <a:off x="3984842" y="2056533"/>
            <a:ext cx="4142618" cy="3403250"/>
            <a:chOff x="3281123" y="1599044"/>
            <a:chExt cx="5523490" cy="4537666"/>
          </a:xfrm>
        </p:grpSpPr>
        <p:grpSp>
          <p:nvGrpSpPr>
            <p:cNvPr id="9" name="Группа 8"/>
            <p:cNvGrpSpPr/>
            <p:nvPr/>
          </p:nvGrpSpPr>
          <p:grpSpPr>
            <a:xfrm rot="0">
              <a:off x="3333469" y="1599044"/>
              <a:ext cx="5450890" cy="4537666"/>
              <a:chOff x="3381956" y="1489057"/>
              <a:chExt cx="5450890" cy="4537666"/>
            </a:xfrm>
          </p:grpSpPr>
          <p:sp>
            <p:nvSpPr>
              <p:cNvPr id="87" name="Полилиния: фигура 81"/>
              <p:cNvSpPr/>
              <p:nvPr/>
            </p:nvSpPr>
            <p:spPr>
              <a:xfrm>
                <a:off x="3381956" y="1490234"/>
                <a:ext cx="5450890" cy="4536489"/>
              </a:xfrm>
              <a:custGeom>
                <a:avLst/>
                <a:gdLst>
                  <a:gd name="connsiteX0" fmla="*/ 1239899 w 2487142"/>
                  <a:gd name="connsiteY0" fmla="*/ 337 h 2322329"/>
                  <a:gd name="connsiteX1" fmla="*/ 1507315 w 2487142"/>
                  <a:gd name="connsiteY1" fmla="*/ 197071 h 2322329"/>
                  <a:gd name="connsiteX2" fmla="*/ 1318646 w 2487142"/>
                  <a:gd name="connsiteY2" fmla="*/ 517080 h 2322329"/>
                  <a:gd name="connsiteX3" fmla="*/ 1318646 w 2487142"/>
                  <a:gd name="connsiteY3" fmla="*/ 895666 h 2322329"/>
                  <a:gd name="connsiteX4" fmla="*/ 1609891 w 2487142"/>
                  <a:gd name="connsiteY4" fmla="*/ 1097930 h 2322329"/>
                  <a:gd name="connsiteX5" fmla="*/ 1962538 w 2487142"/>
                  <a:gd name="connsiteY5" fmla="*/ 950500 h 2322329"/>
                  <a:gd name="connsiteX6" fmla="*/ 2121236 w 2487142"/>
                  <a:gd name="connsiteY6" fmla="*/ 672671 h 2322329"/>
                  <a:gd name="connsiteX7" fmla="*/ 2467867 w 2487142"/>
                  <a:gd name="connsiteY7" fmla="*/ 812594 h 2322329"/>
                  <a:gd name="connsiteX8" fmla="*/ 2325364 w 2487142"/>
                  <a:gd name="connsiteY8" fmla="*/ 1157361 h 2322329"/>
                  <a:gd name="connsiteX9" fmla="*/ 2016716 w 2487142"/>
                  <a:gd name="connsiteY9" fmla="*/ 1071990 h 2322329"/>
                  <a:gd name="connsiteX10" fmla="*/ 1655532 w 2487142"/>
                  <a:gd name="connsiteY10" fmla="*/ 1220404 h 2322329"/>
                  <a:gd name="connsiteX11" fmla="*/ 1663412 w 2487142"/>
                  <a:gd name="connsiteY11" fmla="*/ 1300193 h 2322329"/>
                  <a:gd name="connsiteX12" fmla="*/ 1580340 w 2487142"/>
                  <a:gd name="connsiteY12" fmla="*/ 1547111 h 2322329"/>
                  <a:gd name="connsiteX13" fmla="*/ 1864033 w 2487142"/>
                  <a:gd name="connsiteY13" fmla="*/ 1833760 h 2322329"/>
                  <a:gd name="connsiteX14" fmla="*/ 2185031 w 2487142"/>
                  <a:gd name="connsiteY14" fmla="*/ 1875105 h 2322329"/>
                  <a:gd name="connsiteX15" fmla="*/ 2182647 w 2487142"/>
                  <a:gd name="connsiteY15" fmla="*/ 2246580 h 2322329"/>
                  <a:gd name="connsiteX16" fmla="*/ 1811169 w 2487142"/>
                  <a:gd name="connsiteY16" fmla="*/ 2244196 h 2322329"/>
                  <a:gd name="connsiteX17" fmla="*/ 1771768 w 2487142"/>
                  <a:gd name="connsiteY17" fmla="*/ 1922414 h 2322329"/>
                  <a:gd name="connsiteX18" fmla="*/ 1486761 w 2487142"/>
                  <a:gd name="connsiteY18" fmla="*/ 1637407 h 2322329"/>
                  <a:gd name="connsiteX19" fmla="*/ 1019192 w 2487142"/>
                  <a:gd name="connsiteY19" fmla="*/ 1637407 h 2322329"/>
                  <a:gd name="connsiteX20" fmla="*/ 734185 w 2487142"/>
                  <a:gd name="connsiteY20" fmla="*/ 1922414 h 2322329"/>
                  <a:gd name="connsiteX21" fmla="*/ 734185 w 2487142"/>
                  <a:gd name="connsiteY21" fmla="*/ 2190406 h 2322329"/>
                  <a:gd name="connsiteX22" fmla="*/ 374256 w 2487142"/>
                  <a:gd name="connsiteY22" fmla="*/ 2282343 h 2322329"/>
                  <a:gd name="connsiteX23" fmla="*/ 282318 w 2487142"/>
                  <a:gd name="connsiteY23" fmla="*/ 1922414 h 2322329"/>
                  <a:gd name="connsiteX24" fmla="*/ 642247 w 2487142"/>
                  <a:gd name="connsiteY24" fmla="*/ 1830476 h 2322329"/>
                  <a:gd name="connsiteX25" fmla="*/ 924299 w 2487142"/>
                  <a:gd name="connsiteY25" fmla="*/ 1544813 h 2322329"/>
                  <a:gd name="connsiteX26" fmla="*/ 850749 w 2487142"/>
                  <a:gd name="connsiteY26" fmla="*/ 1216464 h 2322329"/>
                  <a:gd name="connsiteX27" fmla="*/ 487923 w 2487142"/>
                  <a:gd name="connsiteY27" fmla="*/ 1068707 h 2322329"/>
                  <a:gd name="connsiteX28" fmla="*/ 223951 w 2487142"/>
                  <a:gd name="connsiteY28" fmla="*/ 1166473 h 2322329"/>
                  <a:gd name="connsiteX29" fmla="*/ 4696 w 2487142"/>
                  <a:gd name="connsiteY29" fmla="*/ 846683 h 2322329"/>
                  <a:gd name="connsiteX30" fmla="*/ 324488 w 2487142"/>
                  <a:gd name="connsiteY30" fmla="*/ 627425 h 2322329"/>
                  <a:gd name="connsiteX31" fmla="*/ 543743 w 2487142"/>
                  <a:gd name="connsiteY31" fmla="*/ 947217 h 2322329"/>
                  <a:gd name="connsiteX32" fmla="*/ 897703 w 2487142"/>
                  <a:gd name="connsiteY32" fmla="*/ 1095303 h 2322329"/>
                  <a:gd name="connsiteX33" fmla="*/ 1187306 w 2487142"/>
                  <a:gd name="connsiteY33" fmla="*/ 895338 h 2322329"/>
                  <a:gd name="connsiteX34" fmla="*/ 1187306 w 2487142"/>
                  <a:gd name="connsiteY34" fmla="*/ 517080 h 2322329"/>
                  <a:gd name="connsiteX35" fmla="*/ 998637 w 2487142"/>
                  <a:gd name="connsiteY35" fmla="*/ 328411 h 2322329"/>
                  <a:gd name="connsiteX36" fmla="*/ 1187306 w 2487142"/>
                  <a:gd name="connsiteY36" fmla="*/ 8405 h 2322329"/>
                  <a:gd name="connsiteX37" fmla="*/ 1239899 w 2487142"/>
                  <a:gd name="connsiteY37" fmla="*/ 337 h 2322329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487142" h="2322329">
                    <a:moveTo>
                      <a:pt x="1239899" y="337"/>
                    </a:moveTo>
                    <a:cubicBezTo>
                      <a:pt x="1361920" y="-5871"/>
                      <a:pt x="1475580" y="74165"/>
                      <a:pt x="1507315" y="197071"/>
                    </a:cubicBezTo>
                    <a:cubicBezTo>
                      <a:pt x="1543581" y="337539"/>
                      <a:pt x="1459114" y="480810"/>
                      <a:pt x="1318646" y="517080"/>
                    </a:cubicBezTo>
                    <a:lnTo>
                      <a:pt x="1318646" y="895666"/>
                    </a:lnTo>
                    <a:cubicBezTo>
                      <a:pt x="1441383" y="915420"/>
                      <a:pt x="1548517" y="989820"/>
                      <a:pt x="1609891" y="1097930"/>
                    </a:cubicBezTo>
                    <a:lnTo>
                      <a:pt x="1962538" y="950500"/>
                    </a:lnTo>
                    <a:cubicBezTo>
                      <a:pt x="1947014" y="832754"/>
                      <a:pt x="2011928" y="719113"/>
                      <a:pt x="2121236" y="672671"/>
                    </a:cubicBezTo>
                    <a:cubicBezTo>
                      <a:pt x="2255593" y="615591"/>
                      <a:pt x="2410787" y="678237"/>
                      <a:pt x="2467867" y="812594"/>
                    </a:cubicBezTo>
                    <a:cubicBezTo>
                      <a:pt x="2521874" y="947145"/>
                      <a:pt x="2458608" y="1100206"/>
                      <a:pt x="2325364" y="1157361"/>
                    </a:cubicBezTo>
                    <a:cubicBezTo>
                      <a:pt x="2215025" y="1202158"/>
                      <a:pt x="2088352" y="1167120"/>
                      <a:pt x="2016716" y="1071990"/>
                    </a:cubicBezTo>
                    <a:lnTo>
                      <a:pt x="1655532" y="1220404"/>
                    </a:lnTo>
                    <a:cubicBezTo>
                      <a:pt x="1660818" y="1246669"/>
                      <a:pt x="1663458" y="1273400"/>
                      <a:pt x="1663412" y="1300193"/>
                    </a:cubicBezTo>
                    <a:cubicBezTo>
                      <a:pt x="1663439" y="1389363"/>
                      <a:pt x="1634262" y="1476089"/>
                      <a:pt x="1580340" y="1547111"/>
                    </a:cubicBezTo>
                    <a:lnTo>
                      <a:pt x="1864033" y="1833760"/>
                    </a:lnTo>
                    <a:cubicBezTo>
                      <a:pt x="1967825" y="1772158"/>
                      <a:pt x="2100238" y="1789213"/>
                      <a:pt x="2185031" y="1875105"/>
                    </a:cubicBezTo>
                    <a:cubicBezTo>
                      <a:pt x="2286954" y="1978345"/>
                      <a:pt x="2285886" y="2144660"/>
                      <a:pt x="2182647" y="2246580"/>
                    </a:cubicBezTo>
                    <a:cubicBezTo>
                      <a:pt x="2079407" y="2348503"/>
                      <a:pt x="1913092" y="2347435"/>
                      <a:pt x="1811169" y="2244196"/>
                    </a:cubicBezTo>
                    <a:cubicBezTo>
                      <a:pt x="1727591" y="2157798"/>
                      <a:pt x="1711506" y="2026425"/>
                      <a:pt x="1771768" y="1922414"/>
                    </a:cubicBezTo>
                    <a:lnTo>
                      <a:pt x="1486761" y="1637407"/>
                    </a:lnTo>
                    <a:cubicBezTo>
                      <a:pt x="1346198" y="1735052"/>
                      <a:pt x="1159755" y="1735052"/>
                      <a:pt x="1019192" y="1637407"/>
                    </a:cubicBezTo>
                    <a:lnTo>
                      <a:pt x="734185" y="1922414"/>
                    </a:lnTo>
                    <a:cubicBezTo>
                      <a:pt x="783181" y="2005027"/>
                      <a:pt x="783181" y="2107793"/>
                      <a:pt x="734185" y="2190406"/>
                    </a:cubicBezTo>
                    <a:cubicBezTo>
                      <a:pt x="660182" y="2315185"/>
                      <a:pt x="499038" y="2356347"/>
                      <a:pt x="374256" y="2282343"/>
                    </a:cubicBezTo>
                    <a:cubicBezTo>
                      <a:pt x="249476" y="2208337"/>
                      <a:pt x="208315" y="2047193"/>
                      <a:pt x="282318" y="1922414"/>
                    </a:cubicBezTo>
                    <a:cubicBezTo>
                      <a:pt x="356324" y="1797635"/>
                      <a:pt x="517468" y="1756473"/>
                      <a:pt x="642247" y="1830476"/>
                    </a:cubicBezTo>
                    <a:lnTo>
                      <a:pt x="924299" y="1544813"/>
                    </a:lnTo>
                    <a:cubicBezTo>
                      <a:pt x="853747" y="1451013"/>
                      <a:pt x="826953" y="1331396"/>
                      <a:pt x="850749" y="1216464"/>
                    </a:cubicBezTo>
                    <a:lnTo>
                      <a:pt x="487923" y="1068707"/>
                    </a:lnTo>
                    <a:cubicBezTo>
                      <a:pt x="424654" y="1147425"/>
                      <a:pt x="323233" y="1184992"/>
                      <a:pt x="223951" y="1166473"/>
                    </a:cubicBezTo>
                    <a:cubicBezTo>
                      <a:pt x="75097" y="1138711"/>
                      <a:pt x="-23067" y="995537"/>
                      <a:pt x="4696" y="846683"/>
                    </a:cubicBezTo>
                    <a:cubicBezTo>
                      <a:pt x="32458" y="697829"/>
                      <a:pt x="175631" y="599663"/>
                      <a:pt x="324488" y="627425"/>
                    </a:cubicBezTo>
                    <a:cubicBezTo>
                      <a:pt x="473341" y="655187"/>
                      <a:pt x="571505" y="798363"/>
                      <a:pt x="543743" y="947217"/>
                    </a:cubicBezTo>
                    <a:lnTo>
                      <a:pt x="897703" y="1095303"/>
                    </a:lnTo>
                    <a:cubicBezTo>
                      <a:pt x="959242" y="988477"/>
                      <a:pt x="1065607" y="915035"/>
                      <a:pt x="1187306" y="895338"/>
                    </a:cubicBezTo>
                    <a:lnTo>
                      <a:pt x="1187306" y="517080"/>
                    </a:lnTo>
                    <a:cubicBezTo>
                      <a:pt x="1094781" y="493189"/>
                      <a:pt x="1022528" y="420936"/>
                      <a:pt x="998637" y="328411"/>
                    </a:cubicBezTo>
                    <a:cubicBezTo>
                      <a:pt x="962371" y="187946"/>
                      <a:pt x="1046839" y="44671"/>
                      <a:pt x="1187306" y="8405"/>
                    </a:cubicBezTo>
                    <a:cubicBezTo>
                      <a:pt x="1204865" y="3871"/>
                      <a:pt x="1222467" y="1224"/>
                      <a:pt x="1239899" y="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88000">
                    <a:srgbClr val="2d2b8d"/>
                  </a:gs>
                </a:gsLst>
                <a:lin ang="2400000" scaled="0"/>
              </a:gradFill>
              <a:ln w="32742" cap="flat">
                <a:noFill/>
                <a:prstDash val="solid"/>
                <a:miter/>
              </a:ln>
            </p:spPr>
            <p:txBody>
              <a:bodyPr rot="0" vert="horz" wrap="square" lIns="68580" tIns="34290" rIns="68580" bIns="34290" anchor="ctr" anchorCtr="0">
                <a:prstTxWarp prst="textNoShape">
                  <a:avLst/>
                </a:prstTxWarp>
                <a:no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endParaRPr lang="ru-RU" sz="1350"/>
              </a:p>
            </p:txBody>
          </p:sp>
          <p:pic>
            <p:nvPicPr>
              <p:cNvPr id="2" name="Рисунок 1"/>
              <p:cNvPicPr>
                <a:picLocks noChangeAspect="1"/>
              </p:cNvPicPr>
              <p:nvPr/>
            </p:nvPicPr>
            <p:blipFill rotWithShape="1">
              <a:blip r:embed="rId2"/>
              <a:stretch>
                <a:fillRect/>
              </a:stretch>
            </p:blipFill>
            <p:spPr>
              <a:xfrm>
                <a:off x="5268289" y="1489057"/>
                <a:ext cx="1971675" cy="1752600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>
              <a:off x="3281123" y="3133160"/>
              <a:ext cx="1213531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b="1">
                  <a:solidFill>
                    <a:schemeClr val="bg1"/>
                  </a:solidFill>
                  <a:latin typeface="Open Sans"/>
                  <a:ea typeface="Open Sans"/>
                  <a:cs typeface="Open Sans"/>
                </a:rPr>
                <a:t>ГИА</a:t>
              </a:r>
              <a:endParaRPr lang="ru-RU" b="1">
                <a:solidFill>
                  <a:schemeClr val="bg1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769507" y="5470199"/>
              <a:ext cx="1213531" cy="492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b="1">
                  <a:solidFill>
                    <a:schemeClr val="bg1"/>
                  </a:solidFill>
                  <a:latin typeface="Open Sans"/>
                  <a:ea typeface="Open Sans"/>
                  <a:cs typeface="Open Sans"/>
                </a:rPr>
                <a:t>ВПР </a:t>
              </a:r>
              <a:endParaRPr lang="ru-RU" b="1">
                <a:solidFill>
                  <a:schemeClr val="bg1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591081" y="3196057"/>
              <a:ext cx="1213531" cy="492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b="1">
                  <a:solidFill>
                    <a:schemeClr val="bg1"/>
                  </a:solidFill>
                  <a:latin typeface="Open Sans"/>
                  <a:ea typeface="Open Sans"/>
                  <a:cs typeface="Open Sans"/>
                </a:rPr>
                <a:t>НИКО</a:t>
              </a:r>
              <a:endParaRPr lang="ru-RU" b="1">
                <a:solidFill>
                  <a:schemeClr val="bg1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080898" y="5429745"/>
              <a:ext cx="1213531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b="1">
                  <a:solidFill>
                    <a:schemeClr val="bg1"/>
                  </a:solidFill>
                  <a:latin typeface="Open Sans"/>
                  <a:ea typeface="Open Sans"/>
                  <a:cs typeface="Open Sans"/>
                </a:rPr>
                <a:t>МИ</a:t>
              </a:r>
              <a:endParaRPr lang="ru-RU" b="1">
                <a:solidFill>
                  <a:schemeClr val="bg1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sp>
        <p:nvSpPr>
          <p:cNvPr id="36" name="Номер слайда 8"/>
          <p:cNvSpPr txBox="1"/>
          <p:nvPr/>
        </p:nvSpPr>
        <p:spPr>
          <a:xfrm>
            <a:off x="7981950" y="562451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900">
                <a:solidFill>
                  <a:schemeClr val="tx1">
                    <a:tint val="75000"/>
                  </a:schemeClr>
                </a:solidFill>
              </a:rPr>
              <a:t>3</a:t>
            </a:r>
            <a:endParaRPr lang="ru-RU" sz="9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Select="1" noChangeAspect="1"/>
          </p:cNvGraphicFramePr>
          <p:nvPr/>
        </p:nvGraphicFramePr>
        <p:xfrm>
          <a:off x="1525191" y="858441"/>
          <a:ext cx="1191" cy="1191"/>
        </p:xfrm>
        <a:graphic>
          <a:graphicData uri="http://schemas.openxmlformats.org/presentationml/2006/ole">
            <p:oleObj spid="_x0000_s5122" name="Слайд think-cell" r:id="rId4" imgW="359" imgH="360" progId="TCLayout.ActiveDocument.1">
              <p:embed/>
            </p:oleObj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567608" y="375258"/>
            <a:ext cx="7593258" cy="35816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sz="2400" b="1" spc="-3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Open Sans"/>
                <a:cs typeface="Arial"/>
              </a:rPr>
              <a:t>Международная оценка качества образования</a:t>
            </a:r>
            <a:endParaRPr lang="ru-RU" sz="2400" b="1" spc="-3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Open Sans"/>
              <a:cs typeface="Arial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876709" y="1501481"/>
            <a:ext cx="8950584" cy="477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350">
                <a:latin typeface="Open Sans Light"/>
                <a:ea typeface="Open Sans Light"/>
                <a:cs typeface="Open Sans Light"/>
              </a:rPr>
              <a:t>Международные рейтинги качества систем образования опираются на данные исследований </a:t>
            </a:r>
            <a:r>
              <a:rPr lang="en-US" sz="1350">
                <a:latin typeface="Open Sans Light"/>
                <a:ea typeface="Open Sans Light"/>
                <a:cs typeface="Open Sans Light"/>
              </a:rPr>
              <a:t>PIRLS, TIMSS </a:t>
            </a:r>
            <a:r>
              <a:rPr lang="ru-RU" sz="1350">
                <a:latin typeface="Open Sans Light"/>
                <a:ea typeface="Open Sans Light"/>
                <a:cs typeface="Open Sans Light"/>
              </a:rPr>
              <a:t>и </a:t>
            </a:r>
            <a:r>
              <a:rPr lang="en-US" sz="1350">
                <a:latin typeface="Open Sans Light"/>
                <a:ea typeface="Open Sans Light"/>
                <a:cs typeface="Open Sans Light"/>
              </a:rPr>
              <a:t>PISA</a:t>
            </a:r>
            <a:r>
              <a:rPr lang="ru-RU" sz="1350">
                <a:latin typeface="Open Sans Light"/>
                <a:ea typeface="Open Sans Light"/>
                <a:cs typeface="Open Sans Light"/>
              </a:rPr>
              <a:t> </a:t>
            </a:r>
            <a:endParaRPr lang="ru-RU" sz="1350"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439" name="Прямоугольник 438"/>
          <p:cNvSpPr/>
          <p:nvPr/>
        </p:nvSpPr>
        <p:spPr>
          <a:xfrm>
            <a:off x="1760478" y="5845588"/>
            <a:ext cx="6544545" cy="694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sz="525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  <a:endParaRPr lang="ru-RU" sz="525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3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981950" y="5624513"/>
            <a:ext cx="2057400" cy="273844"/>
          </a:xfrm>
        </p:spPr>
        <p:txBody>
          <a:bodyPr/>
          <a:lstStyle/>
          <a:p>
            <a:pPr lvl="0">
              <a:defRPr/>
            </a:pPr>
            <a:r>
              <a:rPr lang="ru-RU"/>
              <a:t>6</a:t>
            </a:r>
            <a:endParaRPr lang="ru-RU"/>
          </a:p>
        </p:txBody>
      </p:sp>
      <p:graphicFrame>
        <p:nvGraphicFramePr>
          <p:cNvPr id="124" name="Таблица 123"/>
          <p:cNvGraphicFramePr>
            <a:graphicFrameLocks noGrp="1"/>
          </p:cNvGraphicFramePr>
          <p:nvPr/>
        </p:nvGraphicFramePr>
        <p:xfrm>
          <a:off x="1774030" y="2127917"/>
          <a:ext cx="8759963" cy="39395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9868"/>
                <a:gridCol w="4680413"/>
                <a:gridCol w="2979682"/>
              </a:tblGrid>
              <a:tr h="1120140">
                <a:tc>
                  <a:txBody>
                    <a:bodyPr vert="horz" lIns="68580" tIns="34290" rIns="68580" bIns="34290" anchor="t" anchorCtr="0"/>
                    <a:p>
                      <a:pPr lvl="0">
                        <a:defRPr/>
                      </a:pPr>
                      <a:endParaRPr lang="ru-RU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eff9"/>
                    </a:solidFill>
                  </a:tcPr>
                </a:tc>
                <a:tc>
                  <a:txBody>
                    <a:bodyPr vert="horz" lIns="68580" tIns="34290" rIns="68580" bIns="34290" anchor="ctr" anchorCtr="0"/>
                    <a:p>
                      <a:pPr>
                        <a:lnSpc>
                          <a:spcPct val="90000"/>
                        </a:lnSpc>
                        <a:defRPr/>
                      </a:pPr>
                      <a:r>
                        <a:rPr lang="ru-RU" sz="1400" b="1">
                          <a:latin typeface="Arial"/>
                          <a:cs typeface="Arial"/>
                        </a:rPr>
                        <a:t>ОСВОЕНИЕ ОСНОВ ЧТЕНИЯ </a:t>
                      </a:r>
                      <a:r>
                        <a:rPr lang="ru-RU" sz="1400">
                          <a:latin typeface="Arial"/>
                          <a:cs typeface="Arial"/>
                        </a:rPr>
                        <a:t>С ЦЕЛЬЮ</a:t>
                      </a:r>
                      <a:endParaRPr lang="ru-RU" sz="1400">
                        <a:latin typeface="Arial"/>
                        <a:cs typeface="Arial"/>
                      </a:endParaRPr>
                    </a:p>
                    <a:p>
                      <a:pPr marL="135000" indent="-135000">
                        <a:buFont typeface="Arial"/>
                        <a:buChar char="•"/>
                        <a:defRPr/>
                      </a:pPr>
                      <a:r>
                        <a:rPr lang="ru-RU" sz="1400">
                          <a:latin typeface="Arial"/>
                          <a:cs typeface="Arial"/>
                        </a:rPr>
                        <a:t>приобретения читательского литературного опыта</a:t>
                      </a:r>
                      <a:endParaRPr lang="ru-RU" sz="1400">
                        <a:latin typeface="Arial"/>
                        <a:cs typeface="Arial"/>
                      </a:endParaRPr>
                    </a:p>
                    <a:p>
                      <a:pPr marL="135000" indent="-135000">
                        <a:buFont typeface="Arial"/>
                        <a:buChar char="•"/>
                        <a:defRPr/>
                      </a:pPr>
                      <a:r>
                        <a:rPr lang="ru-RU" sz="1400">
                          <a:latin typeface="Arial"/>
                          <a:cs typeface="Arial"/>
                        </a:rPr>
                        <a:t>освоения и использования информации</a:t>
                      </a:r>
                      <a:endParaRPr lang="ru-RU" sz="14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eff9"/>
                    </a:solidFill>
                  </a:tcPr>
                </a:tc>
                <a:tc>
                  <a:txBody>
                    <a:bodyPr vert="horz" lIns="68580" tIns="34290" rIns="68580" bIns="34290" anchor="t" anchorCtr="0"/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en-US" sz="1400" b="1">
                          <a:latin typeface="Arial"/>
                          <a:cs typeface="Arial"/>
                        </a:rPr>
                        <a:t>PIRLS</a:t>
                      </a:r>
                      <a:r>
                        <a:rPr lang="ru-RU" sz="1400" b="1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400">
                          <a:latin typeface="Arial"/>
                          <a:cs typeface="Arial"/>
                        </a:rPr>
                        <a:t>–</a:t>
                      </a:r>
                      <a:r>
                        <a:rPr lang="en-US" sz="1400">
                          <a:latin typeface="Arial"/>
                          <a:cs typeface="Arial"/>
                        </a:rPr>
                        <a:t> </a:t>
                      </a:r>
                      <a:endParaRPr lang="en-US" sz="1400">
                        <a:latin typeface="Arial"/>
                        <a:cs typeface="Arial"/>
                      </a:endParaRPr>
                    </a:p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en-US" sz="1400">
                          <a:latin typeface="Arial"/>
                          <a:cs typeface="Arial"/>
                        </a:rPr>
                        <a:t>Progress in International Reading Literacy Study</a:t>
                      </a:r>
                      <a:r>
                        <a:rPr lang="ru-RU" sz="1400">
                          <a:latin typeface="Arial"/>
                          <a:cs typeface="Arial"/>
                        </a:rPr>
                        <a:t>,</a:t>
                      </a:r>
                      <a:endParaRPr lang="ru-RU" sz="1400">
                        <a:latin typeface="Arial"/>
                        <a:cs typeface="Arial"/>
                      </a:endParaRPr>
                    </a:p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ru-RU" sz="1400" b="1">
                          <a:latin typeface="Arial"/>
                          <a:cs typeface="Arial"/>
                        </a:rPr>
                        <a:t>4</a:t>
                      </a:r>
                      <a:r>
                        <a:rPr lang="ru-RU" sz="1400">
                          <a:latin typeface="Arial"/>
                          <a:cs typeface="Arial"/>
                        </a:rPr>
                        <a:t> класс, один раз в 5 лет,</a:t>
                      </a:r>
                      <a:endParaRPr lang="ru-RU" sz="1400">
                        <a:latin typeface="Arial"/>
                        <a:cs typeface="Arial"/>
                      </a:endParaRPr>
                    </a:p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ru-RU" sz="1400">
                          <a:latin typeface="Arial"/>
                          <a:cs typeface="Arial"/>
                        </a:rPr>
                        <a:t>2001, 2006, 2011, 2016, </a:t>
                      </a:r>
                      <a:r>
                        <a:rPr lang="ru-RU" sz="1500" b="1">
                          <a:latin typeface="Arial"/>
                          <a:cs typeface="Arial"/>
                        </a:rPr>
                        <a:t>2021</a:t>
                      </a:r>
                      <a:r>
                        <a:rPr lang="ru-RU" sz="1400">
                          <a:latin typeface="Arial"/>
                          <a:cs typeface="Arial"/>
                        </a:rPr>
                        <a:t>… </a:t>
                      </a:r>
                      <a:endParaRPr lang="ru-RU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eff9"/>
                    </a:solidFill>
                  </a:tcPr>
                </a:tc>
              </a:tr>
              <a:tr h="1120140">
                <a:tc>
                  <a:txBody>
                    <a:bodyPr vert="horz" lIns="68580" tIns="34290" rIns="68580" bIns="34290" anchor="t" anchorCtr="0"/>
                    <a:p>
                      <a:pPr lvl="0">
                        <a:defRPr/>
                      </a:pPr>
                      <a:endParaRPr lang="ru-RU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lIns="68580" tIns="34290" rIns="68580" bIns="34290" anchor="ctr" anchorCtr="0"/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ru-RU" sz="1400" b="1">
                          <a:latin typeface="Arial"/>
                          <a:cs typeface="Arial"/>
                        </a:rPr>
                        <a:t>ОСВОЕНИЕ ОСНОВ МАТЕМАТИКИ И ЕСТЕСТВЕННО-НАУЧНЫХ ПРЕДМЕТОВ:</a:t>
                      </a:r>
                      <a:endParaRPr lang="ru-RU" sz="1400" b="1">
                        <a:latin typeface="Arial"/>
                        <a:cs typeface="Arial"/>
                      </a:endParaRPr>
                    </a:p>
                    <a:p>
                      <a:pPr marL="135000" indent="-135000">
                        <a:buFont typeface="Arial"/>
                        <a:buChar char="•"/>
                        <a:defRPr/>
                      </a:pPr>
                      <a:r>
                        <a:rPr lang="ru-RU" sz="1400">
                          <a:latin typeface="Arial"/>
                          <a:cs typeface="Arial"/>
                        </a:rPr>
                        <a:t>всех общеобразовательных курсов (4, 8 классы)</a:t>
                      </a:r>
                      <a:endParaRPr lang="ru-RU" sz="1400">
                        <a:latin typeface="Arial"/>
                        <a:cs typeface="Arial"/>
                      </a:endParaRPr>
                    </a:p>
                    <a:p>
                      <a:pPr marL="135000" indent="-135000">
                        <a:buFont typeface="Arial"/>
                        <a:buChar char="•"/>
                        <a:defRPr/>
                      </a:pPr>
                      <a:r>
                        <a:rPr lang="ru-RU" sz="1400">
                          <a:latin typeface="Arial"/>
                          <a:cs typeface="Arial"/>
                        </a:rPr>
                        <a:t>углублённых курсов математики и физики (11 класс)</a:t>
                      </a:r>
                      <a:endParaRPr lang="ru-RU" sz="14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lIns="68580" tIns="34290" rIns="68580" bIns="34290" anchor="t" anchorCtr="0"/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en-US" sz="1400" b="1">
                          <a:latin typeface="Arial"/>
                          <a:cs typeface="Arial"/>
                        </a:rPr>
                        <a:t>TIMSS</a:t>
                      </a:r>
                      <a:r>
                        <a:rPr lang="ru-RU" sz="1400" b="1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400">
                          <a:latin typeface="Arial"/>
                          <a:cs typeface="Arial"/>
                        </a:rPr>
                        <a:t>–</a:t>
                      </a:r>
                      <a:endParaRPr lang="ru-RU" sz="1400">
                        <a:latin typeface="Arial"/>
                        <a:cs typeface="Arial"/>
                      </a:endParaRPr>
                    </a:p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en-US" sz="1400">
                          <a:latin typeface="Arial"/>
                          <a:cs typeface="Arial"/>
                        </a:rPr>
                        <a:t>Trends in Mathematics and Science Study</a:t>
                      </a:r>
                      <a:r>
                        <a:rPr lang="ru-RU" sz="1400">
                          <a:latin typeface="Arial"/>
                          <a:cs typeface="Arial"/>
                        </a:rPr>
                        <a:t>, </a:t>
                      </a:r>
                      <a:r>
                        <a:rPr lang="ru-RU" sz="1400" b="1">
                          <a:latin typeface="Arial"/>
                          <a:cs typeface="Arial"/>
                        </a:rPr>
                        <a:t>4</a:t>
                      </a:r>
                      <a:r>
                        <a:rPr lang="ru-RU" sz="1400">
                          <a:latin typeface="Arial"/>
                          <a:cs typeface="Arial"/>
                        </a:rPr>
                        <a:t>, </a:t>
                      </a:r>
                      <a:r>
                        <a:rPr lang="ru-RU" sz="1400" b="1">
                          <a:latin typeface="Arial"/>
                          <a:cs typeface="Arial"/>
                        </a:rPr>
                        <a:t>8</a:t>
                      </a:r>
                      <a:r>
                        <a:rPr lang="ru-RU" sz="1400">
                          <a:latin typeface="Arial"/>
                          <a:cs typeface="Arial"/>
                        </a:rPr>
                        <a:t> и </a:t>
                      </a:r>
                      <a:r>
                        <a:rPr lang="ru-RU" sz="1400" b="1">
                          <a:latin typeface="Arial"/>
                          <a:cs typeface="Arial"/>
                        </a:rPr>
                        <a:t>11</a:t>
                      </a:r>
                      <a:r>
                        <a:rPr lang="ru-RU" sz="1400">
                          <a:latin typeface="Arial"/>
                          <a:cs typeface="Arial"/>
                        </a:rPr>
                        <a:t> классы, один раз в 4 года</a:t>
                      </a:r>
                      <a:endParaRPr lang="ru-RU" sz="1400">
                        <a:latin typeface="Arial"/>
                        <a:cs typeface="Arial"/>
                      </a:endParaRPr>
                    </a:p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ru-RU" sz="1400">
                          <a:latin typeface="Arial"/>
                          <a:cs typeface="Arial"/>
                        </a:rPr>
                        <a:t>1995,…, 2015, 2019, </a:t>
                      </a:r>
                      <a:r>
                        <a:rPr lang="ru-RU" sz="1500" b="1">
                          <a:latin typeface="Arial"/>
                          <a:cs typeface="Arial"/>
                        </a:rPr>
                        <a:t>2023</a:t>
                      </a:r>
                      <a:r>
                        <a:rPr lang="ru-RU" sz="1400">
                          <a:latin typeface="Arial"/>
                          <a:cs typeface="Arial"/>
                        </a:rPr>
                        <a:t>…</a:t>
                      </a:r>
                      <a:endParaRPr lang="ru-RU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25880">
                <a:tc>
                  <a:txBody>
                    <a:bodyPr vert="horz" lIns="68580" tIns="34290" rIns="68580" bIns="34290" anchor="t" anchorCtr="0"/>
                    <a:p>
                      <a:pPr lvl="0">
                        <a:defRPr/>
                      </a:pPr>
                      <a:endParaRPr lang="ru-RU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eff9"/>
                    </a:solidFill>
                  </a:tcPr>
                </a:tc>
                <a:tc>
                  <a:txBody>
                    <a:bodyPr vert="horz" lIns="68580" tIns="34290" rIns="68580" bIns="34290" anchor="ctr" anchorCtr="0"/>
                    <a:p>
                      <a:pPr lvl="0">
                        <a:defRPr/>
                      </a:pPr>
                      <a:r>
                        <a:rPr lang="ru-RU" sz="1400" b="1">
                          <a:latin typeface="Arial"/>
                          <a:cs typeface="Arial"/>
                        </a:rPr>
                        <a:t>СФОРМИРОВАННОСТЬ ФУНКЦИОНАЛЬНОЙ ГРАМОТНОСТИ, НАВЫКОВ РАЗРЕШЕНИЯ ПРОБЛЕМ, ГЛОБАЛЬНЫХ КОМПЕТЕНЦИЙ, КРЕАТИВНОГО МЫШЛЕНИЯ</a:t>
                      </a:r>
                      <a:endParaRPr lang="ru-RU" sz="14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eff9"/>
                    </a:solidFill>
                  </a:tcPr>
                </a:tc>
                <a:tc>
                  <a:txBody>
                    <a:bodyPr vert="horz" lIns="68580" tIns="34290" rIns="68580" bIns="34290" anchor="t" anchorCtr="0"/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en-US" sz="1400" b="1">
                          <a:latin typeface="Arial"/>
                          <a:cs typeface="Arial"/>
                        </a:rPr>
                        <a:t>PISA</a:t>
                      </a:r>
                      <a:r>
                        <a:rPr lang="ru-RU" sz="1400" b="1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400">
                          <a:latin typeface="Arial"/>
                          <a:cs typeface="Arial"/>
                        </a:rPr>
                        <a:t>–</a:t>
                      </a:r>
                      <a:r>
                        <a:rPr lang="en-US" sz="1400">
                          <a:latin typeface="Arial"/>
                          <a:cs typeface="Arial"/>
                        </a:rPr>
                        <a:t> </a:t>
                      </a:r>
                      <a:endParaRPr lang="en-US" sz="1400">
                        <a:latin typeface="Arial"/>
                        <a:cs typeface="Arial"/>
                      </a:endParaRPr>
                    </a:p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en-US" sz="1400">
                          <a:latin typeface="Arial"/>
                          <a:cs typeface="Arial"/>
                        </a:rPr>
                        <a:t>Programme for International Student Assessment</a:t>
                      </a:r>
                      <a:r>
                        <a:rPr lang="ru-RU" sz="1400">
                          <a:latin typeface="Arial"/>
                          <a:cs typeface="Arial"/>
                        </a:rPr>
                        <a:t>, 15-летние обучающиеся,</a:t>
                      </a:r>
                      <a:endParaRPr lang="ru-RU" sz="1400">
                        <a:latin typeface="Arial"/>
                        <a:cs typeface="Arial"/>
                      </a:endParaRPr>
                    </a:p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ru-RU" sz="1400">
                          <a:latin typeface="Arial"/>
                          <a:cs typeface="Arial"/>
                        </a:rPr>
                        <a:t>один раз в 3 года</a:t>
                      </a:r>
                      <a:endParaRPr lang="ru-RU" sz="1400">
                        <a:latin typeface="Arial"/>
                        <a:cs typeface="Arial"/>
                      </a:endParaRPr>
                    </a:p>
                    <a:p>
                      <a:pPr lvl="0">
                        <a:spcBef>
                          <a:spcPct val="0"/>
                        </a:spcBef>
                        <a:defRPr/>
                      </a:pPr>
                      <a:r>
                        <a:rPr lang="ru-RU" sz="1400">
                          <a:latin typeface="Arial"/>
                          <a:cs typeface="Arial"/>
                        </a:rPr>
                        <a:t>2000,…, 2015, 2018, </a:t>
                      </a:r>
                      <a:r>
                        <a:rPr lang="ru-RU" sz="1500" b="1">
                          <a:latin typeface="Arial"/>
                          <a:cs typeface="Arial"/>
                        </a:rPr>
                        <a:t>2021, </a:t>
                      </a:r>
                      <a:r>
                        <a:rPr lang="en-US" sz="1500" b="1">
                          <a:latin typeface="Arial"/>
                          <a:cs typeface="Arial"/>
                        </a:rPr>
                        <a:t>2024</a:t>
                      </a:r>
                      <a:r>
                        <a:rPr lang="ru-RU" sz="1400">
                          <a:latin typeface="Arial"/>
                          <a:cs typeface="Arial"/>
                        </a:rPr>
                        <a:t>…</a:t>
                      </a:r>
                      <a:endParaRPr lang="ru-RU" sz="1400">
                        <a:latin typeface="Arial"/>
                        <a:cs typeface="Arial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eff9"/>
                    </a:solidFill>
                  </a:tcPr>
                </a:tc>
              </a:tr>
            </a:tbl>
          </a:graphicData>
        </a:graphic>
      </p:graphicFrame>
      <p:grpSp>
        <p:nvGrpSpPr>
          <p:cNvPr id="125" name="Group 4"/>
          <p:cNvGrpSpPr>
            <a:grpSpLocks noChangeAspect="1"/>
          </p:cNvGrpSpPr>
          <p:nvPr/>
        </p:nvGrpSpPr>
        <p:grpSpPr>
          <a:xfrm rot="0">
            <a:off x="1938894" y="2367003"/>
            <a:ext cx="799669" cy="557927"/>
            <a:chOff x="3172" y="1756"/>
            <a:chExt cx="1336" cy="808"/>
          </a:xfrm>
        </p:grpSpPr>
        <p:sp>
          <p:nvSpPr>
            <p:cNvPr id="126" name="AutoShape 3"/>
            <p:cNvSpPr>
              <a:spLocks noChangeAspect="1" noChangeArrowheads="1" noTextEdit="1"/>
            </p:cNvSpPr>
            <p:nvPr/>
          </p:nvSpPr>
          <p:spPr>
            <a:xfrm>
              <a:off x="3172" y="1756"/>
              <a:ext cx="1336" cy="80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grpSp>
          <p:nvGrpSpPr>
            <p:cNvPr id="127" name="Group 205"/>
            <p:cNvGrpSpPr/>
            <p:nvPr/>
          </p:nvGrpSpPr>
          <p:grpSpPr>
            <a:xfrm rot="0">
              <a:off x="3172" y="1756"/>
              <a:ext cx="1346" cy="814"/>
              <a:chOff x="3172" y="1756"/>
              <a:chExt cx="1346" cy="814"/>
            </a:xfrm>
          </p:grpSpPr>
          <p:sp>
            <p:nvSpPr>
              <p:cNvPr id="129" name="Freeform 5"/>
              <p:cNvSpPr/>
              <p:nvPr/>
            </p:nvSpPr>
            <p:spPr>
              <a:xfrm>
                <a:off x="3888" y="1980"/>
                <a:ext cx="123" cy="366"/>
              </a:xfrm>
              <a:custGeom>
                <a:avLst/>
                <a:gdLst/>
                <a:cxnLst>
                  <a:cxn ang="0">
                    <a:pos x="533" y="37"/>
                  </a:cxn>
                  <a:cxn ang="0">
                    <a:pos x="533" y="1584"/>
                  </a:cxn>
                  <a:cxn ang="0">
                    <a:pos x="463" y="1576"/>
                  </a:cxn>
                  <a:cxn ang="0">
                    <a:pos x="463" y="1576"/>
                  </a:cxn>
                  <a:cxn ang="0">
                    <a:pos x="190" y="1576"/>
                  </a:cxn>
                  <a:cxn ang="0">
                    <a:pos x="0" y="1576"/>
                  </a:cxn>
                  <a:cxn ang="0">
                    <a:pos x="0" y="37"/>
                  </a:cxn>
                  <a:cxn ang="0">
                    <a:pos x="37" y="0"/>
                  </a:cxn>
                  <a:cxn ang="0">
                    <a:pos x="497" y="0"/>
                  </a:cxn>
                  <a:cxn ang="0">
                    <a:pos x="533" y="37"/>
                  </a:cxn>
                </a:cxnLst>
                <a:rect l="0" t="0" r="r" b="b"/>
                <a:pathLst>
                  <a:path w="533" h="1584">
                    <a:moveTo>
                      <a:pt x="533" y="37"/>
                    </a:moveTo>
                    <a:lnTo>
                      <a:pt x="533" y="1584"/>
                    </a:lnTo>
                    <a:cubicBezTo>
                      <a:pt x="511" y="1579"/>
                      <a:pt x="487" y="1576"/>
                      <a:pt x="463" y="1576"/>
                    </a:cubicBezTo>
                    <a:lnTo>
                      <a:pt x="463" y="1576"/>
                    </a:lnTo>
                    <a:lnTo>
                      <a:pt x="190" y="1576"/>
                    </a:lnTo>
                    <a:lnTo>
                      <a:pt x="0" y="1576"/>
                    </a:lnTo>
                    <a:lnTo>
                      <a:pt x="0" y="37"/>
                    </a:lnTo>
                    <a:cubicBezTo>
                      <a:pt x="0" y="17"/>
                      <a:pt x="17" y="0"/>
                      <a:pt x="37" y="0"/>
                    </a:cubicBezTo>
                    <a:lnTo>
                      <a:pt x="497" y="0"/>
                    </a:lnTo>
                    <a:cubicBezTo>
                      <a:pt x="517" y="0"/>
                      <a:pt x="533" y="17"/>
                      <a:pt x="533" y="37"/>
                    </a:cubicBezTo>
                    <a:close/>
                  </a:path>
                </a:pathLst>
              </a:custGeom>
              <a:solidFill>
                <a:srgbClr val="37658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30" name="Freeform 6"/>
              <p:cNvSpPr/>
              <p:nvPr/>
            </p:nvSpPr>
            <p:spPr>
              <a:xfrm>
                <a:off x="4011" y="1980"/>
                <a:ext cx="122" cy="423"/>
              </a:xfrm>
              <a:custGeom>
                <a:avLst/>
                <a:gdLst/>
                <a:cxnLst>
                  <a:cxn ang="0">
                    <a:pos x="533" y="37"/>
                  </a:cxn>
                  <a:cxn ang="0">
                    <a:pos x="533" y="1585"/>
                  </a:cxn>
                  <a:cxn ang="0">
                    <a:pos x="368" y="1676"/>
                  </a:cxn>
                  <a:cxn ang="0">
                    <a:pos x="368" y="1676"/>
                  </a:cxn>
                  <a:cxn ang="0">
                    <a:pos x="280" y="1829"/>
                  </a:cxn>
                  <a:cxn ang="0">
                    <a:pos x="257" y="1829"/>
                  </a:cxn>
                  <a:cxn ang="0">
                    <a:pos x="169" y="1676"/>
                  </a:cxn>
                  <a:cxn ang="0">
                    <a:pos x="169" y="1676"/>
                  </a:cxn>
                  <a:cxn ang="0">
                    <a:pos x="0" y="1584"/>
                  </a:cxn>
                  <a:cxn ang="0">
                    <a:pos x="0" y="37"/>
                  </a:cxn>
                  <a:cxn ang="0">
                    <a:pos x="37" y="0"/>
                  </a:cxn>
                  <a:cxn ang="0">
                    <a:pos x="497" y="0"/>
                  </a:cxn>
                  <a:cxn ang="0">
                    <a:pos x="533" y="37"/>
                  </a:cxn>
                </a:cxnLst>
                <a:rect l="0" t="0" r="r" b="b"/>
                <a:pathLst>
                  <a:path w="533" h="1829">
                    <a:moveTo>
                      <a:pt x="533" y="37"/>
                    </a:moveTo>
                    <a:lnTo>
                      <a:pt x="533" y="1585"/>
                    </a:lnTo>
                    <a:cubicBezTo>
                      <a:pt x="469" y="1599"/>
                      <a:pt x="412" y="1631"/>
                      <a:pt x="368" y="1676"/>
                    </a:cubicBezTo>
                    <a:lnTo>
                      <a:pt x="368" y="1676"/>
                    </a:lnTo>
                    <a:cubicBezTo>
                      <a:pt x="326" y="1718"/>
                      <a:pt x="295" y="1770"/>
                      <a:pt x="280" y="1829"/>
                    </a:cubicBezTo>
                    <a:lnTo>
                      <a:pt x="257" y="1829"/>
                    </a:lnTo>
                    <a:cubicBezTo>
                      <a:pt x="242" y="1770"/>
                      <a:pt x="211" y="1718"/>
                      <a:pt x="169" y="1676"/>
                    </a:cubicBezTo>
                    <a:lnTo>
                      <a:pt x="169" y="1676"/>
                    </a:lnTo>
                    <a:cubicBezTo>
                      <a:pt x="124" y="1630"/>
                      <a:pt x="66" y="1598"/>
                      <a:pt x="0" y="1584"/>
                    </a:cubicBezTo>
                    <a:lnTo>
                      <a:pt x="0" y="37"/>
                    </a:lnTo>
                    <a:cubicBezTo>
                      <a:pt x="0" y="17"/>
                      <a:pt x="17" y="0"/>
                      <a:pt x="37" y="0"/>
                    </a:cubicBezTo>
                    <a:lnTo>
                      <a:pt x="497" y="0"/>
                    </a:lnTo>
                    <a:cubicBezTo>
                      <a:pt x="517" y="0"/>
                      <a:pt x="533" y="17"/>
                      <a:pt x="533" y="37"/>
                    </a:cubicBezTo>
                    <a:close/>
                  </a:path>
                </a:pathLst>
              </a:custGeom>
              <a:solidFill>
                <a:srgbClr val="37658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31" name="Freeform 7"/>
              <p:cNvSpPr/>
              <p:nvPr/>
            </p:nvSpPr>
            <p:spPr>
              <a:xfrm>
                <a:off x="4133" y="1980"/>
                <a:ext cx="123" cy="366"/>
              </a:xfrm>
              <a:custGeom>
                <a:avLst/>
                <a:gdLst/>
                <a:cxnLst>
                  <a:cxn ang="0">
                    <a:pos x="533" y="37"/>
                  </a:cxn>
                  <a:cxn ang="0">
                    <a:pos x="533" y="1576"/>
                  </a:cxn>
                  <a:cxn ang="0">
                    <a:pos x="74" y="1576"/>
                  </a:cxn>
                  <a:cxn ang="0">
                    <a:pos x="74" y="1576"/>
                  </a:cxn>
                  <a:cxn ang="0">
                    <a:pos x="0" y="1585"/>
                  </a:cxn>
                  <a:cxn ang="0">
                    <a:pos x="0" y="37"/>
                  </a:cxn>
                  <a:cxn ang="0">
                    <a:pos x="37" y="0"/>
                  </a:cxn>
                  <a:cxn ang="0">
                    <a:pos x="497" y="0"/>
                  </a:cxn>
                  <a:cxn ang="0">
                    <a:pos x="533" y="37"/>
                  </a:cxn>
                </a:cxnLst>
                <a:rect l="0" t="0" r="r" b="b"/>
                <a:pathLst>
                  <a:path w="533" h="1585">
                    <a:moveTo>
                      <a:pt x="533" y="37"/>
                    </a:moveTo>
                    <a:lnTo>
                      <a:pt x="533" y="1576"/>
                    </a:lnTo>
                    <a:lnTo>
                      <a:pt x="74" y="1576"/>
                    </a:lnTo>
                    <a:lnTo>
                      <a:pt x="74" y="1576"/>
                    </a:lnTo>
                    <a:cubicBezTo>
                      <a:pt x="49" y="1576"/>
                      <a:pt x="24" y="1579"/>
                      <a:pt x="0" y="1585"/>
                    </a:cubicBezTo>
                    <a:lnTo>
                      <a:pt x="0" y="37"/>
                    </a:lnTo>
                    <a:cubicBezTo>
                      <a:pt x="0" y="17"/>
                      <a:pt x="17" y="0"/>
                      <a:pt x="37" y="0"/>
                    </a:cubicBezTo>
                    <a:lnTo>
                      <a:pt x="497" y="0"/>
                    </a:lnTo>
                    <a:cubicBezTo>
                      <a:pt x="517" y="0"/>
                      <a:pt x="533" y="17"/>
                      <a:pt x="533" y="37"/>
                    </a:cubicBezTo>
                    <a:close/>
                  </a:path>
                </a:pathLst>
              </a:custGeom>
              <a:solidFill>
                <a:srgbClr val="92acd9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32" name="Freeform 8"/>
              <p:cNvSpPr/>
              <p:nvPr/>
            </p:nvSpPr>
            <p:spPr>
              <a:xfrm>
                <a:off x="3949" y="1980"/>
                <a:ext cx="62" cy="366"/>
              </a:xfrm>
              <a:custGeom>
                <a:avLst/>
                <a:gdLst/>
                <a:cxnLst>
                  <a:cxn ang="0">
                    <a:pos x="266" y="37"/>
                  </a:cxn>
                  <a:cxn ang="0">
                    <a:pos x="266" y="1584"/>
                  </a:cxn>
                  <a:cxn ang="0">
                    <a:pos x="196" y="1576"/>
                  </a:cxn>
                  <a:cxn ang="0">
                    <a:pos x="196" y="1576"/>
                  </a:cxn>
                  <a:cxn ang="0">
                    <a:pos x="0" y="1576"/>
                  </a:cxn>
                  <a:cxn ang="0">
                    <a:pos x="0" y="0"/>
                  </a:cxn>
                  <a:cxn ang="0">
                    <a:pos x="230" y="0"/>
                  </a:cxn>
                  <a:cxn ang="0">
                    <a:pos x="266" y="37"/>
                  </a:cxn>
                </a:cxnLst>
                <a:rect l="0" t="0" r="r" b="b"/>
                <a:pathLst>
                  <a:path w="266" h="1584">
                    <a:moveTo>
                      <a:pt x="266" y="37"/>
                    </a:moveTo>
                    <a:lnTo>
                      <a:pt x="266" y="1584"/>
                    </a:lnTo>
                    <a:cubicBezTo>
                      <a:pt x="244" y="1579"/>
                      <a:pt x="220" y="1576"/>
                      <a:pt x="196" y="1576"/>
                    </a:cubicBezTo>
                    <a:lnTo>
                      <a:pt x="196" y="1576"/>
                    </a:lnTo>
                    <a:lnTo>
                      <a:pt x="0" y="1576"/>
                    </a:lnTo>
                    <a:lnTo>
                      <a:pt x="0" y="0"/>
                    </a:lnTo>
                    <a:lnTo>
                      <a:pt x="230" y="0"/>
                    </a:lnTo>
                    <a:cubicBezTo>
                      <a:pt x="250" y="0"/>
                      <a:pt x="266" y="17"/>
                      <a:pt x="266" y="37"/>
                    </a:cubicBezTo>
                    <a:close/>
                  </a:path>
                </a:pathLst>
              </a:custGeom>
              <a:solidFill>
                <a:srgbClr val="2c5269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33" name="Freeform 9"/>
              <p:cNvSpPr/>
              <p:nvPr/>
            </p:nvSpPr>
            <p:spPr>
              <a:xfrm>
                <a:off x="4072" y="1980"/>
                <a:ext cx="61" cy="423"/>
              </a:xfrm>
              <a:custGeom>
                <a:avLst/>
                <a:gdLst/>
                <a:cxnLst>
                  <a:cxn ang="0">
                    <a:pos x="266" y="37"/>
                  </a:cxn>
                  <a:cxn ang="0">
                    <a:pos x="266" y="1585"/>
                  </a:cxn>
                  <a:cxn ang="0">
                    <a:pos x="101" y="1676"/>
                  </a:cxn>
                  <a:cxn ang="0">
                    <a:pos x="101" y="1676"/>
                  </a:cxn>
                  <a:cxn ang="0">
                    <a:pos x="13" y="1829"/>
                  </a:cxn>
                  <a:cxn ang="0">
                    <a:pos x="0" y="1829"/>
                  </a:cxn>
                  <a:cxn ang="0">
                    <a:pos x="0" y="0"/>
                  </a:cxn>
                  <a:cxn ang="0">
                    <a:pos x="230" y="0"/>
                  </a:cxn>
                  <a:cxn ang="0">
                    <a:pos x="266" y="37"/>
                  </a:cxn>
                </a:cxnLst>
                <a:rect l="0" t="0" r="r" b="b"/>
                <a:pathLst>
                  <a:path w="266" h="1829">
                    <a:moveTo>
                      <a:pt x="266" y="37"/>
                    </a:moveTo>
                    <a:lnTo>
                      <a:pt x="266" y="1585"/>
                    </a:lnTo>
                    <a:cubicBezTo>
                      <a:pt x="202" y="1599"/>
                      <a:pt x="145" y="1631"/>
                      <a:pt x="101" y="1676"/>
                    </a:cubicBezTo>
                    <a:lnTo>
                      <a:pt x="101" y="1676"/>
                    </a:lnTo>
                    <a:cubicBezTo>
                      <a:pt x="59" y="1718"/>
                      <a:pt x="28" y="1770"/>
                      <a:pt x="13" y="1829"/>
                    </a:cubicBezTo>
                    <a:lnTo>
                      <a:pt x="0" y="1829"/>
                    </a:lnTo>
                    <a:lnTo>
                      <a:pt x="0" y="0"/>
                    </a:lnTo>
                    <a:lnTo>
                      <a:pt x="230" y="0"/>
                    </a:lnTo>
                    <a:cubicBezTo>
                      <a:pt x="250" y="0"/>
                      <a:pt x="266" y="17"/>
                      <a:pt x="266" y="37"/>
                    </a:cubicBezTo>
                    <a:close/>
                  </a:path>
                </a:pathLst>
              </a:custGeom>
              <a:solidFill>
                <a:srgbClr val="2c5269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34" name="Freeform 10"/>
              <p:cNvSpPr/>
              <p:nvPr/>
            </p:nvSpPr>
            <p:spPr>
              <a:xfrm>
                <a:off x="4195" y="1980"/>
                <a:ext cx="61" cy="364"/>
              </a:xfrm>
              <a:custGeom>
                <a:avLst/>
                <a:gdLst/>
                <a:cxnLst>
                  <a:cxn ang="0">
                    <a:pos x="266" y="37"/>
                  </a:cxn>
                  <a:cxn ang="0">
                    <a:pos x="266" y="1576"/>
                  </a:cxn>
                  <a:cxn ang="0">
                    <a:pos x="0" y="1576"/>
                  </a:cxn>
                  <a:cxn ang="0">
                    <a:pos x="0" y="0"/>
                  </a:cxn>
                  <a:cxn ang="0">
                    <a:pos x="230" y="0"/>
                  </a:cxn>
                  <a:cxn ang="0">
                    <a:pos x="266" y="37"/>
                  </a:cxn>
                </a:cxnLst>
                <a:rect l="0" t="0" r="r" b="b"/>
                <a:pathLst>
                  <a:path w="266" h="1576">
                    <a:moveTo>
                      <a:pt x="266" y="37"/>
                    </a:moveTo>
                    <a:lnTo>
                      <a:pt x="266" y="1576"/>
                    </a:lnTo>
                    <a:lnTo>
                      <a:pt x="0" y="1576"/>
                    </a:lnTo>
                    <a:lnTo>
                      <a:pt x="0" y="0"/>
                    </a:lnTo>
                    <a:lnTo>
                      <a:pt x="230" y="0"/>
                    </a:lnTo>
                    <a:cubicBezTo>
                      <a:pt x="250" y="0"/>
                      <a:pt x="266" y="17"/>
                      <a:pt x="266" y="37"/>
                    </a:cubicBezTo>
                    <a:close/>
                  </a:path>
                </a:pathLst>
              </a:custGeom>
              <a:solidFill>
                <a:srgbClr val="7391c4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35" name="Rectangle 11"/>
              <p:cNvSpPr>
                <a:spLocks noChangeArrowheads="1"/>
              </p:cNvSpPr>
              <p:nvPr/>
            </p:nvSpPr>
            <p:spPr>
              <a:xfrm>
                <a:off x="3896" y="2038"/>
                <a:ext cx="107" cy="4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36" name="Rectangle 12"/>
              <p:cNvSpPr>
                <a:spLocks noChangeArrowheads="1"/>
              </p:cNvSpPr>
              <p:nvPr/>
            </p:nvSpPr>
            <p:spPr>
              <a:xfrm>
                <a:off x="3896" y="2020"/>
                <a:ext cx="107" cy="12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37" name="Rectangle 13"/>
              <p:cNvSpPr>
                <a:spLocks noChangeArrowheads="1"/>
              </p:cNvSpPr>
              <p:nvPr/>
            </p:nvSpPr>
            <p:spPr>
              <a:xfrm>
                <a:off x="4018" y="2038"/>
                <a:ext cx="108" cy="4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38" name="Rectangle 14"/>
              <p:cNvSpPr>
                <a:spLocks noChangeArrowheads="1"/>
              </p:cNvSpPr>
              <p:nvPr/>
            </p:nvSpPr>
            <p:spPr>
              <a:xfrm>
                <a:off x="4018" y="2020"/>
                <a:ext cx="108" cy="12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39" name="Rectangle 15"/>
              <p:cNvSpPr>
                <a:spLocks noChangeArrowheads="1"/>
              </p:cNvSpPr>
              <p:nvPr/>
            </p:nvSpPr>
            <p:spPr>
              <a:xfrm>
                <a:off x="4141" y="2038"/>
                <a:ext cx="108" cy="4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40" name="Rectangle 16"/>
              <p:cNvSpPr>
                <a:spLocks noChangeArrowheads="1"/>
              </p:cNvSpPr>
              <p:nvPr/>
            </p:nvSpPr>
            <p:spPr>
              <a:xfrm>
                <a:off x="4141" y="2020"/>
                <a:ext cx="108" cy="12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41" name="Rectangle 17"/>
              <p:cNvSpPr>
                <a:spLocks noChangeArrowheads="1"/>
              </p:cNvSpPr>
              <p:nvPr/>
            </p:nvSpPr>
            <p:spPr>
              <a:xfrm>
                <a:off x="3949" y="2038"/>
                <a:ext cx="54" cy="49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42" name="Rectangle 18"/>
              <p:cNvSpPr>
                <a:spLocks noChangeArrowheads="1"/>
              </p:cNvSpPr>
              <p:nvPr/>
            </p:nvSpPr>
            <p:spPr>
              <a:xfrm>
                <a:off x="3949" y="2020"/>
                <a:ext cx="54" cy="12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43" name="Rectangle 19"/>
              <p:cNvSpPr>
                <a:spLocks noChangeArrowheads="1"/>
              </p:cNvSpPr>
              <p:nvPr/>
            </p:nvSpPr>
            <p:spPr>
              <a:xfrm>
                <a:off x="4072" y="2038"/>
                <a:ext cx="54" cy="49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44" name="Rectangle 20"/>
              <p:cNvSpPr>
                <a:spLocks noChangeArrowheads="1"/>
              </p:cNvSpPr>
              <p:nvPr/>
            </p:nvSpPr>
            <p:spPr>
              <a:xfrm>
                <a:off x="4072" y="2020"/>
                <a:ext cx="54" cy="12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45" name="Rectangle 21"/>
              <p:cNvSpPr>
                <a:spLocks noChangeArrowheads="1"/>
              </p:cNvSpPr>
              <p:nvPr/>
            </p:nvSpPr>
            <p:spPr>
              <a:xfrm>
                <a:off x="4195" y="2038"/>
                <a:ext cx="54" cy="49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46" name="Rectangle 22"/>
              <p:cNvSpPr>
                <a:spLocks noChangeArrowheads="1"/>
              </p:cNvSpPr>
              <p:nvPr/>
            </p:nvSpPr>
            <p:spPr>
              <a:xfrm>
                <a:off x="4195" y="2020"/>
                <a:ext cx="54" cy="12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47" name="Freeform 23"/>
              <p:cNvSpPr>
                <a:spLocks noEditPoints="1"/>
              </p:cNvSpPr>
              <p:nvPr/>
            </p:nvSpPr>
            <p:spPr>
              <a:xfrm>
                <a:off x="4255" y="1975"/>
                <a:ext cx="211" cy="595"/>
              </a:xfrm>
              <a:custGeom>
                <a:avLst/>
                <a:gdLst/>
                <a:cxnLst>
                  <a:cxn ang="0">
                    <a:pos x="530" y="33"/>
                  </a:cxn>
                  <a:cxn ang="0">
                    <a:pos x="777" y="1599"/>
                  </a:cxn>
                  <a:cxn ang="0">
                    <a:pos x="237" y="1599"/>
                  </a:cxn>
                  <a:cxn ang="0">
                    <a:pos x="4" y="116"/>
                  </a:cxn>
                  <a:cxn ang="0">
                    <a:pos x="34" y="75"/>
                  </a:cxn>
                  <a:cxn ang="0">
                    <a:pos x="488" y="3"/>
                  </a:cxn>
                  <a:cxn ang="0">
                    <a:pos x="530" y="33"/>
                  </a:cxn>
                  <a:cxn ang="0">
                    <a:pos x="842" y="2012"/>
                  </a:cxn>
                  <a:cxn ang="0">
                    <a:pos x="912" y="2460"/>
                  </a:cxn>
                  <a:cxn ang="0">
                    <a:pos x="882" y="2502"/>
                  </a:cxn>
                  <a:cxn ang="0">
                    <a:pos x="428" y="2574"/>
                  </a:cxn>
                  <a:cxn ang="0">
                    <a:pos x="386" y="2543"/>
                  </a:cxn>
                  <a:cxn ang="0">
                    <a:pos x="302" y="2012"/>
                  </a:cxn>
                  <a:cxn ang="0">
                    <a:pos x="842" y="2012"/>
                  </a:cxn>
                </a:cxnLst>
                <a:rect l="0" t="0" r="r" b="b"/>
                <a:pathLst>
                  <a:path w="915" h="2577">
                    <a:moveTo>
                      <a:pt x="530" y="33"/>
                    </a:moveTo>
                    <a:lnTo>
                      <a:pt x="777" y="1599"/>
                    </a:lnTo>
                    <a:lnTo>
                      <a:pt x="237" y="1599"/>
                    </a:lnTo>
                    <a:lnTo>
                      <a:pt x="4" y="116"/>
                    </a:lnTo>
                    <a:cubicBezTo>
                      <a:pt x="0" y="97"/>
                      <a:pt x="14" y="78"/>
                      <a:pt x="34" y="75"/>
                    </a:cubicBezTo>
                    <a:lnTo>
                      <a:pt x="488" y="3"/>
                    </a:lnTo>
                    <a:cubicBezTo>
                      <a:pt x="508" y="0"/>
                      <a:pt x="527" y="14"/>
                      <a:pt x="530" y="33"/>
                    </a:cubicBezTo>
                    <a:close/>
                    <a:moveTo>
                      <a:pt x="842" y="2012"/>
                    </a:moveTo>
                    <a:lnTo>
                      <a:pt x="912" y="2460"/>
                    </a:lnTo>
                    <a:cubicBezTo>
                      <a:pt x="915" y="2480"/>
                      <a:pt x="902" y="2499"/>
                      <a:pt x="882" y="2502"/>
                    </a:cubicBezTo>
                    <a:lnTo>
                      <a:pt x="428" y="2574"/>
                    </a:lnTo>
                    <a:cubicBezTo>
                      <a:pt x="408" y="2577"/>
                      <a:pt x="389" y="2563"/>
                      <a:pt x="386" y="2543"/>
                    </a:cubicBezTo>
                    <a:lnTo>
                      <a:pt x="302" y="2012"/>
                    </a:lnTo>
                    <a:lnTo>
                      <a:pt x="842" y="2012"/>
                    </a:lnTo>
                    <a:close/>
                  </a:path>
                </a:pathLst>
              </a:custGeom>
              <a:solidFill>
                <a:srgbClr val="92acd9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48" name="Freeform 24"/>
              <p:cNvSpPr>
                <a:spLocks noEditPoints="1"/>
              </p:cNvSpPr>
              <p:nvPr/>
            </p:nvSpPr>
            <p:spPr>
              <a:xfrm>
                <a:off x="4315" y="1975"/>
                <a:ext cx="151" cy="586"/>
              </a:xfrm>
              <a:custGeom>
                <a:avLst/>
                <a:gdLst/>
                <a:cxnLst>
                  <a:cxn ang="0">
                    <a:pos x="269" y="33"/>
                  </a:cxn>
                  <a:cxn ang="0">
                    <a:pos x="516" y="1599"/>
                  </a:cxn>
                  <a:cxn ang="0">
                    <a:pos x="246" y="1599"/>
                  </a:cxn>
                  <a:cxn ang="0">
                    <a:pos x="0" y="39"/>
                  </a:cxn>
                  <a:cxn ang="0">
                    <a:pos x="227" y="3"/>
                  </a:cxn>
                  <a:cxn ang="0">
                    <a:pos x="269" y="33"/>
                  </a:cxn>
                  <a:cxn ang="0">
                    <a:pos x="581" y="2012"/>
                  </a:cxn>
                  <a:cxn ang="0">
                    <a:pos x="651" y="2460"/>
                  </a:cxn>
                  <a:cxn ang="0">
                    <a:pos x="621" y="2502"/>
                  </a:cxn>
                  <a:cxn ang="0">
                    <a:pos x="394" y="2538"/>
                  </a:cxn>
                  <a:cxn ang="0">
                    <a:pos x="311" y="2012"/>
                  </a:cxn>
                  <a:cxn ang="0">
                    <a:pos x="581" y="2012"/>
                  </a:cxn>
                </a:cxnLst>
                <a:rect l="0" t="0" r="r" b="b"/>
                <a:pathLst>
                  <a:path w="654" h="2538">
                    <a:moveTo>
                      <a:pt x="269" y="33"/>
                    </a:moveTo>
                    <a:lnTo>
                      <a:pt x="516" y="1599"/>
                    </a:lnTo>
                    <a:lnTo>
                      <a:pt x="246" y="1599"/>
                    </a:lnTo>
                    <a:lnTo>
                      <a:pt x="0" y="39"/>
                    </a:lnTo>
                    <a:lnTo>
                      <a:pt x="227" y="3"/>
                    </a:lnTo>
                    <a:cubicBezTo>
                      <a:pt x="247" y="0"/>
                      <a:pt x="266" y="14"/>
                      <a:pt x="269" y="33"/>
                    </a:cubicBezTo>
                    <a:close/>
                    <a:moveTo>
                      <a:pt x="581" y="2012"/>
                    </a:moveTo>
                    <a:lnTo>
                      <a:pt x="651" y="2460"/>
                    </a:lnTo>
                    <a:cubicBezTo>
                      <a:pt x="654" y="2480"/>
                      <a:pt x="641" y="2499"/>
                      <a:pt x="621" y="2502"/>
                    </a:cubicBezTo>
                    <a:lnTo>
                      <a:pt x="394" y="2538"/>
                    </a:lnTo>
                    <a:lnTo>
                      <a:pt x="311" y="2012"/>
                    </a:lnTo>
                    <a:lnTo>
                      <a:pt x="581" y="2012"/>
                    </a:lnTo>
                    <a:close/>
                  </a:path>
                </a:pathLst>
              </a:custGeom>
              <a:solidFill>
                <a:srgbClr val="7391c4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49" name="Freeform 25"/>
              <p:cNvSpPr/>
              <p:nvPr/>
            </p:nvSpPr>
            <p:spPr>
              <a:xfrm>
                <a:off x="4337" y="2456"/>
                <a:ext cx="115" cy="65"/>
              </a:xfrm>
              <a:custGeom>
                <a:avLst/>
                <a:gdLst/>
                <a:cxnLst>
                  <a:cxn ang="0">
                    <a:pos x="463" y="0"/>
                  </a:cxn>
                  <a:cxn ang="0">
                    <a:pos x="496" y="210"/>
                  </a:cxn>
                  <a:cxn ang="0">
                    <a:pos x="33" y="282"/>
                  </a:cxn>
                  <a:cxn ang="0">
                    <a:pos x="0" y="72"/>
                  </a:cxn>
                  <a:cxn ang="0">
                    <a:pos x="463" y="0"/>
                  </a:cxn>
                </a:cxnLst>
                <a:rect l="0" t="0" r="r" b="b"/>
                <a:pathLst>
                  <a:path w="496" h="282">
                    <a:moveTo>
                      <a:pt x="463" y="0"/>
                    </a:moveTo>
                    <a:lnTo>
                      <a:pt x="496" y="210"/>
                    </a:lnTo>
                    <a:lnTo>
                      <a:pt x="33" y="282"/>
                    </a:lnTo>
                    <a:lnTo>
                      <a:pt x="0" y="72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50" name="Freeform 26"/>
              <p:cNvSpPr/>
              <p:nvPr/>
            </p:nvSpPr>
            <p:spPr>
              <a:xfrm>
                <a:off x="4271" y="2032"/>
                <a:ext cx="114" cy="66"/>
              </a:xfrm>
              <a:custGeom>
                <a:avLst/>
                <a:gdLst/>
                <a:cxnLst>
                  <a:cxn ang="0">
                    <a:pos x="462" y="0"/>
                  </a:cxn>
                  <a:cxn ang="0">
                    <a:pos x="495" y="210"/>
                  </a:cxn>
                  <a:cxn ang="0">
                    <a:pos x="33" y="283"/>
                  </a:cxn>
                  <a:cxn ang="0">
                    <a:pos x="0" y="73"/>
                  </a:cxn>
                  <a:cxn ang="0">
                    <a:pos x="462" y="0"/>
                  </a:cxn>
                </a:cxnLst>
                <a:rect l="0" t="0" r="r" b="b"/>
                <a:pathLst>
                  <a:path w="495" h="283">
                    <a:moveTo>
                      <a:pt x="462" y="0"/>
                    </a:moveTo>
                    <a:lnTo>
                      <a:pt x="495" y="210"/>
                    </a:lnTo>
                    <a:lnTo>
                      <a:pt x="33" y="283"/>
                    </a:lnTo>
                    <a:lnTo>
                      <a:pt x="0" y="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51" name="Freeform 27"/>
              <p:cNvSpPr/>
              <p:nvPr/>
            </p:nvSpPr>
            <p:spPr>
              <a:xfrm>
                <a:off x="4335" y="2440"/>
                <a:ext cx="108" cy="26"/>
              </a:xfrm>
              <a:custGeom>
                <a:avLst/>
                <a:gdLst/>
                <a:cxnLst>
                  <a:cxn ang="0">
                    <a:pos x="464" y="0"/>
                  </a:cxn>
                  <a:cxn ang="0">
                    <a:pos x="471" y="42"/>
                  </a:cxn>
                  <a:cxn ang="0">
                    <a:pos x="8" y="115"/>
                  </a:cxn>
                  <a:cxn ang="0">
                    <a:pos x="0" y="64"/>
                  </a:cxn>
                  <a:cxn ang="0">
                    <a:pos x="407" y="0"/>
                  </a:cxn>
                  <a:cxn ang="0">
                    <a:pos x="464" y="0"/>
                  </a:cxn>
                </a:cxnLst>
                <a:rect l="0" t="0" r="r" b="b"/>
                <a:pathLst>
                  <a:path w="471" h="115">
                    <a:moveTo>
                      <a:pt x="464" y="0"/>
                    </a:moveTo>
                    <a:lnTo>
                      <a:pt x="471" y="42"/>
                    </a:lnTo>
                    <a:lnTo>
                      <a:pt x="8" y="115"/>
                    </a:lnTo>
                    <a:lnTo>
                      <a:pt x="0" y="64"/>
                    </a:lnTo>
                    <a:lnTo>
                      <a:pt x="407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rgbClr val="ffea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52" name="Freeform 28"/>
              <p:cNvSpPr/>
              <p:nvPr/>
            </p:nvSpPr>
            <p:spPr>
              <a:xfrm>
                <a:off x="4268" y="2014"/>
                <a:ext cx="109" cy="29"/>
              </a:xfrm>
              <a:custGeom>
                <a:avLst/>
                <a:gdLst/>
                <a:cxnLst>
                  <a:cxn ang="0">
                    <a:pos x="463" y="0"/>
                  </a:cxn>
                  <a:cxn ang="0">
                    <a:pos x="471" y="51"/>
                  </a:cxn>
                  <a:cxn ang="0">
                    <a:pos x="8" y="124"/>
                  </a:cxn>
                  <a:cxn ang="0">
                    <a:pos x="0" y="73"/>
                  </a:cxn>
                  <a:cxn ang="0">
                    <a:pos x="463" y="0"/>
                  </a:cxn>
                </a:cxnLst>
                <a:rect l="0" t="0" r="r" b="b"/>
                <a:pathLst>
                  <a:path w="471" h="124">
                    <a:moveTo>
                      <a:pt x="463" y="0"/>
                    </a:moveTo>
                    <a:lnTo>
                      <a:pt x="471" y="51"/>
                    </a:lnTo>
                    <a:lnTo>
                      <a:pt x="8" y="124"/>
                    </a:lnTo>
                    <a:lnTo>
                      <a:pt x="0" y="73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rgbClr val="ffea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53" name="Freeform 29"/>
              <p:cNvSpPr/>
              <p:nvPr/>
            </p:nvSpPr>
            <p:spPr>
              <a:xfrm>
                <a:off x="4391" y="2456"/>
                <a:ext cx="61" cy="57"/>
              </a:xfrm>
              <a:custGeom>
                <a:avLst/>
                <a:gdLst/>
                <a:cxnLst>
                  <a:cxn ang="0">
                    <a:pos x="231" y="0"/>
                  </a:cxn>
                  <a:cxn ang="0">
                    <a:pos x="264" y="210"/>
                  </a:cxn>
                  <a:cxn ang="0">
                    <a:pos x="33" y="246"/>
                  </a:cxn>
                  <a:cxn ang="0">
                    <a:pos x="0" y="36"/>
                  </a:cxn>
                  <a:cxn ang="0">
                    <a:pos x="231" y="0"/>
                  </a:cxn>
                </a:cxnLst>
                <a:rect l="0" t="0" r="r" b="b"/>
                <a:pathLst>
                  <a:path w="264" h="246">
                    <a:moveTo>
                      <a:pt x="231" y="0"/>
                    </a:moveTo>
                    <a:lnTo>
                      <a:pt x="264" y="210"/>
                    </a:lnTo>
                    <a:lnTo>
                      <a:pt x="33" y="246"/>
                    </a:lnTo>
                    <a:lnTo>
                      <a:pt x="0" y="36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f2ae30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54" name="Freeform 30"/>
              <p:cNvSpPr/>
              <p:nvPr/>
            </p:nvSpPr>
            <p:spPr>
              <a:xfrm>
                <a:off x="4324" y="2032"/>
                <a:ext cx="61" cy="58"/>
              </a:xfrm>
              <a:custGeom>
                <a:avLst/>
                <a:gdLst/>
                <a:cxnLst>
                  <a:cxn ang="0">
                    <a:pos x="231" y="0"/>
                  </a:cxn>
                  <a:cxn ang="0">
                    <a:pos x="264" y="210"/>
                  </a:cxn>
                  <a:cxn ang="0">
                    <a:pos x="33" y="247"/>
                  </a:cxn>
                  <a:cxn ang="0">
                    <a:pos x="0" y="37"/>
                  </a:cxn>
                  <a:cxn ang="0">
                    <a:pos x="231" y="0"/>
                  </a:cxn>
                </a:cxnLst>
                <a:rect l="0" t="0" r="r" b="b"/>
                <a:pathLst>
                  <a:path w="264" h="247">
                    <a:moveTo>
                      <a:pt x="231" y="0"/>
                    </a:moveTo>
                    <a:lnTo>
                      <a:pt x="264" y="210"/>
                    </a:lnTo>
                    <a:lnTo>
                      <a:pt x="33" y="247"/>
                    </a:lnTo>
                    <a:lnTo>
                      <a:pt x="0" y="3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f2ae30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55" name="Freeform 31"/>
              <p:cNvSpPr/>
              <p:nvPr/>
            </p:nvSpPr>
            <p:spPr>
              <a:xfrm>
                <a:off x="4388" y="2440"/>
                <a:ext cx="55" cy="18"/>
              </a:xfrm>
              <a:custGeom>
                <a:avLst/>
                <a:gdLst/>
                <a:cxnLst>
                  <a:cxn ang="0">
                    <a:pos x="233" y="0"/>
                  </a:cxn>
                  <a:cxn ang="0">
                    <a:pos x="240" y="42"/>
                  </a:cxn>
                  <a:cxn ang="0">
                    <a:pos x="8" y="79"/>
                  </a:cxn>
                  <a:cxn ang="0">
                    <a:pos x="0" y="28"/>
                  </a:cxn>
                  <a:cxn ang="0">
                    <a:pos x="176" y="0"/>
                  </a:cxn>
                  <a:cxn ang="0">
                    <a:pos x="233" y="0"/>
                  </a:cxn>
                </a:cxnLst>
                <a:rect l="0" t="0" r="r" b="b"/>
                <a:pathLst>
                  <a:path w="240" h="79">
                    <a:moveTo>
                      <a:pt x="233" y="0"/>
                    </a:moveTo>
                    <a:lnTo>
                      <a:pt x="240" y="42"/>
                    </a:lnTo>
                    <a:lnTo>
                      <a:pt x="8" y="79"/>
                    </a:lnTo>
                    <a:lnTo>
                      <a:pt x="0" y="28"/>
                    </a:lnTo>
                    <a:lnTo>
                      <a:pt x="176" y="0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56" name="Freeform 32"/>
              <p:cNvSpPr/>
              <p:nvPr/>
            </p:nvSpPr>
            <p:spPr>
              <a:xfrm>
                <a:off x="4322" y="2014"/>
                <a:ext cx="55" cy="21"/>
              </a:xfrm>
              <a:custGeom>
                <a:avLst/>
                <a:gdLst/>
                <a:cxnLst>
                  <a:cxn ang="0">
                    <a:pos x="231" y="0"/>
                  </a:cxn>
                  <a:cxn ang="0">
                    <a:pos x="239" y="51"/>
                  </a:cxn>
                  <a:cxn ang="0">
                    <a:pos x="8" y="87"/>
                  </a:cxn>
                  <a:cxn ang="0">
                    <a:pos x="0" y="37"/>
                  </a:cxn>
                  <a:cxn ang="0">
                    <a:pos x="231" y="0"/>
                  </a:cxn>
                </a:cxnLst>
                <a:rect l="0" t="0" r="r" b="b"/>
                <a:pathLst>
                  <a:path w="239" h="87">
                    <a:moveTo>
                      <a:pt x="231" y="0"/>
                    </a:moveTo>
                    <a:lnTo>
                      <a:pt x="239" y="51"/>
                    </a:lnTo>
                    <a:lnTo>
                      <a:pt x="8" y="87"/>
                    </a:lnTo>
                    <a:lnTo>
                      <a:pt x="0" y="3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57" name="Rectangle 33"/>
              <p:cNvSpPr>
                <a:spLocks noChangeArrowheads="1"/>
              </p:cNvSpPr>
              <p:nvPr/>
            </p:nvSpPr>
            <p:spPr>
              <a:xfrm>
                <a:off x="4195" y="2151"/>
                <a:ext cx="29" cy="193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58" name="Rectangle 34"/>
              <p:cNvSpPr>
                <a:spLocks noChangeArrowheads="1"/>
              </p:cNvSpPr>
              <p:nvPr/>
            </p:nvSpPr>
            <p:spPr>
              <a:xfrm>
                <a:off x="4165" y="2151"/>
                <a:ext cx="30" cy="193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59" name="Rectangle 35"/>
              <p:cNvSpPr>
                <a:spLocks noChangeArrowheads="1"/>
              </p:cNvSpPr>
              <p:nvPr/>
            </p:nvSpPr>
            <p:spPr>
              <a:xfrm>
                <a:off x="3232" y="1940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60" name="Rectangle 36"/>
              <p:cNvSpPr>
                <a:spLocks noChangeArrowheads="1"/>
              </p:cNvSpPr>
              <p:nvPr/>
            </p:nvSpPr>
            <p:spPr>
              <a:xfrm>
                <a:off x="3232" y="1955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61" name="Rectangle 37"/>
              <p:cNvSpPr>
                <a:spLocks noChangeArrowheads="1"/>
              </p:cNvSpPr>
              <p:nvPr/>
            </p:nvSpPr>
            <p:spPr>
              <a:xfrm>
                <a:off x="3232" y="1969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62" name="Rectangle 38"/>
              <p:cNvSpPr>
                <a:spLocks noChangeArrowheads="1"/>
              </p:cNvSpPr>
              <p:nvPr/>
            </p:nvSpPr>
            <p:spPr>
              <a:xfrm>
                <a:off x="3232" y="1984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63" name="Rectangle 39"/>
              <p:cNvSpPr>
                <a:spLocks noChangeArrowheads="1"/>
              </p:cNvSpPr>
              <p:nvPr/>
            </p:nvSpPr>
            <p:spPr>
              <a:xfrm>
                <a:off x="3232" y="1998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64" name="Rectangle 40"/>
              <p:cNvSpPr>
                <a:spLocks noChangeArrowheads="1"/>
              </p:cNvSpPr>
              <p:nvPr/>
            </p:nvSpPr>
            <p:spPr>
              <a:xfrm>
                <a:off x="3232" y="2012"/>
                <a:ext cx="325" cy="8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65" name="Rectangle 41"/>
              <p:cNvSpPr>
                <a:spLocks noChangeArrowheads="1"/>
              </p:cNvSpPr>
              <p:nvPr/>
            </p:nvSpPr>
            <p:spPr>
              <a:xfrm>
                <a:off x="3232" y="1947"/>
                <a:ext cx="325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66" name="Rectangle 42"/>
              <p:cNvSpPr>
                <a:spLocks noChangeArrowheads="1"/>
              </p:cNvSpPr>
              <p:nvPr/>
            </p:nvSpPr>
            <p:spPr>
              <a:xfrm>
                <a:off x="3232" y="1962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67" name="Rectangle 43"/>
              <p:cNvSpPr>
                <a:spLocks noChangeArrowheads="1"/>
              </p:cNvSpPr>
              <p:nvPr/>
            </p:nvSpPr>
            <p:spPr>
              <a:xfrm>
                <a:off x="3232" y="1976"/>
                <a:ext cx="325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68" name="Rectangle 44"/>
              <p:cNvSpPr>
                <a:spLocks noChangeArrowheads="1"/>
              </p:cNvSpPr>
              <p:nvPr/>
            </p:nvSpPr>
            <p:spPr>
              <a:xfrm>
                <a:off x="3232" y="1991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69" name="Rectangle 45"/>
              <p:cNvSpPr>
                <a:spLocks noChangeArrowheads="1"/>
              </p:cNvSpPr>
              <p:nvPr/>
            </p:nvSpPr>
            <p:spPr>
              <a:xfrm>
                <a:off x="3232" y="2005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70" name="Rectangle 46"/>
              <p:cNvSpPr>
                <a:spLocks noChangeArrowheads="1"/>
              </p:cNvSpPr>
              <p:nvPr/>
            </p:nvSpPr>
            <p:spPr>
              <a:xfrm>
                <a:off x="3232" y="2020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71" name="Rectangle 47"/>
              <p:cNvSpPr>
                <a:spLocks noChangeArrowheads="1"/>
              </p:cNvSpPr>
              <p:nvPr/>
            </p:nvSpPr>
            <p:spPr>
              <a:xfrm>
                <a:off x="3232" y="2027"/>
                <a:ext cx="325" cy="5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72" name="Freeform 48"/>
              <p:cNvSpPr/>
              <p:nvPr/>
            </p:nvSpPr>
            <p:spPr>
              <a:xfrm>
                <a:off x="3557" y="1940"/>
                <a:ext cx="322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401" y="0"/>
                  </a:cxn>
                  <a:cxn ang="0">
                    <a:pos x="139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401" h="31">
                    <a:moveTo>
                      <a:pt x="0" y="0"/>
                    </a:moveTo>
                    <a:lnTo>
                      <a:pt x="1401" y="0"/>
                    </a:lnTo>
                    <a:cubicBezTo>
                      <a:pt x="1397" y="10"/>
                      <a:pt x="1394" y="21"/>
                      <a:pt x="139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73" name="Freeform 49"/>
              <p:cNvSpPr/>
              <p:nvPr/>
            </p:nvSpPr>
            <p:spPr>
              <a:xfrm>
                <a:off x="3557" y="1955"/>
                <a:ext cx="318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84" y="0"/>
                  </a:cxn>
                  <a:cxn ang="0">
                    <a:pos x="1380" y="30"/>
                  </a:cxn>
                  <a:cxn ang="0">
                    <a:pos x="1380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4" h="31">
                    <a:moveTo>
                      <a:pt x="0" y="0"/>
                    </a:moveTo>
                    <a:lnTo>
                      <a:pt x="1384" y="0"/>
                    </a:lnTo>
                    <a:cubicBezTo>
                      <a:pt x="1383" y="9"/>
                      <a:pt x="1381" y="19"/>
                      <a:pt x="1380" y="30"/>
                    </a:cubicBezTo>
                    <a:lnTo>
                      <a:pt x="1380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74" name="Freeform 50"/>
              <p:cNvSpPr/>
              <p:nvPr/>
            </p:nvSpPr>
            <p:spPr>
              <a:xfrm>
                <a:off x="3557" y="1969"/>
                <a:ext cx="316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76" y="0"/>
                  </a:cxn>
                  <a:cxn ang="0">
                    <a:pos x="1374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6" h="31">
                    <a:moveTo>
                      <a:pt x="0" y="0"/>
                    </a:moveTo>
                    <a:lnTo>
                      <a:pt x="1376" y="0"/>
                    </a:lnTo>
                    <a:cubicBezTo>
                      <a:pt x="1375" y="10"/>
                      <a:pt x="1375" y="21"/>
                      <a:pt x="1374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75" name="Freeform 51"/>
              <p:cNvSpPr/>
              <p:nvPr/>
            </p:nvSpPr>
            <p:spPr>
              <a:xfrm>
                <a:off x="3557" y="1984"/>
                <a:ext cx="316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73" y="0"/>
                  </a:cxn>
                  <a:cxn ang="0">
                    <a:pos x="1373" y="11"/>
                  </a:cxn>
                  <a:cxn ang="0">
                    <a:pos x="1373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3" h="31">
                    <a:moveTo>
                      <a:pt x="0" y="0"/>
                    </a:moveTo>
                    <a:lnTo>
                      <a:pt x="1373" y="0"/>
                    </a:lnTo>
                    <a:lnTo>
                      <a:pt x="1373" y="11"/>
                    </a:lnTo>
                    <a:cubicBezTo>
                      <a:pt x="1373" y="18"/>
                      <a:pt x="1373" y="25"/>
                      <a:pt x="1373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76" name="Freeform 52"/>
              <p:cNvSpPr/>
              <p:nvPr/>
            </p:nvSpPr>
            <p:spPr>
              <a:xfrm>
                <a:off x="3557" y="1998"/>
                <a:ext cx="317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75" y="0"/>
                  </a:cxn>
                  <a:cxn ang="0">
                    <a:pos x="1377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7" h="31">
                    <a:moveTo>
                      <a:pt x="0" y="0"/>
                    </a:moveTo>
                    <a:lnTo>
                      <a:pt x="1375" y="0"/>
                    </a:lnTo>
                    <a:cubicBezTo>
                      <a:pt x="1375" y="10"/>
                      <a:pt x="1376" y="20"/>
                      <a:pt x="1377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77" name="Freeform 53"/>
              <p:cNvSpPr/>
              <p:nvPr/>
            </p:nvSpPr>
            <p:spPr>
              <a:xfrm>
                <a:off x="3557" y="2012"/>
                <a:ext cx="319" cy="8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81" y="0"/>
                  </a:cxn>
                  <a:cxn ang="0">
                    <a:pos x="1386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6" h="31">
                    <a:moveTo>
                      <a:pt x="0" y="0"/>
                    </a:moveTo>
                    <a:lnTo>
                      <a:pt x="1381" y="0"/>
                    </a:lnTo>
                    <a:cubicBezTo>
                      <a:pt x="1382" y="11"/>
                      <a:pt x="1384" y="21"/>
                      <a:pt x="1386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78" name="Freeform 54"/>
              <p:cNvSpPr/>
              <p:nvPr/>
            </p:nvSpPr>
            <p:spPr>
              <a:xfrm>
                <a:off x="3557" y="1947"/>
                <a:ext cx="320" cy="8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91" y="0"/>
                  </a:cxn>
                  <a:cxn ang="0">
                    <a:pos x="1384" y="32"/>
                  </a:cxn>
                  <a:cxn ang="0">
                    <a:pos x="0" y="32"/>
                  </a:cxn>
                  <a:cxn ang="0">
                    <a:pos x="0" y="0"/>
                  </a:cxn>
                </a:cxnLst>
                <a:rect l="0" t="0" r="r" b="b"/>
                <a:pathLst>
                  <a:path w="1391" h="32">
                    <a:moveTo>
                      <a:pt x="0" y="0"/>
                    </a:moveTo>
                    <a:lnTo>
                      <a:pt x="1391" y="0"/>
                    </a:lnTo>
                    <a:cubicBezTo>
                      <a:pt x="1389" y="10"/>
                      <a:pt x="1386" y="21"/>
                      <a:pt x="1384" y="32"/>
                    </a:cubicBezTo>
                    <a:lnTo>
                      <a:pt x="0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79" name="Freeform 55"/>
              <p:cNvSpPr/>
              <p:nvPr/>
            </p:nvSpPr>
            <p:spPr>
              <a:xfrm>
                <a:off x="3557" y="1962"/>
                <a:ext cx="317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80" y="0"/>
                  </a:cxn>
                  <a:cxn ang="0">
                    <a:pos x="1376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0" h="31">
                    <a:moveTo>
                      <a:pt x="0" y="0"/>
                    </a:moveTo>
                    <a:lnTo>
                      <a:pt x="1380" y="0"/>
                    </a:lnTo>
                    <a:cubicBezTo>
                      <a:pt x="1378" y="10"/>
                      <a:pt x="1377" y="20"/>
                      <a:pt x="1376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80" name="Freeform 56"/>
              <p:cNvSpPr/>
              <p:nvPr/>
            </p:nvSpPr>
            <p:spPr>
              <a:xfrm>
                <a:off x="3557" y="1976"/>
                <a:ext cx="316" cy="8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74" y="0"/>
                  </a:cxn>
                  <a:cxn ang="0">
                    <a:pos x="1373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4" h="31">
                    <a:moveTo>
                      <a:pt x="0" y="0"/>
                    </a:moveTo>
                    <a:lnTo>
                      <a:pt x="1374" y="0"/>
                    </a:lnTo>
                    <a:cubicBezTo>
                      <a:pt x="1374" y="10"/>
                      <a:pt x="1373" y="21"/>
                      <a:pt x="1373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81" name="Freeform 57"/>
              <p:cNvSpPr/>
              <p:nvPr/>
            </p:nvSpPr>
            <p:spPr>
              <a:xfrm>
                <a:off x="3557" y="1991"/>
                <a:ext cx="316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73" y="0"/>
                  </a:cxn>
                  <a:cxn ang="0">
                    <a:pos x="1375" y="32"/>
                  </a:cxn>
                  <a:cxn ang="0">
                    <a:pos x="0" y="32"/>
                  </a:cxn>
                  <a:cxn ang="0">
                    <a:pos x="0" y="0"/>
                  </a:cxn>
                </a:cxnLst>
                <a:rect l="0" t="0" r="r" b="b"/>
                <a:pathLst>
                  <a:path w="1375" h="32">
                    <a:moveTo>
                      <a:pt x="0" y="0"/>
                    </a:moveTo>
                    <a:lnTo>
                      <a:pt x="1373" y="0"/>
                    </a:lnTo>
                    <a:cubicBezTo>
                      <a:pt x="1374" y="11"/>
                      <a:pt x="1374" y="21"/>
                      <a:pt x="1375" y="32"/>
                    </a:cubicBezTo>
                    <a:lnTo>
                      <a:pt x="0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82" name="Freeform 58"/>
              <p:cNvSpPr/>
              <p:nvPr/>
            </p:nvSpPr>
            <p:spPr>
              <a:xfrm>
                <a:off x="3557" y="2005"/>
                <a:ext cx="318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77" y="0"/>
                  </a:cxn>
                  <a:cxn ang="0">
                    <a:pos x="1380" y="22"/>
                  </a:cxn>
                  <a:cxn ang="0">
                    <a:pos x="138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1" h="31">
                    <a:moveTo>
                      <a:pt x="0" y="0"/>
                    </a:moveTo>
                    <a:lnTo>
                      <a:pt x="1377" y="0"/>
                    </a:lnTo>
                    <a:cubicBezTo>
                      <a:pt x="1378" y="7"/>
                      <a:pt x="1379" y="15"/>
                      <a:pt x="1380" y="22"/>
                    </a:cubicBezTo>
                    <a:lnTo>
                      <a:pt x="1381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83" name="Freeform 59"/>
              <p:cNvSpPr/>
              <p:nvPr/>
            </p:nvSpPr>
            <p:spPr>
              <a:xfrm>
                <a:off x="3557" y="2020"/>
                <a:ext cx="321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86" y="0"/>
                  </a:cxn>
                  <a:cxn ang="0">
                    <a:pos x="1394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94" h="31">
                    <a:moveTo>
                      <a:pt x="0" y="0"/>
                    </a:moveTo>
                    <a:lnTo>
                      <a:pt x="1386" y="0"/>
                    </a:lnTo>
                    <a:cubicBezTo>
                      <a:pt x="1389" y="11"/>
                      <a:pt x="1391" y="21"/>
                      <a:pt x="1394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84" name="Freeform 60"/>
              <p:cNvSpPr/>
              <p:nvPr/>
            </p:nvSpPr>
            <p:spPr>
              <a:xfrm>
                <a:off x="3557" y="2027"/>
                <a:ext cx="322" cy="5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94" y="0"/>
                  </a:cxn>
                  <a:cxn ang="0">
                    <a:pos x="1401" y="21"/>
                  </a:cxn>
                  <a:cxn ang="0">
                    <a:pos x="0" y="21"/>
                  </a:cxn>
                  <a:cxn ang="0">
                    <a:pos x="0" y="0"/>
                  </a:cxn>
                </a:cxnLst>
                <a:rect l="0" t="0" r="r" b="b"/>
                <a:pathLst>
                  <a:path w="1401" h="21">
                    <a:moveTo>
                      <a:pt x="0" y="0"/>
                    </a:moveTo>
                    <a:lnTo>
                      <a:pt x="1394" y="0"/>
                    </a:lnTo>
                    <a:cubicBezTo>
                      <a:pt x="1396" y="7"/>
                      <a:pt x="1398" y="15"/>
                      <a:pt x="1401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85" name="Freeform 61"/>
              <p:cNvSpPr/>
              <p:nvPr/>
            </p:nvSpPr>
            <p:spPr>
              <a:xfrm>
                <a:off x="3225" y="1919"/>
                <a:ext cx="663" cy="134"/>
              </a:xfrm>
              <a:custGeom>
                <a:avLst/>
                <a:gdLst/>
                <a:cxnLst>
                  <a:cxn ang="0">
                    <a:pos x="2877" y="578"/>
                  </a:cxn>
                  <a:cxn ang="0">
                    <a:pos x="123" y="578"/>
                  </a:cxn>
                  <a:cxn ang="0">
                    <a:pos x="6" y="394"/>
                  </a:cxn>
                  <a:cxn ang="0">
                    <a:pos x="0" y="289"/>
                  </a:cxn>
                  <a:cxn ang="0">
                    <a:pos x="6" y="184"/>
                  </a:cxn>
                  <a:cxn ang="0">
                    <a:pos x="123" y="0"/>
                  </a:cxn>
                  <a:cxn ang="0">
                    <a:pos x="2877" y="0"/>
                  </a:cxn>
                  <a:cxn ang="0">
                    <a:pos x="2877" y="91"/>
                  </a:cxn>
                  <a:cxn ang="0">
                    <a:pos x="123" y="91"/>
                  </a:cxn>
                  <a:cxn ang="0">
                    <a:pos x="97" y="195"/>
                  </a:cxn>
                  <a:cxn ang="0">
                    <a:pos x="91" y="289"/>
                  </a:cxn>
                  <a:cxn ang="0">
                    <a:pos x="97" y="383"/>
                  </a:cxn>
                  <a:cxn ang="0">
                    <a:pos x="123" y="486"/>
                  </a:cxn>
                  <a:cxn ang="0">
                    <a:pos x="2877" y="486"/>
                  </a:cxn>
                  <a:cxn ang="0">
                    <a:pos x="2877" y="578"/>
                  </a:cxn>
                </a:cxnLst>
                <a:rect l="0" t="0" r="r" b="b"/>
                <a:pathLst>
                  <a:path w="2877" h="578">
                    <a:moveTo>
                      <a:pt x="2877" y="578"/>
                    </a:moveTo>
                    <a:lnTo>
                      <a:pt x="123" y="578"/>
                    </a:lnTo>
                    <a:cubicBezTo>
                      <a:pt x="57" y="578"/>
                      <a:pt x="19" y="497"/>
                      <a:pt x="6" y="394"/>
                    </a:cubicBezTo>
                    <a:cubicBezTo>
                      <a:pt x="2" y="360"/>
                      <a:pt x="0" y="324"/>
                      <a:pt x="0" y="289"/>
                    </a:cubicBezTo>
                    <a:cubicBezTo>
                      <a:pt x="0" y="254"/>
                      <a:pt x="2" y="218"/>
                      <a:pt x="6" y="184"/>
                    </a:cubicBezTo>
                    <a:cubicBezTo>
                      <a:pt x="19" y="80"/>
                      <a:pt x="57" y="0"/>
                      <a:pt x="123" y="0"/>
                    </a:cubicBezTo>
                    <a:lnTo>
                      <a:pt x="2877" y="0"/>
                    </a:lnTo>
                    <a:lnTo>
                      <a:pt x="2877" y="91"/>
                    </a:lnTo>
                    <a:lnTo>
                      <a:pt x="123" y="91"/>
                    </a:lnTo>
                    <a:cubicBezTo>
                      <a:pt x="114" y="91"/>
                      <a:pt x="104" y="137"/>
                      <a:pt x="97" y="195"/>
                    </a:cubicBezTo>
                    <a:cubicBezTo>
                      <a:pt x="93" y="224"/>
                      <a:pt x="91" y="256"/>
                      <a:pt x="91" y="289"/>
                    </a:cubicBezTo>
                    <a:cubicBezTo>
                      <a:pt x="91" y="322"/>
                      <a:pt x="93" y="354"/>
                      <a:pt x="97" y="383"/>
                    </a:cubicBezTo>
                    <a:cubicBezTo>
                      <a:pt x="104" y="441"/>
                      <a:pt x="114" y="486"/>
                      <a:pt x="123" y="486"/>
                    </a:cubicBezTo>
                    <a:lnTo>
                      <a:pt x="2877" y="486"/>
                    </a:lnTo>
                    <a:lnTo>
                      <a:pt x="2877" y="578"/>
                    </a:lnTo>
                    <a:close/>
                  </a:path>
                </a:pathLst>
              </a:custGeom>
              <a:solidFill>
                <a:srgbClr val="43505c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86" name="Freeform 62"/>
              <p:cNvSpPr>
                <a:spLocks noEditPoints="1"/>
              </p:cNvSpPr>
              <p:nvPr/>
            </p:nvSpPr>
            <p:spPr>
              <a:xfrm>
                <a:off x="3557" y="1919"/>
                <a:ext cx="331" cy="134"/>
              </a:xfrm>
              <a:custGeom>
                <a:avLst/>
                <a:gdLst/>
                <a:cxnLst>
                  <a:cxn ang="0">
                    <a:pos x="1439" y="578"/>
                  </a:cxn>
                  <a:cxn ang="0">
                    <a:pos x="0" y="578"/>
                  </a:cxn>
                  <a:cxn ang="0">
                    <a:pos x="0" y="486"/>
                  </a:cxn>
                  <a:cxn ang="0">
                    <a:pos x="1439" y="486"/>
                  </a:cxn>
                  <a:cxn ang="0">
                    <a:pos x="1439" y="578"/>
                  </a:cxn>
                  <a:cxn ang="0">
                    <a:pos x="0" y="0"/>
                  </a:cxn>
                  <a:cxn ang="0">
                    <a:pos x="1439" y="0"/>
                  </a:cxn>
                  <a:cxn ang="0">
                    <a:pos x="1439" y="91"/>
                  </a:cxn>
                  <a:cxn ang="0">
                    <a:pos x="0" y="91"/>
                  </a:cxn>
                  <a:cxn ang="0">
                    <a:pos x="0" y="0"/>
                  </a:cxn>
                </a:cxnLst>
                <a:rect l="0" t="0" r="r" b="b"/>
                <a:pathLst>
                  <a:path w="1439" h="578">
                    <a:moveTo>
                      <a:pt x="1439" y="578"/>
                    </a:moveTo>
                    <a:lnTo>
                      <a:pt x="0" y="578"/>
                    </a:lnTo>
                    <a:lnTo>
                      <a:pt x="0" y="486"/>
                    </a:lnTo>
                    <a:lnTo>
                      <a:pt x="1439" y="486"/>
                    </a:lnTo>
                    <a:lnTo>
                      <a:pt x="1439" y="578"/>
                    </a:lnTo>
                    <a:close/>
                    <a:moveTo>
                      <a:pt x="0" y="0"/>
                    </a:moveTo>
                    <a:lnTo>
                      <a:pt x="1439" y="0"/>
                    </a:lnTo>
                    <a:lnTo>
                      <a:pt x="1439" y="91"/>
                    </a:lnTo>
                    <a:lnTo>
                      <a:pt x="0" y="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394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87" name="Rectangle 63"/>
              <p:cNvSpPr>
                <a:spLocks noChangeArrowheads="1"/>
              </p:cNvSpPr>
              <p:nvPr/>
            </p:nvSpPr>
            <p:spPr>
              <a:xfrm>
                <a:off x="3227" y="1773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88" name="Rectangle 64"/>
              <p:cNvSpPr>
                <a:spLocks noChangeArrowheads="1"/>
              </p:cNvSpPr>
              <p:nvPr/>
            </p:nvSpPr>
            <p:spPr>
              <a:xfrm>
                <a:off x="3227" y="1794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89" name="Rectangle 65"/>
              <p:cNvSpPr>
                <a:spLocks noChangeArrowheads="1"/>
              </p:cNvSpPr>
              <p:nvPr/>
            </p:nvSpPr>
            <p:spPr>
              <a:xfrm>
                <a:off x="3227" y="1814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90" name="Rectangle 66"/>
              <p:cNvSpPr>
                <a:spLocks noChangeArrowheads="1"/>
              </p:cNvSpPr>
              <p:nvPr/>
            </p:nvSpPr>
            <p:spPr>
              <a:xfrm>
                <a:off x="3227" y="1834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91" name="Rectangle 67"/>
              <p:cNvSpPr>
                <a:spLocks noChangeArrowheads="1"/>
              </p:cNvSpPr>
              <p:nvPr/>
            </p:nvSpPr>
            <p:spPr>
              <a:xfrm>
                <a:off x="3227" y="1854"/>
                <a:ext cx="240" cy="11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92" name="Rectangle 68"/>
              <p:cNvSpPr>
                <a:spLocks noChangeArrowheads="1"/>
              </p:cNvSpPr>
              <p:nvPr/>
            </p:nvSpPr>
            <p:spPr>
              <a:xfrm>
                <a:off x="3227" y="1875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93" name="Rectangle 69"/>
              <p:cNvSpPr>
                <a:spLocks noChangeArrowheads="1"/>
              </p:cNvSpPr>
              <p:nvPr/>
            </p:nvSpPr>
            <p:spPr>
              <a:xfrm>
                <a:off x="3227" y="1783"/>
                <a:ext cx="240" cy="11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94" name="Rectangle 70"/>
              <p:cNvSpPr>
                <a:spLocks noChangeArrowheads="1"/>
              </p:cNvSpPr>
              <p:nvPr/>
            </p:nvSpPr>
            <p:spPr>
              <a:xfrm>
                <a:off x="3227" y="1804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95" name="Rectangle 71"/>
              <p:cNvSpPr>
                <a:spLocks noChangeArrowheads="1"/>
              </p:cNvSpPr>
              <p:nvPr/>
            </p:nvSpPr>
            <p:spPr>
              <a:xfrm>
                <a:off x="3227" y="1824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96" name="Rectangle 72"/>
              <p:cNvSpPr>
                <a:spLocks noChangeArrowheads="1"/>
              </p:cNvSpPr>
              <p:nvPr/>
            </p:nvSpPr>
            <p:spPr>
              <a:xfrm>
                <a:off x="3227" y="1844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97" name="Rectangle 73"/>
              <p:cNvSpPr>
                <a:spLocks noChangeArrowheads="1"/>
              </p:cNvSpPr>
              <p:nvPr/>
            </p:nvSpPr>
            <p:spPr>
              <a:xfrm>
                <a:off x="3227" y="1865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98" name="Rectangle 74"/>
              <p:cNvSpPr>
                <a:spLocks noChangeArrowheads="1"/>
              </p:cNvSpPr>
              <p:nvPr/>
            </p:nvSpPr>
            <p:spPr>
              <a:xfrm>
                <a:off x="3227" y="1885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199" name="Rectangle 75"/>
              <p:cNvSpPr>
                <a:spLocks noChangeArrowheads="1"/>
              </p:cNvSpPr>
              <p:nvPr/>
            </p:nvSpPr>
            <p:spPr>
              <a:xfrm>
                <a:off x="3227" y="1895"/>
                <a:ext cx="240" cy="7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00" name="Freeform 76"/>
              <p:cNvSpPr/>
              <p:nvPr/>
            </p:nvSpPr>
            <p:spPr>
              <a:xfrm>
                <a:off x="3467" y="1773"/>
                <a:ext cx="240" cy="10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041" y="0"/>
                  </a:cxn>
                  <a:cxn ang="0">
                    <a:pos x="102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41" h="44">
                    <a:moveTo>
                      <a:pt x="0" y="0"/>
                    </a:moveTo>
                    <a:lnTo>
                      <a:pt x="1041" y="0"/>
                    </a:lnTo>
                    <a:cubicBezTo>
                      <a:pt x="1034" y="13"/>
                      <a:pt x="1028" y="28"/>
                      <a:pt x="102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01" name="Freeform 77"/>
              <p:cNvSpPr/>
              <p:nvPr/>
            </p:nvSpPr>
            <p:spPr>
              <a:xfrm>
                <a:off x="3467" y="1794"/>
                <a:ext cx="233" cy="10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010" y="0"/>
                  </a:cxn>
                  <a:cxn ang="0">
                    <a:pos x="1002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10" h="44">
                    <a:moveTo>
                      <a:pt x="0" y="0"/>
                    </a:moveTo>
                    <a:lnTo>
                      <a:pt x="1010" y="0"/>
                    </a:lnTo>
                    <a:cubicBezTo>
                      <a:pt x="1007" y="14"/>
                      <a:pt x="1004" y="29"/>
                      <a:pt x="1002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02" name="Freeform 78"/>
              <p:cNvSpPr/>
              <p:nvPr/>
            </p:nvSpPr>
            <p:spPr>
              <a:xfrm>
                <a:off x="3467" y="1814"/>
                <a:ext cx="229" cy="10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996" y="0"/>
                  </a:cxn>
                  <a:cxn ang="0">
                    <a:pos x="99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6" h="44">
                    <a:moveTo>
                      <a:pt x="0" y="0"/>
                    </a:moveTo>
                    <a:lnTo>
                      <a:pt x="996" y="0"/>
                    </a:lnTo>
                    <a:cubicBezTo>
                      <a:pt x="995" y="14"/>
                      <a:pt x="994" y="29"/>
                      <a:pt x="99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03" name="Freeform 79"/>
              <p:cNvSpPr/>
              <p:nvPr/>
            </p:nvSpPr>
            <p:spPr>
              <a:xfrm>
                <a:off x="3467" y="1834"/>
                <a:ext cx="228" cy="10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991" y="0"/>
                  </a:cxn>
                  <a:cxn ang="0">
                    <a:pos x="991" y="22"/>
                  </a:cxn>
                  <a:cxn ang="0">
                    <a:pos x="991" y="43"/>
                  </a:cxn>
                  <a:cxn ang="0">
                    <a:pos x="0" y="43"/>
                  </a:cxn>
                  <a:cxn ang="0">
                    <a:pos x="0" y="0"/>
                  </a:cxn>
                </a:cxnLst>
                <a:rect l="0" t="0" r="r" b="b"/>
                <a:pathLst>
                  <a:path w="991" h="43">
                    <a:moveTo>
                      <a:pt x="0" y="0"/>
                    </a:moveTo>
                    <a:lnTo>
                      <a:pt x="991" y="0"/>
                    </a:lnTo>
                    <a:cubicBezTo>
                      <a:pt x="991" y="7"/>
                      <a:pt x="991" y="14"/>
                      <a:pt x="991" y="22"/>
                    </a:cubicBezTo>
                    <a:cubicBezTo>
                      <a:pt x="991" y="29"/>
                      <a:pt x="991" y="36"/>
                      <a:pt x="991" y="43"/>
                    </a:cubicBez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04" name="Freeform 80"/>
              <p:cNvSpPr/>
              <p:nvPr/>
            </p:nvSpPr>
            <p:spPr>
              <a:xfrm>
                <a:off x="3467" y="1854"/>
                <a:ext cx="229" cy="11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993" y="0"/>
                  </a:cxn>
                  <a:cxn ang="0">
                    <a:pos x="996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6" h="44">
                    <a:moveTo>
                      <a:pt x="0" y="0"/>
                    </a:moveTo>
                    <a:lnTo>
                      <a:pt x="993" y="0"/>
                    </a:lnTo>
                    <a:cubicBezTo>
                      <a:pt x="994" y="15"/>
                      <a:pt x="995" y="30"/>
                      <a:pt x="996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05" name="Freeform 81"/>
              <p:cNvSpPr/>
              <p:nvPr/>
            </p:nvSpPr>
            <p:spPr>
              <a:xfrm>
                <a:off x="3467" y="1875"/>
                <a:ext cx="233" cy="10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002" y="0"/>
                  </a:cxn>
                  <a:cxn ang="0">
                    <a:pos x="1010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10" h="44">
                    <a:moveTo>
                      <a:pt x="0" y="0"/>
                    </a:moveTo>
                    <a:lnTo>
                      <a:pt x="1002" y="0"/>
                    </a:lnTo>
                    <a:cubicBezTo>
                      <a:pt x="1004" y="15"/>
                      <a:pt x="1007" y="30"/>
                      <a:pt x="1010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06" name="Freeform 82"/>
              <p:cNvSpPr/>
              <p:nvPr/>
            </p:nvSpPr>
            <p:spPr>
              <a:xfrm>
                <a:off x="3467" y="1783"/>
                <a:ext cx="236" cy="11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023" y="0"/>
                  </a:cxn>
                  <a:cxn ang="0">
                    <a:pos x="1010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23" h="44">
                    <a:moveTo>
                      <a:pt x="0" y="0"/>
                    </a:moveTo>
                    <a:lnTo>
                      <a:pt x="1023" y="0"/>
                    </a:lnTo>
                    <a:cubicBezTo>
                      <a:pt x="1018" y="14"/>
                      <a:pt x="1014" y="29"/>
                      <a:pt x="1010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07" name="Freeform 83"/>
              <p:cNvSpPr/>
              <p:nvPr/>
            </p:nvSpPr>
            <p:spPr>
              <a:xfrm>
                <a:off x="3467" y="1804"/>
                <a:ext cx="231" cy="10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002" y="0"/>
                  </a:cxn>
                  <a:cxn ang="0">
                    <a:pos x="999" y="20"/>
                  </a:cxn>
                  <a:cxn ang="0">
                    <a:pos x="996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02" h="44">
                    <a:moveTo>
                      <a:pt x="0" y="0"/>
                    </a:moveTo>
                    <a:lnTo>
                      <a:pt x="1002" y="0"/>
                    </a:lnTo>
                    <a:cubicBezTo>
                      <a:pt x="1001" y="6"/>
                      <a:pt x="1000" y="13"/>
                      <a:pt x="999" y="20"/>
                    </a:cubicBezTo>
                    <a:cubicBezTo>
                      <a:pt x="998" y="28"/>
                      <a:pt x="997" y="36"/>
                      <a:pt x="996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08" name="Freeform 84"/>
              <p:cNvSpPr/>
              <p:nvPr/>
            </p:nvSpPr>
            <p:spPr>
              <a:xfrm>
                <a:off x="3467" y="1824"/>
                <a:ext cx="229" cy="10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993" y="0"/>
                  </a:cxn>
                  <a:cxn ang="0">
                    <a:pos x="991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3" h="44">
                    <a:moveTo>
                      <a:pt x="0" y="0"/>
                    </a:moveTo>
                    <a:lnTo>
                      <a:pt x="993" y="0"/>
                    </a:lnTo>
                    <a:cubicBezTo>
                      <a:pt x="992" y="14"/>
                      <a:pt x="991" y="29"/>
                      <a:pt x="991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09" name="Freeform 85"/>
              <p:cNvSpPr/>
              <p:nvPr/>
            </p:nvSpPr>
            <p:spPr>
              <a:xfrm>
                <a:off x="3467" y="1844"/>
                <a:ext cx="229" cy="10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991" y="0"/>
                  </a:cxn>
                  <a:cxn ang="0">
                    <a:pos x="99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3" h="44">
                    <a:moveTo>
                      <a:pt x="0" y="0"/>
                    </a:moveTo>
                    <a:lnTo>
                      <a:pt x="991" y="0"/>
                    </a:lnTo>
                    <a:cubicBezTo>
                      <a:pt x="991" y="15"/>
                      <a:pt x="992" y="30"/>
                      <a:pt x="99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10" name="Freeform 86"/>
              <p:cNvSpPr/>
              <p:nvPr/>
            </p:nvSpPr>
            <p:spPr>
              <a:xfrm>
                <a:off x="3467" y="1865"/>
                <a:ext cx="231" cy="10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996" y="0"/>
                  </a:cxn>
                  <a:cxn ang="0">
                    <a:pos x="999" y="24"/>
                  </a:cxn>
                  <a:cxn ang="0">
                    <a:pos x="1002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02" h="44">
                    <a:moveTo>
                      <a:pt x="0" y="0"/>
                    </a:moveTo>
                    <a:lnTo>
                      <a:pt x="996" y="0"/>
                    </a:lnTo>
                    <a:cubicBezTo>
                      <a:pt x="997" y="8"/>
                      <a:pt x="998" y="16"/>
                      <a:pt x="999" y="24"/>
                    </a:cubicBezTo>
                    <a:cubicBezTo>
                      <a:pt x="1000" y="31"/>
                      <a:pt x="1001" y="38"/>
                      <a:pt x="1002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11" name="Freeform 87"/>
              <p:cNvSpPr/>
              <p:nvPr/>
            </p:nvSpPr>
            <p:spPr>
              <a:xfrm>
                <a:off x="3467" y="1885"/>
                <a:ext cx="236" cy="10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010" y="0"/>
                  </a:cxn>
                  <a:cxn ang="0">
                    <a:pos x="102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23" h="44">
                    <a:moveTo>
                      <a:pt x="0" y="0"/>
                    </a:moveTo>
                    <a:lnTo>
                      <a:pt x="1010" y="0"/>
                    </a:lnTo>
                    <a:cubicBezTo>
                      <a:pt x="1014" y="15"/>
                      <a:pt x="1018" y="30"/>
                      <a:pt x="102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12" name="Freeform 88"/>
              <p:cNvSpPr/>
              <p:nvPr/>
            </p:nvSpPr>
            <p:spPr>
              <a:xfrm>
                <a:off x="3467" y="1895"/>
                <a:ext cx="238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023" y="0"/>
                  </a:cxn>
                  <a:cxn ang="0">
                    <a:pos x="1034" y="29"/>
                  </a:cxn>
                  <a:cxn ang="0">
                    <a:pos x="0" y="29"/>
                  </a:cxn>
                  <a:cxn ang="0">
                    <a:pos x="0" y="0"/>
                  </a:cxn>
                </a:cxnLst>
                <a:rect l="0" t="0" r="r" b="b"/>
                <a:pathLst>
                  <a:path w="1034" h="29">
                    <a:moveTo>
                      <a:pt x="0" y="0"/>
                    </a:moveTo>
                    <a:lnTo>
                      <a:pt x="1023" y="0"/>
                    </a:lnTo>
                    <a:cubicBezTo>
                      <a:pt x="1026" y="10"/>
                      <a:pt x="1030" y="20"/>
                      <a:pt x="1034" y="29"/>
                    </a:cubicBez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13" name="Freeform 89"/>
              <p:cNvSpPr/>
              <p:nvPr/>
            </p:nvSpPr>
            <p:spPr>
              <a:xfrm>
                <a:off x="3212" y="1756"/>
                <a:ext cx="510" cy="163"/>
              </a:xfrm>
              <a:custGeom>
                <a:avLst/>
                <a:gdLst/>
                <a:cxnLst>
                  <a:cxn ang="0">
                    <a:pos x="2216" y="707"/>
                  </a:cxn>
                  <a:cxn ang="0">
                    <a:pos x="138" y="707"/>
                  </a:cxn>
                  <a:cxn ang="0">
                    <a:pos x="8" y="487"/>
                  </a:cxn>
                  <a:cxn ang="0">
                    <a:pos x="0" y="353"/>
                  </a:cxn>
                  <a:cxn ang="0">
                    <a:pos x="8" y="220"/>
                  </a:cxn>
                  <a:cxn ang="0">
                    <a:pos x="138" y="0"/>
                  </a:cxn>
                  <a:cxn ang="0">
                    <a:pos x="2216" y="0"/>
                  </a:cxn>
                  <a:cxn ang="0">
                    <a:pos x="2216" y="75"/>
                  </a:cxn>
                  <a:cxn ang="0">
                    <a:pos x="138" y="75"/>
                  </a:cxn>
                  <a:cxn ang="0">
                    <a:pos x="83" y="229"/>
                  </a:cxn>
                  <a:cxn ang="0">
                    <a:pos x="75" y="353"/>
                  </a:cxn>
                  <a:cxn ang="0">
                    <a:pos x="83" y="478"/>
                  </a:cxn>
                  <a:cxn ang="0">
                    <a:pos x="138" y="631"/>
                  </a:cxn>
                  <a:cxn ang="0">
                    <a:pos x="2216" y="631"/>
                  </a:cxn>
                  <a:cxn ang="0">
                    <a:pos x="2216" y="707"/>
                  </a:cxn>
                </a:cxnLst>
                <a:rect l="0" t="0" r="r" b="b"/>
                <a:pathLst>
                  <a:path w="2216" h="707">
                    <a:moveTo>
                      <a:pt x="2216" y="707"/>
                    </a:moveTo>
                    <a:lnTo>
                      <a:pt x="138" y="707"/>
                    </a:lnTo>
                    <a:cubicBezTo>
                      <a:pt x="67" y="707"/>
                      <a:pt x="24" y="611"/>
                      <a:pt x="8" y="487"/>
                    </a:cubicBezTo>
                    <a:cubicBezTo>
                      <a:pt x="3" y="444"/>
                      <a:pt x="0" y="398"/>
                      <a:pt x="0" y="353"/>
                    </a:cubicBezTo>
                    <a:cubicBezTo>
                      <a:pt x="0" y="308"/>
                      <a:pt x="3" y="263"/>
                      <a:pt x="8" y="220"/>
                    </a:cubicBezTo>
                    <a:cubicBezTo>
                      <a:pt x="24" y="96"/>
                      <a:pt x="67" y="0"/>
                      <a:pt x="138" y="0"/>
                    </a:cubicBezTo>
                    <a:lnTo>
                      <a:pt x="2216" y="0"/>
                    </a:lnTo>
                    <a:lnTo>
                      <a:pt x="2216" y="75"/>
                    </a:lnTo>
                    <a:lnTo>
                      <a:pt x="138" y="75"/>
                    </a:lnTo>
                    <a:cubicBezTo>
                      <a:pt x="113" y="75"/>
                      <a:pt x="94" y="143"/>
                      <a:pt x="83" y="229"/>
                    </a:cubicBezTo>
                    <a:cubicBezTo>
                      <a:pt x="78" y="267"/>
                      <a:pt x="75" y="310"/>
                      <a:pt x="75" y="353"/>
                    </a:cubicBezTo>
                    <a:cubicBezTo>
                      <a:pt x="75" y="397"/>
                      <a:pt x="78" y="439"/>
                      <a:pt x="83" y="478"/>
                    </a:cubicBezTo>
                    <a:cubicBezTo>
                      <a:pt x="94" y="564"/>
                      <a:pt x="113" y="631"/>
                      <a:pt x="138" y="631"/>
                    </a:cubicBezTo>
                    <a:lnTo>
                      <a:pt x="2216" y="631"/>
                    </a:lnTo>
                    <a:lnTo>
                      <a:pt x="2216" y="707"/>
                    </a:lnTo>
                    <a:close/>
                  </a:path>
                </a:pathLst>
              </a:custGeom>
              <a:solidFill>
                <a:srgbClr val="046887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14" name="Freeform 90"/>
              <p:cNvSpPr/>
              <p:nvPr/>
            </p:nvSpPr>
            <p:spPr>
              <a:xfrm>
                <a:off x="3212" y="1756"/>
                <a:ext cx="255" cy="163"/>
              </a:xfrm>
              <a:custGeom>
                <a:avLst/>
                <a:gdLst/>
                <a:cxnLst>
                  <a:cxn ang="0">
                    <a:pos x="1108" y="707"/>
                  </a:cxn>
                  <a:cxn ang="0">
                    <a:pos x="138" y="707"/>
                  </a:cxn>
                  <a:cxn ang="0">
                    <a:pos x="8" y="487"/>
                  </a:cxn>
                  <a:cxn ang="0">
                    <a:pos x="0" y="353"/>
                  </a:cxn>
                  <a:cxn ang="0">
                    <a:pos x="8" y="220"/>
                  </a:cxn>
                  <a:cxn ang="0">
                    <a:pos x="138" y="0"/>
                  </a:cxn>
                  <a:cxn ang="0">
                    <a:pos x="1108" y="0"/>
                  </a:cxn>
                  <a:cxn ang="0">
                    <a:pos x="1108" y="75"/>
                  </a:cxn>
                  <a:cxn ang="0">
                    <a:pos x="138" y="75"/>
                  </a:cxn>
                  <a:cxn ang="0">
                    <a:pos x="83" y="229"/>
                  </a:cxn>
                  <a:cxn ang="0">
                    <a:pos x="75" y="353"/>
                  </a:cxn>
                  <a:cxn ang="0">
                    <a:pos x="83" y="478"/>
                  </a:cxn>
                  <a:cxn ang="0">
                    <a:pos x="138" y="631"/>
                  </a:cxn>
                  <a:cxn ang="0">
                    <a:pos x="1108" y="631"/>
                  </a:cxn>
                  <a:cxn ang="0">
                    <a:pos x="1108" y="707"/>
                  </a:cxn>
                </a:cxnLst>
                <a:rect l="0" t="0" r="r" b="b"/>
                <a:pathLst>
                  <a:path w="1108" h="707">
                    <a:moveTo>
                      <a:pt x="1108" y="707"/>
                    </a:moveTo>
                    <a:lnTo>
                      <a:pt x="138" y="707"/>
                    </a:lnTo>
                    <a:cubicBezTo>
                      <a:pt x="67" y="707"/>
                      <a:pt x="24" y="611"/>
                      <a:pt x="8" y="487"/>
                    </a:cubicBezTo>
                    <a:cubicBezTo>
                      <a:pt x="3" y="444"/>
                      <a:pt x="0" y="398"/>
                      <a:pt x="0" y="353"/>
                    </a:cubicBezTo>
                    <a:cubicBezTo>
                      <a:pt x="0" y="308"/>
                      <a:pt x="3" y="263"/>
                      <a:pt x="8" y="220"/>
                    </a:cubicBezTo>
                    <a:cubicBezTo>
                      <a:pt x="24" y="96"/>
                      <a:pt x="67" y="0"/>
                      <a:pt x="138" y="0"/>
                    </a:cubicBezTo>
                    <a:lnTo>
                      <a:pt x="1108" y="0"/>
                    </a:lnTo>
                    <a:lnTo>
                      <a:pt x="1108" y="75"/>
                    </a:lnTo>
                    <a:lnTo>
                      <a:pt x="138" y="75"/>
                    </a:lnTo>
                    <a:cubicBezTo>
                      <a:pt x="113" y="75"/>
                      <a:pt x="94" y="143"/>
                      <a:pt x="83" y="229"/>
                    </a:cubicBezTo>
                    <a:cubicBezTo>
                      <a:pt x="78" y="267"/>
                      <a:pt x="75" y="310"/>
                      <a:pt x="75" y="353"/>
                    </a:cubicBezTo>
                    <a:cubicBezTo>
                      <a:pt x="75" y="397"/>
                      <a:pt x="78" y="439"/>
                      <a:pt x="83" y="478"/>
                    </a:cubicBezTo>
                    <a:cubicBezTo>
                      <a:pt x="94" y="564"/>
                      <a:pt x="113" y="631"/>
                      <a:pt x="138" y="631"/>
                    </a:cubicBezTo>
                    <a:lnTo>
                      <a:pt x="1108" y="631"/>
                    </a:lnTo>
                    <a:lnTo>
                      <a:pt x="1108" y="707"/>
                    </a:lnTo>
                    <a:close/>
                  </a:path>
                </a:pathLst>
              </a:custGeom>
              <a:solidFill>
                <a:srgbClr val="2184a1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15" name="Freeform 91"/>
              <p:cNvSpPr/>
              <p:nvPr/>
            </p:nvSpPr>
            <p:spPr>
              <a:xfrm>
                <a:off x="3245" y="2299"/>
                <a:ext cx="583" cy="123"/>
              </a:xfrm>
              <a:custGeom>
                <a:avLst/>
                <a:gdLst/>
                <a:cxnLst>
                  <a:cxn ang="0">
                    <a:pos x="36" y="0"/>
                  </a:cxn>
                  <a:cxn ang="0">
                    <a:pos x="2493" y="0"/>
                  </a:cxn>
                  <a:cxn ang="0">
                    <a:pos x="2529" y="36"/>
                  </a:cxn>
                  <a:cxn ang="0">
                    <a:pos x="2529" y="196"/>
                  </a:cxn>
                  <a:cxn ang="0">
                    <a:pos x="1711" y="196"/>
                  </a:cxn>
                  <a:cxn ang="0">
                    <a:pos x="1711" y="223"/>
                  </a:cxn>
                  <a:cxn ang="0">
                    <a:pos x="1711" y="250"/>
                  </a:cxn>
                  <a:cxn ang="0">
                    <a:pos x="1711" y="277"/>
                  </a:cxn>
                  <a:cxn ang="0">
                    <a:pos x="1711" y="303"/>
                  </a:cxn>
                  <a:cxn ang="0">
                    <a:pos x="1711" y="330"/>
                  </a:cxn>
                  <a:cxn ang="0">
                    <a:pos x="1711" y="357"/>
                  </a:cxn>
                  <a:cxn ang="0">
                    <a:pos x="1711" y="384"/>
                  </a:cxn>
                  <a:cxn ang="0">
                    <a:pos x="1711" y="410"/>
                  </a:cxn>
                  <a:cxn ang="0">
                    <a:pos x="1711" y="437"/>
                  </a:cxn>
                  <a:cxn ang="0">
                    <a:pos x="1711" y="464"/>
                  </a:cxn>
                  <a:cxn ang="0">
                    <a:pos x="1711" y="490"/>
                  </a:cxn>
                  <a:cxn ang="0">
                    <a:pos x="1711" y="517"/>
                  </a:cxn>
                  <a:cxn ang="0">
                    <a:pos x="1711" y="533"/>
                  </a:cxn>
                  <a:cxn ang="0">
                    <a:pos x="1657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2529" h="533">
                    <a:moveTo>
                      <a:pt x="36" y="0"/>
                    </a:moveTo>
                    <a:lnTo>
                      <a:pt x="2493" y="0"/>
                    </a:lnTo>
                    <a:cubicBezTo>
                      <a:pt x="2513" y="0"/>
                      <a:pt x="2529" y="16"/>
                      <a:pt x="2529" y="36"/>
                    </a:cubicBezTo>
                    <a:lnTo>
                      <a:pt x="2529" y="196"/>
                    </a:lnTo>
                    <a:lnTo>
                      <a:pt x="1711" y="196"/>
                    </a:lnTo>
                    <a:lnTo>
                      <a:pt x="1711" y="223"/>
                    </a:lnTo>
                    <a:lnTo>
                      <a:pt x="1711" y="250"/>
                    </a:lnTo>
                    <a:lnTo>
                      <a:pt x="1711" y="277"/>
                    </a:lnTo>
                    <a:lnTo>
                      <a:pt x="1711" y="303"/>
                    </a:lnTo>
                    <a:lnTo>
                      <a:pt x="1711" y="330"/>
                    </a:lnTo>
                    <a:lnTo>
                      <a:pt x="1711" y="357"/>
                    </a:lnTo>
                    <a:lnTo>
                      <a:pt x="1711" y="384"/>
                    </a:lnTo>
                    <a:lnTo>
                      <a:pt x="1711" y="410"/>
                    </a:lnTo>
                    <a:lnTo>
                      <a:pt x="1711" y="437"/>
                    </a:lnTo>
                    <a:lnTo>
                      <a:pt x="1711" y="464"/>
                    </a:lnTo>
                    <a:lnTo>
                      <a:pt x="1711" y="490"/>
                    </a:lnTo>
                    <a:lnTo>
                      <a:pt x="1711" y="517"/>
                    </a:lnTo>
                    <a:lnTo>
                      <a:pt x="1711" y="533"/>
                    </a:lnTo>
                    <a:lnTo>
                      <a:pt x="1657" y="533"/>
                    </a:ln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046887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16" name="Freeform 92"/>
              <p:cNvSpPr/>
              <p:nvPr/>
            </p:nvSpPr>
            <p:spPr>
              <a:xfrm>
                <a:off x="3245" y="2299"/>
                <a:ext cx="291" cy="123"/>
              </a:xfrm>
              <a:custGeom>
                <a:avLst/>
                <a:gdLst/>
                <a:cxnLst>
                  <a:cxn ang="0">
                    <a:pos x="36" y="0"/>
                  </a:cxn>
                  <a:cxn ang="0">
                    <a:pos x="1264" y="0"/>
                  </a:cxn>
                  <a:cxn ang="0">
                    <a:pos x="1264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1264" h="533">
                    <a:moveTo>
                      <a:pt x="36" y="0"/>
                    </a:moveTo>
                    <a:lnTo>
                      <a:pt x="1264" y="0"/>
                    </a:lnTo>
                    <a:lnTo>
                      <a:pt x="1264" y="533"/>
                    </a:ln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2184a1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17" name="Rectangle 93"/>
              <p:cNvSpPr>
                <a:spLocks noChangeArrowheads="1"/>
              </p:cNvSpPr>
              <p:nvPr/>
            </p:nvSpPr>
            <p:spPr>
              <a:xfrm>
                <a:off x="3730" y="2306"/>
                <a:ext cx="49" cy="38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18" name="Rectangle 94"/>
              <p:cNvSpPr>
                <a:spLocks noChangeArrowheads="1"/>
              </p:cNvSpPr>
              <p:nvPr/>
            </p:nvSpPr>
            <p:spPr>
              <a:xfrm>
                <a:off x="3303" y="2306"/>
                <a:ext cx="49" cy="10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19" name="Rectangle 95"/>
              <p:cNvSpPr>
                <a:spLocks noChangeArrowheads="1"/>
              </p:cNvSpPr>
              <p:nvPr/>
            </p:nvSpPr>
            <p:spPr>
              <a:xfrm>
                <a:off x="3712" y="2306"/>
                <a:ext cx="12" cy="3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20" name="Rectangle 96"/>
              <p:cNvSpPr>
                <a:spLocks noChangeArrowheads="1"/>
              </p:cNvSpPr>
              <p:nvPr/>
            </p:nvSpPr>
            <p:spPr>
              <a:xfrm>
                <a:off x="3285" y="2306"/>
                <a:ext cx="11" cy="109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21" name="Freeform 97"/>
              <p:cNvSpPr/>
              <p:nvPr/>
            </p:nvSpPr>
            <p:spPr>
              <a:xfrm>
                <a:off x="3210" y="2176"/>
                <a:ext cx="583" cy="123"/>
              </a:xfrm>
              <a:custGeom>
                <a:avLst/>
                <a:gdLst/>
                <a:cxnLst>
                  <a:cxn ang="0">
                    <a:pos x="37" y="0"/>
                  </a:cxn>
                  <a:cxn ang="0">
                    <a:pos x="2494" y="0"/>
                  </a:cxn>
                  <a:cxn ang="0">
                    <a:pos x="2530" y="36"/>
                  </a:cxn>
                  <a:cxn ang="0">
                    <a:pos x="2530" y="496"/>
                  </a:cxn>
                  <a:cxn ang="0">
                    <a:pos x="2494" y="533"/>
                  </a:cxn>
                  <a:cxn ang="0">
                    <a:pos x="37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7" y="0"/>
                  </a:cxn>
                </a:cxnLst>
                <a:rect l="0" t="0" r="r" b="b"/>
                <a:pathLst>
                  <a:path w="2530" h="533">
                    <a:moveTo>
                      <a:pt x="37" y="0"/>
                    </a:moveTo>
                    <a:lnTo>
                      <a:pt x="2494" y="0"/>
                    </a:lnTo>
                    <a:cubicBezTo>
                      <a:pt x="2514" y="0"/>
                      <a:pt x="2530" y="16"/>
                      <a:pt x="2530" y="36"/>
                    </a:cubicBezTo>
                    <a:lnTo>
                      <a:pt x="2530" y="496"/>
                    </a:lnTo>
                    <a:cubicBezTo>
                      <a:pt x="2530" y="516"/>
                      <a:pt x="2514" y="533"/>
                      <a:pt x="2494" y="533"/>
                    </a:cubicBezTo>
                    <a:lnTo>
                      <a:pt x="37" y="533"/>
                    </a:lnTo>
                    <a:cubicBezTo>
                      <a:pt x="17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7" y="0"/>
                      <a:pt x="37" y="0"/>
                    </a:cubicBezTo>
                    <a:close/>
                  </a:path>
                </a:pathLst>
              </a:custGeom>
              <a:solidFill>
                <a:srgbClr val="7391c4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22" name="Freeform 98"/>
              <p:cNvSpPr/>
              <p:nvPr/>
            </p:nvSpPr>
            <p:spPr>
              <a:xfrm>
                <a:off x="3210" y="2176"/>
                <a:ext cx="291" cy="123"/>
              </a:xfrm>
              <a:custGeom>
                <a:avLst/>
                <a:gdLst/>
                <a:cxnLst>
                  <a:cxn ang="0">
                    <a:pos x="37" y="0"/>
                  </a:cxn>
                  <a:cxn ang="0">
                    <a:pos x="1265" y="0"/>
                  </a:cxn>
                  <a:cxn ang="0">
                    <a:pos x="1265" y="533"/>
                  </a:cxn>
                  <a:cxn ang="0">
                    <a:pos x="37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7" y="0"/>
                  </a:cxn>
                </a:cxnLst>
                <a:rect l="0" t="0" r="r" b="b"/>
                <a:pathLst>
                  <a:path w="1265" h="533">
                    <a:moveTo>
                      <a:pt x="37" y="0"/>
                    </a:moveTo>
                    <a:lnTo>
                      <a:pt x="1265" y="0"/>
                    </a:lnTo>
                    <a:lnTo>
                      <a:pt x="1265" y="533"/>
                    </a:lnTo>
                    <a:lnTo>
                      <a:pt x="37" y="533"/>
                    </a:lnTo>
                    <a:cubicBezTo>
                      <a:pt x="17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7" y="0"/>
                      <a:pt x="37" y="0"/>
                    </a:cubicBezTo>
                    <a:close/>
                  </a:path>
                </a:pathLst>
              </a:custGeom>
              <a:solidFill>
                <a:srgbClr val="92acd9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23" name="Rectangle 99"/>
              <p:cNvSpPr>
                <a:spLocks noChangeArrowheads="1"/>
              </p:cNvSpPr>
              <p:nvPr/>
            </p:nvSpPr>
            <p:spPr>
              <a:xfrm>
                <a:off x="3695" y="2183"/>
                <a:ext cx="49" cy="108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24" name="Rectangle 100"/>
              <p:cNvSpPr>
                <a:spLocks noChangeArrowheads="1"/>
              </p:cNvSpPr>
              <p:nvPr/>
            </p:nvSpPr>
            <p:spPr>
              <a:xfrm>
                <a:off x="3268" y="2183"/>
                <a:ext cx="49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25" name="Rectangle 101"/>
              <p:cNvSpPr>
                <a:spLocks noChangeArrowheads="1"/>
              </p:cNvSpPr>
              <p:nvPr/>
            </p:nvSpPr>
            <p:spPr>
              <a:xfrm>
                <a:off x="3677" y="2183"/>
                <a:ext cx="12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26" name="Rectangle 102"/>
              <p:cNvSpPr>
                <a:spLocks noChangeArrowheads="1"/>
              </p:cNvSpPr>
              <p:nvPr/>
            </p:nvSpPr>
            <p:spPr>
              <a:xfrm>
                <a:off x="3249" y="2183"/>
                <a:ext cx="12" cy="108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27" name="Freeform 103"/>
              <p:cNvSpPr/>
              <p:nvPr/>
            </p:nvSpPr>
            <p:spPr>
              <a:xfrm>
                <a:off x="3245" y="2053"/>
                <a:ext cx="583" cy="123"/>
              </a:xfrm>
              <a:custGeom>
                <a:avLst/>
                <a:gdLst/>
                <a:cxnLst>
                  <a:cxn ang="0">
                    <a:pos x="36" y="0"/>
                  </a:cxn>
                  <a:cxn ang="0">
                    <a:pos x="2493" y="0"/>
                  </a:cxn>
                  <a:cxn ang="0">
                    <a:pos x="2529" y="36"/>
                  </a:cxn>
                  <a:cxn ang="0">
                    <a:pos x="2529" y="496"/>
                  </a:cxn>
                  <a:cxn ang="0">
                    <a:pos x="2493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2529" h="533">
                    <a:moveTo>
                      <a:pt x="36" y="0"/>
                    </a:moveTo>
                    <a:lnTo>
                      <a:pt x="2493" y="0"/>
                    </a:lnTo>
                    <a:cubicBezTo>
                      <a:pt x="2513" y="0"/>
                      <a:pt x="2529" y="16"/>
                      <a:pt x="2529" y="36"/>
                    </a:cubicBezTo>
                    <a:lnTo>
                      <a:pt x="2529" y="496"/>
                    </a:lnTo>
                    <a:cubicBezTo>
                      <a:pt x="2529" y="516"/>
                      <a:pt x="2513" y="533"/>
                      <a:pt x="2493" y="533"/>
                    </a:cubicBez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ef753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28" name="Freeform 104"/>
              <p:cNvSpPr/>
              <p:nvPr/>
            </p:nvSpPr>
            <p:spPr>
              <a:xfrm>
                <a:off x="3245" y="2053"/>
                <a:ext cx="291" cy="123"/>
              </a:xfrm>
              <a:custGeom>
                <a:avLst/>
                <a:gdLst/>
                <a:cxnLst>
                  <a:cxn ang="0">
                    <a:pos x="36" y="0"/>
                  </a:cxn>
                  <a:cxn ang="0">
                    <a:pos x="1264" y="0"/>
                  </a:cxn>
                  <a:cxn ang="0">
                    <a:pos x="1264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1264" h="533">
                    <a:moveTo>
                      <a:pt x="36" y="0"/>
                    </a:moveTo>
                    <a:lnTo>
                      <a:pt x="1264" y="0"/>
                    </a:lnTo>
                    <a:lnTo>
                      <a:pt x="1264" y="533"/>
                    </a:ln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ff9736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29" name="Rectangle 105"/>
              <p:cNvSpPr>
                <a:spLocks noChangeArrowheads="1"/>
              </p:cNvSpPr>
              <p:nvPr/>
            </p:nvSpPr>
            <p:spPr>
              <a:xfrm>
                <a:off x="3730" y="2060"/>
                <a:ext cx="49" cy="108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30" name="Rectangle 106"/>
              <p:cNvSpPr>
                <a:spLocks noChangeArrowheads="1"/>
              </p:cNvSpPr>
              <p:nvPr/>
            </p:nvSpPr>
            <p:spPr>
              <a:xfrm>
                <a:off x="3303" y="2060"/>
                <a:ext cx="49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31" name="Rectangle 107"/>
              <p:cNvSpPr>
                <a:spLocks noChangeArrowheads="1"/>
              </p:cNvSpPr>
              <p:nvPr/>
            </p:nvSpPr>
            <p:spPr>
              <a:xfrm>
                <a:off x="3712" y="2060"/>
                <a:ext cx="12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32" name="Rectangle 108"/>
              <p:cNvSpPr>
                <a:spLocks noChangeArrowheads="1"/>
              </p:cNvSpPr>
              <p:nvPr/>
            </p:nvSpPr>
            <p:spPr>
              <a:xfrm>
                <a:off x="3285" y="2060"/>
                <a:ext cx="11" cy="108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33" name="Freeform 109"/>
              <p:cNvSpPr/>
              <p:nvPr/>
            </p:nvSpPr>
            <p:spPr>
              <a:xfrm>
                <a:off x="3172" y="2422"/>
                <a:ext cx="498" cy="143"/>
              </a:xfrm>
              <a:custGeom>
                <a:avLst/>
                <a:gdLst/>
                <a:cxnLst>
                  <a:cxn ang="0">
                    <a:pos x="42" y="0"/>
                  </a:cxn>
                  <a:cxn ang="0">
                    <a:pos x="1975" y="0"/>
                  </a:cxn>
                  <a:cxn ang="0">
                    <a:pos x="1975" y="74"/>
                  </a:cxn>
                  <a:cxn ang="0">
                    <a:pos x="2029" y="74"/>
                  </a:cxn>
                  <a:cxn ang="0">
                    <a:pos x="2163" y="74"/>
                  </a:cxn>
                  <a:cxn ang="0">
                    <a:pos x="2048" y="254"/>
                  </a:cxn>
                  <a:cxn ang="0">
                    <a:pos x="2042" y="358"/>
                  </a:cxn>
                  <a:cxn ang="0">
                    <a:pos x="2048" y="461"/>
                  </a:cxn>
                  <a:cxn ang="0">
                    <a:pos x="2107" y="617"/>
                  </a:cxn>
                  <a:cxn ang="0">
                    <a:pos x="42" y="617"/>
                  </a:cxn>
                  <a:cxn ang="0">
                    <a:pos x="0" y="575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2163" h="617">
                    <a:moveTo>
                      <a:pt x="42" y="0"/>
                    </a:moveTo>
                    <a:lnTo>
                      <a:pt x="1975" y="0"/>
                    </a:lnTo>
                    <a:lnTo>
                      <a:pt x="1975" y="74"/>
                    </a:lnTo>
                    <a:lnTo>
                      <a:pt x="2029" y="74"/>
                    </a:lnTo>
                    <a:lnTo>
                      <a:pt x="2163" y="74"/>
                    </a:lnTo>
                    <a:cubicBezTo>
                      <a:pt x="2098" y="74"/>
                      <a:pt x="2061" y="153"/>
                      <a:pt x="2048" y="254"/>
                    </a:cubicBezTo>
                    <a:cubicBezTo>
                      <a:pt x="2044" y="288"/>
                      <a:pt x="2042" y="323"/>
                      <a:pt x="2042" y="358"/>
                    </a:cubicBezTo>
                    <a:cubicBezTo>
                      <a:pt x="2042" y="392"/>
                      <a:pt x="2044" y="428"/>
                      <a:pt x="2048" y="461"/>
                    </a:cubicBezTo>
                    <a:cubicBezTo>
                      <a:pt x="2057" y="528"/>
                      <a:pt x="2076" y="586"/>
                      <a:pt x="2107" y="617"/>
                    </a:cubicBezTo>
                    <a:lnTo>
                      <a:pt x="42" y="617"/>
                    </a:lnTo>
                    <a:cubicBezTo>
                      <a:pt x="19" y="617"/>
                      <a:pt x="0" y="598"/>
                      <a:pt x="0" y="575"/>
                    </a:cubicBezTo>
                    <a:lnTo>
                      <a:pt x="0" y="42"/>
                    </a:lnTo>
                    <a:cubicBezTo>
                      <a:pt x="0" y="19"/>
                      <a:pt x="19" y="0"/>
                      <a:pt x="42" y="0"/>
                    </a:cubicBezTo>
                    <a:close/>
                  </a:path>
                </a:pathLst>
              </a:custGeom>
              <a:solidFill>
                <a:srgbClr val="30394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34" name="Freeform 110"/>
              <p:cNvSpPr/>
              <p:nvPr/>
            </p:nvSpPr>
            <p:spPr>
              <a:xfrm>
                <a:off x="3172" y="2422"/>
                <a:ext cx="337" cy="143"/>
              </a:xfrm>
              <a:custGeom>
                <a:avLst/>
                <a:gdLst/>
                <a:cxnLst>
                  <a:cxn ang="0">
                    <a:pos x="42" y="0"/>
                  </a:cxn>
                  <a:cxn ang="0">
                    <a:pos x="1465" y="0"/>
                  </a:cxn>
                  <a:cxn ang="0">
                    <a:pos x="1465" y="617"/>
                  </a:cxn>
                  <a:cxn ang="0">
                    <a:pos x="42" y="617"/>
                  </a:cxn>
                  <a:cxn ang="0">
                    <a:pos x="0" y="575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1465" h="617">
                    <a:moveTo>
                      <a:pt x="42" y="0"/>
                    </a:moveTo>
                    <a:lnTo>
                      <a:pt x="1465" y="0"/>
                    </a:lnTo>
                    <a:lnTo>
                      <a:pt x="1465" y="617"/>
                    </a:lnTo>
                    <a:lnTo>
                      <a:pt x="42" y="617"/>
                    </a:lnTo>
                    <a:cubicBezTo>
                      <a:pt x="19" y="617"/>
                      <a:pt x="0" y="598"/>
                      <a:pt x="0" y="575"/>
                    </a:cubicBezTo>
                    <a:lnTo>
                      <a:pt x="0" y="42"/>
                    </a:lnTo>
                    <a:cubicBezTo>
                      <a:pt x="0" y="19"/>
                      <a:pt x="19" y="0"/>
                      <a:pt x="42" y="0"/>
                    </a:cubicBezTo>
                    <a:close/>
                  </a:path>
                </a:pathLst>
              </a:custGeom>
              <a:solidFill>
                <a:srgbClr val="43505c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35" name="Rectangle 111"/>
              <p:cNvSpPr>
                <a:spLocks noChangeArrowheads="1"/>
              </p:cNvSpPr>
              <p:nvPr/>
            </p:nvSpPr>
            <p:spPr>
              <a:xfrm>
                <a:off x="3239" y="2431"/>
                <a:ext cx="56" cy="125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36" name="Rectangle 112"/>
              <p:cNvSpPr>
                <a:spLocks noChangeArrowheads="1"/>
              </p:cNvSpPr>
              <p:nvPr/>
            </p:nvSpPr>
            <p:spPr>
              <a:xfrm>
                <a:off x="3218" y="2431"/>
                <a:ext cx="13" cy="125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37" name="Freeform 113"/>
              <p:cNvSpPr/>
              <p:nvPr/>
            </p:nvSpPr>
            <p:spPr>
              <a:xfrm>
                <a:off x="3509" y="2459"/>
                <a:ext cx="140" cy="69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606" y="0"/>
                  </a:cxn>
                  <a:cxn ang="0">
                    <a:pos x="583" y="95"/>
                  </a:cxn>
                  <a:cxn ang="0">
                    <a:pos x="577" y="199"/>
                  </a:cxn>
                  <a:cxn ang="0">
                    <a:pos x="583" y="298"/>
                  </a:cxn>
                  <a:cxn ang="0">
                    <a:pos x="0" y="298"/>
                  </a:cxn>
                  <a:cxn ang="0">
                    <a:pos x="0" y="0"/>
                  </a:cxn>
                </a:cxnLst>
                <a:rect l="0" t="0" r="r" b="b"/>
                <a:pathLst>
                  <a:path w="606" h="298">
                    <a:moveTo>
                      <a:pt x="0" y="0"/>
                    </a:moveTo>
                    <a:lnTo>
                      <a:pt x="606" y="0"/>
                    </a:lnTo>
                    <a:cubicBezTo>
                      <a:pt x="595" y="28"/>
                      <a:pt x="588" y="60"/>
                      <a:pt x="583" y="95"/>
                    </a:cubicBezTo>
                    <a:cubicBezTo>
                      <a:pt x="579" y="129"/>
                      <a:pt x="577" y="164"/>
                      <a:pt x="577" y="199"/>
                    </a:cubicBezTo>
                    <a:cubicBezTo>
                      <a:pt x="577" y="232"/>
                      <a:pt x="579" y="266"/>
                      <a:pt x="583" y="298"/>
                    </a:cubicBezTo>
                    <a:lnTo>
                      <a:pt x="0" y="2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38" name="Rectangle 114"/>
              <p:cNvSpPr>
                <a:spLocks noChangeArrowheads="1"/>
              </p:cNvSpPr>
              <p:nvPr/>
            </p:nvSpPr>
            <p:spPr>
              <a:xfrm>
                <a:off x="3333" y="2459"/>
                <a:ext cx="176" cy="69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39" name="Rectangle 115"/>
              <p:cNvSpPr>
                <a:spLocks noChangeArrowheads="1"/>
              </p:cNvSpPr>
              <p:nvPr/>
            </p:nvSpPr>
            <p:spPr>
              <a:xfrm>
                <a:off x="3536" y="2090"/>
                <a:ext cx="127" cy="49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40" name="Rectangle 116"/>
              <p:cNvSpPr>
                <a:spLocks noChangeArrowheads="1"/>
              </p:cNvSpPr>
              <p:nvPr/>
            </p:nvSpPr>
            <p:spPr>
              <a:xfrm>
                <a:off x="3410" y="2090"/>
                <a:ext cx="126" cy="49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41" name="Rectangle 117"/>
              <p:cNvSpPr>
                <a:spLocks noChangeArrowheads="1"/>
              </p:cNvSpPr>
              <p:nvPr/>
            </p:nvSpPr>
            <p:spPr>
              <a:xfrm>
                <a:off x="3501" y="2213"/>
                <a:ext cx="127" cy="49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42" name="Rectangle 118"/>
              <p:cNvSpPr>
                <a:spLocks noChangeArrowheads="1"/>
              </p:cNvSpPr>
              <p:nvPr/>
            </p:nvSpPr>
            <p:spPr>
              <a:xfrm>
                <a:off x="3375" y="2213"/>
                <a:ext cx="126" cy="49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43" name="Rectangle 119"/>
              <p:cNvSpPr>
                <a:spLocks noChangeArrowheads="1"/>
              </p:cNvSpPr>
              <p:nvPr/>
            </p:nvSpPr>
            <p:spPr>
              <a:xfrm>
                <a:off x="3649" y="2460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44" name="Rectangle 120"/>
              <p:cNvSpPr>
                <a:spLocks noChangeArrowheads="1"/>
              </p:cNvSpPr>
              <p:nvPr/>
            </p:nvSpPr>
            <p:spPr>
              <a:xfrm>
                <a:off x="3649" y="2474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45" name="Rectangle 121"/>
              <p:cNvSpPr>
                <a:spLocks noChangeArrowheads="1"/>
              </p:cNvSpPr>
              <p:nvPr/>
            </p:nvSpPr>
            <p:spPr>
              <a:xfrm>
                <a:off x="3649" y="2488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46" name="Rectangle 122"/>
              <p:cNvSpPr>
                <a:spLocks noChangeArrowheads="1"/>
              </p:cNvSpPr>
              <p:nvPr/>
            </p:nvSpPr>
            <p:spPr>
              <a:xfrm>
                <a:off x="3649" y="2503"/>
                <a:ext cx="319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47" name="Rectangle 123"/>
              <p:cNvSpPr>
                <a:spLocks noChangeArrowheads="1"/>
              </p:cNvSpPr>
              <p:nvPr/>
            </p:nvSpPr>
            <p:spPr>
              <a:xfrm>
                <a:off x="3649" y="2517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48" name="Rectangle 124"/>
              <p:cNvSpPr>
                <a:spLocks noChangeArrowheads="1"/>
              </p:cNvSpPr>
              <p:nvPr/>
            </p:nvSpPr>
            <p:spPr>
              <a:xfrm>
                <a:off x="3649" y="2531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49" name="Rectangle 125"/>
              <p:cNvSpPr>
                <a:spLocks noChangeArrowheads="1"/>
              </p:cNvSpPr>
              <p:nvPr/>
            </p:nvSpPr>
            <p:spPr>
              <a:xfrm>
                <a:off x="3649" y="2467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50" name="Rectangle 126"/>
              <p:cNvSpPr>
                <a:spLocks noChangeArrowheads="1"/>
              </p:cNvSpPr>
              <p:nvPr/>
            </p:nvSpPr>
            <p:spPr>
              <a:xfrm>
                <a:off x="3649" y="2481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51" name="Rectangle 127"/>
              <p:cNvSpPr>
                <a:spLocks noChangeArrowheads="1"/>
              </p:cNvSpPr>
              <p:nvPr/>
            </p:nvSpPr>
            <p:spPr>
              <a:xfrm>
                <a:off x="3649" y="2495"/>
                <a:ext cx="319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52" name="Rectangle 128"/>
              <p:cNvSpPr>
                <a:spLocks noChangeArrowheads="1"/>
              </p:cNvSpPr>
              <p:nvPr/>
            </p:nvSpPr>
            <p:spPr>
              <a:xfrm>
                <a:off x="3649" y="2509"/>
                <a:ext cx="319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53" name="Rectangle 129"/>
              <p:cNvSpPr>
                <a:spLocks noChangeArrowheads="1"/>
              </p:cNvSpPr>
              <p:nvPr/>
            </p:nvSpPr>
            <p:spPr>
              <a:xfrm>
                <a:off x="3649" y="2524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54" name="Rectangle 130"/>
              <p:cNvSpPr>
                <a:spLocks noChangeArrowheads="1"/>
              </p:cNvSpPr>
              <p:nvPr/>
            </p:nvSpPr>
            <p:spPr>
              <a:xfrm>
                <a:off x="3649" y="2538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55" name="Rectangle 131"/>
              <p:cNvSpPr>
                <a:spLocks noChangeArrowheads="1"/>
              </p:cNvSpPr>
              <p:nvPr/>
            </p:nvSpPr>
            <p:spPr>
              <a:xfrm>
                <a:off x="3649" y="2545"/>
                <a:ext cx="319" cy="5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256" name="Freeform 132"/>
              <p:cNvSpPr/>
              <p:nvPr/>
            </p:nvSpPr>
            <p:spPr>
              <a:xfrm>
                <a:off x="3968" y="2460"/>
                <a:ext cx="317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77" y="0"/>
                  </a:cxn>
                  <a:cxn ang="0">
                    <a:pos x="1368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77" h="30">
                    <a:moveTo>
                      <a:pt x="0" y="0"/>
                    </a:moveTo>
                    <a:lnTo>
                      <a:pt x="1377" y="0"/>
                    </a:lnTo>
                    <a:cubicBezTo>
                      <a:pt x="1374" y="9"/>
                      <a:pt x="1370" y="20"/>
                      <a:pt x="1368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48" name="Freeform 133"/>
              <p:cNvSpPr/>
              <p:nvPr/>
            </p:nvSpPr>
            <p:spPr>
              <a:xfrm>
                <a:off x="3968" y="2474"/>
                <a:ext cx="313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61" y="0"/>
                  </a:cxn>
                  <a:cxn ang="0">
                    <a:pos x="1356" y="29"/>
                  </a:cxn>
                  <a:cxn ang="0">
                    <a:pos x="1356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61" h="31">
                    <a:moveTo>
                      <a:pt x="0" y="0"/>
                    </a:moveTo>
                    <a:lnTo>
                      <a:pt x="1361" y="0"/>
                    </a:lnTo>
                    <a:cubicBezTo>
                      <a:pt x="1359" y="10"/>
                      <a:pt x="1358" y="19"/>
                      <a:pt x="1356" y="29"/>
                    </a:cubicBezTo>
                    <a:lnTo>
                      <a:pt x="1356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49" name="Freeform 134"/>
              <p:cNvSpPr/>
              <p:nvPr/>
            </p:nvSpPr>
            <p:spPr>
              <a:xfrm>
                <a:off x="3968" y="2488"/>
                <a:ext cx="311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53" y="0"/>
                  </a:cxn>
                  <a:cxn ang="0">
                    <a:pos x="135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3" h="31">
                    <a:moveTo>
                      <a:pt x="0" y="0"/>
                    </a:moveTo>
                    <a:lnTo>
                      <a:pt x="1353" y="0"/>
                    </a:lnTo>
                    <a:cubicBezTo>
                      <a:pt x="1352" y="10"/>
                      <a:pt x="1351" y="21"/>
                      <a:pt x="135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50" name="Freeform 135"/>
              <p:cNvSpPr/>
              <p:nvPr/>
            </p:nvSpPr>
            <p:spPr>
              <a:xfrm>
                <a:off x="3968" y="2503"/>
                <a:ext cx="311" cy="6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50" y="0"/>
                  </a:cxn>
                  <a:cxn ang="0">
                    <a:pos x="1350" y="10"/>
                  </a:cxn>
                  <a:cxn ang="0">
                    <a:pos x="1350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50" h="30">
                    <a:moveTo>
                      <a:pt x="0" y="0"/>
                    </a:moveTo>
                    <a:lnTo>
                      <a:pt x="1350" y="0"/>
                    </a:lnTo>
                    <a:lnTo>
                      <a:pt x="1350" y="10"/>
                    </a:lnTo>
                    <a:cubicBezTo>
                      <a:pt x="1350" y="17"/>
                      <a:pt x="1350" y="23"/>
                      <a:pt x="1350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51" name="Freeform 136"/>
              <p:cNvSpPr/>
              <p:nvPr/>
            </p:nvSpPr>
            <p:spPr>
              <a:xfrm>
                <a:off x="3968" y="2517"/>
                <a:ext cx="312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51" y="0"/>
                  </a:cxn>
                  <a:cxn ang="0">
                    <a:pos x="1354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54" h="30">
                    <a:moveTo>
                      <a:pt x="0" y="0"/>
                    </a:moveTo>
                    <a:lnTo>
                      <a:pt x="1351" y="0"/>
                    </a:lnTo>
                    <a:cubicBezTo>
                      <a:pt x="1352" y="10"/>
                      <a:pt x="1353" y="20"/>
                      <a:pt x="1354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52" name="Freeform 137"/>
              <p:cNvSpPr/>
              <p:nvPr/>
            </p:nvSpPr>
            <p:spPr>
              <a:xfrm>
                <a:off x="3968" y="2531"/>
                <a:ext cx="314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58" y="0"/>
                  </a:cxn>
                  <a:cxn ang="0">
                    <a:pos x="1363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63" h="31">
                    <a:moveTo>
                      <a:pt x="0" y="0"/>
                    </a:moveTo>
                    <a:lnTo>
                      <a:pt x="1358" y="0"/>
                    </a:lnTo>
                    <a:cubicBezTo>
                      <a:pt x="1359" y="11"/>
                      <a:pt x="1361" y="21"/>
                      <a:pt x="1363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53" name="Freeform 138"/>
              <p:cNvSpPr/>
              <p:nvPr/>
            </p:nvSpPr>
            <p:spPr>
              <a:xfrm>
                <a:off x="3968" y="2467"/>
                <a:ext cx="315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68" y="0"/>
                  </a:cxn>
                  <a:cxn ang="0">
                    <a:pos x="136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68" h="31">
                    <a:moveTo>
                      <a:pt x="0" y="0"/>
                    </a:moveTo>
                    <a:lnTo>
                      <a:pt x="1368" y="0"/>
                    </a:lnTo>
                    <a:cubicBezTo>
                      <a:pt x="1365" y="10"/>
                      <a:pt x="1363" y="20"/>
                      <a:pt x="136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54" name="Freeform 139"/>
              <p:cNvSpPr/>
              <p:nvPr/>
            </p:nvSpPr>
            <p:spPr>
              <a:xfrm>
                <a:off x="3968" y="2481"/>
                <a:ext cx="312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56" y="0"/>
                  </a:cxn>
                  <a:cxn ang="0">
                    <a:pos x="1353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56" h="30">
                    <a:moveTo>
                      <a:pt x="0" y="0"/>
                    </a:moveTo>
                    <a:lnTo>
                      <a:pt x="1356" y="0"/>
                    </a:lnTo>
                    <a:cubicBezTo>
                      <a:pt x="1355" y="10"/>
                      <a:pt x="1354" y="20"/>
                      <a:pt x="1353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55" name="Freeform 140"/>
              <p:cNvSpPr/>
              <p:nvPr/>
            </p:nvSpPr>
            <p:spPr>
              <a:xfrm>
                <a:off x="3968" y="2495"/>
                <a:ext cx="311" cy="8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51" y="0"/>
                  </a:cxn>
                  <a:cxn ang="0">
                    <a:pos x="1350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1" h="31">
                    <a:moveTo>
                      <a:pt x="0" y="0"/>
                    </a:moveTo>
                    <a:lnTo>
                      <a:pt x="1351" y="0"/>
                    </a:lnTo>
                    <a:cubicBezTo>
                      <a:pt x="1350" y="10"/>
                      <a:pt x="1350" y="20"/>
                      <a:pt x="1350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56" name="Freeform 141"/>
              <p:cNvSpPr/>
              <p:nvPr/>
            </p:nvSpPr>
            <p:spPr>
              <a:xfrm>
                <a:off x="3968" y="2509"/>
                <a:ext cx="311" cy="8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50" y="0"/>
                  </a:cxn>
                  <a:cxn ang="0">
                    <a:pos x="135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1" h="31">
                    <a:moveTo>
                      <a:pt x="0" y="0"/>
                    </a:moveTo>
                    <a:lnTo>
                      <a:pt x="1350" y="0"/>
                    </a:lnTo>
                    <a:cubicBezTo>
                      <a:pt x="1350" y="10"/>
                      <a:pt x="1351" y="21"/>
                      <a:pt x="135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57" name="Freeform 142"/>
              <p:cNvSpPr/>
              <p:nvPr/>
            </p:nvSpPr>
            <p:spPr>
              <a:xfrm>
                <a:off x="3968" y="2524"/>
                <a:ext cx="313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54" y="0"/>
                  </a:cxn>
                  <a:cxn ang="0">
                    <a:pos x="1356" y="22"/>
                  </a:cxn>
                  <a:cxn ang="0">
                    <a:pos x="1358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8" h="31">
                    <a:moveTo>
                      <a:pt x="0" y="0"/>
                    </a:moveTo>
                    <a:lnTo>
                      <a:pt x="1354" y="0"/>
                    </a:lnTo>
                    <a:cubicBezTo>
                      <a:pt x="1355" y="8"/>
                      <a:pt x="1355" y="15"/>
                      <a:pt x="1356" y="22"/>
                    </a:cubicBezTo>
                    <a:lnTo>
                      <a:pt x="1358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58" name="Freeform 143"/>
              <p:cNvSpPr/>
              <p:nvPr/>
            </p:nvSpPr>
            <p:spPr>
              <a:xfrm>
                <a:off x="3968" y="2538"/>
                <a:ext cx="315" cy="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63" y="0"/>
                  </a:cxn>
                  <a:cxn ang="0">
                    <a:pos x="1370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70" h="30">
                    <a:moveTo>
                      <a:pt x="0" y="0"/>
                    </a:moveTo>
                    <a:lnTo>
                      <a:pt x="1363" y="0"/>
                    </a:lnTo>
                    <a:cubicBezTo>
                      <a:pt x="1365" y="10"/>
                      <a:pt x="1368" y="21"/>
                      <a:pt x="1370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59" name="Freeform 144"/>
              <p:cNvSpPr/>
              <p:nvPr/>
            </p:nvSpPr>
            <p:spPr>
              <a:xfrm>
                <a:off x="3968" y="2545"/>
                <a:ext cx="317" cy="5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370" y="0"/>
                  </a:cxn>
                  <a:cxn ang="0">
                    <a:pos x="1377" y="21"/>
                  </a:cxn>
                  <a:cxn ang="0">
                    <a:pos x="0" y="21"/>
                  </a:cxn>
                  <a:cxn ang="0">
                    <a:pos x="0" y="0"/>
                  </a:cxn>
                </a:cxnLst>
                <a:rect l="0" t="0" r="r" b="b"/>
                <a:pathLst>
                  <a:path w="1377" h="21">
                    <a:moveTo>
                      <a:pt x="0" y="0"/>
                    </a:moveTo>
                    <a:lnTo>
                      <a:pt x="1370" y="0"/>
                    </a:lnTo>
                    <a:cubicBezTo>
                      <a:pt x="1373" y="8"/>
                      <a:pt x="1375" y="14"/>
                      <a:pt x="1377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60" name="Freeform 145"/>
              <p:cNvSpPr/>
              <p:nvPr/>
            </p:nvSpPr>
            <p:spPr>
              <a:xfrm>
                <a:off x="3642" y="2439"/>
                <a:ext cx="652" cy="131"/>
              </a:xfrm>
              <a:custGeom>
                <a:avLst/>
                <a:gdLst/>
                <a:cxnLst>
                  <a:cxn ang="0">
                    <a:pos x="2829" y="568"/>
                  </a:cxn>
                  <a:cxn ang="0">
                    <a:pos x="121" y="568"/>
                  </a:cxn>
                  <a:cxn ang="0">
                    <a:pos x="6" y="387"/>
                  </a:cxn>
                  <a:cxn ang="0">
                    <a:pos x="0" y="284"/>
                  </a:cxn>
                  <a:cxn ang="0">
                    <a:pos x="6" y="180"/>
                  </a:cxn>
                  <a:cxn ang="0">
                    <a:pos x="121" y="0"/>
                  </a:cxn>
                  <a:cxn ang="0">
                    <a:pos x="2829" y="0"/>
                  </a:cxn>
                  <a:cxn ang="0">
                    <a:pos x="2829" y="90"/>
                  </a:cxn>
                  <a:cxn ang="0">
                    <a:pos x="121" y="90"/>
                  </a:cxn>
                  <a:cxn ang="0">
                    <a:pos x="95" y="192"/>
                  </a:cxn>
                  <a:cxn ang="0">
                    <a:pos x="90" y="284"/>
                  </a:cxn>
                  <a:cxn ang="0">
                    <a:pos x="95" y="376"/>
                  </a:cxn>
                  <a:cxn ang="0">
                    <a:pos x="121" y="478"/>
                  </a:cxn>
                  <a:cxn ang="0">
                    <a:pos x="2829" y="478"/>
                  </a:cxn>
                  <a:cxn ang="0">
                    <a:pos x="2829" y="568"/>
                  </a:cxn>
                </a:cxnLst>
                <a:rect l="0" t="0" r="r" b="b"/>
                <a:pathLst>
                  <a:path w="2829" h="568">
                    <a:moveTo>
                      <a:pt x="2829" y="568"/>
                    </a:moveTo>
                    <a:lnTo>
                      <a:pt x="121" y="568"/>
                    </a:lnTo>
                    <a:cubicBezTo>
                      <a:pt x="56" y="568"/>
                      <a:pt x="19" y="489"/>
                      <a:pt x="6" y="387"/>
                    </a:cubicBezTo>
                    <a:cubicBezTo>
                      <a:pt x="2" y="354"/>
                      <a:pt x="0" y="318"/>
                      <a:pt x="0" y="284"/>
                    </a:cubicBezTo>
                    <a:cubicBezTo>
                      <a:pt x="0" y="249"/>
                      <a:pt x="2" y="214"/>
                      <a:pt x="6" y="180"/>
                    </a:cubicBezTo>
                    <a:cubicBezTo>
                      <a:pt x="19" y="79"/>
                      <a:pt x="56" y="0"/>
                      <a:pt x="121" y="0"/>
                    </a:cubicBezTo>
                    <a:lnTo>
                      <a:pt x="2829" y="0"/>
                    </a:lnTo>
                    <a:lnTo>
                      <a:pt x="2829" y="90"/>
                    </a:lnTo>
                    <a:lnTo>
                      <a:pt x="121" y="90"/>
                    </a:lnTo>
                    <a:cubicBezTo>
                      <a:pt x="112" y="90"/>
                      <a:pt x="102" y="134"/>
                      <a:pt x="95" y="192"/>
                    </a:cubicBezTo>
                    <a:cubicBezTo>
                      <a:pt x="91" y="220"/>
                      <a:pt x="90" y="251"/>
                      <a:pt x="90" y="284"/>
                    </a:cubicBezTo>
                    <a:cubicBezTo>
                      <a:pt x="90" y="316"/>
                      <a:pt x="91" y="348"/>
                      <a:pt x="95" y="376"/>
                    </a:cubicBezTo>
                    <a:cubicBezTo>
                      <a:pt x="102" y="433"/>
                      <a:pt x="112" y="478"/>
                      <a:pt x="121" y="478"/>
                    </a:cubicBezTo>
                    <a:lnTo>
                      <a:pt x="2829" y="478"/>
                    </a:lnTo>
                    <a:lnTo>
                      <a:pt x="2829" y="568"/>
                    </a:lnTo>
                    <a:close/>
                  </a:path>
                </a:pathLst>
              </a:custGeom>
              <a:solidFill>
                <a:srgbClr val="27d3d9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61" name="Freeform 146"/>
              <p:cNvSpPr>
                <a:spLocks noEditPoints="1"/>
              </p:cNvSpPr>
              <p:nvPr/>
            </p:nvSpPr>
            <p:spPr>
              <a:xfrm>
                <a:off x="3968" y="2439"/>
                <a:ext cx="326" cy="131"/>
              </a:xfrm>
              <a:custGeom>
                <a:avLst/>
                <a:gdLst/>
                <a:cxnLst>
                  <a:cxn ang="0">
                    <a:pos x="1415" y="568"/>
                  </a:cxn>
                  <a:cxn ang="0">
                    <a:pos x="0" y="568"/>
                  </a:cxn>
                  <a:cxn ang="0">
                    <a:pos x="0" y="478"/>
                  </a:cxn>
                  <a:cxn ang="0">
                    <a:pos x="1415" y="478"/>
                  </a:cxn>
                  <a:cxn ang="0">
                    <a:pos x="1415" y="568"/>
                  </a:cxn>
                  <a:cxn ang="0">
                    <a:pos x="0" y="0"/>
                  </a:cxn>
                  <a:cxn ang="0">
                    <a:pos x="1415" y="0"/>
                  </a:cxn>
                  <a:cxn ang="0">
                    <a:pos x="1415" y="90"/>
                  </a:cxn>
                  <a:cxn ang="0">
                    <a:pos x="0" y="90"/>
                  </a:cxn>
                  <a:cxn ang="0">
                    <a:pos x="0" y="0"/>
                  </a:cxn>
                </a:cxnLst>
                <a:rect l="0" t="0" r="r" b="b"/>
                <a:pathLst>
                  <a:path w="1415" h="568">
                    <a:moveTo>
                      <a:pt x="1415" y="568"/>
                    </a:moveTo>
                    <a:lnTo>
                      <a:pt x="0" y="568"/>
                    </a:lnTo>
                    <a:lnTo>
                      <a:pt x="0" y="478"/>
                    </a:lnTo>
                    <a:lnTo>
                      <a:pt x="1415" y="478"/>
                    </a:lnTo>
                    <a:lnTo>
                      <a:pt x="1415" y="568"/>
                    </a:lnTo>
                    <a:close/>
                    <a:moveTo>
                      <a:pt x="0" y="0"/>
                    </a:moveTo>
                    <a:lnTo>
                      <a:pt x="1415" y="0"/>
                    </a:lnTo>
                    <a:lnTo>
                      <a:pt x="1415" y="90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db4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62" name="Rectangle 147"/>
              <p:cNvSpPr>
                <a:spLocks noChangeArrowheads="1"/>
              </p:cNvSpPr>
              <p:nvPr/>
            </p:nvSpPr>
            <p:spPr>
              <a:xfrm>
                <a:off x="3974" y="2403"/>
                <a:ext cx="237" cy="15"/>
              </a:xfrm>
              <a:prstGeom prst="rect">
                <a:avLst/>
              </a:prstGeom>
              <a:solidFill>
                <a:srgbClr val="aac7cc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63" name="Rectangle 148"/>
              <p:cNvSpPr>
                <a:spLocks noChangeArrowheads="1"/>
              </p:cNvSpPr>
              <p:nvPr/>
            </p:nvSpPr>
            <p:spPr>
              <a:xfrm>
                <a:off x="3960" y="2418"/>
                <a:ext cx="265" cy="14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64" name="Rectangle 149"/>
              <p:cNvSpPr>
                <a:spLocks noChangeArrowheads="1"/>
              </p:cNvSpPr>
              <p:nvPr/>
            </p:nvSpPr>
            <p:spPr>
              <a:xfrm>
                <a:off x="4072" y="2423"/>
                <a:ext cx="446" cy="17"/>
              </a:xfrm>
              <a:prstGeom prst="rect">
                <a:avLst/>
              </a:prstGeom>
              <a:solidFill>
                <a:srgbClr val="ef753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65" name="Rectangle 150"/>
              <p:cNvSpPr>
                <a:spLocks noChangeArrowheads="1"/>
              </p:cNvSpPr>
              <p:nvPr/>
            </p:nvSpPr>
            <p:spPr>
              <a:xfrm>
                <a:off x="3639" y="2344"/>
                <a:ext cx="356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66" name="Rectangle 151"/>
              <p:cNvSpPr>
                <a:spLocks noChangeArrowheads="1"/>
              </p:cNvSpPr>
              <p:nvPr/>
            </p:nvSpPr>
            <p:spPr>
              <a:xfrm>
                <a:off x="3639" y="2357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67" name="Rectangle 152"/>
              <p:cNvSpPr>
                <a:spLocks noChangeArrowheads="1"/>
              </p:cNvSpPr>
              <p:nvPr/>
            </p:nvSpPr>
            <p:spPr>
              <a:xfrm>
                <a:off x="3639" y="2369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68" name="Rectangle 153"/>
              <p:cNvSpPr>
                <a:spLocks noChangeArrowheads="1"/>
              </p:cNvSpPr>
              <p:nvPr/>
            </p:nvSpPr>
            <p:spPr>
              <a:xfrm>
                <a:off x="3639" y="2381"/>
                <a:ext cx="356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69" name="Rectangle 154"/>
              <p:cNvSpPr>
                <a:spLocks noChangeArrowheads="1"/>
              </p:cNvSpPr>
              <p:nvPr/>
            </p:nvSpPr>
            <p:spPr>
              <a:xfrm>
                <a:off x="3639" y="2394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70" name="Rectangle 155"/>
              <p:cNvSpPr>
                <a:spLocks noChangeArrowheads="1"/>
              </p:cNvSpPr>
              <p:nvPr/>
            </p:nvSpPr>
            <p:spPr>
              <a:xfrm>
                <a:off x="3639" y="2406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71" name="Rectangle 156"/>
              <p:cNvSpPr>
                <a:spLocks noChangeArrowheads="1"/>
              </p:cNvSpPr>
              <p:nvPr/>
            </p:nvSpPr>
            <p:spPr>
              <a:xfrm>
                <a:off x="3639" y="2351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72" name="Rectangle 157"/>
              <p:cNvSpPr>
                <a:spLocks noChangeArrowheads="1"/>
              </p:cNvSpPr>
              <p:nvPr/>
            </p:nvSpPr>
            <p:spPr>
              <a:xfrm>
                <a:off x="3639" y="2363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73" name="Rectangle 158"/>
              <p:cNvSpPr>
                <a:spLocks noChangeArrowheads="1"/>
              </p:cNvSpPr>
              <p:nvPr/>
            </p:nvSpPr>
            <p:spPr>
              <a:xfrm>
                <a:off x="3639" y="2375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74" name="Rectangle 159"/>
              <p:cNvSpPr>
                <a:spLocks noChangeArrowheads="1"/>
              </p:cNvSpPr>
              <p:nvPr/>
            </p:nvSpPr>
            <p:spPr>
              <a:xfrm>
                <a:off x="3639" y="2388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75" name="Rectangle 160"/>
              <p:cNvSpPr>
                <a:spLocks noChangeArrowheads="1"/>
              </p:cNvSpPr>
              <p:nvPr/>
            </p:nvSpPr>
            <p:spPr>
              <a:xfrm>
                <a:off x="3639" y="2400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76" name="Rectangle 161"/>
              <p:cNvSpPr>
                <a:spLocks noChangeArrowheads="1"/>
              </p:cNvSpPr>
              <p:nvPr/>
            </p:nvSpPr>
            <p:spPr>
              <a:xfrm>
                <a:off x="3639" y="2412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77" name="Rectangle 162"/>
              <p:cNvSpPr>
                <a:spLocks noChangeArrowheads="1"/>
              </p:cNvSpPr>
              <p:nvPr/>
            </p:nvSpPr>
            <p:spPr>
              <a:xfrm>
                <a:off x="3639" y="2418"/>
                <a:ext cx="356" cy="5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78" name="Freeform 163"/>
              <p:cNvSpPr/>
              <p:nvPr/>
            </p:nvSpPr>
            <p:spPr>
              <a:xfrm>
                <a:off x="3995" y="2344"/>
                <a:ext cx="77" cy="79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239" y="100"/>
                  </a:cxn>
                  <a:cxn ang="0">
                    <a:pos x="239" y="100"/>
                  </a:cxn>
                  <a:cxn ang="0">
                    <a:pos x="338" y="339"/>
                  </a:cxn>
                  <a:cxn ang="0">
                    <a:pos x="247" y="339"/>
                  </a:cxn>
                  <a:cxn ang="0">
                    <a:pos x="175" y="164"/>
                  </a:cxn>
                  <a:cxn ang="0">
                    <a:pos x="175" y="164"/>
                  </a:cxn>
                  <a:cxn ang="0">
                    <a:pos x="0" y="92"/>
                  </a:cxn>
                  <a:cxn ang="0">
                    <a:pos x="0" y="92"/>
                  </a:cxn>
                  <a:cxn ang="0">
                    <a:pos x="0" y="0"/>
                  </a:cxn>
                </a:cxnLst>
                <a:rect l="0" t="0" r="r" b="b"/>
                <a:pathLst>
                  <a:path w="338" h="339">
                    <a:moveTo>
                      <a:pt x="0" y="0"/>
                    </a:moveTo>
                    <a:cubicBezTo>
                      <a:pt x="93" y="0"/>
                      <a:pt x="178" y="38"/>
                      <a:pt x="239" y="100"/>
                    </a:cubicBezTo>
                    <a:lnTo>
                      <a:pt x="239" y="100"/>
                    </a:lnTo>
                    <a:cubicBezTo>
                      <a:pt x="301" y="161"/>
                      <a:pt x="338" y="246"/>
                      <a:pt x="338" y="339"/>
                    </a:cubicBezTo>
                    <a:lnTo>
                      <a:pt x="247" y="339"/>
                    </a:lnTo>
                    <a:cubicBezTo>
                      <a:pt x="247" y="271"/>
                      <a:pt x="219" y="209"/>
                      <a:pt x="175" y="164"/>
                    </a:cubicBezTo>
                    <a:lnTo>
                      <a:pt x="175" y="164"/>
                    </a:lnTo>
                    <a:cubicBezTo>
                      <a:pt x="130" y="120"/>
                      <a:pt x="68" y="92"/>
                      <a:pt x="0" y="92"/>
                    </a:cubicBezTo>
                    <a:lnTo>
                      <a:pt x="0" y="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79" name="Freeform 164"/>
              <p:cNvSpPr/>
              <p:nvPr/>
            </p:nvSpPr>
            <p:spPr>
              <a:xfrm>
                <a:off x="3995" y="2351"/>
                <a:ext cx="71" cy="72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220" y="92"/>
                  </a:cxn>
                  <a:cxn ang="0">
                    <a:pos x="220" y="92"/>
                  </a:cxn>
                  <a:cxn ang="0">
                    <a:pos x="312" y="312"/>
                  </a:cxn>
                  <a:cxn ang="0">
                    <a:pos x="228" y="312"/>
                  </a:cxn>
                  <a:cxn ang="0">
                    <a:pos x="161" y="151"/>
                  </a:cxn>
                  <a:cxn ang="0">
                    <a:pos x="161" y="151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0"/>
                  </a:cxn>
                </a:cxnLst>
                <a:rect l="0" t="0" r="r" b="b"/>
                <a:pathLst>
                  <a:path w="312" h="312">
                    <a:moveTo>
                      <a:pt x="0" y="0"/>
                    </a:moveTo>
                    <a:cubicBezTo>
                      <a:pt x="86" y="0"/>
                      <a:pt x="164" y="35"/>
                      <a:pt x="220" y="92"/>
                    </a:cubicBezTo>
                    <a:lnTo>
                      <a:pt x="220" y="92"/>
                    </a:lnTo>
                    <a:cubicBezTo>
                      <a:pt x="277" y="148"/>
                      <a:pt x="312" y="226"/>
                      <a:pt x="312" y="312"/>
                    </a:cubicBezTo>
                    <a:lnTo>
                      <a:pt x="228" y="312"/>
                    </a:lnTo>
                    <a:cubicBezTo>
                      <a:pt x="228" y="249"/>
                      <a:pt x="202" y="192"/>
                      <a:pt x="161" y="151"/>
                    </a:cubicBezTo>
                    <a:lnTo>
                      <a:pt x="161" y="151"/>
                    </a:lnTo>
                    <a:cubicBezTo>
                      <a:pt x="120" y="110"/>
                      <a:pt x="63" y="84"/>
                      <a:pt x="0" y="84"/>
                    </a:cubicBezTo>
                    <a:lnTo>
                      <a:pt x="0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80" name="Freeform 165"/>
              <p:cNvSpPr/>
              <p:nvPr/>
            </p:nvSpPr>
            <p:spPr>
              <a:xfrm>
                <a:off x="3995" y="2357"/>
                <a:ext cx="65" cy="66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201" y="84"/>
                  </a:cxn>
                  <a:cxn ang="0">
                    <a:pos x="201" y="84"/>
                  </a:cxn>
                  <a:cxn ang="0">
                    <a:pos x="285" y="285"/>
                  </a:cxn>
                  <a:cxn ang="0">
                    <a:pos x="208" y="285"/>
                  </a:cxn>
                  <a:cxn ang="0">
                    <a:pos x="147" y="138"/>
                  </a:cxn>
                  <a:cxn ang="0">
                    <a:pos x="147" y="138"/>
                  </a:cxn>
                  <a:cxn ang="0">
                    <a:pos x="0" y="77"/>
                  </a:cxn>
                  <a:cxn ang="0">
                    <a:pos x="0" y="77"/>
                  </a:cxn>
                  <a:cxn ang="0">
                    <a:pos x="0" y="0"/>
                  </a:cxn>
                </a:cxnLst>
                <a:rect l="0" t="0" r="r" b="b"/>
                <a:pathLst>
                  <a:path w="285" h="285">
                    <a:moveTo>
                      <a:pt x="0" y="0"/>
                    </a:moveTo>
                    <a:cubicBezTo>
                      <a:pt x="78" y="0"/>
                      <a:pt x="150" y="32"/>
                      <a:pt x="201" y="84"/>
                    </a:cubicBezTo>
                    <a:lnTo>
                      <a:pt x="201" y="84"/>
                    </a:lnTo>
                    <a:cubicBezTo>
                      <a:pt x="253" y="135"/>
                      <a:pt x="285" y="207"/>
                      <a:pt x="285" y="285"/>
                    </a:cubicBezTo>
                    <a:lnTo>
                      <a:pt x="208" y="285"/>
                    </a:lnTo>
                    <a:cubicBezTo>
                      <a:pt x="208" y="228"/>
                      <a:pt x="185" y="176"/>
                      <a:pt x="147" y="138"/>
                    </a:cubicBezTo>
                    <a:lnTo>
                      <a:pt x="147" y="138"/>
                    </a:lnTo>
                    <a:cubicBezTo>
                      <a:pt x="109" y="100"/>
                      <a:pt x="57" y="77"/>
                      <a:pt x="0" y="77"/>
                    </a:cubicBezTo>
                    <a:lnTo>
                      <a:pt x="0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81" name="Freeform 166"/>
              <p:cNvSpPr/>
              <p:nvPr/>
            </p:nvSpPr>
            <p:spPr>
              <a:xfrm>
                <a:off x="3995" y="2363"/>
                <a:ext cx="59" cy="60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82" y="75"/>
                  </a:cxn>
                  <a:cxn ang="0">
                    <a:pos x="182" y="76"/>
                  </a:cxn>
                  <a:cxn ang="0">
                    <a:pos x="258" y="258"/>
                  </a:cxn>
                  <a:cxn ang="0">
                    <a:pos x="188" y="258"/>
                  </a:cxn>
                  <a:cxn ang="0">
                    <a:pos x="133" y="125"/>
                  </a:cxn>
                  <a:cxn ang="0">
                    <a:pos x="133" y="125"/>
                  </a:cxn>
                  <a:cxn ang="0">
                    <a:pos x="0" y="69"/>
                  </a:cxn>
                  <a:cxn ang="0">
                    <a:pos x="0" y="69"/>
                  </a:cxn>
                  <a:cxn ang="0">
                    <a:pos x="0" y="0"/>
                  </a:cxn>
                </a:cxnLst>
                <a:rect l="0" t="0" r="r" b="b"/>
                <a:pathLst>
                  <a:path w="258" h="258">
                    <a:moveTo>
                      <a:pt x="0" y="0"/>
                    </a:moveTo>
                    <a:cubicBezTo>
                      <a:pt x="71" y="0"/>
                      <a:pt x="136" y="29"/>
                      <a:pt x="182" y="75"/>
                    </a:cubicBezTo>
                    <a:lnTo>
                      <a:pt x="182" y="76"/>
                    </a:lnTo>
                    <a:cubicBezTo>
                      <a:pt x="229" y="122"/>
                      <a:pt x="258" y="187"/>
                      <a:pt x="258" y="258"/>
                    </a:cubicBezTo>
                    <a:lnTo>
                      <a:pt x="188" y="258"/>
                    </a:lnTo>
                    <a:cubicBezTo>
                      <a:pt x="188" y="206"/>
                      <a:pt x="167" y="159"/>
                      <a:pt x="133" y="125"/>
                    </a:cubicBezTo>
                    <a:lnTo>
                      <a:pt x="133" y="125"/>
                    </a:lnTo>
                    <a:cubicBezTo>
                      <a:pt x="99" y="91"/>
                      <a:pt x="52" y="69"/>
                      <a:pt x="0" y="69"/>
                    </a:cubicBezTo>
                    <a:lnTo>
                      <a:pt x="0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82" name="Freeform 167"/>
              <p:cNvSpPr/>
              <p:nvPr/>
            </p:nvSpPr>
            <p:spPr>
              <a:xfrm>
                <a:off x="3995" y="2369"/>
                <a:ext cx="53" cy="54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64" y="68"/>
                  </a:cxn>
                  <a:cxn ang="0">
                    <a:pos x="164" y="68"/>
                  </a:cxn>
                  <a:cxn ang="0">
                    <a:pos x="231" y="232"/>
                  </a:cxn>
                  <a:cxn ang="0">
                    <a:pos x="169" y="232"/>
                  </a:cxn>
                  <a:cxn ang="0">
                    <a:pos x="119" y="112"/>
                  </a:cxn>
                  <a:cxn ang="0">
                    <a:pos x="119" y="113"/>
                  </a:cxn>
                  <a:cxn ang="0">
                    <a:pos x="0" y="63"/>
                  </a:cxn>
                  <a:cxn ang="0">
                    <a:pos x="0" y="63"/>
                  </a:cxn>
                  <a:cxn ang="0">
                    <a:pos x="0" y="0"/>
                  </a:cxn>
                </a:cxnLst>
                <a:rect l="0" t="0" r="r" b="b"/>
                <a:pathLst>
                  <a:path w="231" h="232">
                    <a:moveTo>
                      <a:pt x="0" y="0"/>
                    </a:moveTo>
                    <a:cubicBezTo>
                      <a:pt x="64" y="0"/>
                      <a:pt x="122" y="26"/>
                      <a:pt x="164" y="68"/>
                    </a:cubicBezTo>
                    <a:lnTo>
                      <a:pt x="164" y="68"/>
                    </a:lnTo>
                    <a:cubicBezTo>
                      <a:pt x="205" y="110"/>
                      <a:pt x="231" y="168"/>
                      <a:pt x="231" y="232"/>
                    </a:cubicBezTo>
                    <a:lnTo>
                      <a:pt x="169" y="232"/>
                    </a:lnTo>
                    <a:cubicBezTo>
                      <a:pt x="169" y="185"/>
                      <a:pt x="150" y="143"/>
                      <a:pt x="119" y="112"/>
                    </a:cubicBezTo>
                    <a:lnTo>
                      <a:pt x="119" y="113"/>
                    </a:lnTo>
                    <a:cubicBezTo>
                      <a:pt x="89" y="82"/>
                      <a:pt x="46" y="63"/>
                      <a:pt x="0" y="63"/>
                    </a:cubicBezTo>
                    <a:lnTo>
                      <a:pt x="0" y="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83" name="Freeform 168"/>
              <p:cNvSpPr/>
              <p:nvPr/>
            </p:nvSpPr>
            <p:spPr>
              <a:xfrm>
                <a:off x="3995" y="2375"/>
                <a:ext cx="47" cy="48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45" y="60"/>
                  </a:cxn>
                  <a:cxn ang="0">
                    <a:pos x="145" y="60"/>
                  </a:cxn>
                  <a:cxn ang="0">
                    <a:pos x="205" y="205"/>
                  </a:cxn>
                  <a:cxn ang="0">
                    <a:pos x="149" y="205"/>
                  </a:cxn>
                  <a:cxn ang="0">
                    <a:pos x="106" y="99"/>
                  </a:cxn>
                  <a:cxn ang="0">
                    <a:pos x="105" y="99"/>
                  </a:cxn>
                  <a:cxn ang="0">
                    <a:pos x="0" y="56"/>
                  </a:cxn>
                  <a:cxn ang="0">
                    <a:pos x="0" y="56"/>
                  </a:cxn>
                  <a:cxn ang="0">
                    <a:pos x="0" y="0"/>
                  </a:cxn>
                </a:cxnLst>
                <a:rect l="0" t="0" r="r" b="b"/>
                <a:pathLst>
                  <a:path w="205" h="205">
                    <a:moveTo>
                      <a:pt x="0" y="0"/>
                    </a:moveTo>
                    <a:cubicBezTo>
                      <a:pt x="56" y="0"/>
                      <a:pt x="107" y="23"/>
                      <a:pt x="145" y="60"/>
                    </a:cubicBezTo>
                    <a:lnTo>
                      <a:pt x="145" y="60"/>
                    </a:lnTo>
                    <a:cubicBezTo>
                      <a:pt x="182" y="97"/>
                      <a:pt x="205" y="149"/>
                      <a:pt x="205" y="205"/>
                    </a:cubicBezTo>
                    <a:lnTo>
                      <a:pt x="149" y="205"/>
                    </a:lnTo>
                    <a:cubicBezTo>
                      <a:pt x="149" y="164"/>
                      <a:pt x="133" y="126"/>
                      <a:pt x="106" y="99"/>
                    </a:cubicBezTo>
                    <a:lnTo>
                      <a:pt x="105" y="99"/>
                    </a:lnTo>
                    <a:cubicBezTo>
                      <a:pt x="78" y="72"/>
                      <a:pt x="41" y="56"/>
                      <a:pt x="0" y="56"/>
                    </a:cubicBez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84" name="Freeform 169"/>
              <p:cNvSpPr/>
              <p:nvPr/>
            </p:nvSpPr>
            <p:spPr>
              <a:xfrm>
                <a:off x="3995" y="2381"/>
                <a:ext cx="41" cy="42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26" y="52"/>
                  </a:cxn>
                  <a:cxn ang="0">
                    <a:pos x="126" y="52"/>
                  </a:cxn>
                  <a:cxn ang="0">
                    <a:pos x="178" y="178"/>
                  </a:cxn>
                  <a:cxn ang="0">
                    <a:pos x="130" y="178"/>
                  </a:cxn>
                  <a:cxn ang="0">
                    <a:pos x="92" y="86"/>
                  </a:cxn>
                  <a:cxn ang="0">
                    <a:pos x="92" y="86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0" y="0"/>
                  </a:cxn>
                </a:cxnLst>
                <a:rect l="0" t="0" r="r" b="b"/>
                <a:pathLst>
                  <a:path w="178" h="178">
                    <a:moveTo>
                      <a:pt x="0" y="0"/>
                    </a:moveTo>
                    <a:cubicBezTo>
                      <a:pt x="49" y="0"/>
                      <a:pt x="93" y="20"/>
                      <a:pt x="126" y="52"/>
                    </a:cubicBezTo>
                    <a:lnTo>
                      <a:pt x="126" y="52"/>
                    </a:lnTo>
                    <a:cubicBezTo>
                      <a:pt x="158" y="85"/>
                      <a:pt x="178" y="129"/>
                      <a:pt x="178" y="178"/>
                    </a:cubicBezTo>
                    <a:lnTo>
                      <a:pt x="130" y="178"/>
                    </a:lnTo>
                    <a:cubicBezTo>
                      <a:pt x="130" y="142"/>
                      <a:pt x="115" y="110"/>
                      <a:pt x="92" y="86"/>
                    </a:cubicBezTo>
                    <a:lnTo>
                      <a:pt x="92" y="86"/>
                    </a:lnTo>
                    <a:cubicBezTo>
                      <a:pt x="68" y="63"/>
                      <a:pt x="36" y="48"/>
                      <a:pt x="0" y="48"/>
                    </a:cubicBez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85" name="Freeform 170"/>
              <p:cNvSpPr/>
              <p:nvPr/>
            </p:nvSpPr>
            <p:spPr>
              <a:xfrm>
                <a:off x="3995" y="2388"/>
                <a:ext cx="34" cy="35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07" y="44"/>
                  </a:cxn>
                  <a:cxn ang="0">
                    <a:pos x="107" y="44"/>
                  </a:cxn>
                  <a:cxn ang="0">
                    <a:pos x="151" y="151"/>
                  </a:cxn>
                  <a:cxn ang="0">
                    <a:pos x="110" y="151"/>
                  </a:cxn>
                  <a:cxn ang="0">
                    <a:pos x="78" y="73"/>
                  </a:cxn>
                  <a:cxn ang="0">
                    <a:pos x="78" y="73"/>
                  </a:cxn>
                  <a:cxn ang="0">
                    <a:pos x="0" y="41"/>
                  </a:cxn>
                  <a:cxn ang="0">
                    <a:pos x="0" y="41"/>
                  </a:cxn>
                  <a:cxn ang="0">
                    <a:pos x="0" y="0"/>
                  </a:cxn>
                </a:cxnLst>
                <a:rect l="0" t="0" r="r" b="b"/>
                <a:pathLst>
                  <a:path w="151" h="151">
                    <a:moveTo>
                      <a:pt x="0" y="0"/>
                    </a:moveTo>
                    <a:cubicBezTo>
                      <a:pt x="41" y="0"/>
                      <a:pt x="79" y="17"/>
                      <a:pt x="107" y="44"/>
                    </a:cubicBezTo>
                    <a:lnTo>
                      <a:pt x="107" y="44"/>
                    </a:lnTo>
                    <a:cubicBezTo>
                      <a:pt x="134" y="72"/>
                      <a:pt x="151" y="109"/>
                      <a:pt x="151" y="151"/>
                    </a:cubicBezTo>
                    <a:lnTo>
                      <a:pt x="110" y="151"/>
                    </a:lnTo>
                    <a:cubicBezTo>
                      <a:pt x="110" y="121"/>
                      <a:pt x="98" y="93"/>
                      <a:pt x="78" y="73"/>
                    </a:cubicBezTo>
                    <a:lnTo>
                      <a:pt x="78" y="73"/>
                    </a:lnTo>
                    <a:cubicBezTo>
                      <a:pt x="58" y="53"/>
                      <a:pt x="30" y="41"/>
                      <a:pt x="0" y="41"/>
                    </a:cubicBezTo>
                    <a:lnTo>
                      <a:pt x="0" y="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86" name="Freeform 171"/>
              <p:cNvSpPr/>
              <p:nvPr/>
            </p:nvSpPr>
            <p:spPr>
              <a:xfrm>
                <a:off x="3995" y="2394"/>
                <a:ext cx="28" cy="29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88" y="36"/>
                  </a:cxn>
                  <a:cxn ang="0">
                    <a:pos x="88" y="36"/>
                  </a:cxn>
                  <a:cxn ang="0">
                    <a:pos x="124" y="124"/>
                  </a:cxn>
                  <a:cxn ang="0">
                    <a:pos x="91" y="124"/>
                  </a:cxn>
                  <a:cxn ang="0">
                    <a:pos x="64" y="60"/>
                  </a:cxn>
                  <a:cxn ang="0">
                    <a:pos x="64" y="6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</a:cxnLst>
                <a:rect l="0" t="0" r="r" b="b"/>
                <a:pathLst>
                  <a:path w="124" h="124">
                    <a:moveTo>
                      <a:pt x="0" y="0"/>
                    </a:moveTo>
                    <a:cubicBezTo>
                      <a:pt x="34" y="0"/>
                      <a:pt x="65" y="13"/>
                      <a:pt x="88" y="36"/>
                    </a:cubicBezTo>
                    <a:lnTo>
                      <a:pt x="88" y="36"/>
                    </a:lnTo>
                    <a:cubicBezTo>
                      <a:pt x="110" y="59"/>
                      <a:pt x="124" y="90"/>
                      <a:pt x="124" y="124"/>
                    </a:cubicBezTo>
                    <a:lnTo>
                      <a:pt x="91" y="124"/>
                    </a:lnTo>
                    <a:cubicBezTo>
                      <a:pt x="91" y="99"/>
                      <a:pt x="80" y="76"/>
                      <a:pt x="64" y="60"/>
                    </a:cubicBezTo>
                    <a:lnTo>
                      <a:pt x="64" y="60"/>
                    </a:lnTo>
                    <a:cubicBezTo>
                      <a:pt x="47" y="43"/>
                      <a:pt x="25" y="33"/>
                      <a:pt x="0" y="33"/>
                    </a:cubicBezTo>
                    <a:lnTo>
                      <a:pt x="0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87" name="Freeform 172"/>
              <p:cNvSpPr/>
              <p:nvPr/>
            </p:nvSpPr>
            <p:spPr>
              <a:xfrm>
                <a:off x="3995" y="2400"/>
                <a:ext cx="22" cy="23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69" y="29"/>
                  </a:cxn>
                  <a:cxn ang="0">
                    <a:pos x="69" y="29"/>
                  </a:cxn>
                  <a:cxn ang="0">
                    <a:pos x="98" y="98"/>
                  </a:cxn>
                  <a:cxn ang="0">
                    <a:pos x="85" y="98"/>
                  </a:cxn>
                  <a:cxn ang="0">
                    <a:pos x="71" y="98"/>
                  </a:cxn>
                  <a:cxn ang="0">
                    <a:pos x="0" y="98"/>
                  </a:cxn>
                  <a:cxn ang="0">
                    <a:pos x="0" y="70"/>
                  </a:cxn>
                  <a:cxn ang="0">
                    <a:pos x="0" y="63"/>
                  </a:cxn>
                  <a:cxn ang="0">
                    <a:pos x="0" y="26"/>
                  </a:cxn>
                  <a:cxn ang="0">
                    <a:pos x="0" y="26"/>
                  </a:cxn>
                  <a:cxn ang="0">
                    <a:pos x="0" y="23"/>
                  </a:cxn>
                  <a:cxn ang="0">
                    <a:pos x="0" y="0"/>
                  </a:cxn>
                </a:cxnLst>
                <a:rect l="0" t="0" r="r" b="b"/>
                <a:pathLst>
                  <a:path w="98" h="98">
                    <a:moveTo>
                      <a:pt x="0" y="0"/>
                    </a:moveTo>
                    <a:cubicBezTo>
                      <a:pt x="27" y="0"/>
                      <a:pt x="51" y="11"/>
                      <a:pt x="69" y="29"/>
                    </a:cubicBezTo>
                    <a:lnTo>
                      <a:pt x="69" y="29"/>
                    </a:lnTo>
                    <a:cubicBezTo>
                      <a:pt x="87" y="47"/>
                      <a:pt x="98" y="71"/>
                      <a:pt x="98" y="98"/>
                    </a:cubicBezTo>
                    <a:lnTo>
                      <a:pt x="85" y="98"/>
                    </a:lnTo>
                    <a:lnTo>
                      <a:pt x="71" y="98"/>
                    </a:lnTo>
                    <a:lnTo>
                      <a:pt x="0" y="98"/>
                    </a:lnTo>
                    <a:lnTo>
                      <a:pt x="0" y="70"/>
                    </a:lnTo>
                    <a:lnTo>
                      <a:pt x="0" y="63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88" name="Freeform 173"/>
              <p:cNvSpPr/>
              <p:nvPr/>
            </p:nvSpPr>
            <p:spPr>
              <a:xfrm>
                <a:off x="3995" y="2406"/>
                <a:ext cx="16" cy="17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50" y="21"/>
                  </a:cxn>
                  <a:cxn ang="0">
                    <a:pos x="50" y="21"/>
                  </a:cxn>
                  <a:cxn ang="0">
                    <a:pos x="71" y="71"/>
                  </a:cxn>
                  <a:cxn ang="0">
                    <a:pos x="61" y="71"/>
                  </a:cxn>
                  <a:cxn ang="0">
                    <a:pos x="52" y="71"/>
                  </a:cxn>
                  <a:cxn ang="0">
                    <a:pos x="0" y="71"/>
                  </a:cxn>
                  <a:cxn ang="0">
                    <a:pos x="0" y="51"/>
                  </a:cxn>
                  <a:cxn ang="0">
                    <a:pos x="0" y="45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0" y="16"/>
                  </a:cxn>
                  <a:cxn ang="0">
                    <a:pos x="0" y="0"/>
                  </a:cxn>
                </a:cxnLst>
                <a:rect l="0" t="0" r="r" b="b"/>
                <a:pathLst>
                  <a:path w="71" h="71">
                    <a:moveTo>
                      <a:pt x="0" y="0"/>
                    </a:moveTo>
                    <a:cubicBezTo>
                      <a:pt x="19" y="0"/>
                      <a:pt x="37" y="8"/>
                      <a:pt x="50" y="21"/>
                    </a:cubicBezTo>
                    <a:lnTo>
                      <a:pt x="50" y="21"/>
                    </a:lnTo>
                    <a:cubicBezTo>
                      <a:pt x="63" y="34"/>
                      <a:pt x="71" y="51"/>
                      <a:pt x="71" y="71"/>
                    </a:cubicBezTo>
                    <a:lnTo>
                      <a:pt x="61" y="71"/>
                    </a:lnTo>
                    <a:lnTo>
                      <a:pt x="52" y="71"/>
                    </a:lnTo>
                    <a:lnTo>
                      <a:pt x="0" y="71"/>
                    </a:lnTo>
                    <a:lnTo>
                      <a:pt x="0" y="51"/>
                    </a:lnTo>
                    <a:lnTo>
                      <a:pt x="0" y="45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89" name="Freeform 174"/>
              <p:cNvSpPr/>
              <p:nvPr/>
            </p:nvSpPr>
            <p:spPr>
              <a:xfrm>
                <a:off x="3995" y="2412"/>
                <a:ext cx="10" cy="11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31" y="14"/>
                  </a:cxn>
                  <a:cxn ang="0">
                    <a:pos x="31" y="14"/>
                  </a:cxn>
                  <a:cxn ang="0">
                    <a:pos x="44" y="45"/>
                  </a:cxn>
                  <a:cxn ang="0">
                    <a:pos x="0" y="45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0" y="0"/>
                  </a:cxn>
                </a:cxnLst>
                <a:rect l="0" t="0" r="r" b="b"/>
                <a:pathLst>
                  <a:path w="44" h="45">
                    <a:moveTo>
                      <a:pt x="0" y="0"/>
                    </a:moveTo>
                    <a:cubicBezTo>
                      <a:pt x="12" y="0"/>
                      <a:pt x="23" y="5"/>
                      <a:pt x="31" y="14"/>
                    </a:cubicBezTo>
                    <a:lnTo>
                      <a:pt x="31" y="14"/>
                    </a:lnTo>
                    <a:cubicBezTo>
                      <a:pt x="39" y="22"/>
                      <a:pt x="44" y="33"/>
                      <a:pt x="44" y="45"/>
                    </a:cubicBezTo>
                    <a:lnTo>
                      <a:pt x="0" y="45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90" name="Freeform 175"/>
              <p:cNvSpPr/>
              <p:nvPr/>
            </p:nvSpPr>
            <p:spPr>
              <a:xfrm>
                <a:off x="3995" y="2418"/>
                <a:ext cx="4" cy="5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12" y="5"/>
                  </a:cxn>
                  <a:cxn ang="0">
                    <a:pos x="12" y="5"/>
                  </a:cxn>
                  <a:cxn ang="0">
                    <a:pos x="18" y="18"/>
                  </a:cxn>
                  <a:cxn ang="0">
                    <a:pos x="0" y="18"/>
                  </a:cxn>
                  <a:cxn ang="0">
                    <a:pos x="0" y="13"/>
                  </a:cxn>
                  <a:cxn ang="0">
                    <a:pos x="0" y="12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0"/>
                  </a:cxn>
                </a:cxnLst>
                <a:rect l="0" t="0" r="r" b="b"/>
                <a:pathLst>
                  <a:path w="18" h="18">
                    <a:moveTo>
                      <a:pt x="0" y="0"/>
                    </a:moveTo>
                    <a:cubicBezTo>
                      <a:pt x="5" y="0"/>
                      <a:pt x="9" y="2"/>
                      <a:pt x="12" y="5"/>
                    </a:cubicBezTo>
                    <a:lnTo>
                      <a:pt x="12" y="5"/>
                    </a:lnTo>
                    <a:cubicBezTo>
                      <a:pt x="16" y="9"/>
                      <a:pt x="18" y="13"/>
                      <a:pt x="18" y="18"/>
                    </a:cubicBezTo>
                    <a:lnTo>
                      <a:pt x="0" y="18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9a7b0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91" name="Rectangle 176"/>
              <p:cNvSpPr>
                <a:spLocks noChangeArrowheads="1"/>
              </p:cNvSpPr>
              <p:nvPr/>
            </p:nvSpPr>
            <p:spPr>
              <a:xfrm>
                <a:off x="4150" y="2344"/>
                <a:ext cx="356" cy="7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92" name="Rectangle 177"/>
              <p:cNvSpPr>
                <a:spLocks noChangeArrowheads="1"/>
              </p:cNvSpPr>
              <p:nvPr/>
            </p:nvSpPr>
            <p:spPr>
              <a:xfrm>
                <a:off x="4150" y="2357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93" name="Rectangle 178"/>
              <p:cNvSpPr>
                <a:spLocks noChangeArrowheads="1"/>
              </p:cNvSpPr>
              <p:nvPr/>
            </p:nvSpPr>
            <p:spPr>
              <a:xfrm>
                <a:off x="4150" y="2369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94" name="Rectangle 179"/>
              <p:cNvSpPr>
                <a:spLocks noChangeArrowheads="1"/>
              </p:cNvSpPr>
              <p:nvPr/>
            </p:nvSpPr>
            <p:spPr>
              <a:xfrm>
                <a:off x="4150" y="2381"/>
                <a:ext cx="356" cy="7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95" name="Rectangle 180"/>
              <p:cNvSpPr>
                <a:spLocks noChangeArrowheads="1"/>
              </p:cNvSpPr>
              <p:nvPr/>
            </p:nvSpPr>
            <p:spPr>
              <a:xfrm>
                <a:off x="4150" y="2394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96" name="Rectangle 181"/>
              <p:cNvSpPr>
                <a:spLocks noChangeArrowheads="1"/>
              </p:cNvSpPr>
              <p:nvPr/>
            </p:nvSpPr>
            <p:spPr>
              <a:xfrm>
                <a:off x="4150" y="2406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97" name="Rectangle 182"/>
              <p:cNvSpPr>
                <a:spLocks noChangeArrowheads="1"/>
              </p:cNvSpPr>
              <p:nvPr/>
            </p:nvSpPr>
            <p:spPr>
              <a:xfrm>
                <a:off x="4150" y="2351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98" name="Rectangle 183"/>
              <p:cNvSpPr>
                <a:spLocks noChangeArrowheads="1"/>
              </p:cNvSpPr>
              <p:nvPr/>
            </p:nvSpPr>
            <p:spPr>
              <a:xfrm>
                <a:off x="4150" y="2363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399" name="Rectangle 184"/>
              <p:cNvSpPr>
                <a:spLocks noChangeArrowheads="1"/>
              </p:cNvSpPr>
              <p:nvPr/>
            </p:nvSpPr>
            <p:spPr>
              <a:xfrm>
                <a:off x="4150" y="2375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400" name="Rectangle 185"/>
              <p:cNvSpPr>
                <a:spLocks noChangeArrowheads="1"/>
              </p:cNvSpPr>
              <p:nvPr/>
            </p:nvSpPr>
            <p:spPr>
              <a:xfrm>
                <a:off x="4150" y="2388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401" name="Rectangle 186"/>
              <p:cNvSpPr>
                <a:spLocks noChangeArrowheads="1"/>
              </p:cNvSpPr>
              <p:nvPr/>
            </p:nvSpPr>
            <p:spPr>
              <a:xfrm>
                <a:off x="4150" y="2400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402" name="Rectangle 187"/>
              <p:cNvSpPr>
                <a:spLocks noChangeArrowheads="1"/>
              </p:cNvSpPr>
              <p:nvPr/>
            </p:nvSpPr>
            <p:spPr>
              <a:xfrm>
                <a:off x="4150" y="2412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403" name="Rectangle 188"/>
              <p:cNvSpPr>
                <a:spLocks noChangeArrowheads="1"/>
              </p:cNvSpPr>
              <p:nvPr/>
            </p:nvSpPr>
            <p:spPr>
              <a:xfrm>
                <a:off x="4150" y="2418"/>
                <a:ext cx="356" cy="5"/>
              </a:xfrm>
              <a:prstGeom prst="rect">
                <a:avLst/>
              </a:prstGeom>
              <a:solidFill>
                <a:srgbClr val="6f9aa3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404" name="Freeform 189"/>
              <p:cNvSpPr/>
              <p:nvPr/>
            </p:nvSpPr>
            <p:spPr>
              <a:xfrm>
                <a:off x="4072" y="2344"/>
                <a:ext cx="78" cy="79"/>
              </a:xfrm>
              <a:custGeom>
                <a:avLst/>
                <a:gdLst/>
                <a:cxnLst>
                  <a:cxn ang="0">
                    <a:pos x="339" y="0"/>
                  </a:cxn>
                  <a:cxn ang="0">
                    <a:pos x="100" y="100"/>
                  </a:cxn>
                  <a:cxn ang="0">
                    <a:pos x="100" y="100"/>
                  </a:cxn>
                  <a:cxn ang="0">
                    <a:pos x="0" y="339"/>
                  </a:cxn>
                  <a:cxn ang="0">
                    <a:pos x="92" y="339"/>
                  </a:cxn>
                  <a:cxn ang="0">
                    <a:pos x="164" y="164"/>
                  </a:cxn>
                  <a:cxn ang="0">
                    <a:pos x="164" y="164"/>
                  </a:cxn>
                  <a:cxn ang="0">
                    <a:pos x="339" y="92"/>
                  </a:cxn>
                  <a:cxn ang="0">
                    <a:pos x="339" y="92"/>
                  </a:cxn>
                  <a:cxn ang="0">
                    <a:pos x="339" y="0"/>
                  </a:cxn>
                </a:cxnLst>
                <a:rect l="0" t="0" r="r" b="b"/>
                <a:pathLst>
                  <a:path w="339" h="339">
                    <a:moveTo>
                      <a:pt x="339" y="0"/>
                    </a:moveTo>
                    <a:cubicBezTo>
                      <a:pt x="246" y="0"/>
                      <a:pt x="161" y="38"/>
                      <a:pt x="100" y="100"/>
                    </a:cubicBezTo>
                    <a:lnTo>
                      <a:pt x="100" y="100"/>
                    </a:lnTo>
                    <a:cubicBezTo>
                      <a:pt x="38" y="161"/>
                      <a:pt x="0" y="246"/>
                      <a:pt x="0" y="339"/>
                    </a:cubicBezTo>
                    <a:lnTo>
                      <a:pt x="92" y="339"/>
                    </a:lnTo>
                    <a:cubicBezTo>
                      <a:pt x="92" y="271"/>
                      <a:pt x="120" y="209"/>
                      <a:pt x="164" y="164"/>
                    </a:cubicBezTo>
                    <a:lnTo>
                      <a:pt x="164" y="164"/>
                    </a:lnTo>
                    <a:cubicBezTo>
                      <a:pt x="209" y="120"/>
                      <a:pt x="271" y="92"/>
                      <a:pt x="339" y="92"/>
                    </a:cubicBezTo>
                    <a:lnTo>
                      <a:pt x="339" y="92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405" name="Freeform 190"/>
              <p:cNvSpPr/>
              <p:nvPr/>
            </p:nvSpPr>
            <p:spPr>
              <a:xfrm>
                <a:off x="4079" y="2351"/>
                <a:ext cx="71" cy="72"/>
              </a:xfrm>
              <a:custGeom>
                <a:avLst/>
                <a:gdLst/>
                <a:cxnLst>
                  <a:cxn ang="0">
                    <a:pos x="312" y="0"/>
                  </a:cxn>
                  <a:cxn ang="0">
                    <a:pos x="92" y="92"/>
                  </a:cxn>
                  <a:cxn ang="0">
                    <a:pos x="92" y="92"/>
                  </a:cxn>
                  <a:cxn ang="0">
                    <a:pos x="0" y="312"/>
                  </a:cxn>
                  <a:cxn ang="0">
                    <a:pos x="84" y="312"/>
                  </a:cxn>
                  <a:cxn ang="0">
                    <a:pos x="151" y="151"/>
                  </a:cxn>
                  <a:cxn ang="0">
                    <a:pos x="151" y="151"/>
                  </a:cxn>
                  <a:cxn ang="0">
                    <a:pos x="312" y="84"/>
                  </a:cxn>
                  <a:cxn ang="0">
                    <a:pos x="312" y="84"/>
                  </a:cxn>
                  <a:cxn ang="0">
                    <a:pos x="312" y="0"/>
                  </a:cxn>
                </a:cxnLst>
                <a:rect l="0" t="0" r="r" b="b"/>
                <a:pathLst>
                  <a:path w="312" h="312">
                    <a:moveTo>
                      <a:pt x="312" y="0"/>
                    </a:moveTo>
                    <a:cubicBezTo>
                      <a:pt x="226" y="0"/>
                      <a:pt x="148" y="35"/>
                      <a:pt x="92" y="92"/>
                    </a:cubicBezTo>
                    <a:lnTo>
                      <a:pt x="92" y="92"/>
                    </a:lnTo>
                    <a:cubicBezTo>
                      <a:pt x="35" y="148"/>
                      <a:pt x="0" y="226"/>
                      <a:pt x="0" y="312"/>
                    </a:cubicBezTo>
                    <a:lnTo>
                      <a:pt x="84" y="312"/>
                    </a:lnTo>
                    <a:cubicBezTo>
                      <a:pt x="84" y="249"/>
                      <a:pt x="110" y="192"/>
                      <a:pt x="151" y="151"/>
                    </a:cubicBezTo>
                    <a:lnTo>
                      <a:pt x="151" y="151"/>
                    </a:lnTo>
                    <a:cubicBezTo>
                      <a:pt x="192" y="110"/>
                      <a:pt x="249" y="84"/>
                      <a:pt x="312" y="84"/>
                    </a:cubicBezTo>
                    <a:lnTo>
                      <a:pt x="312" y="84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406" name="Freeform 191"/>
              <p:cNvSpPr/>
              <p:nvPr/>
            </p:nvSpPr>
            <p:spPr>
              <a:xfrm>
                <a:off x="4085" y="2357"/>
                <a:ext cx="65" cy="66"/>
              </a:xfrm>
              <a:custGeom>
                <a:avLst/>
                <a:gdLst/>
                <a:cxnLst>
                  <a:cxn ang="0">
                    <a:pos x="285" y="0"/>
                  </a:cxn>
                  <a:cxn ang="0">
                    <a:pos x="84" y="84"/>
                  </a:cxn>
                  <a:cxn ang="0">
                    <a:pos x="84" y="84"/>
                  </a:cxn>
                  <a:cxn ang="0">
                    <a:pos x="0" y="285"/>
                  </a:cxn>
                  <a:cxn ang="0">
                    <a:pos x="77" y="285"/>
                  </a:cxn>
                  <a:cxn ang="0">
                    <a:pos x="138" y="138"/>
                  </a:cxn>
                  <a:cxn ang="0">
                    <a:pos x="138" y="138"/>
                  </a:cxn>
                  <a:cxn ang="0">
                    <a:pos x="285" y="77"/>
                  </a:cxn>
                  <a:cxn ang="0">
                    <a:pos x="285" y="77"/>
                  </a:cxn>
                  <a:cxn ang="0">
                    <a:pos x="285" y="0"/>
                  </a:cxn>
                </a:cxnLst>
                <a:rect l="0" t="0" r="r" b="b"/>
                <a:pathLst>
                  <a:path w="285" h="285">
                    <a:moveTo>
                      <a:pt x="285" y="0"/>
                    </a:moveTo>
                    <a:cubicBezTo>
                      <a:pt x="207" y="0"/>
                      <a:pt x="135" y="32"/>
                      <a:pt x="84" y="84"/>
                    </a:cubicBezTo>
                    <a:lnTo>
                      <a:pt x="84" y="84"/>
                    </a:lnTo>
                    <a:cubicBezTo>
                      <a:pt x="32" y="135"/>
                      <a:pt x="0" y="207"/>
                      <a:pt x="0" y="285"/>
                    </a:cubicBezTo>
                    <a:lnTo>
                      <a:pt x="77" y="285"/>
                    </a:lnTo>
                    <a:cubicBezTo>
                      <a:pt x="77" y="228"/>
                      <a:pt x="100" y="176"/>
                      <a:pt x="138" y="138"/>
                    </a:cubicBezTo>
                    <a:lnTo>
                      <a:pt x="138" y="138"/>
                    </a:lnTo>
                    <a:cubicBezTo>
                      <a:pt x="176" y="100"/>
                      <a:pt x="228" y="77"/>
                      <a:pt x="285" y="77"/>
                    </a:cubicBezTo>
                    <a:lnTo>
                      <a:pt x="285" y="7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407" name="Freeform 192"/>
              <p:cNvSpPr/>
              <p:nvPr/>
            </p:nvSpPr>
            <p:spPr>
              <a:xfrm>
                <a:off x="4091" y="2363"/>
                <a:ext cx="59" cy="60"/>
              </a:xfrm>
              <a:custGeom>
                <a:avLst/>
                <a:gdLst/>
                <a:cxnLst>
                  <a:cxn ang="0">
                    <a:pos x="258" y="0"/>
                  </a:cxn>
                  <a:cxn ang="0">
                    <a:pos x="76" y="75"/>
                  </a:cxn>
                  <a:cxn ang="0">
                    <a:pos x="76" y="76"/>
                  </a:cxn>
                  <a:cxn ang="0">
                    <a:pos x="0" y="258"/>
                  </a:cxn>
                  <a:cxn ang="0">
                    <a:pos x="70" y="258"/>
                  </a:cxn>
                  <a:cxn ang="0">
                    <a:pos x="125" y="125"/>
                  </a:cxn>
                  <a:cxn ang="0">
                    <a:pos x="125" y="125"/>
                  </a:cxn>
                  <a:cxn ang="0">
                    <a:pos x="258" y="69"/>
                  </a:cxn>
                  <a:cxn ang="0">
                    <a:pos x="258" y="69"/>
                  </a:cxn>
                  <a:cxn ang="0">
                    <a:pos x="258" y="0"/>
                  </a:cxn>
                </a:cxnLst>
                <a:rect l="0" t="0" r="r" b="b"/>
                <a:pathLst>
                  <a:path w="258" h="258">
                    <a:moveTo>
                      <a:pt x="258" y="0"/>
                    </a:moveTo>
                    <a:cubicBezTo>
                      <a:pt x="187" y="0"/>
                      <a:pt x="122" y="29"/>
                      <a:pt x="76" y="75"/>
                    </a:cubicBezTo>
                    <a:lnTo>
                      <a:pt x="76" y="76"/>
                    </a:lnTo>
                    <a:cubicBezTo>
                      <a:pt x="29" y="122"/>
                      <a:pt x="0" y="187"/>
                      <a:pt x="0" y="258"/>
                    </a:cubicBezTo>
                    <a:lnTo>
                      <a:pt x="70" y="258"/>
                    </a:lnTo>
                    <a:cubicBezTo>
                      <a:pt x="70" y="206"/>
                      <a:pt x="91" y="159"/>
                      <a:pt x="125" y="125"/>
                    </a:cubicBezTo>
                    <a:lnTo>
                      <a:pt x="125" y="125"/>
                    </a:lnTo>
                    <a:cubicBezTo>
                      <a:pt x="159" y="91"/>
                      <a:pt x="206" y="69"/>
                      <a:pt x="258" y="69"/>
                    </a:cubicBezTo>
                    <a:lnTo>
                      <a:pt x="258" y="69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408" name="Freeform 193"/>
              <p:cNvSpPr/>
              <p:nvPr/>
            </p:nvSpPr>
            <p:spPr>
              <a:xfrm>
                <a:off x="4097" y="2369"/>
                <a:ext cx="53" cy="54"/>
              </a:xfrm>
              <a:custGeom>
                <a:avLst/>
                <a:gdLst/>
                <a:cxnLst>
                  <a:cxn ang="0">
                    <a:pos x="231" y="0"/>
                  </a:cxn>
                  <a:cxn ang="0">
                    <a:pos x="67" y="68"/>
                  </a:cxn>
                  <a:cxn ang="0">
                    <a:pos x="67" y="68"/>
                  </a:cxn>
                  <a:cxn ang="0">
                    <a:pos x="0" y="232"/>
                  </a:cxn>
                  <a:cxn ang="0">
                    <a:pos x="62" y="232"/>
                  </a:cxn>
                  <a:cxn ang="0">
                    <a:pos x="112" y="112"/>
                  </a:cxn>
                  <a:cxn ang="0">
                    <a:pos x="112" y="113"/>
                  </a:cxn>
                  <a:cxn ang="0">
                    <a:pos x="231" y="63"/>
                  </a:cxn>
                  <a:cxn ang="0">
                    <a:pos x="231" y="63"/>
                  </a:cxn>
                  <a:cxn ang="0">
                    <a:pos x="231" y="0"/>
                  </a:cxn>
                </a:cxnLst>
                <a:rect l="0" t="0" r="r" b="b"/>
                <a:pathLst>
                  <a:path w="231" h="232">
                    <a:moveTo>
                      <a:pt x="231" y="0"/>
                    </a:moveTo>
                    <a:cubicBezTo>
                      <a:pt x="167" y="0"/>
                      <a:pt x="109" y="26"/>
                      <a:pt x="67" y="68"/>
                    </a:cubicBezTo>
                    <a:lnTo>
                      <a:pt x="67" y="68"/>
                    </a:lnTo>
                    <a:cubicBezTo>
                      <a:pt x="26" y="110"/>
                      <a:pt x="0" y="168"/>
                      <a:pt x="0" y="232"/>
                    </a:cubicBezTo>
                    <a:lnTo>
                      <a:pt x="62" y="232"/>
                    </a:lnTo>
                    <a:cubicBezTo>
                      <a:pt x="62" y="185"/>
                      <a:pt x="81" y="143"/>
                      <a:pt x="112" y="112"/>
                    </a:cubicBezTo>
                    <a:lnTo>
                      <a:pt x="112" y="113"/>
                    </a:lnTo>
                    <a:cubicBezTo>
                      <a:pt x="142" y="82"/>
                      <a:pt x="185" y="63"/>
                      <a:pt x="231" y="63"/>
                    </a:cubicBezTo>
                    <a:lnTo>
                      <a:pt x="231" y="63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409" name="Freeform 194"/>
              <p:cNvSpPr/>
              <p:nvPr/>
            </p:nvSpPr>
            <p:spPr>
              <a:xfrm>
                <a:off x="4103" y="2375"/>
                <a:ext cx="47" cy="48"/>
              </a:xfrm>
              <a:custGeom>
                <a:avLst/>
                <a:gdLst/>
                <a:cxnLst>
                  <a:cxn ang="0">
                    <a:pos x="205" y="0"/>
                  </a:cxn>
                  <a:cxn ang="0">
                    <a:pos x="60" y="60"/>
                  </a:cxn>
                  <a:cxn ang="0">
                    <a:pos x="60" y="60"/>
                  </a:cxn>
                  <a:cxn ang="0">
                    <a:pos x="0" y="205"/>
                  </a:cxn>
                  <a:cxn ang="0">
                    <a:pos x="56" y="205"/>
                  </a:cxn>
                  <a:cxn ang="0">
                    <a:pos x="99" y="99"/>
                  </a:cxn>
                  <a:cxn ang="0">
                    <a:pos x="100" y="99"/>
                  </a:cxn>
                  <a:cxn ang="0">
                    <a:pos x="205" y="56"/>
                  </a:cxn>
                  <a:cxn ang="0">
                    <a:pos x="205" y="56"/>
                  </a:cxn>
                  <a:cxn ang="0">
                    <a:pos x="205" y="0"/>
                  </a:cxn>
                </a:cxnLst>
                <a:rect l="0" t="0" r="r" b="b"/>
                <a:pathLst>
                  <a:path w="205" h="205">
                    <a:moveTo>
                      <a:pt x="205" y="0"/>
                    </a:moveTo>
                    <a:cubicBezTo>
                      <a:pt x="149" y="0"/>
                      <a:pt x="98" y="23"/>
                      <a:pt x="60" y="60"/>
                    </a:cubicBezTo>
                    <a:lnTo>
                      <a:pt x="60" y="60"/>
                    </a:lnTo>
                    <a:cubicBezTo>
                      <a:pt x="23" y="97"/>
                      <a:pt x="0" y="149"/>
                      <a:pt x="0" y="205"/>
                    </a:cubicBezTo>
                    <a:lnTo>
                      <a:pt x="56" y="205"/>
                    </a:lnTo>
                    <a:cubicBezTo>
                      <a:pt x="56" y="164"/>
                      <a:pt x="72" y="126"/>
                      <a:pt x="99" y="99"/>
                    </a:cubicBezTo>
                    <a:lnTo>
                      <a:pt x="100" y="99"/>
                    </a:lnTo>
                    <a:cubicBezTo>
                      <a:pt x="127" y="72"/>
                      <a:pt x="164" y="56"/>
                      <a:pt x="205" y="56"/>
                    </a:cubicBezTo>
                    <a:lnTo>
                      <a:pt x="205" y="56"/>
                    </a:lnTo>
                    <a:lnTo>
                      <a:pt x="205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410" name="Freeform 195"/>
              <p:cNvSpPr/>
              <p:nvPr/>
            </p:nvSpPr>
            <p:spPr>
              <a:xfrm>
                <a:off x="4109" y="2381"/>
                <a:ext cx="41" cy="42"/>
              </a:xfrm>
              <a:custGeom>
                <a:avLst/>
                <a:gdLst/>
                <a:cxnLst>
                  <a:cxn ang="0">
                    <a:pos x="178" y="0"/>
                  </a:cxn>
                  <a:cxn ang="0">
                    <a:pos x="52" y="52"/>
                  </a:cxn>
                  <a:cxn ang="0">
                    <a:pos x="52" y="52"/>
                  </a:cxn>
                  <a:cxn ang="0">
                    <a:pos x="0" y="178"/>
                  </a:cxn>
                  <a:cxn ang="0">
                    <a:pos x="48" y="178"/>
                  </a:cxn>
                  <a:cxn ang="0">
                    <a:pos x="86" y="86"/>
                  </a:cxn>
                  <a:cxn ang="0">
                    <a:pos x="86" y="86"/>
                  </a:cxn>
                  <a:cxn ang="0">
                    <a:pos x="178" y="48"/>
                  </a:cxn>
                  <a:cxn ang="0">
                    <a:pos x="178" y="48"/>
                  </a:cxn>
                  <a:cxn ang="0">
                    <a:pos x="178" y="0"/>
                  </a:cxn>
                </a:cxnLst>
                <a:rect l="0" t="0" r="r" b="b"/>
                <a:pathLst>
                  <a:path w="178" h="178">
                    <a:moveTo>
                      <a:pt x="178" y="0"/>
                    </a:moveTo>
                    <a:cubicBezTo>
                      <a:pt x="129" y="0"/>
                      <a:pt x="85" y="20"/>
                      <a:pt x="52" y="52"/>
                    </a:cubicBezTo>
                    <a:lnTo>
                      <a:pt x="52" y="52"/>
                    </a:lnTo>
                    <a:cubicBezTo>
                      <a:pt x="20" y="85"/>
                      <a:pt x="0" y="129"/>
                      <a:pt x="0" y="178"/>
                    </a:cubicBezTo>
                    <a:lnTo>
                      <a:pt x="48" y="178"/>
                    </a:lnTo>
                    <a:cubicBezTo>
                      <a:pt x="48" y="142"/>
                      <a:pt x="63" y="110"/>
                      <a:pt x="86" y="86"/>
                    </a:cubicBezTo>
                    <a:lnTo>
                      <a:pt x="86" y="86"/>
                    </a:lnTo>
                    <a:cubicBezTo>
                      <a:pt x="110" y="63"/>
                      <a:pt x="142" y="48"/>
                      <a:pt x="178" y="48"/>
                    </a:cubicBezTo>
                    <a:lnTo>
                      <a:pt x="178" y="48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411" name="Freeform 196"/>
              <p:cNvSpPr/>
              <p:nvPr/>
            </p:nvSpPr>
            <p:spPr>
              <a:xfrm>
                <a:off x="4116" y="2388"/>
                <a:ext cx="34" cy="35"/>
              </a:xfrm>
              <a:custGeom>
                <a:avLst/>
                <a:gdLst/>
                <a:cxnLst>
                  <a:cxn ang="0">
                    <a:pos x="151" y="0"/>
                  </a:cxn>
                  <a:cxn ang="0">
                    <a:pos x="44" y="44"/>
                  </a:cxn>
                  <a:cxn ang="0">
                    <a:pos x="44" y="44"/>
                  </a:cxn>
                  <a:cxn ang="0">
                    <a:pos x="0" y="151"/>
                  </a:cxn>
                  <a:cxn ang="0">
                    <a:pos x="41" y="151"/>
                  </a:cxn>
                  <a:cxn ang="0">
                    <a:pos x="73" y="73"/>
                  </a:cxn>
                  <a:cxn ang="0">
                    <a:pos x="73" y="73"/>
                  </a:cxn>
                  <a:cxn ang="0">
                    <a:pos x="151" y="41"/>
                  </a:cxn>
                  <a:cxn ang="0">
                    <a:pos x="151" y="41"/>
                  </a:cxn>
                  <a:cxn ang="0">
                    <a:pos x="151" y="0"/>
                  </a:cxn>
                </a:cxnLst>
                <a:rect l="0" t="0" r="r" b="b"/>
                <a:pathLst>
                  <a:path w="151" h="151">
                    <a:moveTo>
                      <a:pt x="151" y="0"/>
                    </a:moveTo>
                    <a:cubicBezTo>
                      <a:pt x="110" y="0"/>
                      <a:pt x="72" y="17"/>
                      <a:pt x="44" y="44"/>
                    </a:cubicBezTo>
                    <a:lnTo>
                      <a:pt x="44" y="44"/>
                    </a:lnTo>
                    <a:cubicBezTo>
                      <a:pt x="17" y="72"/>
                      <a:pt x="0" y="109"/>
                      <a:pt x="0" y="151"/>
                    </a:cubicBezTo>
                    <a:lnTo>
                      <a:pt x="41" y="151"/>
                    </a:lnTo>
                    <a:cubicBezTo>
                      <a:pt x="41" y="121"/>
                      <a:pt x="53" y="93"/>
                      <a:pt x="73" y="73"/>
                    </a:cubicBezTo>
                    <a:lnTo>
                      <a:pt x="73" y="73"/>
                    </a:lnTo>
                    <a:cubicBezTo>
                      <a:pt x="93" y="53"/>
                      <a:pt x="121" y="41"/>
                      <a:pt x="151" y="41"/>
                    </a:cubicBezTo>
                    <a:lnTo>
                      <a:pt x="151" y="4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412" name="Freeform 197"/>
              <p:cNvSpPr/>
              <p:nvPr/>
            </p:nvSpPr>
            <p:spPr>
              <a:xfrm>
                <a:off x="4122" y="2394"/>
                <a:ext cx="28" cy="29"/>
              </a:xfrm>
              <a:custGeom>
                <a:avLst/>
                <a:gdLst/>
                <a:cxnLst>
                  <a:cxn ang="0">
                    <a:pos x="124" y="0"/>
                  </a:cxn>
                  <a:cxn ang="0">
                    <a:pos x="36" y="36"/>
                  </a:cxn>
                  <a:cxn ang="0">
                    <a:pos x="36" y="36"/>
                  </a:cxn>
                  <a:cxn ang="0">
                    <a:pos x="0" y="124"/>
                  </a:cxn>
                  <a:cxn ang="0">
                    <a:pos x="33" y="124"/>
                  </a:cxn>
                  <a:cxn ang="0">
                    <a:pos x="60" y="60"/>
                  </a:cxn>
                  <a:cxn ang="0">
                    <a:pos x="60" y="60"/>
                  </a:cxn>
                  <a:cxn ang="0">
                    <a:pos x="124" y="33"/>
                  </a:cxn>
                  <a:cxn ang="0">
                    <a:pos x="124" y="33"/>
                  </a:cxn>
                  <a:cxn ang="0">
                    <a:pos x="124" y="0"/>
                  </a:cxn>
                </a:cxnLst>
                <a:rect l="0" t="0" r="r" b="b"/>
                <a:pathLst>
                  <a:path w="124" h="124">
                    <a:moveTo>
                      <a:pt x="124" y="0"/>
                    </a:moveTo>
                    <a:cubicBezTo>
                      <a:pt x="90" y="0"/>
                      <a:pt x="59" y="13"/>
                      <a:pt x="36" y="36"/>
                    </a:cubicBezTo>
                    <a:lnTo>
                      <a:pt x="36" y="36"/>
                    </a:lnTo>
                    <a:cubicBezTo>
                      <a:pt x="14" y="59"/>
                      <a:pt x="0" y="90"/>
                      <a:pt x="0" y="124"/>
                    </a:cubicBezTo>
                    <a:lnTo>
                      <a:pt x="33" y="124"/>
                    </a:lnTo>
                    <a:cubicBezTo>
                      <a:pt x="33" y="99"/>
                      <a:pt x="44" y="76"/>
                      <a:pt x="60" y="60"/>
                    </a:cubicBezTo>
                    <a:lnTo>
                      <a:pt x="60" y="60"/>
                    </a:lnTo>
                    <a:cubicBezTo>
                      <a:pt x="77" y="43"/>
                      <a:pt x="99" y="33"/>
                      <a:pt x="124" y="33"/>
                    </a:cubicBezTo>
                    <a:lnTo>
                      <a:pt x="124" y="3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413" name="Freeform 198"/>
              <p:cNvSpPr/>
              <p:nvPr/>
            </p:nvSpPr>
            <p:spPr>
              <a:xfrm>
                <a:off x="4128" y="2400"/>
                <a:ext cx="22" cy="23"/>
              </a:xfrm>
              <a:custGeom>
                <a:avLst/>
                <a:gdLst/>
                <a:cxnLst>
                  <a:cxn ang="0">
                    <a:pos x="98" y="0"/>
                  </a:cxn>
                  <a:cxn ang="0">
                    <a:pos x="29" y="29"/>
                  </a:cxn>
                  <a:cxn ang="0">
                    <a:pos x="29" y="29"/>
                  </a:cxn>
                  <a:cxn ang="0">
                    <a:pos x="0" y="98"/>
                  </a:cxn>
                  <a:cxn ang="0">
                    <a:pos x="13" y="98"/>
                  </a:cxn>
                  <a:cxn ang="0">
                    <a:pos x="27" y="98"/>
                  </a:cxn>
                  <a:cxn ang="0">
                    <a:pos x="98" y="98"/>
                  </a:cxn>
                  <a:cxn ang="0">
                    <a:pos x="98" y="70"/>
                  </a:cxn>
                  <a:cxn ang="0">
                    <a:pos x="98" y="63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98" y="23"/>
                  </a:cxn>
                  <a:cxn ang="0">
                    <a:pos x="98" y="0"/>
                  </a:cxn>
                </a:cxnLst>
                <a:rect l="0" t="0" r="r" b="b"/>
                <a:pathLst>
                  <a:path w="98" h="98">
                    <a:moveTo>
                      <a:pt x="98" y="0"/>
                    </a:moveTo>
                    <a:cubicBezTo>
                      <a:pt x="71" y="0"/>
                      <a:pt x="47" y="11"/>
                      <a:pt x="29" y="29"/>
                    </a:cubicBezTo>
                    <a:lnTo>
                      <a:pt x="29" y="29"/>
                    </a:lnTo>
                    <a:cubicBezTo>
                      <a:pt x="11" y="47"/>
                      <a:pt x="0" y="71"/>
                      <a:pt x="0" y="98"/>
                    </a:cubicBezTo>
                    <a:lnTo>
                      <a:pt x="13" y="98"/>
                    </a:lnTo>
                    <a:lnTo>
                      <a:pt x="27" y="98"/>
                    </a:lnTo>
                    <a:lnTo>
                      <a:pt x="98" y="98"/>
                    </a:lnTo>
                    <a:lnTo>
                      <a:pt x="98" y="70"/>
                    </a:lnTo>
                    <a:lnTo>
                      <a:pt x="98" y="63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98" y="23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414" name="Freeform 199"/>
              <p:cNvSpPr/>
              <p:nvPr/>
            </p:nvSpPr>
            <p:spPr>
              <a:xfrm>
                <a:off x="4134" y="2406"/>
                <a:ext cx="16" cy="17"/>
              </a:xfrm>
              <a:custGeom>
                <a:avLst/>
                <a:gdLst/>
                <a:cxnLst>
                  <a:cxn ang="0">
                    <a:pos x="71" y="0"/>
                  </a:cxn>
                  <a:cxn ang="0">
                    <a:pos x="21" y="21"/>
                  </a:cxn>
                  <a:cxn ang="0">
                    <a:pos x="21" y="21"/>
                  </a:cxn>
                  <a:cxn ang="0">
                    <a:pos x="0" y="71"/>
                  </a:cxn>
                  <a:cxn ang="0">
                    <a:pos x="10" y="71"/>
                  </a:cxn>
                  <a:cxn ang="0">
                    <a:pos x="19" y="71"/>
                  </a:cxn>
                  <a:cxn ang="0">
                    <a:pos x="71" y="71"/>
                  </a:cxn>
                  <a:cxn ang="0">
                    <a:pos x="71" y="51"/>
                  </a:cxn>
                  <a:cxn ang="0">
                    <a:pos x="71" y="45"/>
                  </a:cxn>
                  <a:cxn ang="0">
                    <a:pos x="71" y="19"/>
                  </a:cxn>
                  <a:cxn ang="0">
                    <a:pos x="71" y="19"/>
                  </a:cxn>
                  <a:cxn ang="0">
                    <a:pos x="71" y="16"/>
                  </a:cxn>
                  <a:cxn ang="0">
                    <a:pos x="71" y="0"/>
                  </a:cxn>
                </a:cxnLst>
                <a:rect l="0" t="0" r="r" b="b"/>
                <a:pathLst>
                  <a:path w="71" h="71">
                    <a:moveTo>
                      <a:pt x="71" y="0"/>
                    </a:moveTo>
                    <a:cubicBezTo>
                      <a:pt x="52" y="0"/>
                      <a:pt x="34" y="8"/>
                      <a:pt x="21" y="21"/>
                    </a:cubicBezTo>
                    <a:lnTo>
                      <a:pt x="21" y="21"/>
                    </a:lnTo>
                    <a:cubicBezTo>
                      <a:pt x="8" y="34"/>
                      <a:pt x="0" y="51"/>
                      <a:pt x="0" y="71"/>
                    </a:cubicBezTo>
                    <a:lnTo>
                      <a:pt x="10" y="71"/>
                    </a:lnTo>
                    <a:lnTo>
                      <a:pt x="19" y="71"/>
                    </a:lnTo>
                    <a:lnTo>
                      <a:pt x="71" y="71"/>
                    </a:lnTo>
                    <a:lnTo>
                      <a:pt x="71" y="51"/>
                    </a:lnTo>
                    <a:lnTo>
                      <a:pt x="71" y="45"/>
                    </a:lnTo>
                    <a:lnTo>
                      <a:pt x="71" y="19"/>
                    </a:lnTo>
                    <a:lnTo>
                      <a:pt x="71" y="19"/>
                    </a:lnTo>
                    <a:lnTo>
                      <a:pt x="71" y="16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415" name="Freeform 200"/>
              <p:cNvSpPr/>
              <p:nvPr/>
            </p:nvSpPr>
            <p:spPr>
              <a:xfrm>
                <a:off x="4140" y="2412"/>
                <a:ext cx="10" cy="11"/>
              </a:xfrm>
              <a:custGeom>
                <a:avLst/>
                <a:gdLst/>
                <a:cxnLst>
                  <a:cxn ang="0">
                    <a:pos x="44" y="0"/>
                  </a:cxn>
                  <a:cxn ang="0">
                    <a:pos x="13" y="14"/>
                  </a:cxn>
                  <a:cxn ang="0">
                    <a:pos x="13" y="14"/>
                  </a:cxn>
                  <a:cxn ang="0">
                    <a:pos x="0" y="45"/>
                  </a:cxn>
                  <a:cxn ang="0">
                    <a:pos x="44" y="45"/>
                  </a:cxn>
                  <a:cxn ang="0">
                    <a:pos x="44" y="32"/>
                  </a:cxn>
                  <a:cxn ang="0">
                    <a:pos x="44" y="29"/>
                  </a:cxn>
                  <a:cxn ang="0">
                    <a:pos x="44" y="13"/>
                  </a:cxn>
                  <a:cxn ang="0">
                    <a:pos x="44" y="13"/>
                  </a:cxn>
                  <a:cxn ang="0">
                    <a:pos x="44" y="11"/>
                  </a:cxn>
                  <a:cxn ang="0">
                    <a:pos x="44" y="0"/>
                  </a:cxn>
                </a:cxnLst>
                <a:rect l="0" t="0" r="r" b="b"/>
                <a:pathLst>
                  <a:path w="44" h="45">
                    <a:moveTo>
                      <a:pt x="44" y="0"/>
                    </a:moveTo>
                    <a:cubicBezTo>
                      <a:pt x="32" y="0"/>
                      <a:pt x="21" y="5"/>
                      <a:pt x="13" y="14"/>
                    </a:cubicBezTo>
                    <a:lnTo>
                      <a:pt x="13" y="14"/>
                    </a:lnTo>
                    <a:cubicBezTo>
                      <a:pt x="5" y="22"/>
                      <a:pt x="0" y="33"/>
                      <a:pt x="0" y="45"/>
                    </a:cubicBezTo>
                    <a:lnTo>
                      <a:pt x="44" y="45"/>
                    </a:lnTo>
                    <a:lnTo>
                      <a:pt x="44" y="32"/>
                    </a:lnTo>
                    <a:lnTo>
                      <a:pt x="44" y="29"/>
                    </a:lnTo>
                    <a:lnTo>
                      <a:pt x="44" y="13"/>
                    </a:lnTo>
                    <a:lnTo>
                      <a:pt x="44" y="13"/>
                    </a:lnTo>
                    <a:lnTo>
                      <a:pt x="44" y="11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416" name="Freeform 201"/>
              <p:cNvSpPr/>
              <p:nvPr/>
            </p:nvSpPr>
            <p:spPr>
              <a:xfrm>
                <a:off x="4146" y="2418"/>
                <a:ext cx="4" cy="5"/>
              </a:xfrm>
              <a:custGeom>
                <a:avLst/>
                <a:gdLst/>
                <a:cxnLst>
                  <a:cxn ang="0">
                    <a:pos x="18" y="0"/>
                  </a:cxn>
                  <a:cxn ang="0">
                    <a:pos x="6" y="5"/>
                  </a:cxn>
                  <a:cxn ang="0">
                    <a:pos x="6" y="5"/>
                  </a:cxn>
                  <a:cxn ang="0">
                    <a:pos x="0" y="18"/>
                  </a:cxn>
                  <a:cxn ang="0">
                    <a:pos x="18" y="18"/>
                  </a:cxn>
                  <a:cxn ang="0">
                    <a:pos x="18" y="13"/>
                  </a:cxn>
                  <a:cxn ang="0">
                    <a:pos x="18" y="12"/>
                  </a:cxn>
                  <a:cxn ang="0">
                    <a:pos x="18" y="5"/>
                  </a:cxn>
                  <a:cxn ang="0">
                    <a:pos x="18" y="5"/>
                  </a:cxn>
                  <a:cxn ang="0">
                    <a:pos x="18" y="4"/>
                  </a:cxn>
                  <a:cxn ang="0">
                    <a:pos x="18" y="0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cubicBezTo>
                      <a:pt x="13" y="0"/>
                      <a:pt x="9" y="2"/>
                      <a:pt x="6" y="5"/>
                    </a:cubicBezTo>
                    <a:lnTo>
                      <a:pt x="6" y="5"/>
                    </a:lnTo>
                    <a:cubicBezTo>
                      <a:pt x="2" y="9"/>
                      <a:pt x="0" y="13"/>
                      <a:pt x="0" y="18"/>
                    </a:cubicBezTo>
                    <a:lnTo>
                      <a:pt x="18" y="18"/>
                    </a:lnTo>
                    <a:lnTo>
                      <a:pt x="18" y="13"/>
                    </a:lnTo>
                    <a:lnTo>
                      <a:pt x="18" y="12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8" y="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417" name="Freeform 202"/>
              <p:cNvSpPr/>
              <p:nvPr/>
            </p:nvSpPr>
            <p:spPr>
              <a:xfrm>
                <a:off x="3995" y="2422"/>
                <a:ext cx="155" cy="34"/>
              </a:xfrm>
              <a:custGeom>
                <a:avLst/>
                <a:gdLst/>
                <a:cxnLst>
                  <a:cxn ang="0">
                    <a:pos x="0" y="0"/>
                  </a:cxn>
                  <a:cxn ang="0">
                    <a:pos x="677" y="0"/>
                  </a:cxn>
                  <a:cxn ang="0">
                    <a:pos x="677" y="74"/>
                  </a:cxn>
                  <a:cxn ang="0">
                    <a:pos x="598" y="148"/>
                  </a:cxn>
                  <a:cxn ang="0">
                    <a:pos x="79" y="148"/>
                  </a:cxn>
                  <a:cxn ang="0">
                    <a:pos x="0" y="74"/>
                  </a:cxn>
                  <a:cxn ang="0">
                    <a:pos x="0" y="0"/>
                  </a:cxn>
                </a:cxnLst>
                <a:rect l="0" t="0" r="r" b="b"/>
                <a:pathLst>
                  <a:path w="677" h="148">
                    <a:moveTo>
                      <a:pt x="0" y="0"/>
                    </a:moveTo>
                    <a:lnTo>
                      <a:pt x="677" y="0"/>
                    </a:lnTo>
                    <a:lnTo>
                      <a:pt x="677" y="74"/>
                    </a:lnTo>
                    <a:cubicBezTo>
                      <a:pt x="677" y="115"/>
                      <a:pt x="642" y="148"/>
                      <a:pt x="598" y="148"/>
                    </a:cubicBezTo>
                    <a:lnTo>
                      <a:pt x="79" y="148"/>
                    </a:lnTo>
                    <a:cubicBezTo>
                      <a:pt x="36" y="148"/>
                      <a:pt x="0" y="115"/>
                      <a:pt x="0" y="7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736"/>
              </a:solidFill>
              <a:ln w="9525">
                <a:noFill/>
                <a:round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418" name="Rectangle 203"/>
              <p:cNvSpPr>
                <a:spLocks noChangeArrowheads="1"/>
              </p:cNvSpPr>
              <p:nvPr/>
            </p:nvSpPr>
            <p:spPr>
              <a:xfrm>
                <a:off x="3627" y="2422"/>
                <a:ext cx="368" cy="17"/>
              </a:xfrm>
              <a:prstGeom prst="rect">
                <a:avLst/>
              </a:prstGeom>
              <a:solidFill>
                <a:srgbClr val="ef7532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  <p:sp>
            <p:nvSpPr>
              <p:cNvPr id="419" name="Rectangle 204"/>
              <p:cNvSpPr>
                <a:spLocks noChangeArrowheads="1"/>
              </p:cNvSpPr>
              <p:nvPr/>
            </p:nvSpPr>
            <p:spPr>
              <a:xfrm>
                <a:off x="4011" y="2422"/>
                <a:ext cx="123" cy="14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/>
              </a:ln>
            </p:spPr>
            <p:txBody>
              <a:bodyPr vert="horz" wrap="square" lIns="51435" tIns="25718" rIns="51435" bIns="25718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ru-RU" sz="1350"/>
              </a:p>
            </p:txBody>
          </p:sp>
        </p:grpSp>
        <p:sp>
          <p:nvSpPr>
            <p:cNvPr id="128" name="Rectangle 206"/>
            <p:cNvSpPr>
              <a:spLocks noChangeArrowheads="1"/>
            </p:cNvSpPr>
            <p:nvPr/>
          </p:nvSpPr>
          <p:spPr>
            <a:xfrm>
              <a:off x="4011" y="2422"/>
              <a:ext cx="123" cy="7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</p:grpSp>
      <p:grpSp>
        <p:nvGrpSpPr>
          <p:cNvPr id="420" name="Group 209"/>
          <p:cNvGrpSpPr>
            <a:grpSpLocks noChangeAspect="1"/>
          </p:cNvGrpSpPr>
          <p:nvPr/>
        </p:nvGrpSpPr>
        <p:grpSpPr>
          <a:xfrm rot="0">
            <a:off x="1932101" y="3416511"/>
            <a:ext cx="833537" cy="530433"/>
            <a:chOff x="97" y="2164"/>
            <a:chExt cx="792" cy="504"/>
          </a:xfrm>
        </p:grpSpPr>
        <p:sp>
          <p:nvSpPr>
            <p:cNvPr id="421" name="AutoShape 208"/>
            <p:cNvSpPr>
              <a:spLocks noChangeAspect="1" noChangeArrowheads="1" noTextEdit="1"/>
            </p:cNvSpPr>
            <p:nvPr/>
          </p:nvSpPr>
          <p:spPr>
            <a:xfrm>
              <a:off x="97" y="2164"/>
              <a:ext cx="792" cy="50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22" name="Freeform 210"/>
            <p:cNvSpPr/>
            <p:nvPr/>
          </p:nvSpPr>
          <p:spPr>
            <a:xfrm>
              <a:off x="226" y="2268"/>
              <a:ext cx="540" cy="382"/>
            </a:xfrm>
            <a:custGeom>
              <a:avLst/>
              <a:gdLst/>
              <a:cxnLst>
                <a:cxn ang="0">
                  <a:pos x="75" y="0"/>
                </a:cxn>
                <a:cxn ang="0">
                  <a:pos x="2263" y="0"/>
                </a:cxn>
                <a:cxn ang="0">
                  <a:pos x="2338" y="75"/>
                </a:cxn>
                <a:cxn ang="0">
                  <a:pos x="2338" y="1563"/>
                </a:cxn>
                <a:cxn ang="0">
                  <a:pos x="2263" y="1638"/>
                </a:cxn>
                <a:cxn ang="0">
                  <a:pos x="75" y="1638"/>
                </a:cxn>
                <a:cxn ang="0">
                  <a:pos x="0" y="1563"/>
                </a:cxn>
                <a:cxn ang="0">
                  <a:pos x="0" y="75"/>
                </a:cxn>
                <a:cxn ang="0">
                  <a:pos x="75" y="0"/>
                </a:cxn>
              </a:cxnLst>
              <a:rect l="0" t="0" r="r" b="b"/>
              <a:pathLst>
                <a:path w="2338" h="1638">
                  <a:moveTo>
                    <a:pt x="75" y="0"/>
                  </a:moveTo>
                  <a:lnTo>
                    <a:pt x="2263" y="0"/>
                  </a:lnTo>
                  <a:cubicBezTo>
                    <a:pt x="2305" y="0"/>
                    <a:pt x="2338" y="34"/>
                    <a:pt x="2338" y="75"/>
                  </a:cubicBezTo>
                  <a:lnTo>
                    <a:pt x="2338" y="1563"/>
                  </a:lnTo>
                  <a:cubicBezTo>
                    <a:pt x="2338" y="1604"/>
                    <a:pt x="2305" y="1638"/>
                    <a:pt x="2263" y="1638"/>
                  </a:cubicBezTo>
                  <a:lnTo>
                    <a:pt x="75" y="1638"/>
                  </a:lnTo>
                  <a:cubicBezTo>
                    <a:pt x="34" y="1638"/>
                    <a:pt x="0" y="1604"/>
                    <a:pt x="0" y="1563"/>
                  </a:cubicBezTo>
                  <a:lnTo>
                    <a:pt x="0" y="75"/>
                  </a:lnTo>
                  <a:cubicBezTo>
                    <a:pt x="0" y="34"/>
                    <a:pt x="34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23" name="Freeform 211"/>
            <p:cNvSpPr/>
            <p:nvPr/>
          </p:nvSpPr>
          <p:spPr>
            <a:xfrm>
              <a:off x="226" y="2268"/>
              <a:ext cx="462" cy="382"/>
            </a:xfrm>
            <a:custGeom>
              <a:avLst/>
              <a:gdLst/>
              <a:cxnLst>
                <a:cxn ang="0">
                  <a:pos x="75" y="0"/>
                </a:cxn>
                <a:cxn ang="0">
                  <a:pos x="1999" y="0"/>
                </a:cxn>
                <a:cxn ang="0">
                  <a:pos x="361" y="1638"/>
                </a:cxn>
                <a:cxn ang="0">
                  <a:pos x="75" y="1638"/>
                </a:cxn>
                <a:cxn ang="0">
                  <a:pos x="0" y="1563"/>
                </a:cxn>
                <a:cxn ang="0">
                  <a:pos x="0" y="75"/>
                </a:cxn>
                <a:cxn ang="0">
                  <a:pos x="75" y="0"/>
                </a:cxn>
              </a:cxnLst>
              <a:rect l="0" t="0" r="r" b="b"/>
              <a:pathLst>
                <a:path w="1999" h="1638">
                  <a:moveTo>
                    <a:pt x="75" y="0"/>
                  </a:moveTo>
                  <a:lnTo>
                    <a:pt x="1999" y="0"/>
                  </a:lnTo>
                  <a:lnTo>
                    <a:pt x="361" y="1638"/>
                  </a:lnTo>
                  <a:lnTo>
                    <a:pt x="75" y="1638"/>
                  </a:lnTo>
                  <a:cubicBezTo>
                    <a:pt x="34" y="1638"/>
                    <a:pt x="0" y="1604"/>
                    <a:pt x="0" y="1563"/>
                  </a:cubicBezTo>
                  <a:lnTo>
                    <a:pt x="0" y="75"/>
                  </a:lnTo>
                  <a:cubicBezTo>
                    <a:pt x="0" y="34"/>
                    <a:pt x="34" y="0"/>
                    <a:pt x="75" y="0"/>
                  </a:cubicBezTo>
                  <a:close/>
                </a:path>
              </a:pathLst>
            </a:custGeom>
            <a:solidFill>
              <a:srgbClr val="051f1a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24" name="Rectangle 212"/>
            <p:cNvSpPr>
              <a:spLocks noChangeArrowheads="1"/>
            </p:cNvSpPr>
            <p:nvPr/>
          </p:nvSpPr>
          <p:spPr>
            <a:xfrm>
              <a:off x="252" y="2296"/>
              <a:ext cx="489" cy="329"/>
            </a:xfrm>
            <a:prstGeom prst="rect">
              <a:avLst/>
            </a:prstGeom>
            <a:solidFill>
              <a:srgbClr val="00adb4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25" name="Freeform 213"/>
            <p:cNvSpPr/>
            <p:nvPr/>
          </p:nvSpPr>
          <p:spPr>
            <a:xfrm>
              <a:off x="130" y="2657"/>
              <a:ext cx="735" cy="15"/>
            </a:xfrm>
            <a:custGeom>
              <a:avLst/>
              <a:gdLst/>
              <a:cxnLst>
                <a:cxn ang="0">
                  <a:pos x="1592" y="65"/>
                </a:cxn>
                <a:cxn ang="0">
                  <a:pos x="121" y="65"/>
                </a:cxn>
                <a:cxn ang="0">
                  <a:pos x="0" y="2"/>
                </a:cxn>
                <a:cxn ang="0">
                  <a:pos x="1592" y="0"/>
                </a:cxn>
                <a:cxn ang="0">
                  <a:pos x="3183" y="2"/>
                </a:cxn>
                <a:cxn ang="0">
                  <a:pos x="3063" y="65"/>
                </a:cxn>
                <a:cxn ang="0">
                  <a:pos x="1592" y="65"/>
                </a:cxn>
              </a:cxnLst>
              <a:rect l="0" t="0" r="r" b="b"/>
              <a:pathLst>
                <a:path w="3183" h="65">
                  <a:moveTo>
                    <a:pt x="1592" y="65"/>
                  </a:moveTo>
                  <a:lnTo>
                    <a:pt x="121" y="65"/>
                  </a:lnTo>
                  <a:cubicBezTo>
                    <a:pt x="62" y="65"/>
                    <a:pt x="22" y="23"/>
                    <a:pt x="0" y="2"/>
                  </a:cubicBezTo>
                  <a:lnTo>
                    <a:pt x="1592" y="0"/>
                  </a:lnTo>
                  <a:lnTo>
                    <a:pt x="3183" y="2"/>
                  </a:lnTo>
                  <a:cubicBezTo>
                    <a:pt x="3161" y="23"/>
                    <a:pt x="3121" y="65"/>
                    <a:pt x="3063" y="65"/>
                  </a:cubicBezTo>
                  <a:lnTo>
                    <a:pt x="1592" y="65"/>
                  </a:lnTo>
                  <a:close/>
                </a:path>
              </a:pathLst>
            </a:custGeom>
            <a:solidFill>
              <a:srgbClr val="354a5c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26" name="Freeform 214"/>
            <p:cNvSpPr/>
            <p:nvPr/>
          </p:nvSpPr>
          <p:spPr>
            <a:xfrm>
              <a:off x="125" y="2642"/>
              <a:ext cx="744" cy="16"/>
            </a:xfrm>
            <a:custGeom>
              <a:avLst/>
              <a:gdLst/>
              <a:cxnLst>
                <a:cxn ang="0">
                  <a:pos x="0" y="0"/>
                </a:cxn>
                <a:cxn ang="0">
                  <a:pos x="3219" y="0"/>
                </a:cxn>
                <a:cxn ang="0">
                  <a:pos x="3219" y="35"/>
                </a:cxn>
                <a:cxn ang="0">
                  <a:pos x="3185" y="69"/>
                </a:cxn>
                <a:cxn ang="0">
                  <a:pos x="35" y="69"/>
                </a:cxn>
                <a:cxn ang="0">
                  <a:pos x="0" y="35"/>
                </a:cxn>
                <a:cxn ang="0">
                  <a:pos x="0" y="0"/>
                </a:cxn>
              </a:cxnLst>
              <a:rect l="0" t="0" r="r" b="b"/>
              <a:pathLst>
                <a:path w="3219" h="69">
                  <a:moveTo>
                    <a:pt x="0" y="0"/>
                  </a:moveTo>
                  <a:lnTo>
                    <a:pt x="3219" y="0"/>
                  </a:lnTo>
                  <a:lnTo>
                    <a:pt x="3219" y="35"/>
                  </a:lnTo>
                  <a:cubicBezTo>
                    <a:pt x="3219" y="54"/>
                    <a:pt x="3204" y="69"/>
                    <a:pt x="3185" y="69"/>
                  </a:cubicBezTo>
                  <a:lnTo>
                    <a:pt x="35" y="69"/>
                  </a:lnTo>
                  <a:cubicBezTo>
                    <a:pt x="16" y="69"/>
                    <a:pt x="0" y="54"/>
                    <a:pt x="0" y="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6e0de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27" name="Freeform 215"/>
            <p:cNvSpPr/>
            <p:nvPr/>
          </p:nvSpPr>
          <p:spPr>
            <a:xfrm>
              <a:off x="446" y="2642"/>
              <a:ext cx="103" cy="8"/>
            </a:xfrm>
            <a:custGeom>
              <a:avLst/>
              <a:gdLst/>
              <a:cxnLst>
                <a:cxn ang="0">
                  <a:pos x="446" y="0"/>
                </a:cxn>
                <a:cxn ang="0">
                  <a:pos x="435" y="22"/>
                </a:cxn>
                <a:cxn ang="0">
                  <a:pos x="435" y="22"/>
                </a:cxn>
                <a:cxn ang="0">
                  <a:pos x="435" y="22"/>
                </a:cxn>
                <a:cxn ang="0">
                  <a:pos x="410" y="32"/>
                </a:cxn>
                <a:cxn ang="0">
                  <a:pos x="36" y="32"/>
                </a:cxn>
                <a:cxn ang="0">
                  <a:pos x="11" y="22"/>
                </a:cxn>
                <a:cxn ang="0">
                  <a:pos x="11" y="22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17" y="15"/>
                </a:cxn>
                <a:cxn ang="0">
                  <a:pos x="17" y="15"/>
                </a:cxn>
                <a:cxn ang="0">
                  <a:pos x="36" y="23"/>
                </a:cxn>
                <a:cxn ang="0">
                  <a:pos x="410" y="23"/>
                </a:cxn>
                <a:cxn ang="0">
                  <a:pos x="429" y="16"/>
                </a:cxn>
                <a:cxn ang="0">
                  <a:pos x="429" y="16"/>
                </a:cxn>
                <a:cxn ang="0">
                  <a:pos x="429" y="15"/>
                </a:cxn>
                <a:cxn ang="0">
                  <a:pos x="437" y="0"/>
                </a:cxn>
                <a:cxn ang="0">
                  <a:pos x="446" y="0"/>
                </a:cxn>
              </a:cxnLst>
              <a:rect l="0" t="0" r="r" b="b"/>
              <a:pathLst>
                <a:path w="446" h="32">
                  <a:moveTo>
                    <a:pt x="446" y="0"/>
                  </a:moveTo>
                  <a:cubicBezTo>
                    <a:pt x="445" y="9"/>
                    <a:pt x="441" y="16"/>
                    <a:pt x="435" y="22"/>
                  </a:cubicBezTo>
                  <a:lnTo>
                    <a:pt x="435" y="22"/>
                  </a:lnTo>
                  <a:lnTo>
                    <a:pt x="435" y="22"/>
                  </a:lnTo>
                  <a:cubicBezTo>
                    <a:pt x="428" y="28"/>
                    <a:pt x="419" y="32"/>
                    <a:pt x="410" y="32"/>
                  </a:cubicBezTo>
                  <a:lnTo>
                    <a:pt x="36" y="32"/>
                  </a:lnTo>
                  <a:cubicBezTo>
                    <a:pt x="26" y="32"/>
                    <a:pt x="17" y="28"/>
                    <a:pt x="11" y="22"/>
                  </a:cubicBezTo>
                  <a:lnTo>
                    <a:pt x="11" y="22"/>
                  </a:lnTo>
                  <a:cubicBezTo>
                    <a:pt x="5" y="16"/>
                    <a:pt x="1" y="9"/>
                    <a:pt x="0" y="0"/>
                  </a:cubicBezTo>
                  <a:lnTo>
                    <a:pt x="9" y="0"/>
                  </a:lnTo>
                  <a:cubicBezTo>
                    <a:pt x="10" y="6"/>
                    <a:pt x="13" y="11"/>
                    <a:pt x="17" y="15"/>
                  </a:cubicBezTo>
                  <a:lnTo>
                    <a:pt x="17" y="15"/>
                  </a:lnTo>
                  <a:cubicBezTo>
                    <a:pt x="22" y="20"/>
                    <a:pt x="29" y="23"/>
                    <a:pt x="36" y="23"/>
                  </a:cubicBezTo>
                  <a:lnTo>
                    <a:pt x="410" y="23"/>
                  </a:lnTo>
                  <a:cubicBezTo>
                    <a:pt x="417" y="23"/>
                    <a:pt x="424" y="20"/>
                    <a:pt x="429" y="16"/>
                  </a:cubicBezTo>
                  <a:lnTo>
                    <a:pt x="429" y="16"/>
                  </a:lnTo>
                  <a:lnTo>
                    <a:pt x="429" y="15"/>
                  </a:lnTo>
                  <a:cubicBezTo>
                    <a:pt x="433" y="11"/>
                    <a:pt x="436" y="6"/>
                    <a:pt x="437" y="0"/>
                  </a:cubicBezTo>
                  <a:lnTo>
                    <a:pt x="446" y="0"/>
                  </a:lnTo>
                  <a:close/>
                </a:path>
              </a:pathLst>
            </a:custGeom>
            <a:solidFill>
              <a:srgbClr val="89a0a3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28" name="Freeform 216"/>
            <p:cNvSpPr/>
            <p:nvPr/>
          </p:nvSpPr>
          <p:spPr>
            <a:xfrm>
              <a:off x="252" y="2296"/>
              <a:ext cx="409" cy="329"/>
            </a:xfrm>
            <a:custGeom>
              <a:avLst/>
              <a:gdLst/>
              <a:cxnLst>
                <a:cxn ang="0">
                  <a:pos x="0" y="1415"/>
                </a:cxn>
                <a:cxn ang="0">
                  <a:pos x="357" y="1415"/>
                </a:cxn>
                <a:cxn ang="0">
                  <a:pos x="1772" y="0"/>
                </a:cxn>
                <a:cxn ang="0">
                  <a:pos x="0" y="0"/>
                </a:cxn>
                <a:cxn ang="0">
                  <a:pos x="0" y="1415"/>
                </a:cxn>
              </a:cxnLst>
              <a:rect l="0" t="0" r="r" b="b"/>
              <a:pathLst>
                <a:path w="1772" h="1415">
                  <a:moveTo>
                    <a:pt x="0" y="1415"/>
                  </a:moveTo>
                  <a:lnTo>
                    <a:pt x="357" y="1415"/>
                  </a:lnTo>
                  <a:lnTo>
                    <a:pt x="1772" y="0"/>
                  </a:lnTo>
                  <a:lnTo>
                    <a:pt x="0" y="0"/>
                  </a:lnTo>
                  <a:lnTo>
                    <a:pt x="0" y="1415"/>
                  </a:lnTo>
                  <a:close/>
                </a:path>
              </a:pathLst>
            </a:custGeom>
            <a:solidFill>
              <a:srgbClr val="27d3d9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29" name="Freeform 217"/>
            <p:cNvSpPr/>
            <p:nvPr/>
          </p:nvSpPr>
          <p:spPr>
            <a:xfrm>
              <a:off x="303" y="2164"/>
              <a:ext cx="387" cy="461"/>
            </a:xfrm>
            <a:custGeom>
              <a:avLst/>
              <a:gdLst/>
              <a:cxnLst>
                <a:cxn ang="0">
                  <a:pos x="0" y="1980"/>
                </a:cxn>
                <a:cxn ang="0">
                  <a:pos x="1678" y="1980"/>
                </a:cxn>
                <a:cxn ang="0">
                  <a:pos x="1678" y="37"/>
                </a:cxn>
                <a:cxn ang="0">
                  <a:pos x="1641" y="0"/>
                </a:cxn>
                <a:cxn ang="0">
                  <a:pos x="37" y="0"/>
                </a:cxn>
                <a:cxn ang="0">
                  <a:pos x="0" y="37"/>
                </a:cxn>
                <a:cxn ang="0">
                  <a:pos x="0" y="1980"/>
                </a:cxn>
              </a:cxnLst>
              <a:rect l="0" t="0" r="r" b="b"/>
              <a:pathLst>
                <a:path w="1678" h="1980">
                  <a:moveTo>
                    <a:pt x="0" y="1980"/>
                  </a:moveTo>
                  <a:lnTo>
                    <a:pt x="1678" y="1980"/>
                  </a:lnTo>
                  <a:lnTo>
                    <a:pt x="1678" y="37"/>
                  </a:lnTo>
                  <a:cubicBezTo>
                    <a:pt x="1678" y="17"/>
                    <a:pt x="1662" y="0"/>
                    <a:pt x="1641" y="0"/>
                  </a:cubicBezTo>
                  <a:lnTo>
                    <a:pt x="37" y="0"/>
                  </a:lnTo>
                  <a:cubicBezTo>
                    <a:pt x="17" y="0"/>
                    <a:pt x="0" y="17"/>
                    <a:pt x="0" y="37"/>
                  </a:cubicBezTo>
                  <a:lnTo>
                    <a:pt x="0" y="198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30" name="Freeform 218"/>
            <p:cNvSpPr/>
            <p:nvPr/>
          </p:nvSpPr>
          <p:spPr>
            <a:xfrm>
              <a:off x="303" y="2164"/>
              <a:ext cx="387" cy="30"/>
            </a:xfrm>
            <a:custGeom>
              <a:avLst/>
              <a:gdLst/>
              <a:cxnLst>
                <a:cxn ang="0">
                  <a:pos x="1678" y="128"/>
                </a:cxn>
                <a:cxn ang="0">
                  <a:pos x="1678" y="37"/>
                </a:cxn>
                <a:cxn ang="0">
                  <a:pos x="1641" y="0"/>
                </a:cxn>
                <a:cxn ang="0">
                  <a:pos x="37" y="0"/>
                </a:cxn>
                <a:cxn ang="0">
                  <a:pos x="0" y="37"/>
                </a:cxn>
                <a:cxn ang="0">
                  <a:pos x="0" y="128"/>
                </a:cxn>
                <a:cxn ang="0">
                  <a:pos x="1678" y="128"/>
                </a:cxn>
              </a:cxnLst>
              <a:rect l="0" t="0" r="r" b="b"/>
              <a:pathLst>
                <a:path w="1678" h="128">
                  <a:moveTo>
                    <a:pt x="1678" y="128"/>
                  </a:moveTo>
                  <a:lnTo>
                    <a:pt x="1678" y="37"/>
                  </a:lnTo>
                  <a:cubicBezTo>
                    <a:pt x="1678" y="17"/>
                    <a:pt x="1662" y="0"/>
                    <a:pt x="1641" y="0"/>
                  </a:cubicBezTo>
                  <a:lnTo>
                    <a:pt x="37" y="0"/>
                  </a:lnTo>
                  <a:cubicBezTo>
                    <a:pt x="17" y="0"/>
                    <a:pt x="0" y="17"/>
                    <a:pt x="0" y="37"/>
                  </a:cubicBezTo>
                  <a:lnTo>
                    <a:pt x="0" y="128"/>
                  </a:lnTo>
                  <a:lnTo>
                    <a:pt x="1678" y="128"/>
                  </a:lnTo>
                  <a:close/>
                </a:path>
              </a:pathLst>
            </a:custGeom>
            <a:solidFill>
              <a:srgbClr val="43505c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31" name="Freeform 219"/>
            <p:cNvSpPr/>
            <p:nvPr/>
          </p:nvSpPr>
          <p:spPr>
            <a:xfrm>
              <a:off x="268" y="2295"/>
              <a:ext cx="35" cy="330"/>
            </a:xfrm>
            <a:custGeom>
              <a:avLst/>
              <a:gdLst/>
              <a:cxnLst>
                <a:cxn ang="0">
                  <a:pos x="148" y="0"/>
                </a:cxn>
                <a:cxn ang="0">
                  <a:pos x="0" y="0"/>
                </a:cxn>
                <a:cxn ang="0">
                  <a:pos x="148" y="1416"/>
                </a:cxn>
                <a:cxn ang="0">
                  <a:pos x="148" y="0"/>
                </a:cxn>
              </a:cxnLst>
              <a:rect l="0" t="0" r="r" b="b"/>
              <a:pathLst>
                <a:path w="148" h="1416">
                  <a:moveTo>
                    <a:pt x="148" y="0"/>
                  </a:moveTo>
                  <a:lnTo>
                    <a:pt x="0" y="0"/>
                  </a:lnTo>
                  <a:lnTo>
                    <a:pt x="148" y="1416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00adb4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32" name="Freeform 220"/>
            <p:cNvSpPr/>
            <p:nvPr/>
          </p:nvSpPr>
          <p:spPr>
            <a:xfrm>
              <a:off x="690" y="2295"/>
              <a:ext cx="34" cy="330"/>
            </a:xfrm>
            <a:custGeom>
              <a:avLst/>
              <a:gdLst/>
              <a:cxnLst>
                <a:cxn ang="0">
                  <a:pos x="0" y="0"/>
                </a:cxn>
                <a:cxn ang="0">
                  <a:pos x="149" y="0"/>
                </a:cxn>
                <a:cxn ang="0">
                  <a:pos x="0" y="1416"/>
                </a:cxn>
                <a:cxn ang="0">
                  <a:pos x="0" y="0"/>
                </a:cxn>
              </a:cxnLst>
              <a:rect l="0" t="0" r="r" b="b"/>
              <a:pathLst>
                <a:path w="149" h="1416">
                  <a:moveTo>
                    <a:pt x="0" y="0"/>
                  </a:moveTo>
                  <a:lnTo>
                    <a:pt x="149" y="0"/>
                  </a:lnTo>
                  <a:lnTo>
                    <a:pt x="0" y="14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9c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33" name="Oval 221"/>
            <p:cNvSpPr>
              <a:spLocks noChangeArrowheads="1"/>
            </p:cNvSpPr>
            <p:nvPr/>
          </p:nvSpPr>
          <p:spPr>
            <a:xfrm>
              <a:off x="317" y="2175"/>
              <a:ext cx="8" cy="8"/>
            </a:xfrm>
            <a:prstGeom prst="ellipse">
              <a:avLst/>
            </a:prstGeom>
            <a:solidFill>
              <a:srgbClr val="ef7532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34" name="Oval 222"/>
            <p:cNvSpPr>
              <a:spLocks noChangeArrowheads="1"/>
            </p:cNvSpPr>
            <p:nvPr/>
          </p:nvSpPr>
          <p:spPr>
            <a:xfrm>
              <a:off x="333" y="2175"/>
              <a:ext cx="8" cy="8"/>
            </a:xfrm>
            <a:prstGeom prst="ellipse">
              <a:avLst/>
            </a:prstGeom>
            <a:solidFill>
              <a:srgbClr val="00adb4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35" name="Oval 223"/>
            <p:cNvSpPr>
              <a:spLocks noChangeArrowheads="1"/>
            </p:cNvSpPr>
            <p:nvPr/>
          </p:nvSpPr>
          <p:spPr>
            <a:xfrm>
              <a:off x="350" y="2175"/>
              <a:ext cx="8" cy="8"/>
            </a:xfrm>
            <a:prstGeom prst="ellipse">
              <a:avLst/>
            </a:prstGeom>
            <a:solidFill>
              <a:srgbClr val="92acd9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36" name="Rectangle 224"/>
            <p:cNvSpPr>
              <a:spLocks noChangeArrowheads="1"/>
            </p:cNvSpPr>
            <p:nvPr/>
          </p:nvSpPr>
          <p:spPr>
            <a:xfrm>
              <a:off x="375" y="2173"/>
              <a:ext cx="297" cy="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37" name="Rectangle 225"/>
            <p:cNvSpPr>
              <a:spLocks noChangeArrowheads="1"/>
            </p:cNvSpPr>
            <p:nvPr/>
          </p:nvSpPr>
          <p:spPr>
            <a:xfrm>
              <a:off x="352" y="2566"/>
              <a:ext cx="289" cy="4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38" name="Rectangle 226"/>
            <p:cNvSpPr>
              <a:spLocks noChangeArrowheads="1"/>
            </p:cNvSpPr>
            <p:nvPr/>
          </p:nvSpPr>
          <p:spPr>
            <a:xfrm>
              <a:off x="352" y="2540"/>
              <a:ext cx="289" cy="4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45" name="Rectangle 227"/>
            <p:cNvSpPr>
              <a:spLocks noChangeArrowheads="1"/>
            </p:cNvSpPr>
            <p:nvPr/>
          </p:nvSpPr>
          <p:spPr>
            <a:xfrm>
              <a:off x="352" y="2515"/>
              <a:ext cx="289" cy="3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46" name="Rectangle 228"/>
            <p:cNvSpPr>
              <a:spLocks noChangeArrowheads="1"/>
            </p:cNvSpPr>
            <p:nvPr/>
          </p:nvSpPr>
          <p:spPr>
            <a:xfrm>
              <a:off x="352" y="2489"/>
              <a:ext cx="289" cy="4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47" name="Rectangle 229"/>
            <p:cNvSpPr>
              <a:spLocks noChangeArrowheads="1"/>
            </p:cNvSpPr>
            <p:nvPr/>
          </p:nvSpPr>
          <p:spPr>
            <a:xfrm>
              <a:off x="352" y="2250"/>
              <a:ext cx="289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48" name="Rectangle 230"/>
            <p:cNvSpPr>
              <a:spLocks noChangeArrowheads="1"/>
            </p:cNvSpPr>
            <p:nvPr/>
          </p:nvSpPr>
          <p:spPr>
            <a:xfrm>
              <a:off x="352" y="2218"/>
              <a:ext cx="289" cy="17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49" name="Freeform 231"/>
            <p:cNvSpPr/>
            <p:nvPr/>
          </p:nvSpPr>
          <p:spPr>
            <a:xfrm>
              <a:off x="564" y="2280"/>
              <a:ext cx="36" cy="66"/>
            </a:xfrm>
            <a:custGeom>
              <a:avLst/>
              <a:gdLst/>
              <a:cxnLst>
                <a:cxn ang="0">
                  <a:pos x="52" y="285"/>
                </a:cxn>
                <a:cxn ang="0">
                  <a:pos x="0" y="165"/>
                </a:cxn>
                <a:cxn ang="0">
                  <a:pos x="154" y="0"/>
                </a:cxn>
                <a:cxn ang="0">
                  <a:pos x="154" y="74"/>
                </a:cxn>
                <a:cxn ang="0">
                  <a:pos x="73" y="165"/>
                </a:cxn>
                <a:cxn ang="0">
                  <a:pos x="99" y="228"/>
                </a:cxn>
                <a:cxn ang="0">
                  <a:pos x="52" y="285"/>
                </a:cxn>
              </a:cxnLst>
              <a:rect l="0" t="0" r="r" b="b"/>
              <a:pathLst>
                <a:path w="154" h="285">
                  <a:moveTo>
                    <a:pt x="52" y="285"/>
                  </a:moveTo>
                  <a:cubicBezTo>
                    <a:pt x="20" y="255"/>
                    <a:pt x="0" y="212"/>
                    <a:pt x="0" y="165"/>
                  </a:cubicBezTo>
                  <a:cubicBezTo>
                    <a:pt x="0" y="77"/>
                    <a:pt x="68" y="6"/>
                    <a:pt x="154" y="0"/>
                  </a:cubicBezTo>
                  <a:lnTo>
                    <a:pt x="154" y="74"/>
                  </a:lnTo>
                  <a:cubicBezTo>
                    <a:pt x="109" y="79"/>
                    <a:pt x="73" y="118"/>
                    <a:pt x="73" y="165"/>
                  </a:cubicBezTo>
                  <a:cubicBezTo>
                    <a:pt x="73" y="189"/>
                    <a:pt x="83" y="212"/>
                    <a:pt x="99" y="228"/>
                  </a:cubicBezTo>
                  <a:lnTo>
                    <a:pt x="52" y="285"/>
                  </a:lnTo>
                  <a:close/>
                </a:path>
              </a:pathLst>
            </a:custGeom>
            <a:solidFill>
              <a:srgbClr val="6c87b4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50" name="Freeform 232"/>
            <p:cNvSpPr/>
            <p:nvPr/>
          </p:nvSpPr>
          <p:spPr>
            <a:xfrm>
              <a:off x="609" y="2313"/>
              <a:ext cx="32" cy="43"/>
            </a:xfrm>
            <a:custGeom>
              <a:avLst/>
              <a:gdLst/>
              <a:cxnLst>
                <a:cxn ang="0">
                  <a:pos x="136" y="0"/>
                </a:cxn>
                <a:cxn ang="0">
                  <a:pos x="138" y="24"/>
                </a:cxn>
                <a:cxn ang="0">
                  <a:pos x="13" y="184"/>
                </a:cxn>
                <a:cxn ang="0">
                  <a:pos x="0" y="111"/>
                </a:cxn>
                <a:cxn ang="0">
                  <a:pos x="65" y="24"/>
                </a:cxn>
                <a:cxn ang="0">
                  <a:pos x="64" y="15"/>
                </a:cxn>
                <a:cxn ang="0">
                  <a:pos x="136" y="0"/>
                </a:cxn>
              </a:cxnLst>
              <a:rect l="0" t="0" r="r" b="b"/>
              <a:pathLst>
                <a:path w="138" h="184">
                  <a:moveTo>
                    <a:pt x="136" y="0"/>
                  </a:moveTo>
                  <a:cubicBezTo>
                    <a:pt x="137" y="8"/>
                    <a:pt x="138" y="16"/>
                    <a:pt x="138" y="24"/>
                  </a:cubicBezTo>
                  <a:cubicBezTo>
                    <a:pt x="138" y="101"/>
                    <a:pt x="84" y="166"/>
                    <a:pt x="13" y="184"/>
                  </a:cubicBezTo>
                  <a:lnTo>
                    <a:pt x="0" y="111"/>
                  </a:lnTo>
                  <a:cubicBezTo>
                    <a:pt x="37" y="100"/>
                    <a:pt x="65" y="65"/>
                    <a:pt x="65" y="24"/>
                  </a:cubicBezTo>
                  <a:cubicBezTo>
                    <a:pt x="65" y="21"/>
                    <a:pt x="65" y="18"/>
                    <a:pt x="64" y="15"/>
                  </a:cubicBezTo>
                  <a:lnTo>
                    <a:pt x="136" y="0"/>
                  </a:lnTo>
                  <a:close/>
                </a:path>
              </a:pathLst>
            </a:custGeom>
            <a:solidFill>
              <a:srgbClr val="303942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51" name="Freeform 233"/>
            <p:cNvSpPr/>
            <p:nvPr/>
          </p:nvSpPr>
          <p:spPr>
            <a:xfrm>
              <a:off x="580" y="2336"/>
              <a:ext cx="27" cy="21"/>
            </a:xfrm>
            <a:custGeom>
              <a:avLst/>
              <a:gdLst/>
              <a:cxnLst>
                <a:cxn ang="0">
                  <a:pos x="114" y="86"/>
                </a:cxn>
                <a:cxn ang="0">
                  <a:pos x="96" y="87"/>
                </a:cxn>
                <a:cxn ang="0">
                  <a:pos x="0" y="57"/>
                </a:cxn>
                <a:cxn ang="0">
                  <a:pos x="47" y="0"/>
                </a:cxn>
                <a:cxn ang="0">
                  <a:pos x="96" y="14"/>
                </a:cxn>
                <a:cxn ang="0">
                  <a:pos x="101" y="14"/>
                </a:cxn>
                <a:cxn ang="0">
                  <a:pos x="114" y="86"/>
                </a:cxn>
              </a:cxnLst>
              <a:rect l="0" t="0" r="r" b="b"/>
              <a:pathLst>
                <a:path w="114" h="87">
                  <a:moveTo>
                    <a:pt x="114" y="86"/>
                  </a:moveTo>
                  <a:cubicBezTo>
                    <a:pt x="108" y="87"/>
                    <a:pt x="102" y="87"/>
                    <a:pt x="96" y="87"/>
                  </a:cubicBezTo>
                  <a:cubicBezTo>
                    <a:pt x="60" y="87"/>
                    <a:pt x="27" y="76"/>
                    <a:pt x="0" y="57"/>
                  </a:cubicBezTo>
                  <a:lnTo>
                    <a:pt x="47" y="0"/>
                  </a:lnTo>
                  <a:cubicBezTo>
                    <a:pt x="61" y="9"/>
                    <a:pt x="78" y="14"/>
                    <a:pt x="96" y="14"/>
                  </a:cubicBezTo>
                  <a:cubicBezTo>
                    <a:pt x="98" y="14"/>
                    <a:pt x="99" y="14"/>
                    <a:pt x="101" y="14"/>
                  </a:cubicBezTo>
                  <a:lnTo>
                    <a:pt x="114" y="86"/>
                  </a:lnTo>
                  <a:close/>
                </a:path>
              </a:pathLst>
            </a:custGeom>
            <a:solidFill>
              <a:srgbClr val="2184a1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52" name="Freeform 234"/>
            <p:cNvSpPr/>
            <p:nvPr/>
          </p:nvSpPr>
          <p:spPr>
            <a:xfrm>
              <a:off x="605" y="2280"/>
              <a:ext cx="34" cy="31"/>
            </a:xfrm>
            <a:custGeom>
              <a:avLst/>
              <a:gdLst/>
              <a:cxnLst>
                <a:cxn ang="0">
                  <a:pos x="0" y="74"/>
                </a:cxn>
                <a:cxn ang="0">
                  <a:pos x="76" y="135"/>
                </a:cxn>
                <a:cxn ang="0">
                  <a:pos x="147" y="119"/>
                </a:cxn>
                <a:cxn ang="0">
                  <a:pos x="0" y="0"/>
                </a:cxn>
                <a:cxn ang="0">
                  <a:pos x="0" y="74"/>
                </a:cxn>
              </a:cxnLst>
              <a:rect l="0" t="0" r="r" b="b"/>
              <a:pathLst>
                <a:path w="147" h="135">
                  <a:moveTo>
                    <a:pt x="0" y="74"/>
                  </a:moveTo>
                  <a:cubicBezTo>
                    <a:pt x="35" y="78"/>
                    <a:pt x="64" y="102"/>
                    <a:pt x="76" y="135"/>
                  </a:cubicBezTo>
                  <a:lnTo>
                    <a:pt x="147" y="119"/>
                  </a:lnTo>
                  <a:cubicBezTo>
                    <a:pt x="129" y="54"/>
                    <a:pt x="70" y="5"/>
                    <a:pt x="0" y="0"/>
                  </a:cubicBezTo>
                  <a:lnTo>
                    <a:pt x="0" y="74"/>
                  </a:lnTo>
                  <a:close/>
                </a:path>
              </a:pathLst>
            </a:custGeom>
            <a:solidFill>
              <a:srgbClr val="27d3d9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53" name="Freeform 235"/>
            <p:cNvSpPr/>
            <p:nvPr/>
          </p:nvSpPr>
          <p:spPr>
            <a:xfrm>
              <a:off x="566" y="2382"/>
              <a:ext cx="35" cy="67"/>
            </a:xfrm>
            <a:custGeom>
              <a:avLst/>
              <a:gdLst/>
              <a:cxnLst>
                <a:cxn ang="0">
                  <a:pos x="52" y="284"/>
                </a:cxn>
                <a:cxn ang="0">
                  <a:pos x="0" y="164"/>
                </a:cxn>
                <a:cxn ang="0">
                  <a:pos x="154" y="0"/>
                </a:cxn>
                <a:cxn ang="0">
                  <a:pos x="154" y="73"/>
                </a:cxn>
                <a:cxn ang="0">
                  <a:pos x="73" y="164"/>
                </a:cxn>
                <a:cxn ang="0">
                  <a:pos x="98" y="227"/>
                </a:cxn>
                <a:cxn ang="0">
                  <a:pos x="52" y="284"/>
                </a:cxn>
              </a:cxnLst>
              <a:rect l="0" t="0" r="r" b="b"/>
              <a:pathLst>
                <a:path w="154" h="284">
                  <a:moveTo>
                    <a:pt x="52" y="284"/>
                  </a:moveTo>
                  <a:cubicBezTo>
                    <a:pt x="20" y="254"/>
                    <a:pt x="0" y="211"/>
                    <a:pt x="0" y="164"/>
                  </a:cubicBezTo>
                  <a:cubicBezTo>
                    <a:pt x="0" y="77"/>
                    <a:pt x="68" y="5"/>
                    <a:pt x="154" y="0"/>
                  </a:cubicBezTo>
                  <a:lnTo>
                    <a:pt x="154" y="73"/>
                  </a:lnTo>
                  <a:cubicBezTo>
                    <a:pt x="108" y="78"/>
                    <a:pt x="73" y="117"/>
                    <a:pt x="73" y="164"/>
                  </a:cubicBezTo>
                  <a:cubicBezTo>
                    <a:pt x="73" y="189"/>
                    <a:pt x="82" y="211"/>
                    <a:pt x="98" y="227"/>
                  </a:cubicBezTo>
                  <a:lnTo>
                    <a:pt x="52" y="284"/>
                  </a:lnTo>
                  <a:close/>
                </a:path>
              </a:pathLst>
            </a:custGeom>
            <a:solidFill>
              <a:srgbClr val="69848f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54" name="Freeform 236"/>
            <p:cNvSpPr/>
            <p:nvPr/>
          </p:nvSpPr>
          <p:spPr>
            <a:xfrm>
              <a:off x="610" y="2415"/>
              <a:ext cx="32" cy="43"/>
            </a:xfrm>
            <a:custGeom>
              <a:avLst/>
              <a:gdLst/>
              <a:cxnLst>
                <a:cxn ang="0">
                  <a:pos x="137" y="0"/>
                </a:cxn>
                <a:cxn ang="0">
                  <a:pos x="138" y="24"/>
                </a:cxn>
                <a:cxn ang="0">
                  <a:pos x="13" y="184"/>
                </a:cxn>
                <a:cxn ang="0">
                  <a:pos x="0" y="112"/>
                </a:cxn>
                <a:cxn ang="0">
                  <a:pos x="65" y="24"/>
                </a:cxn>
                <a:cxn ang="0">
                  <a:pos x="65" y="16"/>
                </a:cxn>
                <a:cxn ang="0">
                  <a:pos x="137" y="0"/>
                </a:cxn>
              </a:cxnLst>
              <a:rect l="0" t="0" r="r" b="b"/>
              <a:pathLst>
                <a:path w="138" h="184">
                  <a:moveTo>
                    <a:pt x="137" y="0"/>
                  </a:moveTo>
                  <a:cubicBezTo>
                    <a:pt x="138" y="8"/>
                    <a:pt x="138" y="16"/>
                    <a:pt x="138" y="24"/>
                  </a:cubicBezTo>
                  <a:cubicBezTo>
                    <a:pt x="138" y="101"/>
                    <a:pt x="85" y="166"/>
                    <a:pt x="13" y="184"/>
                  </a:cubicBezTo>
                  <a:lnTo>
                    <a:pt x="0" y="112"/>
                  </a:lnTo>
                  <a:cubicBezTo>
                    <a:pt x="38" y="100"/>
                    <a:pt x="65" y="65"/>
                    <a:pt x="65" y="24"/>
                  </a:cubicBezTo>
                  <a:cubicBezTo>
                    <a:pt x="65" y="21"/>
                    <a:pt x="65" y="18"/>
                    <a:pt x="65" y="16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rgbClr val="536765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55" name="Freeform 237"/>
            <p:cNvSpPr/>
            <p:nvPr/>
          </p:nvSpPr>
          <p:spPr>
            <a:xfrm>
              <a:off x="582" y="2439"/>
              <a:ext cx="26" cy="20"/>
            </a:xfrm>
            <a:custGeom>
              <a:avLst/>
              <a:gdLst/>
              <a:cxnLst>
                <a:cxn ang="0">
                  <a:pos x="113" y="87"/>
                </a:cxn>
                <a:cxn ang="0">
                  <a:pos x="96" y="88"/>
                </a:cxn>
                <a:cxn ang="0">
                  <a:pos x="0" y="57"/>
                </a:cxn>
                <a:cxn ang="0">
                  <a:pos x="46" y="0"/>
                </a:cxn>
                <a:cxn ang="0">
                  <a:pos x="96" y="15"/>
                </a:cxn>
                <a:cxn ang="0">
                  <a:pos x="101" y="15"/>
                </a:cxn>
                <a:cxn ang="0">
                  <a:pos x="113" y="87"/>
                </a:cxn>
              </a:cxnLst>
              <a:rect l="0" t="0" r="r" b="b"/>
              <a:pathLst>
                <a:path w="113" h="88">
                  <a:moveTo>
                    <a:pt x="113" y="87"/>
                  </a:moveTo>
                  <a:cubicBezTo>
                    <a:pt x="108" y="88"/>
                    <a:pt x="102" y="88"/>
                    <a:pt x="96" y="88"/>
                  </a:cubicBezTo>
                  <a:cubicBezTo>
                    <a:pt x="60" y="88"/>
                    <a:pt x="27" y="76"/>
                    <a:pt x="0" y="57"/>
                  </a:cubicBezTo>
                  <a:lnTo>
                    <a:pt x="46" y="0"/>
                  </a:lnTo>
                  <a:cubicBezTo>
                    <a:pt x="60" y="9"/>
                    <a:pt x="77" y="15"/>
                    <a:pt x="96" y="15"/>
                  </a:cubicBezTo>
                  <a:cubicBezTo>
                    <a:pt x="97" y="15"/>
                    <a:pt x="99" y="15"/>
                    <a:pt x="101" y="15"/>
                  </a:cubicBezTo>
                  <a:lnTo>
                    <a:pt x="113" y="87"/>
                  </a:lnTo>
                  <a:close/>
                </a:path>
              </a:pathLst>
            </a:custGeom>
            <a:solidFill>
              <a:srgbClr val="4d8388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56" name="Freeform 238"/>
            <p:cNvSpPr/>
            <p:nvPr/>
          </p:nvSpPr>
          <p:spPr>
            <a:xfrm>
              <a:off x="606" y="2382"/>
              <a:ext cx="34" cy="32"/>
            </a:xfrm>
            <a:custGeom>
              <a:avLst/>
              <a:gdLst/>
              <a:cxnLst>
                <a:cxn ang="0">
                  <a:pos x="0" y="73"/>
                </a:cxn>
                <a:cxn ang="0">
                  <a:pos x="76" y="134"/>
                </a:cxn>
                <a:cxn ang="0">
                  <a:pos x="148" y="119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w="148" h="134">
                  <a:moveTo>
                    <a:pt x="0" y="73"/>
                  </a:moveTo>
                  <a:cubicBezTo>
                    <a:pt x="36" y="77"/>
                    <a:pt x="65" y="102"/>
                    <a:pt x="76" y="134"/>
                  </a:cubicBezTo>
                  <a:lnTo>
                    <a:pt x="148" y="119"/>
                  </a:lnTo>
                  <a:cubicBezTo>
                    <a:pt x="129" y="53"/>
                    <a:pt x="71" y="4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4fa09d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57" name="Rectangle 239"/>
            <p:cNvSpPr>
              <a:spLocks noChangeArrowheads="1"/>
            </p:cNvSpPr>
            <p:nvPr/>
          </p:nvSpPr>
          <p:spPr>
            <a:xfrm>
              <a:off x="357" y="2355"/>
              <a:ext cx="13" cy="104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58" name="Rectangle 240"/>
            <p:cNvSpPr>
              <a:spLocks noChangeArrowheads="1"/>
            </p:cNvSpPr>
            <p:nvPr/>
          </p:nvSpPr>
          <p:spPr>
            <a:xfrm>
              <a:off x="382" y="2384"/>
              <a:ext cx="12" cy="75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59" name="Rectangle 241"/>
            <p:cNvSpPr>
              <a:spLocks noChangeArrowheads="1"/>
            </p:cNvSpPr>
            <p:nvPr/>
          </p:nvSpPr>
          <p:spPr>
            <a:xfrm>
              <a:off x="407" y="2333"/>
              <a:ext cx="12" cy="126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60" name="Rectangle 242"/>
            <p:cNvSpPr>
              <a:spLocks noChangeArrowheads="1"/>
            </p:cNvSpPr>
            <p:nvPr/>
          </p:nvSpPr>
          <p:spPr>
            <a:xfrm>
              <a:off x="431" y="2355"/>
              <a:ext cx="13" cy="104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61" name="Rectangle 243"/>
            <p:cNvSpPr>
              <a:spLocks noChangeArrowheads="1"/>
            </p:cNvSpPr>
            <p:nvPr/>
          </p:nvSpPr>
          <p:spPr>
            <a:xfrm>
              <a:off x="456" y="2346"/>
              <a:ext cx="12" cy="113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62" name="Rectangle 244"/>
            <p:cNvSpPr>
              <a:spLocks noChangeArrowheads="1"/>
            </p:cNvSpPr>
            <p:nvPr/>
          </p:nvSpPr>
          <p:spPr>
            <a:xfrm>
              <a:off x="481" y="2332"/>
              <a:ext cx="12" cy="127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63" name="Rectangle 245"/>
            <p:cNvSpPr>
              <a:spLocks noChangeArrowheads="1"/>
            </p:cNvSpPr>
            <p:nvPr/>
          </p:nvSpPr>
          <p:spPr>
            <a:xfrm>
              <a:off x="505" y="2280"/>
              <a:ext cx="13" cy="179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64" name="Rectangle 246"/>
            <p:cNvSpPr>
              <a:spLocks noChangeArrowheads="1"/>
            </p:cNvSpPr>
            <p:nvPr/>
          </p:nvSpPr>
          <p:spPr>
            <a:xfrm>
              <a:off x="530" y="2338"/>
              <a:ext cx="12" cy="121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65" name="Rectangle 247"/>
            <p:cNvSpPr>
              <a:spLocks noChangeArrowheads="1"/>
            </p:cNvSpPr>
            <p:nvPr/>
          </p:nvSpPr>
          <p:spPr>
            <a:xfrm>
              <a:off x="357" y="2384"/>
              <a:ext cx="13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66" name="Rectangle 248"/>
            <p:cNvSpPr>
              <a:spLocks noChangeArrowheads="1"/>
            </p:cNvSpPr>
            <p:nvPr/>
          </p:nvSpPr>
          <p:spPr>
            <a:xfrm>
              <a:off x="382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67" name="Rectangle 249"/>
            <p:cNvSpPr>
              <a:spLocks noChangeArrowheads="1"/>
            </p:cNvSpPr>
            <p:nvPr/>
          </p:nvSpPr>
          <p:spPr>
            <a:xfrm>
              <a:off x="407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68" name="Rectangle 250"/>
            <p:cNvSpPr>
              <a:spLocks noChangeArrowheads="1"/>
            </p:cNvSpPr>
            <p:nvPr/>
          </p:nvSpPr>
          <p:spPr>
            <a:xfrm>
              <a:off x="431" y="2384"/>
              <a:ext cx="13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69" name="Rectangle 251"/>
            <p:cNvSpPr>
              <a:spLocks noChangeArrowheads="1"/>
            </p:cNvSpPr>
            <p:nvPr/>
          </p:nvSpPr>
          <p:spPr>
            <a:xfrm>
              <a:off x="456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70" name="Rectangle 252"/>
            <p:cNvSpPr>
              <a:spLocks noChangeArrowheads="1"/>
            </p:cNvSpPr>
            <p:nvPr/>
          </p:nvSpPr>
          <p:spPr>
            <a:xfrm>
              <a:off x="481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71" name="Rectangle 253"/>
            <p:cNvSpPr>
              <a:spLocks noChangeArrowheads="1"/>
            </p:cNvSpPr>
            <p:nvPr/>
          </p:nvSpPr>
          <p:spPr>
            <a:xfrm>
              <a:off x="505" y="2384"/>
              <a:ext cx="13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72" name="Rectangle 254"/>
            <p:cNvSpPr>
              <a:spLocks noChangeArrowheads="1"/>
            </p:cNvSpPr>
            <p:nvPr/>
          </p:nvSpPr>
          <p:spPr>
            <a:xfrm>
              <a:off x="530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73" name="Freeform 255"/>
            <p:cNvSpPr/>
            <p:nvPr/>
          </p:nvSpPr>
          <p:spPr>
            <a:xfrm>
              <a:off x="97" y="2341"/>
              <a:ext cx="274" cy="331"/>
            </a:xfrm>
            <a:custGeom>
              <a:avLst/>
              <a:gdLst/>
              <a:cxnLst>
                <a:cxn ang="0">
                  <a:pos x="80" y="0"/>
                </a:cxn>
                <a:cxn ang="0">
                  <a:pos x="1107" y="0"/>
                </a:cxn>
                <a:cxn ang="0">
                  <a:pos x="1187" y="80"/>
                </a:cxn>
                <a:cxn ang="0">
                  <a:pos x="1187" y="1341"/>
                </a:cxn>
                <a:cxn ang="0">
                  <a:pos x="1107" y="1421"/>
                </a:cxn>
                <a:cxn ang="0">
                  <a:pos x="80" y="1421"/>
                </a:cxn>
                <a:cxn ang="0">
                  <a:pos x="0" y="1341"/>
                </a:cxn>
                <a:cxn ang="0">
                  <a:pos x="0" y="80"/>
                </a:cxn>
                <a:cxn ang="0">
                  <a:pos x="80" y="0"/>
                </a:cxn>
              </a:cxnLst>
              <a:rect l="0" t="0" r="r" b="b"/>
              <a:pathLst>
                <a:path w="1187" h="1421">
                  <a:moveTo>
                    <a:pt x="80" y="0"/>
                  </a:moveTo>
                  <a:lnTo>
                    <a:pt x="1107" y="0"/>
                  </a:lnTo>
                  <a:cubicBezTo>
                    <a:pt x="1151" y="0"/>
                    <a:pt x="1187" y="36"/>
                    <a:pt x="1187" y="80"/>
                  </a:cubicBezTo>
                  <a:lnTo>
                    <a:pt x="1187" y="1341"/>
                  </a:lnTo>
                  <a:cubicBezTo>
                    <a:pt x="1187" y="1385"/>
                    <a:pt x="1151" y="1421"/>
                    <a:pt x="1107" y="1421"/>
                  </a:cubicBezTo>
                  <a:lnTo>
                    <a:pt x="80" y="1421"/>
                  </a:lnTo>
                  <a:cubicBezTo>
                    <a:pt x="36" y="1421"/>
                    <a:pt x="0" y="1385"/>
                    <a:pt x="0" y="1341"/>
                  </a:cubicBezTo>
                  <a:lnTo>
                    <a:pt x="0" y="80"/>
                  </a:lnTo>
                  <a:cubicBezTo>
                    <a:pt x="0" y="36"/>
                    <a:pt x="36" y="0"/>
                    <a:pt x="80" y="0"/>
                  </a:cubicBezTo>
                  <a:close/>
                </a:path>
              </a:pathLst>
            </a:custGeom>
            <a:solidFill>
              <a:srgbClr val="303942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74" name="Freeform 256"/>
            <p:cNvSpPr/>
            <p:nvPr/>
          </p:nvSpPr>
          <p:spPr>
            <a:xfrm>
              <a:off x="97" y="2353"/>
              <a:ext cx="274" cy="93"/>
            </a:xfrm>
            <a:custGeom>
              <a:avLst/>
              <a:gdLst/>
              <a:cxnLst>
                <a:cxn ang="0">
                  <a:pos x="80" y="0"/>
                </a:cxn>
                <a:cxn ang="0">
                  <a:pos x="1107" y="0"/>
                </a:cxn>
                <a:cxn ang="0">
                  <a:pos x="1187" y="81"/>
                </a:cxn>
                <a:cxn ang="0">
                  <a:pos x="1187" y="399"/>
                </a:cxn>
                <a:cxn ang="0">
                  <a:pos x="0" y="399"/>
                </a:cxn>
                <a:cxn ang="0">
                  <a:pos x="0" y="81"/>
                </a:cxn>
                <a:cxn ang="0">
                  <a:pos x="80" y="0"/>
                </a:cxn>
              </a:cxnLst>
              <a:rect l="0" t="0" r="r" b="b"/>
              <a:pathLst>
                <a:path w="1187" h="399">
                  <a:moveTo>
                    <a:pt x="80" y="0"/>
                  </a:moveTo>
                  <a:lnTo>
                    <a:pt x="1107" y="0"/>
                  </a:lnTo>
                  <a:cubicBezTo>
                    <a:pt x="1151" y="0"/>
                    <a:pt x="1187" y="36"/>
                    <a:pt x="1187" y="81"/>
                  </a:cubicBezTo>
                  <a:lnTo>
                    <a:pt x="1187" y="399"/>
                  </a:lnTo>
                  <a:lnTo>
                    <a:pt x="0" y="399"/>
                  </a:lnTo>
                  <a:lnTo>
                    <a:pt x="0" y="81"/>
                  </a:lnTo>
                  <a:cubicBezTo>
                    <a:pt x="0" y="36"/>
                    <a:pt x="36" y="0"/>
                    <a:pt x="80" y="0"/>
                  </a:cubicBezTo>
                  <a:close/>
                </a:path>
              </a:pathLst>
            </a:custGeom>
            <a:solidFill>
              <a:srgbClr val="768199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75" name="Rectangle 257"/>
            <p:cNvSpPr>
              <a:spLocks noChangeArrowheads="1"/>
            </p:cNvSpPr>
            <p:nvPr/>
          </p:nvSpPr>
          <p:spPr>
            <a:xfrm>
              <a:off x="122" y="2373"/>
              <a:ext cx="221" cy="58"/>
            </a:xfrm>
            <a:prstGeom prst="rect">
              <a:avLst/>
            </a:prstGeom>
            <a:solidFill>
              <a:srgbClr val="00adb4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76" name="Rectangle 258"/>
            <p:cNvSpPr>
              <a:spLocks noChangeArrowheads="1"/>
            </p:cNvSpPr>
            <p:nvPr/>
          </p:nvSpPr>
          <p:spPr>
            <a:xfrm>
              <a:off x="132" y="2381"/>
              <a:ext cx="211" cy="50"/>
            </a:xfrm>
            <a:prstGeom prst="rect">
              <a:avLst/>
            </a:prstGeom>
            <a:solidFill>
              <a:srgbClr val="35ecf2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77" name="Freeform 259"/>
            <p:cNvSpPr/>
            <p:nvPr/>
          </p:nvSpPr>
          <p:spPr>
            <a:xfrm>
              <a:off x="120" y="2467"/>
              <a:ext cx="49" cy="38"/>
            </a:xfrm>
            <a:custGeom>
              <a:avLst/>
              <a:gd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9"/>
                </a:cxn>
                <a:cxn ang="0">
                  <a:pos x="214" y="153"/>
                </a:cxn>
                <a:cxn ang="0">
                  <a:pos x="205" y="162"/>
                </a:cxn>
                <a:cxn ang="0">
                  <a:pos x="205" y="162"/>
                </a:cxn>
                <a:cxn ang="0">
                  <a:pos x="9" y="162"/>
                </a:cxn>
                <a:cxn ang="0">
                  <a:pos x="0" y="153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</a:cxnLst>
              <a:rect l="0" t="0" r="r" b="b"/>
              <a:pathLst>
                <a:path w="214" h="162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9"/>
                  </a:lnTo>
                  <a:lnTo>
                    <a:pt x="214" y="153"/>
                  </a:lnTo>
                  <a:cubicBezTo>
                    <a:pt x="214" y="158"/>
                    <a:pt x="210" y="162"/>
                    <a:pt x="205" y="162"/>
                  </a:cubicBezTo>
                  <a:lnTo>
                    <a:pt x="205" y="162"/>
                  </a:lnTo>
                  <a:lnTo>
                    <a:pt x="9" y="162"/>
                  </a:lnTo>
                  <a:cubicBezTo>
                    <a:pt x="4" y="162"/>
                    <a:pt x="0" y="158"/>
                    <a:pt x="0" y="153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00adb4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78" name="Rectangle 260"/>
            <p:cNvSpPr>
              <a:spLocks noChangeArrowheads="1"/>
            </p:cNvSpPr>
            <p:nvPr/>
          </p:nvSpPr>
          <p:spPr>
            <a:xfrm>
              <a:off x="122" y="2516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79" name="Freeform 261"/>
            <p:cNvSpPr>
              <a:spLocks noEditPoints="1"/>
            </p:cNvSpPr>
            <p:nvPr/>
          </p:nvSpPr>
          <p:spPr>
            <a:xfrm>
              <a:off x="120" y="2514"/>
              <a:ext cx="49" cy="38"/>
            </a:xfrm>
            <a:custGeom>
              <a:avLst/>
              <a:gd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10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5"/>
                    <a:pt x="214" y="10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10"/>
                  </a:lnTo>
                  <a:cubicBezTo>
                    <a:pt x="0" y="5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80" name="Rectangle 262"/>
            <p:cNvSpPr>
              <a:spLocks noChangeArrowheads="1"/>
            </p:cNvSpPr>
            <p:nvPr/>
          </p:nvSpPr>
          <p:spPr>
            <a:xfrm>
              <a:off x="122" y="2563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81" name="Freeform 263"/>
            <p:cNvSpPr>
              <a:spLocks noEditPoints="1"/>
            </p:cNvSpPr>
            <p:nvPr/>
          </p:nvSpPr>
          <p:spPr>
            <a:xfrm>
              <a:off x="120" y="2561"/>
              <a:ext cx="49" cy="38"/>
            </a:xfrm>
            <a:custGeom>
              <a:avLst/>
              <a:gd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82" name="Rectangle 264"/>
            <p:cNvSpPr>
              <a:spLocks noChangeArrowheads="1"/>
            </p:cNvSpPr>
            <p:nvPr/>
          </p:nvSpPr>
          <p:spPr>
            <a:xfrm>
              <a:off x="122" y="2610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83" name="Freeform 265"/>
            <p:cNvSpPr>
              <a:spLocks noEditPoints="1"/>
            </p:cNvSpPr>
            <p:nvPr/>
          </p:nvSpPr>
          <p:spPr>
            <a:xfrm>
              <a:off x="120" y="2608"/>
              <a:ext cx="49" cy="38"/>
            </a:xfrm>
            <a:custGeom>
              <a:avLst/>
              <a:gd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8"/>
                </a:cxn>
                <a:cxn ang="0">
                  <a:pos x="18" y="18"/>
                </a:cxn>
                <a:cxn ang="0">
                  <a:pos x="18" y="144"/>
                </a:cxn>
                <a:cxn ang="0">
                  <a:pos x="196" y="144"/>
                </a:cxn>
                <a:cxn ang="0">
                  <a:pos x="196" y="18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8"/>
                  </a:moveTo>
                  <a:lnTo>
                    <a:pt x="18" y="18"/>
                  </a:lnTo>
                  <a:lnTo>
                    <a:pt x="18" y="144"/>
                  </a:lnTo>
                  <a:lnTo>
                    <a:pt x="196" y="144"/>
                  </a:lnTo>
                  <a:lnTo>
                    <a:pt x="196" y="18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84" name="Freeform 266"/>
            <p:cNvSpPr/>
            <p:nvPr/>
          </p:nvSpPr>
          <p:spPr>
            <a:xfrm>
              <a:off x="179" y="2467"/>
              <a:ext cx="49" cy="38"/>
            </a:xfrm>
            <a:custGeom>
              <a:avLst/>
              <a:gd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9"/>
                </a:cxn>
                <a:cxn ang="0">
                  <a:pos x="214" y="153"/>
                </a:cxn>
                <a:cxn ang="0">
                  <a:pos x="205" y="162"/>
                </a:cxn>
                <a:cxn ang="0">
                  <a:pos x="205" y="162"/>
                </a:cxn>
                <a:cxn ang="0">
                  <a:pos x="9" y="162"/>
                </a:cxn>
                <a:cxn ang="0">
                  <a:pos x="0" y="153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</a:cxnLst>
              <a:rect l="0" t="0" r="r" b="b"/>
              <a:pathLst>
                <a:path w="214" h="162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9"/>
                  </a:lnTo>
                  <a:lnTo>
                    <a:pt x="214" y="153"/>
                  </a:lnTo>
                  <a:cubicBezTo>
                    <a:pt x="214" y="158"/>
                    <a:pt x="210" y="162"/>
                    <a:pt x="205" y="162"/>
                  </a:cubicBezTo>
                  <a:lnTo>
                    <a:pt x="205" y="162"/>
                  </a:lnTo>
                  <a:lnTo>
                    <a:pt x="9" y="162"/>
                  </a:lnTo>
                  <a:cubicBezTo>
                    <a:pt x="4" y="162"/>
                    <a:pt x="0" y="158"/>
                    <a:pt x="0" y="153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00adb4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85" name="Rectangle 267"/>
            <p:cNvSpPr>
              <a:spLocks noChangeArrowheads="1"/>
            </p:cNvSpPr>
            <p:nvPr/>
          </p:nvSpPr>
          <p:spPr>
            <a:xfrm>
              <a:off x="181" y="2516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86" name="Freeform 268"/>
            <p:cNvSpPr>
              <a:spLocks noEditPoints="1"/>
            </p:cNvSpPr>
            <p:nvPr/>
          </p:nvSpPr>
          <p:spPr>
            <a:xfrm>
              <a:off x="179" y="2514"/>
              <a:ext cx="49" cy="38"/>
            </a:xfrm>
            <a:custGeom>
              <a:avLst/>
              <a:gd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10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5"/>
                    <a:pt x="214" y="10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10"/>
                  </a:lnTo>
                  <a:cubicBezTo>
                    <a:pt x="0" y="5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87" name="Rectangle 269"/>
            <p:cNvSpPr>
              <a:spLocks noChangeArrowheads="1"/>
            </p:cNvSpPr>
            <p:nvPr/>
          </p:nvSpPr>
          <p:spPr>
            <a:xfrm>
              <a:off x="181" y="2563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88" name="Freeform 270"/>
            <p:cNvSpPr>
              <a:spLocks noEditPoints="1"/>
            </p:cNvSpPr>
            <p:nvPr/>
          </p:nvSpPr>
          <p:spPr>
            <a:xfrm>
              <a:off x="179" y="2561"/>
              <a:ext cx="49" cy="38"/>
            </a:xfrm>
            <a:custGeom>
              <a:avLst/>
              <a:gd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89" name="Rectangle 271"/>
            <p:cNvSpPr>
              <a:spLocks noChangeArrowheads="1"/>
            </p:cNvSpPr>
            <p:nvPr/>
          </p:nvSpPr>
          <p:spPr>
            <a:xfrm>
              <a:off x="181" y="2610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90" name="Freeform 272"/>
            <p:cNvSpPr>
              <a:spLocks noEditPoints="1"/>
            </p:cNvSpPr>
            <p:nvPr/>
          </p:nvSpPr>
          <p:spPr>
            <a:xfrm>
              <a:off x="179" y="2608"/>
              <a:ext cx="49" cy="38"/>
            </a:xfrm>
            <a:custGeom>
              <a:avLst/>
              <a:gd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8"/>
                </a:cxn>
                <a:cxn ang="0">
                  <a:pos x="18" y="18"/>
                </a:cxn>
                <a:cxn ang="0">
                  <a:pos x="18" y="144"/>
                </a:cxn>
                <a:cxn ang="0">
                  <a:pos x="196" y="144"/>
                </a:cxn>
                <a:cxn ang="0">
                  <a:pos x="196" y="18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8"/>
                  </a:moveTo>
                  <a:lnTo>
                    <a:pt x="18" y="18"/>
                  </a:lnTo>
                  <a:lnTo>
                    <a:pt x="18" y="144"/>
                  </a:lnTo>
                  <a:lnTo>
                    <a:pt x="196" y="144"/>
                  </a:lnTo>
                  <a:lnTo>
                    <a:pt x="196" y="18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91" name="Rectangle 273"/>
            <p:cNvSpPr>
              <a:spLocks noChangeArrowheads="1"/>
            </p:cNvSpPr>
            <p:nvPr/>
          </p:nvSpPr>
          <p:spPr>
            <a:xfrm>
              <a:off x="239" y="2469"/>
              <a:ext cx="46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92" name="Freeform 274"/>
            <p:cNvSpPr>
              <a:spLocks noEditPoints="1"/>
            </p:cNvSpPr>
            <p:nvPr/>
          </p:nvSpPr>
          <p:spPr>
            <a:xfrm>
              <a:off x="237" y="2467"/>
              <a:ext cx="50" cy="38"/>
            </a:xfrm>
            <a:custGeom>
              <a:avLst/>
              <a:gd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206" y="0"/>
                </a:cxn>
                <a:cxn ang="0">
                  <a:pos x="215" y="9"/>
                </a:cxn>
                <a:cxn ang="0">
                  <a:pos x="215" y="9"/>
                </a:cxn>
                <a:cxn ang="0">
                  <a:pos x="215" y="153"/>
                </a:cxn>
                <a:cxn ang="0">
                  <a:pos x="206" y="162"/>
                </a:cxn>
                <a:cxn ang="0">
                  <a:pos x="205" y="162"/>
                </a:cxn>
                <a:cxn ang="0">
                  <a:pos x="9" y="162"/>
                </a:cxn>
                <a:cxn ang="0">
                  <a:pos x="0" y="153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7" y="18"/>
                </a:cxn>
                <a:cxn ang="0">
                  <a:pos x="18" y="18"/>
                </a:cxn>
                <a:cxn ang="0">
                  <a:pos x="18" y="144"/>
                </a:cxn>
                <a:cxn ang="0">
                  <a:pos x="197" y="144"/>
                </a:cxn>
                <a:cxn ang="0">
                  <a:pos x="197" y="18"/>
                </a:cxn>
              </a:cxnLst>
              <a:rect l="0" t="0" r="r" b="b"/>
              <a:pathLst>
                <a:path w="215" h="162">
                  <a:moveTo>
                    <a:pt x="9" y="0"/>
                  </a:moveTo>
                  <a:lnTo>
                    <a:pt x="10" y="0"/>
                  </a:lnTo>
                  <a:lnTo>
                    <a:pt x="206" y="0"/>
                  </a:lnTo>
                  <a:cubicBezTo>
                    <a:pt x="211" y="0"/>
                    <a:pt x="215" y="4"/>
                    <a:pt x="215" y="9"/>
                  </a:cubicBezTo>
                  <a:lnTo>
                    <a:pt x="215" y="9"/>
                  </a:lnTo>
                  <a:lnTo>
                    <a:pt x="215" y="153"/>
                  </a:lnTo>
                  <a:cubicBezTo>
                    <a:pt x="215" y="158"/>
                    <a:pt x="211" y="162"/>
                    <a:pt x="206" y="162"/>
                  </a:cubicBezTo>
                  <a:lnTo>
                    <a:pt x="205" y="162"/>
                  </a:lnTo>
                  <a:lnTo>
                    <a:pt x="9" y="162"/>
                  </a:lnTo>
                  <a:cubicBezTo>
                    <a:pt x="4" y="162"/>
                    <a:pt x="0" y="158"/>
                    <a:pt x="0" y="153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7" y="18"/>
                  </a:moveTo>
                  <a:lnTo>
                    <a:pt x="18" y="18"/>
                  </a:lnTo>
                  <a:lnTo>
                    <a:pt x="18" y="144"/>
                  </a:lnTo>
                  <a:lnTo>
                    <a:pt x="197" y="144"/>
                  </a:lnTo>
                  <a:lnTo>
                    <a:pt x="197" y="18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93" name="Rectangle 275"/>
            <p:cNvSpPr>
              <a:spLocks noChangeArrowheads="1"/>
            </p:cNvSpPr>
            <p:nvPr/>
          </p:nvSpPr>
          <p:spPr>
            <a:xfrm>
              <a:off x="239" y="2516"/>
              <a:ext cx="46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94" name="Freeform 276"/>
            <p:cNvSpPr>
              <a:spLocks noEditPoints="1"/>
            </p:cNvSpPr>
            <p:nvPr/>
          </p:nvSpPr>
          <p:spPr>
            <a:xfrm>
              <a:off x="237" y="2514"/>
              <a:ext cx="50" cy="38"/>
            </a:xfrm>
            <a:custGeom>
              <a:avLst/>
              <a:gd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206" y="0"/>
                </a:cxn>
                <a:cxn ang="0">
                  <a:pos x="215" y="10"/>
                </a:cxn>
                <a:cxn ang="0">
                  <a:pos x="215" y="10"/>
                </a:cxn>
                <a:cxn ang="0">
                  <a:pos x="215" y="154"/>
                </a:cxn>
                <a:cxn ang="0">
                  <a:pos x="206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197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7" y="145"/>
                </a:cxn>
                <a:cxn ang="0">
                  <a:pos x="197" y="19"/>
                </a:cxn>
              </a:cxnLst>
              <a:rect l="0" t="0" r="r" b="b"/>
              <a:pathLst>
                <a:path w="215" h="163">
                  <a:moveTo>
                    <a:pt x="9" y="0"/>
                  </a:moveTo>
                  <a:lnTo>
                    <a:pt x="10" y="0"/>
                  </a:lnTo>
                  <a:lnTo>
                    <a:pt x="206" y="0"/>
                  </a:lnTo>
                  <a:cubicBezTo>
                    <a:pt x="211" y="0"/>
                    <a:pt x="215" y="5"/>
                    <a:pt x="215" y="10"/>
                  </a:cubicBezTo>
                  <a:lnTo>
                    <a:pt x="215" y="10"/>
                  </a:lnTo>
                  <a:lnTo>
                    <a:pt x="215" y="154"/>
                  </a:lnTo>
                  <a:cubicBezTo>
                    <a:pt x="215" y="159"/>
                    <a:pt x="211" y="163"/>
                    <a:pt x="206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10"/>
                  </a:lnTo>
                  <a:cubicBezTo>
                    <a:pt x="0" y="5"/>
                    <a:pt x="4" y="0"/>
                    <a:pt x="9" y="0"/>
                  </a:cubicBezTo>
                  <a:close/>
                  <a:moveTo>
                    <a:pt x="197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7" y="145"/>
                  </a:lnTo>
                  <a:lnTo>
                    <a:pt x="197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95" name="Rectangle 277"/>
            <p:cNvSpPr>
              <a:spLocks noChangeArrowheads="1"/>
            </p:cNvSpPr>
            <p:nvPr/>
          </p:nvSpPr>
          <p:spPr>
            <a:xfrm>
              <a:off x="239" y="2563"/>
              <a:ext cx="46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96" name="Freeform 278"/>
            <p:cNvSpPr>
              <a:spLocks noEditPoints="1"/>
            </p:cNvSpPr>
            <p:nvPr/>
          </p:nvSpPr>
          <p:spPr>
            <a:xfrm>
              <a:off x="237" y="2561"/>
              <a:ext cx="50" cy="38"/>
            </a:xfrm>
            <a:custGeom>
              <a:avLst/>
              <a:gd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206" y="0"/>
                </a:cxn>
                <a:cxn ang="0">
                  <a:pos x="215" y="9"/>
                </a:cxn>
                <a:cxn ang="0">
                  <a:pos x="215" y="10"/>
                </a:cxn>
                <a:cxn ang="0">
                  <a:pos x="215" y="154"/>
                </a:cxn>
                <a:cxn ang="0">
                  <a:pos x="206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7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7" y="145"/>
                </a:cxn>
                <a:cxn ang="0">
                  <a:pos x="197" y="19"/>
                </a:cxn>
              </a:cxnLst>
              <a:rect l="0" t="0" r="r" b="b"/>
              <a:pathLst>
                <a:path w="215" h="163">
                  <a:moveTo>
                    <a:pt x="9" y="0"/>
                  </a:moveTo>
                  <a:lnTo>
                    <a:pt x="10" y="0"/>
                  </a:lnTo>
                  <a:lnTo>
                    <a:pt x="206" y="0"/>
                  </a:lnTo>
                  <a:cubicBezTo>
                    <a:pt x="211" y="0"/>
                    <a:pt x="215" y="4"/>
                    <a:pt x="215" y="9"/>
                  </a:cubicBezTo>
                  <a:lnTo>
                    <a:pt x="215" y="10"/>
                  </a:lnTo>
                  <a:lnTo>
                    <a:pt x="215" y="154"/>
                  </a:lnTo>
                  <a:cubicBezTo>
                    <a:pt x="215" y="159"/>
                    <a:pt x="211" y="163"/>
                    <a:pt x="206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7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7" y="145"/>
                  </a:lnTo>
                  <a:lnTo>
                    <a:pt x="197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97" name="Rectangle 279"/>
            <p:cNvSpPr>
              <a:spLocks noChangeArrowheads="1"/>
            </p:cNvSpPr>
            <p:nvPr/>
          </p:nvSpPr>
          <p:spPr>
            <a:xfrm>
              <a:off x="298" y="2469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98" name="Freeform 280"/>
            <p:cNvSpPr>
              <a:spLocks noEditPoints="1"/>
            </p:cNvSpPr>
            <p:nvPr/>
          </p:nvSpPr>
          <p:spPr>
            <a:xfrm>
              <a:off x="296" y="2467"/>
              <a:ext cx="49" cy="38"/>
            </a:xfrm>
            <a:custGeom>
              <a:avLst/>
              <a:gd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9"/>
                </a:cxn>
                <a:cxn ang="0">
                  <a:pos x="214" y="153"/>
                </a:cxn>
                <a:cxn ang="0">
                  <a:pos x="205" y="162"/>
                </a:cxn>
                <a:cxn ang="0">
                  <a:pos x="205" y="162"/>
                </a:cxn>
                <a:cxn ang="0">
                  <a:pos x="9" y="162"/>
                </a:cxn>
                <a:cxn ang="0">
                  <a:pos x="0" y="153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8"/>
                </a:cxn>
                <a:cxn ang="0">
                  <a:pos x="18" y="18"/>
                </a:cxn>
                <a:cxn ang="0">
                  <a:pos x="18" y="144"/>
                </a:cxn>
                <a:cxn ang="0">
                  <a:pos x="196" y="144"/>
                </a:cxn>
                <a:cxn ang="0">
                  <a:pos x="196" y="18"/>
                </a:cxn>
              </a:cxnLst>
              <a:rect l="0" t="0" r="r" b="b"/>
              <a:pathLst>
                <a:path w="214" h="162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9"/>
                  </a:lnTo>
                  <a:lnTo>
                    <a:pt x="214" y="153"/>
                  </a:lnTo>
                  <a:cubicBezTo>
                    <a:pt x="214" y="158"/>
                    <a:pt x="210" y="162"/>
                    <a:pt x="205" y="162"/>
                  </a:cubicBezTo>
                  <a:lnTo>
                    <a:pt x="205" y="162"/>
                  </a:lnTo>
                  <a:lnTo>
                    <a:pt x="9" y="162"/>
                  </a:lnTo>
                  <a:cubicBezTo>
                    <a:pt x="4" y="162"/>
                    <a:pt x="0" y="158"/>
                    <a:pt x="0" y="153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8"/>
                  </a:moveTo>
                  <a:lnTo>
                    <a:pt x="18" y="18"/>
                  </a:lnTo>
                  <a:lnTo>
                    <a:pt x="18" y="144"/>
                  </a:lnTo>
                  <a:lnTo>
                    <a:pt x="196" y="144"/>
                  </a:lnTo>
                  <a:lnTo>
                    <a:pt x="196" y="18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499" name="Rectangle 281"/>
            <p:cNvSpPr>
              <a:spLocks noChangeArrowheads="1"/>
            </p:cNvSpPr>
            <p:nvPr/>
          </p:nvSpPr>
          <p:spPr>
            <a:xfrm>
              <a:off x="298" y="2516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500" name="Freeform 282"/>
            <p:cNvSpPr>
              <a:spLocks noEditPoints="1"/>
            </p:cNvSpPr>
            <p:nvPr/>
          </p:nvSpPr>
          <p:spPr>
            <a:xfrm>
              <a:off x="296" y="2514"/>
              <a:ext cx="49" cy="38"/>
            </a:xfrm>
            <a:custGeom>
              <a:avLst/>
              <a:gd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10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5"/>
                    <a:pt x="214" y="10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10"/>
                  </a:lnTo>
                  <a:cubicBezTo>
                    <a:pt x="0" y="5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501" name="Rectangle 283"/>
            <p:cNvSpPr>
              <a:spLocks noChangeArrowheads="1"/>
            </p:cNvSpPr>
            <p:nvPr/>
          </p:nvSpPr>
          <p:spPr>
            <a:xfrm>
              <a:off x="298" y="2563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502" name="Freeform 284"/>
            <p:cNvSpPr>
              <a:spLocks noEditPoints="1"/>
            </p:cNvSpPr>
            <p:nvPr/>
          </p:nvSpPr>
          <p:spPr>
            <a:xfrm>
              <a:off x="296" y="2561"/>
              <a:ext cx="49" cy="38"/>
            </a:xfrm>
            <a:custGeom>
              <a:avLst/>
              <a:gd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503" name="Freeform 285"/>
            <p:cNvSpPr/>
            <p:nvPr/>
          </p:nvSpPr>
          <p:spPr>
            <a:xfrm>
              <a:off x="237" y="2608"/>
              <a:ext cx="108" cy="38"/>
            </a:xfrm>
            <a:custGeom>
              <a:avLst/>
              <a:gd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460" y="0"/>
                </a:cxn>
                <a:cxn ang="0">
                  <a:pos x="469" y="9"/>
                </a:cxn>
                <a:cxn ang="0">
                  <a:pos x="469" y="10"/>
                </a:cxn>
                <a:cxn ang="0">
                  <a:pos x="469" y="154"/>
                </a:cxn>
                <a:cxn ang="0">
                  <a:pos x="460" y="163"/>
                </a:cxn>
                <a:cxn ang="0">
                  <a:pos x="460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</a:cxnLst>
              <a:rect l="0" t="0" r="r" b="b"/>
              <a:pathLst>
                <a:path w="469" h="163">
                  <a:moveTo>
                    <a:pt x="9" y="0"/>
                  </a:moveTo>
                  <a:lnTo>
                    <a:pt x="10" y="0"/>
                  </a:lnTo>
                  <a:lnTo>
                    <a:pt x="460" y="0"/>
                  </a:lnTo>
                  <a:cubicBezTo>
                    <a:pt x="465" y="0"/>
                    <a:pt x="469" y="4"/>
                    <a:pt x="469" y="9"/>
                  </a:cubicBezTo>
                  <a:lnTo>
                    <a:pt x="469" y="10"/>
                  </a:lnTo>
                  <a:lnTo>
                    <a:pt x="469" y="154"/>
                  </a:lnTo>
                  <a:cubicBezTo>
                    <a:pt x="469" y="159"/>
                    <a:pt x="465" y="163"/>
                    <a:pt x="460" y="163"/>
                  </a:cubicBezTo>
                  <a:lnTo>
                    <a:pt x="460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ef7532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504" name="Rectangle 286"/>
            <p:cNvSpPr>
              <a:spLocks noChangeArrowheads="1"/>
            </p:cNvSpPr>
            <p:nvPr/>
          </p:nvSpPr>
          <p:spPr>
            <a:xfrm>
              <a:off x="616" y="2555"/>
              <a:ext cx="279" cy="88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505" name="Rectangle 287"/>
            <p:cNvSpPr>
              <a:spLocks noChangeArrowheads="1"/>
            </p:cNvSpPr>
            <p:nvPr/>
          </p:nvSpPr>
          <p:spPr>
            <a:xfrm>
              <a:off x="837" y="2643"/>
              <a:ext cx="36" cy="29"/>
            </a:xfrm>
            <a:prstGeom prst="rect">
              <a:avLst/>
            </a:prstGeom>
            <a:solidFill>
              <a:srgbClr val="000a9e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506" name="Rectangle 288"/>
            <p:cNvSpPr>
              <a:spLocks noChangeArrowheads="1"/>
            </p:cNvSpPr>
            <p:nvPr/>
          </p:nvSpPr>
          <p:spPr>
            <a:xfrm>
              <a:off x="638" y="2643"/>
              <a:ext cx="36" cy="29"/>
            </a:xfrm>
            <a:prstGeom prst="rect">
              <a:avLst/>
            </a:prstGeom>
            <a:solidFill>
              <a:srgbClr val="2184a1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507" name="Rectangle 289"/>
            <p:cNvSpPr>
              <a:spLocks noChangeArrowheads="1"/>
            </p:cNvSpPr>
            <p:nvPr/>
          </p:nvSpPr>
          <p:spPr>
            <a:xfrm>
              <a:off x="702" y="2531"/>
              <a:ext cx="107" cy="24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508" name="Rectangle 290"/>
            <p:cNvSpPr>
              <a:spLocks noChangeArrowheads="1"/>
            </p:cNvSpPr>
            <p:nvPr/>
          </p:nvSpPr>
          <p:spPr>
            <a:xfrm>
              <a:off x="727" y="2492"/>
              <a:ext cx="58" cy="39"/>
            </a:xfrm>
            <a:prstGeom prst="rect">
              <a:avLst/>
            </a:prstGeom>
            <a:solidFill>
              <a:srgbClr val="2184a1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509" name="Freeform 291"/>
            <p:cNvSpPr/>
            <p:nvPr/>
          </p:nvSpPr>
          <p:spPr>
            <a:xfrm>
              <a:off x="707" y="2164"/>
              <a:ext cx="97" cy="271"/>
            </a:xfrm>
            <a:custGeom>
              <a:avLst/>
              <a:gdLst/>
              <a:cxnLst>
                <a:cxn ang="0">
                  <a:pos x="419" y="0"/>
                </a:cxn>
                <a:cxn ang="0">
                  <a:pos x="419" y="952"/>
                </a:cxn>
                <a:cxn ang="0">
                  <a:pos x="357" y="1100"/>
                </a:cxn>
                <a:cxn ang="0">
                  <a:pos x="357" y="1100"/>
                </a:cxn>
                <a:cxn ang="0">
                  <a:pos x="209" y="1162"/>
                </a:cxn>
                <a:cxn ang="0">
                  <a:pos x="209" y="1162"/>
                </a:cxn>
                <a:cxn ang="0">
                  <a:pos x="61" y="1100"/>
                </a:cxn>
                <a:cxn ang="0">
                  <a:pos x="61" y="1100"/>
                </a:cxn>
                <a:cxn ang="0">
                  <a:pos x="0" y="952"/>
                </a:cxn>
                <a:cxn ang="0">
                  <a:pos x="0" y="0"/>
                </a:cxn>
                <a:cxn ang="0">
                  <a:pos x="86" y="0"/>
                </a:cxn>
                <a:cxn ang="0">
                  <a:pos x="86" y="952"/>
                </a:cxn>
                <a:cxn ang="0">
                  <a:pos x="122" y="1039"/>
                </a:cxn>
                <a:cxn ang="0">
                  <a:pos x="122" y="1039"/>
                </a:cxn>
                <a:cxn ang="0">
                  <a:pos x="209" y="1075"/>
                </a:cxn>
                <a:cxn ang="0">
                  <a:pos x="209" y="1075"/>
                </a:cxn>
                <a:cxn ang="0">
                  <a:pos x="296" y="1039"/>
                </a:cxn>
                <a:cxn ang="0">
                  <a:pos x="296" y="1039"/>
                </a:cxn>
                <a:cxn ang="0">
                  <a:pos x="333" y="952"/>
                </a:cxn>
                <a:cxn ang="0">
                  <a:pos x="333" y="0"/>
                </a:cxn>
                <a:cxn ang="0">
                  <a:pos x="419" y="0"/>
                </a:cxn>
              </a:cxnLst>
              <a:rect l="0" t="0" r="r" b="b"/>
              <a:pathLst>
                <a:path w="419" h="1162">
                  <a:moveTo>
                    <a:pt x="419" y="0"/>
                  </a:moveTo>
                  <a:lnTo>
                    <a:pt x="419" y="952"/>
                  </a:lnTo>
                  <a:cubicBezTo>
                    <a:pt x="419" y="1009"/>
                    <a:pt x="395" y="1062"/>
                    <a:pt x="357" y="1100"/>
                  </a:cubicBezTo>
                  <a:lnTo>
                    <a:pt x="357" y="1100"/>
                  </a:lnTo>
                  <a:cubicBezTo>
                    <a:pt x="319" y="1138"/>
                    <a:pt x="267" y="1162"/>
                    <a:pt x="209" y="1162"/>
                  </a:cubicBezTo>
                  <a:lnTo>
                    <a:pt x="209" y="1162"/>
                  </a:lnTo>
                  <a:cubicBezTo>
                    <a:pt x="152" y="1162"/>
                    <a:pt x="99" y="1138"/>
                    <a:pt x="61" y="1100"/>
                  </a:cubicBezTo>
                  <a:lnTo>
                    <a:pt x="61" y="1100"/>
                  </a:lnTo>
                  <a:cubicBezTo>
                    <a:pt x="23" y="1062"/>
                    <a:pt x="0" y="1009"/>
                    <a:pt x="0" y="952"/>
                  </a:cubicBezTo>
                  <a:lnTo>
                    <a:pt x="0" y="0"/>
                  </a:lnTo>
                  <a:lnTo>
                    <a:pt x="86" y="0"/>
                  </a:lnTo>
                  <a:lnTo>
                    <a:pt x="86" y="952"/>
                  </a:lnTo>
                  <a:cubicBezTo>
                    <a:pt x="86" y="986"/>
                    <a:pt x="100" y="1017"/>
                    <a:pt x="122" y="1039"/>
                  </a:cubicBezTo>
                  <a:lnTo>
                    <a:pt x="122" y="1039"/>
                  </a:lnTo>
                  <a:cubicBezTo>
                    <a:pt x="145" y="1061"/>
                    <a:pt x="175" y="1075"/>
                    <a:pt x="209" y="1075"/>
                  </a:cubicBezTo>
                  <a:lnTo>
                    <a:pt x="209" y="1075"/>
                  </a:lnTo>
                  <a:cubicBezTo>
                    <a:pt x="243" y="1075"/>
                    <a:pt x="274" y="1061"/>
                    <a:pt x="296" y="1039"/>
                  </a:cubicBezTo>
                  <a:lnTo>
                    <a:pt x="296" y="1039"/>
                  </a:lnTo>
                  <a:cubicBezTo>
                    <a:pt x="319" y="1017"/>
                    <a:pt x="333" y="986"/>
                    <a:pt x="333" y="952"/>
                  </a:cubicBezTo>
                  <a:lnTo>
                    <a:pt x="333" y="0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e7f1f2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510" name="Rectangle 292"/>
            <p:cNvSpPr>
              <a:spLocks noChangeArrowheads="1"/>
            </p:cNvSpPr>
            <p:nvPr/>
          </p:nvSpPr>
          <p:spPr>
            <a:xfrm>
              <a:off x="746" y="2424"/>
              <a:ext cx="20" cy="68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511" name="Rectangle 293"/>
            <p:cNvSpPr>
              <a:spLocks noChangeArrowheads="1"/>
            </p:cNvSpPr>
            <p:nvPr/>
          </p:nvSpPr>
          <p:spPr>
            <a:xfrm>
              <a:off x="756" y="2555"/>
              <a:ext cx="139" cy="88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512" name="Rectangle 294"/>
            <p:cNvSpPr>
              <a:spLocks noChangeArrowheads="1"/>
            </p:cNvSpPr>
            <p:nvPr/>
          </p:nvSpPr>
          <p:spPr>
            <a:xfrm>
              <a:off x="837" y="2643"/>
              <a:ext cx="36" cy="29"/>
            </a:xfrm>
            <a:prstGeom prst="rect">
              <a:avLst/>
            </a:prstGeom>
            <a:solidFill>
              <a:srgbClr val="046887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513" name="Rectangle 295"/>
            <p:cNvSpPr>
              <a:spLocks noChangeArrowheads="1"/>
            </p:cNvSpPr>
            <p:nvPr/>
          </p:nvSpPr>
          <p:spPr>
            <a:xfrm>
              <a:off x="756" y="2531"/>
              <a:ext cx="53" cy="24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514" name="Rectangle 296"/>
            <p:cNvSpPr>
              <a:spLocks noChangeArrowheads="1"/>
            </p:cNvSpPr>
            <p:nvPr/>
          </p:nvSpPr>
          <p:spPr>
            <a:xfrm>
              <a:off x="756" y="2492"/>
              <a:ext cx="29" cy="39"/>
            </a:xfrm>
            <a:prstGeom prst="rect">
              <a:avLst/>
            </a:prstGeom>
            <a:solidFill>
              <a:srgbClr val="046887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515" name="Freeform 297"/>
            <p:cNvSpPr/>
            <p:nvPr/>
          </p:nvSpPr>
          <p:spPr>
            <a:xfrm>
              <a:off x="756" y="2164"/>
              <a:ext cx="48" cy="271"/>
            </a:xfrm>
            <a:custGeom>
              <a:avLst/>
              <a:gdLst/>
              <a:cxnLst>
                <a:cxn ang="0">
                  <a:pos x="210" y="0"/>
                </a:cxn>
                <a:cxn ang="0">
                  <a:pos x="210" y="952"/>
                </a:cxn>
                <a:cxn ang="0">
                  <a:pos x="148" y="1100"/>
                </a:cxn>
                <a:cxn ang="0">
                  <a:pos x="148" y="1100"/>
                </a:cxn>
                <a:cxn ang="0">
                  <a:pos x="0" y="1162"/>
                </a:cxn>
                <a:cxn ang="0">
                  <a:pos x="0" y="1161"/>
                </a:cxn>
                <a:cxn ang="0">
                  <a:pos x="0" y="1075"/>
                </a:cxn>
                <a:cxn ang="0">
                  <a:pos x="0" y="1075"/>
                </a:cxn>
                <a:cxn ang="0">
                  <a:pos x="87" y="1039"/>
                </a:cxn>
                <a:cxn ang="0">
                  <a:pos x="88" y="1039"/>
                </a:cxn>
                <a:cxn ang="0">
                  <a:pos x="124" y="952"/>
                </a:cxn>
                <a:cxn ang="0">
                  <a:pos x="124" y="0"/>
                </a:cxn>
                <a:cxn ang="0">
                  <a:pos x="210" y="0"/>
                </a:cxn>
              </a:cxnLst>
              <a:rect l="0" t="0" r="r" b="b"/>
              <a:pathLst>
                <a:path w="210" h="1162">
                  <a:moveTo>
                    <a:pt x="210" y="0"/>
                  </a:moveTo>
                  <a:lnTo>
                    <a:pt x="210" y="952"/>
                  </a:lnTo>
                  <a:cubicBezTo>
                    <a:pt x="210" y="1009"/>
                    <a:pt x="186" y="1062"/>
                    <a:pt x="148" y="1100"/>
                  </a:cubicBezTo>
                  <a:lnTo>
                    <a:pt x="148" y="1100"/>
                  </a:lnTo>
                  <a:cubicBezTo>
                    <a:pt x="110" y="1138"/>
                    <a:pt x="58" y="1162"/>
                    <a:pt x="0" y="1162"/>
                  </a:cubicBezTo>
                  <a:lnTo>
                    <a:pt x="0" y="1161"/>
                  </a:lnTo>
                  <a:lnTo>
                    <a:pt x="0" y="1075"/>
                  </a:lnTo>
                  <a:lnTo>
                    <a:pt x="0" y="1075"/>
                  </a:lnTo>
                  <a:cubicBezTo>
                    <a:pt x="34" y="1075"/>
                    <a:pt x="65" y="1061"/>
                    <a:pt x="87" y="1039"/>
                  </a:cubicBezTo>
                  <a:lnTo>
                    <a:pt x="88" y="1039"/>
                  </a:lnTo>
                  <a:cubicBezTo>
                    <a:pt x="110" y="1017"/>
                    <a:pt x="124" y="986"/>
                    <a:pt x="124" y="952"/>
                  </a:cubicBezTo>
                  <a:lnTo>
                    <a:pt x="124" y="0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  <p:sp>
          <p:nvSpPr>
            <p:cNvPr id="516" name="Rectangle 298"/>
            <p:cNvSpPr>
              <a:spLocks noChangeArrowheads="1"/>
            </p:cNvSpPr>
            <p:nvPr/>
          </p:nvSpPr>
          <p:spPr>
            <a:xfrm>
              <a:off x="756" y="2424"/>
              <a:ext cx="10" cy="68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/>
            </a:ln>
          </p:spPr>
          <p:txBody>
            <a:bodyPr vert="horz" wrap="square" lIns="51435" tIns="25718" rIns="51435" bIns="25718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 sz="1350"/>
            </a:p>
          </p:txBody>
        </p:sp>
      </p:grpSp>
      <p:pic>
        <p:nvPicPr>
          <p:cNvPr id="517" name="Рисунок 516" descr="004.emf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876709" y="4425491"/>
            <a:ext cx="983261" cy="5879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2279576" y="260648"/>
            <a:ext cx="8811839" cy="596476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Результаты российских учащихся  по отдельным областям содержания образования (2015-2016 годы)</a:t>
            </a:r>
            <a:endParaRPr lang="ru-RU" sz="24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91444" y="1736812"/>
            <a:ext cx="10307970" cy="4542495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4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Овал 108"/>
          <p:cNvSpPr/>
          <p:nvPr/>
        </p:nvSpPr>
        <p:spPr>
          <a:xfrm>
            <a:off x="4981805" y="2122063"/>
            <a:ext cx="2330719" cy="2158671"/>
          </a:xfrm>
          <a:prstGeom prst="ellipse">
            <a:avLst/>
          </a:prstGeom>
          <a:solidFill>
            <a:srgbClr val="00b0f0">
              <a:alpha val="96000"/>
            </a:srgbClr>
          </a:solidFill>
          <a:ln w="25400">
            <a:solidFill>
              <a:srgbClr val="2f559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anchor="ctr"/>
          <a:p>
            <a:pPr algn="ctr">
              <a:defRPr/>
            </a:pPr>
            <a:endParaRPr lang="ru-RU" altLang="en-US"/>
          </a:p>
        </p:txBody>
      </p:sp>
      <p:sp>
        <p:nvSpPr>
          <p:cNvPr id="44" name="TextBox 43"/>
          <p:cNvSpPr txBox="1"/>
          <p:nvPr/>
        </p:nvSpPr>
        <p:spPr>
          <a:xfrm>
            <a:off x="2197986" y="460709"/>
            <a:ext cx="8325158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ru-RU" sz="2400" b="1" spc="-30">
                <a:solidFill>
                  <a:schemeClr val="bg1">
                    <a:lumMod val="50000"/>
                  </a:schemeClr>
                </a:solidFill>
                <a:latin typeface="Arial"/>
                <a:ea typeface="Open Sans"/>
                <a:cs typeface="Arial"/>
              </a:rPr>
              <a:t>Концептуальная рамка оценки функциональной грамотности в исследовании  </a:t>
            </a:r>
            <a:r>
              <a:rPr lang="en-US" sz="2400" b="1" spc="-30">
                <a:solidFill>
                  <a:schemeClr val="bg1">
                    <a:lumMod val="50000"/>
                  </a:schemeClr>
                </a:solidFill>
                <a:latin typeface="Arial"/>
                <a:ea typeface="Open Sans"/>
                <a:cs typeface="Arial"/>
              </a:rPr>
              <a:t>PISA</a:t>
            </a:r>
            <a:endParaRPr lang="ru-RU" sz="2400" b="1" spc="-30">
              <a:solidFill>
                <a:schemeClr val="bg1">
                  <a:lumMod val="50000"/>
                </a:schemeClr>
              </a:solidFill>
              <a:latin typeface="Arial"/>
              <a:ea typeface="Open Sans"/>
              <a:cs typeface="Arial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420836" y="6498516"/>
            <a:ext cx="1735198" cy="807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sz="525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  <a:endParaRPr lang="ru-RU" sz="525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5728375" y="3664287"/>
            <a:ext cx="2448166" cy="2223337"/>
          </a:xfrm>
          <a:prstGeom prst="ellipse">
            <a:avLst/>
          </a:prstGeom>
          <a:solidFill>
            <a:srgbClr val="b0ea88">
              <a:alpha val="89800"/>
            </a:srgb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anchor="ctr"/>
          <a:p>
            <a:pPr algn="ctr">
              <a:defRPr/>
            </a:pPr>
            <a:endParaRPr lang="ru-RU" altLang="en-US"/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3974809" y="2680495"/>
            <a:ext cx="870728" cy="1069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3730478" y="3337675"/>
            <a:ext cx="991199" cy="438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892196" y="3938044"/>
            <a:ext cx="783929" cy="49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7956848" y="2714618"/>
            <a:ext cx="1245103" cy="340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>
                <a:solidFill>
                  <a:schemeClr val="bg1"/>
                </a:solidFill>
                <a:latin typeface="Arial"/>
                <a:ea typeface="Open Sans Light"/>
                <a:cs typeface="Arial"/>
              </a:rPr>
              <a:t>Разделы математики</a:t>
            </a:r>
            <a:endParaRPr lang="ru-RU" sz="900" b="1">
              <a:solidFill>
                <a:schemeClr val="bg1"/>
              </a:solidFill>
              <a:latin typeface="Arial"/>
              <a:ea typeface="Open Sans Light"/>
              <a:cs typeface="Arial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8925301" y="3397959"/>
            <a:ext cx="1597843" cy="45498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Open Sans Light"/>
                <a:cs typeface="Arial"/>
              </a:rPr>
              <a:t>Цели чтения</a:t>
            </a:r>
            <a:endParaRPr lang="ru-RU" sz="900" b="1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Open Sans Light"/>
              <a:cs typeface="Arial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8904539" y="4777334"/>
            <a:ext cx="1595471" cy="7559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>
                <a:solidFill>
                  <a:schemeClr val="bg1"/>
                </a:solidFill>
                <a:latin typeface="Arial"/>
                <a:cs typeface="Arial"/>
              </a:rPr>
              <a:t>Здоровье, ресурсы</a:t>
            </a:r>
            <a:endParaRPr lang="ru-RU" sz="900" b="1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sz="900" b="1">
                <a:solidFill>
                  <a:schemeClr val="bg1"/>
                </a:solidFill>
                <a:latin typeface="Arial"/>
                <a:cs typeface="Arial"/>
              </a:rPr>
              <a:t>окружающая среда,</a:t>
            </a:r>
            <a:endParaRPr lang="ru-RU" sz="900" b="1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sz="900" b="1">
                <a:solidFill>
                  <a:schemeClr val="bg1"/>
                </a:solidFill>
                <a:latin typeface="Arial"/>
                <a:cs typeface="Arial"/>
              </a:rPr>
              <a:t>связь науки и технологии</a:t>
            </a:r>
            <a:endParaRPr lang="ru-RU" sz="900" b="1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7126261" y="1984363"/>
            <a:ext cx="813969" cy="7463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V="1">
            <a:off x="7143111" y="2371451"/>
            <a:ext cx="1742205" cy="381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7181899" y="2770181"/>
            <a:ext cx="741712" cy="146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endCxn id="67" idx="1"/>
          </p:cNvCxnSpPr>
          <p:nvPr/>
        </p:nvCxnSpPr>
        <p:spPr>
          <a:xfrm flipV="1">
            <a:off x="8077200" y="3625452"/>
            <a:ext cx="848101" cy="1025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endCxn id="69" idx="1"/>
          </p:cNvCxnSpPr>
          <p:nvPr/>
        </p:nvCxnSpPr>
        <p:spPr>
          <a:xfrm>
            <a:off x="7979090" y="4768089"/>
            <a:ext cx="925449" cy="38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 flipV="1">
            <a:off x="8077200" y="4394768"/>
            <a:ext cx="848101" cy="289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Прямоугольник 82"/>
          <p:cNvSpPr/>
          <p:nvPr/>
        </p:nvSpPr>
        <p:spPr>
          <a:xfrm>
            <a:off x="1689392" y="4007479"/>
            <a:ext cx="2224283" cy="101507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8588" indent="-128588">
              <a:buFont typeface="Arial"/>
              <a:buChar char="•"/>
              <a:defRPr/>
            </a:pPr>
            <a:r>
              <a:rPr lang="ru-RU" sz="900" b="1">
                <a:solidFill>
                  <a:schemeClr val="bg1"/>
                </a:solidFill>
                <a:latin typeface="Arial"/>
                <a:ea typeface="Open Sans Light"/>
                <a:cs typeface="Arial"/>
              </a:rPr>
              <a:t>давать научные объяснения,</a:t>
            </a:r>
            <a:endParaRPr lang="ru-RU" sz="900" b="1">
              <a:solidFill>
                <a:schemeClr val="bg1"/>
              </a:solidFill>
              <a:latin typeface="Arial"/>
              <a:ea typeface="Open Sans Light"/>
              <a:cs typeface="Arial"/>
            </a:endParaRPr>
          </a:p>
          <a:p>
            <a:pPr marL="128588" indent="-128588">
              <a:buFont typeface="Arial"/>
              <a:buChar char="•"/>
              <a:defRPr/>
            </a:pPr>
            <a:r>
              <a:rPr lang="ru-RU" sz="900" b="1">
                <a:solidFill>
                  <a:schemeClr val="bg1"/>
                </a:solidFill>
                <a:latin typeface="Arial"/>
                <a:ea typeface="Open Sans Light"/>
                <a:cs typeface="Arial"/>
              </a:rPr>
              <a:t>применять естественно-научные методы исследования, </a:t>
            </a:r>
            <a:endParaRPr lang="ru-RU" sz="900" b="1">
              <a:solidFill>
                <a:schemeClr val="bg1"/>
              </a:solidFill>
              <a:latin typeface="Arial"/>
              <a:ea typeface="Open Sans Light"/>
              <a:cs typeface="Arial"/>
            </a:endParaRPr>
          </a:p>
          <a:p>
            <a:pPr marL="128588" indent="-128588">
              <a:buFont typeface="Arial"/>
              <a:buChar char="•"/>
              <a:defRPr/>
            </a:pPr>
            <a:r>
              <a:rPr lang="ru-RU" sz="900" b="1">
                <a:solidFill>
                  <a:schemeClr val="bg1"/>
                </a:solidFill>
                <a:latin typeface="Arial"/>
                <a:ea typeface="Open Sans Light"/>
                <a:cs typeface="Arial"/>
              </a:rPr>
              <a:t>интерпретировать данные,  делать выводы</a:t>
            </a:r>
            <a:endParaRPr lang="ru-RU" sz="900" b="1">
              <a:solidFill>
                <a:schemeClr val="bg1"/>
              </a:solidFill>
              <a:latin typeface="Arial"/>
              <a:ea typeface="Open Sans Light"/>
              <a:cs typeface="Arial"/>
            </a:endParaRPr>
          </a:p>
          <a:p>
            <a:pPr lvl="0">
              <a:defRPr/>
            </a:pPr>
            <a:endParaRPr lang="ru-RU" sz="900">
              <a:solidFill>
                <a:schemeClr val="bg1"/>
              </a:solidFill>
              <a:latin typeface="Arial"/>
              <a:ea typeface="Open Sans Light"/>
              <a:cs typeface="Arial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5217839" y="2840025"/>
            <a:ext cx="1845901" cy="5394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500" b="1">
                <a:solidFill>
                  <a:schemeClr val="bg1"/>
                </a:solidFill>
                <a:latin typeface="Arial"/>
                <a:ea typeface="Open Sans Light"/>
                <a:cs typeface="Arial"/>
              </a:rPr>
              <a:t>Содержательная </a:t>
            </a:r>
            <a:endParaRPr lang="ru-RU" sz="1500" b="1">
              <a:solidFill>
                <a:schemeClr val="bg1"/>
              </a:solidFill>
              <a:latin typeface="Arial"/>
              <a:ea typeface="Open Sans Light"/>
              <a:cs typeface="Arial"/>
            </a:endParaRPr>
          </a:p>
          <a:p>
            <a:pPr lvl="0" algn="ctr">
              <a:defRPr/>
            </a:pPr>
            <a:r>
              <a:rPr lang="ru-RU" sz="1500" b="1">
                <a:solidFill>
                  <a:schemeClr val="bg1"/>
                </a:solidFill>
                <a:latin typeface="Arial"/>
                <a:ea typeface="Open Sans Light"/>
                <a:cs typeface="Arial"/>
              </a:rPr>
              <a:t>модель</a:t>
            </a:r>
            <a:endParaRPr lang="ru-RU" sz="1500" b="1">
              <a:solidFill>
                <a:schemeClr val="bg1"/>
              </a:solidFill>
              <a:latin typeface="Arial"/>
              <a:ea typeface="Open Sans Light"/>
              <a:cs typeface="Arial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699885" y="4431070"/>
            <a:ext cx="1468755" cy="5539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500" b="1">
                <a:solidFill>
                  <a:schemeClr val="bg1"/>
                </a:solidFill>
                <a:latin typeface="Arial"/>
                <a:ea typeface="Open Sans Light"/>
                <a:cs typeface="Arial"/>
              </a:rPr>
              <a:t>Контексты</a:t>
            </a:r>
            <a:endParaRPr lang="ru-RU" sz="1500" b="1">
              <a:solidFill>
                <a:schemeClr val="bg1"/>
              </a:solidFill>
              <a:latin typeface="Arial"/>
              <a:ea typeface="Open Sans Light"/>
              <a:cs typeface="Arial"/>
            </a:endParaRPr>
          </a:p>
          <a:p>
            <a:pPr algn="ctr">
              <a:defRPr/>
            </a:pPr>
            <a:r>
              <a:rPr lang="ru-RU" sz="1500" b="1">
                <a:solidFill>
                  <a:schemeClr val="bg1"/>
                </a:solidFill>
                <a:latin typeface="Arial"/>
                <a:ea typeface="Open Sans Light"/>
                <a:cs typeface="Arial"/>
              </a:rPr>
              <a:t>или ситуации</a:t>
            </a:r>
            <a:endParaRPr lang="ru-RU" sz="1500" b="1">
              <a:solidFill>
                <a:schemeClr val="bg1"/>
              </a:solidFill>
              <a:latin typeface="Arial"/>
              <a:ea typeface="Open Sans Light"/>
              <a:cs typeface="Arial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2339370" y="1622767"/>
            <a:ext cx="1959676" cy="10150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ru-RU" sz="9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Open Sans Light"/>
                <a:cs typeface="Arial"/>
              </a:rPr>
              <a:t>Работать с информацией:</a:t>
            </a:r>
            <a:endParaRPr lang="ru-RU" sz="900" b="1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Open Sans Light"/>
              <a:cs typeface="Arial"/>
            </a:endParaRPr>
          </a:p>
          <a:p>
            <a:pPr lvl="0">
              <a:defRPr/>
            </a:pPr>
            <a:endParaRPr lang="ru-RU" sz="900" b="1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Open Sans Light"/>
              <a:cs typeface="Arial"/>
            </a:endParaRPr>
          </a:p>
          <a:p>
            <a:pPr indent="42863">
              <a:buFont typeface="Arial"/>
              <a:buChar char="•"/>
              <a:defRPr/>
            </a:pPr>
            <a:r>
              <a:rPr lang="ru-RU" sz="9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Open Sans Light"/>
                <a:cs typeface="Arial"/>
              </a:rPr>
              <a:t>находить и извлекать,</a:t>
            </a:r>
            <a:endParaRPr lang="ru-RU" sz="900" b="1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Open Sans Light"/>
              <a:cs typeface="Arial"/>
            </a:endParaRPr>
          </a:p>
          <a:p>
            <a:pPr indent="42863">
              <a:buFont typeface="Arial"/>
              <a:buChar char="•"/>
              <a:defRPr/>
            </a:pPr>
            <a:r>
              <a:rPr lang="ru-RU" sz="9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Open Sans Light"/>
                <a:cs typeface="Arial"/>
              </a:rPr>
              <a:t>осмысливать и оценивать,</a:t>
            </a:r>
            <a:endParaRPr lang="ru-RU" sz="900" b="1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Open Sans Light"/>
              <a:cs typeface="Arial"/>
            </a:endParaRPr>
          </a:p>
          <a:p>
            <a:pPr indent="42863">
              <a:buFont typeface="Arial"/>
              <a:buChar char="•"/>
              <a:defRPr/>
            </a:pPr>
            <a:r>
              <a:rPr lang="ru-RU" sz="9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Open Sans Light"/>
                <a:cs typeface="Arial"/>
              </a:rPr>
              <a:t>интерпретировать</a:t>
            </a:r>
            <a:endParaRPr lang="ru-RU" sz="900" b="1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Open Sans Light"/>
              <a:cs typeface="Arial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8901934" y="1988814"/>
            <a:ext cx="1459253" cy="53821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>
                <a:solidFill>
                  <a:schemeClr val="bg1"/>
                </a:solidFill>
                <a:latin typeface="Arial"/>
                <a:ea typeface="Open Sans Light"/>
                <a:cs typeface="Arial"/>
              </a:rPr>
              <a:t>Естественно-научные предметы</a:t>
            </a:r>
            <a:endParaRPr lang="ru-RU" sz="900" b="1">
              <a:solidFill>
                <a:schemeClr val="bg1"/>
              </a:solidFill>
              <a:latin typeface="Arial"/>
              <a:ea typeface="Open Sans Light"/>
              <a:cs typeface="Arial"/>
            </a:endParaRPr>
          </a:p>
          <a:p>
            <a:pPr algn="ctr">
              <a:defRPr/>
            </a:pPr>
            <a:r>
              <a:rPr lang="ru-RU" sz="900" b="1">
                <a:solidFill>
                  <a:schemeClr val="bg1"/>
                </a:solidFill>
                <a:latin typeface="Arial"/>
                <a:ea typeface="Open Sans Light"/>
                <a:cs typeface="Arial"/>
              </a:rPr>
              <a:t>Методология</a:t>
            </a:r>
            <a:endParaRPr lang="ru-RU" sz="900" b="1">
              <a:solidFill>
                <a:schemeClr val="bg1"/>
              </a:solidFill>
              <a:latin typeface="Arial"/>
              <a:ea typeface="Open Sans Light"/>
              <a:cs typeface="Arial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1719318" y="2770181"/>
            <a:ext cx="1959676" cy="101507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ru-RU" sz="900" b="1">
                <a:solidFill>
                  <a:schemeClr val="bg1"/>
                </a:solidFill>
                <a:latin typeface="Arial"/>
                <a:ea typeface="Open Sans Light"/>
                <a:cs typeface="Arial"/>
              </a:rPr>
              <a:t>Формулировать, применять интерпретировать и оценивать результаты с позиций математики и реальной проблемы</a:t>
            </a:r>
            <a:endParaRPr lang="ru-RU" sz="900" b="1">
              <a:solidFill>
                <a:schemeClr val="bg1"/>
              </a:solidFill>
              <a:latin typeface="Arial"/>
              <a:ea typeface="Open Sans Light"/>
              <a:cs typeface="Arial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8904539" y="3929466"/>
            <a:ext cx="1595471" cy="7465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>
                <a:latin typeface="Arial"/>
                <a:cs typeface="Arial"/>
              </a:rPr>
              <a:t>Мир индивидуума, социума,</a:t>
            </a:r>
            <a:endParaRPr lang="ru-RU" sz="900" b="1">
              <a:latin typeface="Arial"/>
              <a:cs typeface="Arial"/>
            </a:endParaRPr>
          </a:p>
          <a:p>
            <a:pPr algn="ctr">
              <a:defRPr/>
            </a:pPr>
            <a:r>
              <a:rPr lang="ru-RU" sz="900" b="1">
                <a:latin typeface="Arial"/>
                <a:cs typeface="Arial"/>
              </a:rPr>
              <a:t>образования и науки</a:t>
            </a:r>
            <a:endParaRPr lang="ru-RU" sz="900" b="1">
              <a:latin typeface="Arial"/>
              <a:cs typeface="Arial"/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7473491" y="1590258"/>
            <a:ext cx="1245103" cy="3401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Open Sans Light"/>
                <a:cs typeface="Arial"/>
              </a:rPr>
              <a:t>Типы текста</a:t>
            </a:r>
            <a:endParaRPr lang="ru-RU" sz="900" b="1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Open Sans Light"/>
              <a:cs typeface="Arial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4271047" y="3595243"/>
            <a:ext cx="2451850" cy="2155267"/>
          </a:xfrm>
          <a:prstGeom prst="ellipse">
            <a:avLst/>
          </a:prstGeom>
          <a:solidFill>
            <a:schemeClr val="accent4">
              <a:lumMod val="60000"/>
              <a:lumOff val="40000"/>
              <a:alpha val="88000"/>
            </a:schemeClr>
          </a:solidFill>
          <a:ln w="254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ru-RU" altLang="en-US"/>
          </a:p>
        </p:txBody>
      </p:sp>
      <p:sp>
        <p:nvSpPr>
          <p:cNvPr id="61" name="Прямоугольник 60"/>
          <p:cNvSpPr/>
          <p:nvPr/>
        </p:nvSpPr>
        <p:spPr>
          <a:xfrm>
            <a:off x="4556047" y="4442151"/>
            <a:ext cx="19457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500" b="1">
                <a:solidFill>
                  <a:schemeClr val="bg1"/>
                </a:solidFill>
                <a:latin typeface="Arial"/>
                <a:ea typeface="Open Sans Light"/>
                <a:cs typeface="Arial"/>
              </a:rPr>
              <a:t>Компетентностная</a:t>
            </a:r>
            <a:endParaRPr lang="ru-RU" sz="1500" b="1">
              <a:solidFill>
                <a:schemeClr val="bg1"/>
              </a:solidFill>
              <a:latin typeface="Arial"/>
              <a:ea typeface="Open Sans Light"/>
              <a:cs typeface="Arial"/>
            </a:endParaRPr>
          </a:p>
          <a:p>
            <a:pPr lvl="0" algn="ctr">
              <a:defRPr/>
            </a:pPr>
            <a:r>
              <a:rPr lang="ru-RU" sz="1500" b="1">
                <a:solidFill>
                  <a:schemeClr val="bg1"/>
                </a:solidFill>
                <a:latin typeface="Arial"/>
                <a:ea typeface="Open Sans Light"/>
                <a:cs typeface="Arial"/>
              </a:rPr>
              <a:t> модель</a:t>
            </a:r>
            <a:endParaRPr lang="ru-RU" sz="1500" b="1">
              <a:solidFill>
                <a:schemeClr val="bg1"/>
              </a:solidFill>
              <a:latin typeface="Arial"/>
              <a:ea typeface="Open Sans Light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727329" y="4016888"/>
            <a:ext cx="1253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900" b="1">
                <a:solidFill>
                  <a:schemeClr val="bg1"/>
                </a:solidFill>
                <a:latin typeface="Arial"/>
                <a:ea typeface="Open Sans Light"/>
                <a:cs typeface="Arial"/>
              </a:rPr>
              <a:t>БЛОК </a:t>
            </a:r>
            <a:endParaRPr lang="ru-RU" sz="900" b="1">
              <a:solidFill>
                <a:schemeClr val="bg1"/>
              </a:solidFill>
              <a:latin typeface="Arial"/>
              <a:ea typeface="Open Sans Light"/>
              <a:cs typeface="Arial"/>
            </a:endParaRPr>
          </a:p>
          <a:p>
            <a:pPr algn="ctr">
              <a:defRPr/>
            </a:pPr>
            <a:r>
              <a:rPr lang="ru-RU" sz="900" b="1">
                <a:solidFill>
                  <a:schemeClr val="bg1"/>
                </a:solidFill>
                <a:latin typeface="Arial"/>
                <a:ea typeface="Open Sans Light"/>
                <a:cs typeface="Arial"/>
              </a:rPr>
              <a:t>ЗАДАНИЙ</a:t>
            </a:r>
            <a:endParaRPr lang="ru-RU" sz="900" b="1">
              <a:solidFill>
                <a:schemeClr val="bg1"/>
              </a:solidFill>
              <a:latin typeface="Arial"/>
              <a:ea typeface="Open Sans Light"/>
              <a:cs typeface="Arial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793332" y="5459297"/>
            <a:ext cx="211370" cy="1657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endParaRPr lang="ru-RU" sz="900">
              <a:solidFill>
                <a:schemeClr val="bg1"/>
              </a:solidFill>
              <a:latin typeface="Arial"/>
              <a:ea typeface="Open Sans Light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04702" y="5484791"/>
            <a:ext cx="2122519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675">
                <a:latin typeface="Arial"/>
                <a:ea typeface="Open Sans Light"/>
                <a:cs typeface="Arial"/>
              </a:rPr>
              <a:t>Естественно–научная грамотность</a:t>
            </a:r>
            <a:endParaRPr lang="ru-RU" sz="675">
              <a:latin typeface="Arial"/>
              <a:ea typeface="Open Sans Light"/>
              <a:cs typeface="Arial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793332" y="5662434"/>
            <a:ext cx="211370" cy="16709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endParaRPr lang="ru-RU" sz="900" b="1">
              <a:solidFill>
                <a:schemeClr val="bg1"/>
              </a:solidFill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793332" y="5260083"/>
            <a:ext cx="211370" cy="1618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endParaRPr lang="ru-RU" sz="900" b="1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Open Sans Light"/>
              <a:cs typeface="Arial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992504" y="5272367"/>
            <a:ext cx="2122519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675">
                <a:latin typeface="Arial"/>
                <a:ea typeface="Open Sans Light"/>
                <a:cs typeface="Arial"/>
              </a:rPr>
              <a:t>Читательская грамотность</a:t>
            </a:r>
            <a:endParaRPr lang="ru-RU" sz="675">
              <a:latin typeface="Arial"/>
              <a:ea typeface="Open Sans Light"/>
              <a:cs typeface="Arial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2004701" y="5662433"/>
            <a:ext cx="2122519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675">
                <a:latin typeface="Open Sans Light"/>
                <a:ea typeface="Open Sans Light"/>
                <a:cs typeface="Open Sans Light"/>
              </a:rPr>
              <a:t>Математическая грамотность</a:t>
            </a:r>
            <a:endParaRPr lang="ru-RU" sz="675"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4CB9B150-16F9-4654-A9FF-3F04349E5D0B}" type="slidenum">
              <a:rPr lang="en-US">
                <a:solidFill>
                  <a:schemeClr val="tx2"/>
                </a:solidFill>
              </a:rPr>
              <a:pPr lvl="0">
                <a:defRPr/>
              </a:pPr>
              <a:t>36</a:t>
            </a:fld>
            <a:endParaRPr 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Select="1" noChangeAspect="1"/>
          </p:cNvGraphicFramePr>
          <p:nvPr/>
        </p:nvGraphicFramePr>
        <p:xfrm>
          <a:off x="1525191" y="858441"/>
          <a:ext cx="1191" cy="1191"/>
        </p:xfrm>
        <a:graphic>
          <a:graphicData uri="http://schemas.openxmlformats.org/presentationml/2006/ole">
            <p:oleObj spid="_x0000_s6148" name="Слайд think-cell" r:id="rId4" imgW="359" imgH="360" progId="TCLayout.ActiveDocument.1">
              <p:embed/>
            </p:oleObj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612324" y="296652"/>
            <a:ext cx="10579676" cy="69418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  <a:defRPr/>
            </a:pPr>
            <a:r>
              <a:rPr lang="ru-RU" sz="2400" b="1" spc="-30">
                <a:solidFill>
                  <a:srgbClr val="c00000"/>
                </a:solidFill>
                <a:latin typeface="Arial"/>
                <a:ea typeface="Open Sans"/>
                <a:cs typeface="Arial"/>
              </a:rPr>
              <a:t>Серия «Функциональная грамотность»</a:t>
            </a:r>
            <a:endParaRPr lang="ru-RU" sz="2400" b="1" spc="-30">
              <a:solidFill>
                <a:srgbClr val="c00000"/>
              </a:solidFill>
              <a:latin typeface="Arial"/>
              <a:ea typeface="Open Sans"/>
              <a:cs typeface="Arial"/>
            </a:endParaRPr>
          </a:p>
          <a:p>
            <a:pPr algn="ctr">
              <a:lnSpc>
                <a:spcPct val="95000"/>
              </a:lnSpc>
              <a:defRPr/>
            </a:pPr>
            <a:r>
              <a:rPr lang="ru-RU" altLang="en-US" sz="2400" b="1" spc="-30">
                <a:solidFill>
                  <a:srgbClr val="c00000"/>
                </a:solidFill>
                <a:latin typeface="Arial"/>
                <a:ea typeface="Open Sans"/>
                <a:cs typeface="Arial"/>
              </a:rPr>
              <a:t>            </a:t>
            </a:r>
            <a:r>
              <a:rPr lang="en-US" altLang="ru-RU" sz="2400" b="1" spc="-30">
                <a:solidFill>
                  <a:srgbClr val="c00000"/>
                </a:solidFill>
                <a:latin typeface="Arial"/>
                <a:ea typeface="Open Sans"/>
                <a:cs typeface="Arial"/>
              </a:rPr>
              <a:t>2020</a:t>
            </a:r>
            <a:r>
              <a:rPr lang="ru-RU" altLang="en-US" sz="2400" b="1" spc="-30">
                <a:solidFill>
                  <a:srgbClr val="c00000"/>
                </a:solidFill>
                <a:latin typeface="Arial"/>
                <a:ea typeface="Open Sans"/>
                <a:cs typeface="Arial"/>
              </a:rPr>
              <a:t> г</a:t>
            </a:r>
            <a:endParaRPr lang="ru-RU" altLang="en-US" sz="2400" b="1" spc="-30">
              <a:solidFill>
                <a:srgbClr val="c00000"/>
              </a:solidFill>
              <a:latin typeface="Arial"/>
              <a:ea typeface="Open Sans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85834" y="4785576"/>
            <a:ext cx="22098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05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Open Sans Light"/>
                <a:cs typeface="Open Sans Light"/>
              </a:rPr>
              <a:t> </a:t>
            </a:r>
            <a:endParaRPr lang="ru-RU" sz="1050" b="1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28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981950" y="5624513"/>
            <a:ext cx="2057400" cy="273844"/>
          </a:xfrm>
        </p:spPr>
        <p:txBody>
          <a:bodyPr/>
          <a:lstStyle/>
          <a:p>
            <a:pPr lvl="0">
              <a:defRPr/>
            </a:pPr>
            <a:r>
              <a:rPr lang="ru-RU"/>
              <a:t>16</a:t>
            </a:r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739516" y="4823900"/>
            <a:ext cx="1400072" cy="1847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4888064" y="1535667"/>
            <a:ext cx="1336306" cy="1763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6347386" y="1526313"/>
            <a:ext cx="1369333" cy="1807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2520237" y="3632219"/>
            <a:ext cx="1424870" cy="1880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5010031" y="3618489"/>
            <a:ext cx="1337355" cy="1765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4106636" y="4634448"/>
            <a:ext cx="1459999" cy="192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1723973" y="1526313"/>
            <a:ext cx="1326881" cy="1751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12"/>
          <a:stretch>
            <a:fillRect/>
          </a:stretch>
        </p:blipFill>
        <p:spPr>
          <a:xfrm>
            <a:off x="3220964" y="1535928"/>
            <a:ext cx="1326880" cy="1751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Объект 4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8544271" y="4403580"/>
            <a:ext cx="1512168" cy="2043468"/>
          </a:xfrm>
          <a:prstGeom prst="rect">
            <a:avLst/>
          </a:prstGeom>
          <a:effectLst>
            <a:outerShdw blurRad="368300" dist="50800" dir="5400000" algn="ctr" rotWithShape="0">
              <a:srgbClr val="000000">
                <a:alpha val="43140"/>
              </a:srgbClr>
            </a:outerShdw>
          </a:effectLst>
        </p:spPr>
      </p:pic>
      <p:pic>
        <p:nvPicPr>
          <p:cNvPr id="21" name="Объект 5"/>
          <p:cNvPicPr>
            <a:picLocks noChangeAspect="1"/>
          </p:cNvPicPr>
          <p:nvPr/>
        </p:nvPicPr>
        <p:blipFill rotWithShape="1">
          <a:blip r:embed="rId14"/>
          <a:srcRect l="27530" t="18210" r="43050" b="13640"/>
          <a:stretch>
            <a:fillRect/>
          </a:stretch>
        </p:blipFill>
        <p:spPr>
          <a:xfrm>
            <a:off x="8436260" y="1808820"/>
            <a:ext cx="1546569" cy="2015226"/>
          </a:xfrm>
          <a:prstGeom prst="rect">
            <a:avLst/>
          </a:prstGeom>
          <a:effectLst>
            <a:outerShdw blurRad="342900" dist="50800" dir="5400000" algn="ctr" rotWithShape="0">
              <a:srgbClr val="000000">
                <a:alpha val="43140"/>
              </a:srgbClr>
            </a:outerShdw>
          </a:effectLst>
        </p:spPr>
      </p:pic>
      <p:pic>
        <p:nvPicPr>
          <p:cNvPr id="22" name="Объект 5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10201720" y="2533385"/>
            <a:ext cx="1330884" cy="1791229"/>
          </a:xfrm>
          <a:prstGeom prst="rect">
            <a:avLst/>
          </a:prstGeom>
          <a:effectLst>
            <a:outerShdw blurRad="355600" dist="50800" dir="5400000" algn="ctr" rotWithShape="0">
              <a:srgbClr val="000000">
                <a:alpha val="4314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6"/>
          <a:stretch>
            <a:fillRect/>
          </a:stretch>
        </p:blipFill>
        <p:spPr>
          <a:xfrm>
            <a:off x="10341326" y="4689140"/>
            <a:ext cx="1328834" cy="1836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/>
          </a:ln>
          <a:effectLst>
            <a:outerShdw blurRad="571500" dist="38100" dir="5400000" algn="t" rotWithShape="0">
              <a:prstClr val="black">
                <a:alpha val="1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5020" t="13450" r="30210" b="10470"/>
          <a:stretch>
            <a:fillRect/>
          </a:stretch>
        </p:blipFill>
        <p:spPr>
          <a:xfrm>
            <a:off x="2048068" y="325642"/>
            <a:ext cx="3744414" cy="46085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1990" t="40400" r="35020" b="13640"/>
          <a:stretch>
            <a:fillRect/>
          </a:stretch>
        </p:blipFill>
        <p:spPr>
          <a:xfrm>
            <a:off x="3183419" y="3851331"/>
            <a:ext cx="2984589" cy="2339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2330" t="45680" r="34330" b="10320"/>
          <a:stretch>
            <a:fillRect/>
          </a:stretch>
        </p:blipFill>
        <p:spPr>
          <a:xfrm>
            <a:off x="4504462" y="4653136"/>
            <a:ext cx="2792826" cy="207346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2590" t="16130" r="35010" b="13360"/>
          <a:stretch>
            <a:fillRect/>
          </a:stretch>
        </p:blipFill>
        <p:spPr>
          <a:xfrm>
            <a:off x="7300230" y="291030"/>
            <a:ext cx="4556410" cy="627594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Объект 4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0" y="3140968"/>
            <a:ext cx="2627353" cy="355528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317500" dist="50800" dir="5400000" algn="ctr" rotWithShape="0">
              <a:srgbClr val="000000">
                <a:alpha val="4314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>
              <a:defRPr/>
            </a:pPr>
            <a:fld id="{F1204EF3-BC8E-41DB-B4AE-185FC0527A3D}" type="slidenum"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4</a:t>
            </a:fld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92" name="Прямая соединительная линия 91"/>
          <p:cNvCxnSpPr/>
          <p:nvPr/>
        </p:nvCxnSpPr>
        <p:spPr>
          <a:xfrm>
            <a:off x="2068958" y="192082"/>
            <a:ext cx="1879" cy="626041"/>
          </a:xfrm>
          <a:prstGeom prst="line">
            <a:avLst/>
          </a:prstGeom>
          <a:ln>
            <a:solidFill>
              <a:srgbClr val="294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Прямоугольник 81"/>
          <p:cNvSpPr/>
          <p:nvPr/>
        </p:nvSpPr>
        <p:spPr>
          <a:xfrm>
            <a:off x="505556" y="1021190"/>
            <a:ext cx="11521281" cy="567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1531" hangingPunct="0">
              <a:spcAft>
                <a:spcPts val="600"/>
              </a:spcAft>
              <a:defRPr/>
            </a:pPr>
            <a:r>
              <a:rPr lang="ru-RU" sz="1600">
                <a:ea typeface="Avenir Book"/>
                <a:cs typeface="Avenir Book"/>
              </a:rPr>
              <a:t>Пособия способствуют формированию креативного мышления, предусматривают активность и самостоятельность обучающихся, сочетают индивидуальную и групповую работу, развивают навыки проектной и исследовательской деятельности.</a:t>
            </a:r>
            <a:endParaRPr lang="ru-RU" sz="1600">
              <a:ea typeface="Avenir Book"/>
              <a:cs typeface="Avenir Book"/>
            </a:endParaRPr>
          </a:p>
        </p:txBody>
      </p:sp>
      <p:pic>
        <p:nvPicPr>
          <p:cNvPr id="1031" name="Picture 7" descr="ÐÐ·Ð¾Ð±ÑÐ°Ð¶ÐµÐ½Ð¸Ðµ Ð Ð°Ð·Ð²Ð¸ÑÐ¸Ðµ Ð¼Ð°ÑÐµÐ¼Ð°ÑÐ¸ÑÐµÑÐºÐ¸Ñ ÑÐ¿Ð¾ÑÐ¾Ð±Ð½Ð¾ÑÑÐµÐ¹. 3-4 ÐºÐ»Ð°ÑÑÑ.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181394" y="4460112"/>
            <a:ext cx="1644081" cy="2200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5" name="Picture 11" descr="ÐÐ·Ð¾Ð±ÑÐ°Ð¶ÐµÐ½Ð¸Ðµ ÐÑÐ°Ð¼Ð¾ÑÐ½ÑÐ¹ ÑÐ¸ÑÐ°ÑÐµÐ»Ñ. ÐÐ±ÑÑÐµÐ½Ð¸Ðµ ÑÐ¼ÑÑÐ»Ð¾Ð²Ð¾Ð¼Ñ ÑÑÐµÐ½Ð¸Ñ. 3-4 ÐºÐ»Ð°ÑÑÑ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844191" y="1812638"/>
            <a:ext cx="1733026" cy="2302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7" name="Picture 13" descr="ÐÐ·Ð¾Ð±ÑÐ°Ð¶ÐµÐ½Ð¸Ðµ ÐÑÐ°Ð¼Ð¾ÑÐ½ÑÐ¹ ÑÐ¸ÑÐ°ÑÐµÐ»Ñ. ÐÐ±ÑÑÐµÐ½Ð¸Ðµ ÑÐ¼ÑÑÐ»Ð¾Ð²Ð¾Ð¼Ñ ÑÑÐµÐ½Ð¸Ñ. 1-2 ÐºÐ»Ð°ÑÑÑ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253093" y="1811688"/>
            <a:ext cx="1742116" cy="2303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9" name="Picture 15" descr="ÐÐ·Ð¾Ð±ÑÐ°Ð¶ÐµÐ½Ð¸Ðµ ÐÐµÐ¾Ð¼ÐµÑÑÐ¸Ñ Ð²Ð¾ÐºÑÑÐ³ Ð½Ð°Ñ. 3-4 ÐºÐ»Ð°ÑÑÑ.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5534240" y="1945733"/>
            <a:ext cx="1705880" cy="2282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41" name="Picture 17" descr="ÐÐ·Ð¾Ð±ÑÐ°Ð¶ÐµÐ½Ð¸Ðµ ÐÐµÐ¾Ð¼ÐµÑÑÐ¸Ñ Ð²Ð¾ÐºÑÑÐ³ Ð½Ð°Ñ. 1-2 ÐºÐ»Ð°ÑÑÑ.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3965679" y="1918546"/>
            <a:ext cx="1705880" cy="2282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ÐÐ·Ð¾Ð±ÑÐ°Ð¶ÐµÐ½Ð¸Ðµ Ð Ð°Ð·Ð²Ð¸ÑÐ¸Ðµ Ð¼Ð°ÑÐµÐ¼Ð°ÑÐ¸ÑÐµÑÐºÐ¸Ñ ÑÐ¿Ð¾ÑÐ¾Ð±Ð½Ð¾ÑÑÐµÐ¹. 1-2 ÐºÐ»Ð°ÑÑÑ."/>
          <p:cNvPicPr>
            <a:picLocks noChangeAspect="1" noChangeArrowheads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005494" y="4413676"/>
            <a:ext cx="1673225" cy="2244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ÐÐ·Ð¾Ð±ÑÐ°Ð¶ÐµÐ½Ð¸Ðµ Ð§ÑÐ¾ Ð¼Ñ Ð·Ð½Ð°ÐµÐ¼ Ð¿ÑÐ¾ ÑÐ¾, ÑÑÐ¾ Ð½Ð°Ñ Ð¾ÐºÑÑÐ¶Ð°ÐµÑ? Ð¢ÐµÑÑÐ°Ð´Ñ-Ð¿ÑÐ°ÐºÑÐ¸ÐºÑÐ¼ Ð 2-Ñ Ñ.. Ð§.2"/>
          <p:cNvPicPr>
            <a:picLocks noChangeAspect="1" noChangeArrowheads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9738944" y="1915147"/>
            <a:ext cx="1703259" cy="22357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ÐÐ·Ð¾Ð±ÑÐ°Ð¶ÐµÐ½Ð¸Ðµ Ð§ÑÐ¾ Ð¼Ñ Ð·Ð½Ð°ÐµÐ¼ Ð¿ÑÐ¾ ÑÐ¾, ÑÑÐ¾ Ð½Ð°Ñ Ð¾ÐºÑÑÐ¶Ð°ÐµÑ? Ð¢ÐµÑÑÐ°Ð´Ñ-Ð¿ÑÐ°ÐºÑÐ¸ÐºÑÐ¼ Ð 2-Ñ Ñ.. Ð§.1"/>
          <p:cNvPicPr>
            <a:picLocks noChangeAspect="1" noChangeArrowheads="1"/>
          </p:cNvPicPr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7644602" y="1886750"/>
            <a:ext cx="1754890" cy="2314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4" name="Picture 6" descr="ÐÐ·Ð¾Ð±ÑÐ°Ð¶ÐµÐ½Ð¸Ðµ ÐÑÐ½Ð¾Ð²Ñ Ð¸Ð½ÑÐ¾Ð³ÑÐ°ÑÐ¸ÐºÐ¸. 1-4 ÐºÐ»Ð°ÑÑÑ."/>
          <p:cNvPicPr>
            <a:picLocks noChangeAspect="1" noChangeArrowheads="1"/>
          </p:cNvPicPr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5534240" y="4476907"/>
            <a:ext cx="1685468" cy="2244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2" descr="ÐÐ·Ð¾Ð±ÑÐ°Ð¶ÐµÐ½Ð¸Ðµ Ð¨ÐºÐ¾Ð»Ð° ÑÐ½Ð¾Ð³Ð¾ Ð°ÑÑÑÐ¾Ð½Ð¾Ð¼Ð°. 3-4 ÐºÐ»Ð°ÑÑÑ."/>
          <p:cNvPicPr>
            <a:picLocks noChangeAspect="1" noChangeArrowheads="1"/>
          </p:cNvPicPr>
          <p:nvPr/>
        </p:nvPicPr>
        <p:blipFill rotWithShape="1">
          <a:blip r:embed="rId12"/>
          <a:srcRect/>
          <a:stretch>
            <a:fillRect/>
          </a:stretch>
        </p:blipFill>
        <p:spPr>
          <a:xfrm>
            <a:off x="7897768" y="4460112"/>
            <a:ext cx="1780003" cy="2308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 sz="3100"/>
              <a:t>Глобальные компетенции</a:t>
            </a:r>
            <a:endParaRPr lang="ru-RU" altLang="en-US" sz="310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tretch>
            <a:fillRect/>
          </a:stretch>
        </p:blipFill>
        <p:spPr>
          <a:xfrm>
            <a:off x="335360" y="2813027"/>
            <a:ext cx="3060340" cy="404497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5"/>
          <p:cNvPicPr>
            <a:picLocks noChangeAspect="1"/>
          </p:cNvPicPr>
          <p:nvPr/>
        </p:nvPicPr>
        <p:blipFill rotWithShape="1">
          <a:blip r:embed="rId3"/>
          <a:srcRect l="31990" t="11870" r="32350" b="8890"/>
          <a:stretch>
            <a:fillRect/>
          </a:stretch>
        </p:blipFill>
        <p:spPr>
          <a:xfrm>
            <a:off x="4619836" y="1156786"/>
            <a:ext cx="4347176" cy="570121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2639616" y="215278"/>
            <a:ext cx="8028892" cy="981473"/>
          </a:xfrm>
        </p:spPr>
        <p:txBody>
          <a:bodyPr>
            <a:normAutofit fontScale="90000"/>
          </a:bodyPr>
          <a:lstStyle/>
          <a:p>
            <a:pPr>
              <a:lnSpc>
                <a:spcPct val="95000"/>
              </a:lnSpc>
              <a:defRPr/>
            </a:pPr>
            <a:r>
              <a:rPr lang="ru-RU" sz="2400" b="1" spc="-30">
                <a:solidFill>
                  <a:schemeClr val="bg1">
                    <a:lumMod val="50000"/>
                  </a:schemeClr>
                </a:solidFill>
                <a:latin typeface="Arial"/>
                <a:ea typeface="Open Sans"/>
                <a:cs typeface="Arial"/>
              </a:rPr>
              <a:t>Серия</a:t>
            </a:r>
            <a:br>
              <a:rPr lang="ru-RU" sz="2400" b="1" spc="-30">
                <a:solidFill>
                  <a:schemeClr val="bg1">
                    <a:lumMod val="50000"/>
                  </a:schemeClr>
                </a:solidFill>
                <a:latin typeface="Arial"/>
                <a:ea typeface="Open Sans"/>
                <a:cs typeface="Arial"/>
              </a:rPr>
            </a:br>
            <a:r>
              <a:rPr lang="ru-RU" sz="2400" b="1" spc="-30">
                <a:solidFill>
                  <a:schemeClr val="bg1">
                    <a:lumMod val="50000"/>
                  </a:schemeClr>
                </a:solidFill>
                <a:latin typeface="Arial"/>
                <a:ea typeface="Open Sans"/>
                <a:cs typeface="Arial"/>
              </a:rPr>
              <a:t> «Функциональная Грамотность.Тренажёры»</a:t>
            </a:r>
            <a:br>
              <a:rPr lang="ru-RU" sz="2400" b="1" spc="-30">
                <a:solidFill>
                  <a:schemeClr val="bg1">
                    <a:lumMod val="50000"/>
                  </a:schemeClr>
                </a:solidFill>
                <a:latin typeface="Arial"/>
                <a:ea typeface="Open Sans"/>
                <a:cs typeface="Arial"/>
              </a:rPr>
            </a:br>
            <a:endParaRPr lang="ru-RU" sz="24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>
            <a:fillRect/>
          </a:stretch>
        </p:blipFill>
        <p:spPr>
          <a:xfrm>
            <a:off x="469620" y="1137834"/>
            <a:ext cx="1881963" cy="2543193"/>
          </a:xfrm>
          <a:effectLst>
            <a:outerShdw blurRad="304800" dist="50800" dir="5400000" algn="ctr" rotWithShape="0">
              <a:srgbClr val="000000">
                <a:alpha val="43140"/>
              </a:srgbClr>
            </a:outerShdw>
          </a:effectLst>
        </p:spPr>
      </p:pic>
      <p:pic>
        <p:nvPicPr>
          <p:cNvPr id="7" name="Объект 5"/>
          <p:cNvPicPr>
            <a:picLocks noChangeAspect="1"/>
          </p:cNvPicPr>
          <p:nvPr/>
        </p:nvPicPr>
        <p:blipFill rotWithShape="1">
          <a:blip r:embed="rId3"/>
          <a:srcRect l="27530" t="18210" r="43050" b="13640"/>
          <a:stretch>
            <a:fillRect/>
          </a:stretch>
        </p:blipFill>
        <p:spPr>
          <a:xfrm>
            <a:off x="1883532" y="2445568"/>
            <a:ext cx="1859964" cy="2423591"/>
          </a:xfrm>
          <a:prstGeom prst="rect">
            <a:avLst/>
          </a:prstGeom>
          <a:effectLst>
            <a:outerShdw blurRad="381000" dist="50800" dir="5400000" algn="ctr" rotWithShape="0">
              <a:srgbClr val="000000">
                <a:alpha val="43140"/>
              </a:srgbClr>
            </a:outerShdw>
            <a:reflection stA="45000" endPos="17000" dist="50800" dir="5400000" sy="-100000" algn="bl" rotWithShape="0"/>
          </a:effectLst>
        </p:spPr>
      </p:pic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245995" y="4381326"/>
            <a:ext cx="1700009" cy="2288034"/>
          </a:xfrm>
          <a:prstGeom prst="rect">
            <a:avLst/>
          </a:prstGeom>
          <a:effectLst>
            <a:outerShdw blurRad="215900" dist="50800" dir="5400000" algn="ctr" rotWithShape="0">
              <a:srgbClr val="000000">
                <a:alpha val="43140"/>
              </a:srgbClr>
            </a:outerShd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tretch>
            <a:fillRect/>
          </a:stretch>
        </p:blipFill>
        <p:spPr>
          <a:xfrm>
            <a:off x="3647728" y="3749176"/>
            <a:ext cx="1752785" cy="2272111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/>
          </a:ln>
          <a:effectLst>
            <a:outerShdw blurRad="6223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924091" y="1757694"/>
            <a:ext cx="4500500" cy="3345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>
              <a:spcBef>
                <a:spcPts val="750"/>
              </a:spcBef>
              <a:buFont typeface="Arial"/>
              <a:buChar char="•"/>
              <a:defRPr/>
            </a:pPr>
            <a:r>
              <a:rPr lang="ru-RU" sz="1600">
                <a:solidFill>
                  <a:prstClr val="black"/>
                </a:solidFill>
                <a:latin typeface="Open Sans Light"/>
              </a:rPr>
              <a:t>Помогают формировать умение осознанно использовать полученные в ходе обучения знания для решения жизненных задач, развивают активность и самостоятельность учащихся, вовлекают их в поисковую и познавательную деятельность. </a:t>
            </a:r>
            <a:endParaRPr lang="ru-RU" sz="1600">
              <a:solidFill>
                <a:prstClr val="black"/>
              </a:solidFill>
              <a:latin typeface="Open Sans Light"/>
            </a:endParaRPr>
          </a:p>
          <a:p>
            <a:pPr marL="214313" indent="-214313" defTabSz="685800">
              <a:spcBef>
                <a:spcPts val="750"/>
              </a:spcBef>
              <a:buFont typeface="Arial"/>
              <a:buChar char="•"/>
              <a:defRPr/>
            </a:pPr>
            <a:r>
              <a:rPr lang="ru-RU" sz="1600">
                <a:solidFill>
                  <a:prstClr val="black"/>
                </a:solidFill>
                <a:latin typeface="Open Sans Light"/>
              </a:rPr>
              <a:t>Содержат разнообразные практико-ориентированные задания, позволяющие школьникам подготовиться к участию в международных исследованиях качества образования. Приведены примеры их решений и ответы</a:t>
            </a:r>
            <a:r>
              <a:rPr lang="ru-RU">
                <a:solidFill>
                  <a:prstClr val="black"/>
                </a:solidFill>
                <a:latin typeface="Open Sans Light"/>
              </a:rPr>
              <a:t>. </a:t>
            </a:r>
            <a:endParaRPr lang="ru-RU">
              <a:solidFill>
                <a:prstClr val="black"/>
              </a:solidFill>
              <a:latin typeface="Open Sans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 sz="3100"/>
              <a:t>Живые системы</a:t>
            </a:r>
            <a:endParaRPr lang="ru-RU" altLang="en-US" sz="310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6220" t="54960" r="34680" b="10180"/>
          <a:stretch>
            <a:fillRect/>
          </a:stretch>
        </p:blipFill>
        <p:spPr>
          <a:xfrm>
            <a:off x="6665326" y="316096"/>
            <a:ext cx="5526674" cy="3868988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  <a:effectLst>
            <a:outerShdw blurRad="342900" dist="50800" dir="5400000" algn="ctr" rotWithShape="0">
              <a:srgbClr val="000000">
                <a:alpha val="4314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8400" t="63950" r="36070" b="13740"/>
          <a:stretch>
            <a:fillRect/>
          </a:stretch>
        </p:blipFill>
        <p:spPr>
          <a:xfrm>
            <a:off x="4475820" y="4617132"/>
            <a:ext cx="4176464" cy="2052228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165100" dist="50800" dir="5400000" algn="ctr" rotWithShape="0">
              <a:srgbClr val="000000">
                <a:alpha val="43140"/>
              </a:srgbClr>
            </a:outerShdw>
          </a:effectLst>
        </p:spPr>
      </p:pic>
      <p:pic>
        <p:nvPicPr>
          <p:cNvPr id="7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7530" t="18210" r="43050" b="13640"/>
          <a:stretch>
            <a:fillRect/>
          </a:stretch>
        </p:blipFill>
        <p:spPr>
          <a:xfrm>
            <a:off x="263352" y="3429000"/>
            <a:ext cx="2530624" cy="3297482"/>
          </a:xfrm>
          <a:prstGeom prst="rect">
            <a:avLst/>
          </a:prstGeom>
          <a:effectLst>
            <a:outerShdw blurRad="266700" dist="50800" dir="5400000" algn="ctr" rotWithShape="0">
              <a:srgbClr val="000000">
                <a:alpha val="43140"/>
              </a:srgbClr>
            </a:outerShdw>
          </a:effectLst>
        </p:spPr>
      </p:pic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5"/>
          <a:srcRect l="36650" t="22090" r="33130" b="37370"/>
          <a:stretch>
            <a:fillRect/>
          </a:stretch>
        </p:blipFill>
        <p:spPr>
          <a:xfrm>
            <a:off x="2531604" y="1484784"/>
            <a:ext cx="3816423" cy="2879854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2330896" y="224776"/>
            <a:ext cx="8229600" cy="431916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2400" b="1">
                <a:solidFill>
                  <a:schemeClr val="bg1">
                    <a:lumMod val="50000"/>
                  </a:schemeClr>
                </a:solidFill>
              </a:rPr>
              <a:t>Методы научного исследования, анализ и интерпретация данных</a:t>
            </a:r>
            <a:endParaRPr lang="ru-RU" sz="2400" b="1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5960" t="22550" r="35040" b="8730"/>
          <a:stretch>
            <a:fillRect/>
          </a:stretch>
        </p:blipFill>
        <p:spPr>
          <a:xfrm>
            <a:off x="1720057" y="881356"/>
            <a:ext cx="4434670" cy="591289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6040" t="20920" r="33970" b="30430"/>
          <a:stretch>
            <a:fillRect/>
          </a:stretch>
        </p:blipFill>
        <p:spPr>
          <a:xfrm>
            <a:off x="6202381" y="846138"/>
            <a:ext cx="4356484" cy="40766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2" descr="Картинки по запросу &quot;клубника усыфото&quot;&quot;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226930" y="4168293"/>
            <a:ext cx="4307386" cy="2689707"/>
          </a:xfrm>
          <a:prstGeom prst="rect">
            <a:avLst/>
          </a:prstGeom>
          <a:noFill/>
        </p:spPr>
      </p:pic>
      <p:pic>
        <p:nvPicPr>
          <p:cNvPr id="9" name="Объект 5"/>
          <p:cNvPicPr>
            <a:picLocks noChangeAspect="1"/>
          </p:cNvPicPr>
          <p:nvPr/>
        </p:nvPicPr>
        <p:blipFill rotWithShape="1">
          <a:blip r:embed="rId5"/>
          <a:srcRect l="36220" t="68540" r="33360" b="14210"/>
          <a:stretch>
            <a:fillRect/>
          </a:stretch>
        </p:blipFill>
        <p:spPr>
          <a:xfrm>
            <a:off x="6322238" y="5503336"/>
            <a:ext cx="4065322" cy="134053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Стрелка вниз 9"/>
          <p:cNvSpPr/>
          <p:nvPr/>
        </p:nvSpPr>
        <p:spPr>
          <a:xfrm>
            <a:off x="8118800" y="4242267"/>
            <a:ext cx="472197" cy="82014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2273946" y="368660"/>
            <a:ext cx="4038077" cy="25041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2800"/>
              <a:t>Смысловое чтение,</a:t>
            </a:r>
            <a:br>
              <a:rPr lang="ru-RU" sz="2800"/>
            </a:br>
            <a:r>
              <a:rPr lang="ru-RU" sz="2800"/>
              <a:t>оценка информации</a:t>
            </a:r>
            <a:endParaRPr lang="ru-RU" sz="280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6030" t="18390" r="33880" b="10430"/>
          <a:stretch>
            <a:fillRect/>
          </a:stretch>
        </p:blipFill>
        <p:spPr>
          <a:xfrm>
            <a:off x="2279576" y="1214611"/>
            <a:ext cx="4467252" cy="564338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4800" t="58830" r="34130" b="14510"/>
          <a:stretch>
            <a:fillRect/>
          </a:stretch>
        </p:blipFill>
        <p:spPr>
          <a:xfrm>
            <a:off x="6832385" y="4679071"/>
            <a:ext cx="4088151" cy="2178929"/>
          </a:xfrm>
          <a:prstGeom prst="rect">
            <a:avLst/>
          </a:prstGeom>
        </p:spPr>
      </p:pic>
      <p:pic>
        <p:nvPicPr>
          <p:cNvPr id="7" name="Объект 5"/>
          <p:cNvPicPr>
            <a:picLocks noChangeAspect="1"/>
          </p:cNvPicPr>
          <p:nvPr/>
        </p:nvPicPr>
        <p:blipFill rotWithShape="1">
          <a:blip r:embed="rId4"/>
          <a:srcRect l="36760" t="17700" r="36440" b="39750"/>
          <a:stretch>
            <a:fillRect/>
          </a:stretch>
        </p:blipFill>
        <p:spPr>
          <a:xfrm>
            <a:off x="6991698" y="0"/>
            <a:ext cx="4648918" cy="4150819"/>
          </a:xfrm>
          <a:prstGeom prst="rect">
            <a:avLst/>
          </a:prstGeom>
          <a:effectLst>
            <a:outerShdw blurRad="431800" dist="50800" dir="5400000" algn="ctr" rotWithShape="0">
              <a:srgbClr val="000000">
                <a:alpha val="43140"/>
              </a:srgbClr>
            </a:outerShdw>
          </a:effectLst>
        </p:spPr>
      </p:pic>
      <p:pic>
        <p:nvPicPr>
          <p:cNvPr id="9" name="Объект 5"/>
          <p:cNvPicPr>
            <a:picLocks noGrp="1"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65543" y="1088740"/>
            <a:ext cx="2294052" cy="2844316"/>
          </a:xfrm>
          <a:prstGeom prst="rect">
            <a:avLst/>
          </a:prstGeom>
          <a:effectLst>
            <a:outerShdw blurRad="342900" dist="50800" dir="5400000" algn="ctr" rotWithShape="0">
              <a:srgbClr val="000000">
                <a:alpha val="4314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ru-RU" sz="2800"/>
              <a:t>Математика на каждый день</a:t>
            </a:r>
            <a:endParaRPr lang="ru-RU" sz="280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6160" t="15540" r="34660" b="10340"/>
          <a:stretch>
            <a:fillRect/>
          </a:stretch>
        </p:blipFill>
        <p:spPr>
          <a:xfrm>
            <a:off x="263352" y="1124744"/>
            <a:ext cx="3492387" cy="466364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6050" t="13070" r="34770" b="17750"/>
          <a:stretch>
            <a:fillRect/>
          </a:stretch>
        </p:blipFill>
        <p:spPr>
          <a:xfrm>
            <a:off x="3755776" y="1776598"/>
            <a:ext cx="3816388" cy="482075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5780" t="19570" r="33950" b="21720"/>
          <a:stretch>
            <a:fillRect/>
          </a:stretch>
        </p:blipFill>
        <p:spPr>
          <a:xfrm>
            <a:off x="7467600" y="1124744"/>
            <a:ext cx="3888432" cy="468052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Рисунок 1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9588388" y="3212976"/>
            <a:ext cx="2437674" cy="341274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Select="1" noChangeAspect="1"/>
          </p:cNvGraphicFramePr>
          <p:nvPr/>
        </p:nvGraphicFramePr>
        <p:xfrm>
          <a:off x="1525191" y="858441"/>
          <a:ext cx="1191" cy="1191"/>
        </p:xfrm>
        <a:graphic>
          <a:graphicData uri="http://schemas.openxmlformats.org/presentationml/2006/ole">
            <p:oleObj spid="_x0000_s2050" name="Слайд think-cell" r:id="rId4" imgW="359" imgH="360" progId="TCLayout.ActiveDocument.1">
              <p:embed/>
            </p:oleObj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313001" y="419335"/>
            <a:ext cx="8375302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400" b="1" spc="-30">
                <a:solidFill>
                  <a:schemeClr val="bg1">
                    <a:lumMod val="50000"/>
                  </a:schemeClr>
                </a:solidFill>
                <a:latin typeface="Arial"/>
                <a:ea typeface="Open Sans"/>
                <a:cs typeface="Arial"/>
              </a:rPr>
              <a:t>Формирование функциональной грамотности</a:t>
            </a:r>
            <a:endParaRPr lang="ru-RU" sz="2400" b="1" spc="-30">
              <a:solidFill>
                <a:schemeClr val="bg1">
                  <a:lumMod val="50000"/>
                </a:schemeClr>
              </a:solidFill>
              <a:latin typeface="Arial"/>
              <a:ea typeface="Open Sans"/>
              <a:cs typeface="Arial"/>
            </a:endParaRPr>
          </a:p>
          <a:p>
            <a:pPr algn="ctr">
              <a:lnSpc>
                <a:spcPct val="100000"/>
              </a:lnSpc>
              <a:defRPr/>
            </a:pPr>
            <a:r>
              <a:rPr lang="ru-RU" sz="2400" b="1" spc="-30">
                <a:solidFill>
                  <a:schemeClr val="bg1">
                    <a:lumMod val="50000"/>
                  </a:schemeClr>
                </a:solidFill>
                <a:latin typeface="Arial"/>
                <a:ea typeface="Open Sans"/>
                <a:cs typeface="Arial"/>
              </a:rPr>
              <a:t>в образовательной организации</a:t>
            </a:r>
            <a:endParaRPr lang="ru-RU" sz="2400" b="1" spc="-30">
              <a:solidFill>
                <a:schemeClr val="bg1">
                  <a:lumMod val="50000"/>
                </a:schemeClr>
              </a:solidFill>
              <a:latin typeface="Arial"/>
              <a:ea typeface="Open Sans"/>
              <a:cs typeface="Arial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577535" y="6453717"/>
            <a:ext cx="9066362" cy="709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sz="525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  <a:endParaRPr lang="ru-RU" sz="525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541554" y="1647297"/>
            <a:ext cx="824048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981950" y="5624513"/>
            <a:ext cx="2057400" cy="273844"/>
          </a:xfrm>
        </p:spPr>
        <p:txBody>
          <a:bodyPr/>
          <a:lstStyle/>
          <a:p>
            <a:pPr lvl="0">
              <a:defRPr/>
            </a:pPr>
            <a:r>
              <a:rPr lang="ru-RU"/>
              <a:t>17</a:t>
            </a:r>
            <a:endParaRPr lang="ru-RU"/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/>
        </p:nvGraphicFramePr>
        <p:xfrm>
          <a:off x="1821261" y="1696182"/>
          <a:ext cx="8578911" cy="35299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6600"/>
                <a:gridCol w="6402311"/>
              </a:tblGrid>
              <a:tr h="1828800">
                <a:tc>
                  <a:txBody>
                    <a:bodyPr vert="horz" lIns="68580" tIns="34290" rIns="68580" bIns="34290" anchor="ctr" anchorCtr="0"/>
                    <a:p>
                      <a:pPr algn="ctr">
                        <a:defRPr/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Административная деятельность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 vert="horz" lIns="68580" tIns="34290" rIns="68580" bIns="34290" anchor="ctr" anchorCtr="0"/>
                    <a:p>
                      <a:pPr marL="285750" indent="-285750" algn="l">
                        <a:buFont typeface="Arial"/>
                        <a:buChar char="•"/>
                        <a:defRPr/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Внесение изменений в основную образовательную программу:</a:t>
                      </a:r>
                      <a:endParaRPr lang="ru-RU" sz="110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  <a:p>
                      <a:pPr marL="742950" lvl="1" indent="-285750" algn="l">
                        <a:buFont typeface="Wingdings"/>
                        <a:buChar char="ü"/>
                        <a:defRPr/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Целевой раздел: планируемые результаты и система оценки их достижения</a:t>
                      </a:r>
                      <a:endParaRPr lang="ru-RU" sz="110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  <a:p>
                      <a:pPr marL="742950" lvl="1" indent="-285750" algn="l">
                        <a:buFont typeface="Wingdings"/>
                        <a:buChar char="ü"/>
                        <a:defRPr/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Содержательный раздел: корректировка программ учебных курсов, в том числе интегрированных</a:t>
                      </a:r>
                      <a:endParaRPr lang="ru-RU" sz="110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  <a:p>
                      <a:pPr marL="742950" lvl="1" indent="-285750" algn="l">
                        <a:buFont typeface="Wingdings"/>
                        <a:buChar char="ü"/>
                        <a:defRPr/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Организационный: включение соответствующих курсов в часть учебного плана, формируемую участниками образовательных отношений, в план внеурочной деятельности </a:t>
                      </a:r>
                      <a:endParaRPr lang="ru-RU" sz="110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  <a:p>
                      <a:pPr marL="285750" indent="-285750" algn="l">
                        <a:buFont typeface="Arial"/>
                        <a:buChar char="•"/>
                        <a:defRPr/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Включение в план методической работы образовательной организации серии семинаров-практикумов,</a:t>
                      </a:r>
                      <a:r>
                        <a:rPr lang="ru-RU" sz="1100" baseline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 направленных на совместную работу всего педагогического коллектива по формированию функциональной грамотности.</a:t>
                      </a:r>
                      <a:endParaRPr lang="ru-RU" sz="1100" baseline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  <a:p>
                      <a:pPr marL="285750" indent="-285750" algn="l">
                        <a:buFont typeface="Arial"/>
                        <a:buChar char="•"/>
                        <a:defRPr/>
                      </a:pPr>
                      <a:r>
                        <a:rPr lang="ru-RU" sz="1100" baseline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Проведение внутришкольного мониторинга сформированности функциональной грамотности учащихся с 5 по 9 класс.</a:t>
                      </a:r>
                      <a:endParaRPr lang="ru-RU" sz="120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68580" marR="68580" marT="34290" marB="34290" anchor="ctr"/>
                </a:tc>
              </a:tr>
              <a:tr h="479354">
                <a:tc>
                  <a:txBody>
                    <a:bodyPr vert="horz" lIns="68580" tIns="34290" rIns="68580" bIns="34290" anchor="ctr" anchorCtr="0"/>
                    <a:p>
                      <a:pPr algn="ctr">
                        <a:defRPr/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Урочная деятельность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 vert="horz" lIns="68580" tIns="34290" rIns="68580" bIns="34290" anchor="ctr" anchorCtr="0"/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Решение контекстных</a:t>
                      </a:r>
                      <a:r>
                        <a:rPr lang="ru-RU" sz="1100" baseline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 задач в рамках уроков по всем предметам учебного плана.</a:t>
                      </a:r>
                      <a:endParaRPr lang="ru-RU" sz="110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68580" marR="68580" marT="34290" marB="34290" anchor="ctr"/>
                </a:tc>
              </a:tr>
              <a:tr h="1028700">
                <a:tc>
                  <a:txBody>
                    <a:bodyPr vert="horz" lIns="68580" tIns="34290" rIns="68580" bIns="34290" anchor="ctr" anchorCtr="0"/>
                    <a:p>
                      <a:pPr algn="ctr">
                        <a:defRPr/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Внеурочная деятельность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 vert="horz" lIns="68580" tIns="34290" rIns="68580" bIns="34290" anchor="ctr" anchorCtr="0"/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Проектно-исследовательская работа обучающихся с активным использованием метапредметных и межпредметных проектов и исследований. </a:t>
                      </a:r>
                      <a:endParaRPr lang="ru-RU" sz="110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  <a:buChar char="•"/>
                        <a:defRPr/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Включение в план внеурочной деятельности образовательной организации  образовательных событий,</a:t>
                      </a:r>
                      <a:r>
                        <a:rPr lang="ru-RU" sz="1100" baseline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 направленных на совместную работу всего педагогического коллектива по формированию функциональной грамотности (межпредметные недели, учебно-исследовательские конференции, межпредметные марафоны</a:t>
                      </a:r>
                      <a:r>
                        <a:rPr lang="en-US" sz="1100" baseline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100" baseline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и т.д.).</a:t>
                      </a:r>
                      <a:endParaRPr lang="ru-RU" sz="110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750341" y="5624513"/>
            <a:ext cx="8911827" cy="526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ru-RU" sz="1350" b="1">
                <a:solidFill>
                  <a:srgbClr val="002060"/>
                </a:solidFill>
                <a:latin typeface="Arial"/>
                <a:cs typeface="Arial"/>
              </a:rPr>
              <a:t>Закупка учебных пособий возможна в соответствии со статьей 35 Федерального закона от 29.12.2012 № 273-ФЗ «Об образовании в Российской Федерации»</a:t>
            </a:r>
            <a:endParaRPr lang="ru-RU" sz="1350" b="1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51" name="Стрелка вниз 50"/>
          <p:cNvSpPr/>
          <p:nvPr/>
        </p:nvSpPr>
        <p:spPr>
          <a:xfrm>
            <a:off x="2567608" y="5182250"/>
            <a:ext cx="753269" cy="393700"/>
          </a:xfrm>
          <a:prstGeom prst="downArrow">
            <a:avLst>
              <a:gd name="adj1" fmla="val 46570"/>
              <a:gd name="adj2" fmla="val 50000"/>
            </a:avLst>
          </a:prstGeom>
          <a:noFill/>
          <a:ln cmpd="sng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ln w="9525">
                <a:solidFill>
                  <a:schemeClr val="accent5">
                    <a:lumMod val="75000"/>
                  </a:schemeClr>
                </a:solidFill>
              </a:ln>
              <a:noFill/>
            </a:endParaRPr>
          </a:p>
        </p:txBody>
      </p:sp>
      <p:pic>
        <p:nvPicPr>
          <p:cNvPr id="27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8544272" y="5986282"/>
            <a:ext cx="1604902" cy="72854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id="{30C5398E-7F5A-4524-8CD4-4EAB3A96D7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464369" y="5237768"/>
            <a:ext cx="231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66" y="1392332"/>
            <a:ext cx="2133542" cy="2878227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" t="1733" r="5391" b="3923"/>
          <a:stretch/>
        </p:blipFill>
        <p:spPr bwMode="auto">
          <a:xfrm>
            <a:off x="1477193" y="3545187"/>
            <a:ext cx="2338672" cy="300918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3650887" y="1184263"/>
            <a:ext cx="569763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Многофункциональные задачники: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позволят учащимся существенно повысить уровень своей функциональной грамотности,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содержат разнообразные тренировочные и проверочные задания и упражнения для текущего и итогового контроля знаний, а также творческие задания, позволяющие углубить знания по различным предметным областям и расширить кругозор,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могут использоваться учителями математики, русского языка, обществознания, биологии, физики и химии на уроках, во внеурочной деятельности, в системе дополнительного образования, семейного образования.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44" y="980728"/>
            <a:ext cx="1974963" cy="2664296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CAE9C929-47DA-4A70-A58F-FB9DE16F1F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825" y="3890774"/>
            <a:ext cx="2086557" cy="2814842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28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dirty="0" smtClean="0"/>
              <a:t>15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352429" y="411481"/>
            <a:ext cx="56486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ea typeface="+mj-ea"/>
                <a:cs typeface="+mj-cs"/>
              </a:rPr>
              <a:t>Функциональная грамотность. Задачники</a:t>
            </a:r>
          </a:p>
        </p:txBody>
      </p:sp>
    </p:spTree>
    <p:extLst>
      <p:ext uri="{BB962C8B-B14F-4D97-AF65-F5344CB8AC3E}">
        <p14:creationId xmlns:p14="http://schemas.microsoft.com/office/powerpoint/2010/main" val="66703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Сборник задач и упражнений по географии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37</a:t>
            </a:fld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43" y="1301841"/>
            <a:ext cx="3826886" cy="5174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783" y="974170"/>
            <a:ext cx="3882031" cy="5085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604" y="1077461"/>
            <a:ext cx="3821629" cy="5233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ÐÐ·Ð¾Ð±ÑÐ°Ð¶ÐµÐ½Ð¸Ðµ Ð¡Ð±Ð¾ÑÐ½Ð¸ÐºÂ Ð·Ð°Ð´Ð°ÑÂ Ð¸Â ÑÐ¿ÑÐ°Ð¶Ð½ÐµÐ½Ð¸Ð¹ Ð¿Ð¾ Ð³ÐµÐ¾Ð³ÑÐ°ÑÐ¸Ð¸.Â 8-11 ÐºÐ»Ð°ÑÑÑ. Ð§Ð°ÑÑÑÂ 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6" y="974170"/>
            <a:ext cx="1336239" cy="1788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88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131" y="1196800"/>
            <a:ext cx="2002555" cy="268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59" name="Рисунок 135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5437" y="1085090"/>
            <a:ext cx="1849910" cy="2578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384892" y="895195"/>
            <a:ext cx="7176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Углубленное изучение и подготовка к ЕГЭ</a:t>
            </a:r>
          </a:p>
        </p:txBody>
      </p:sp>
      <p:pic>
        <p:nvPicPr>
          <p:cNvPr id="6146" name="Picture 2" descr="C:\Users\OSamsonova\Downloads\(cover) Биология. Физика. Химия. 10-11 класс. Сборник задач и упражнений (Автрский коллектив)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468" y="3327879"/>
            <a:ext cx="1916627" cy="2668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967" y="3422063"/>
            <a:ext cx="2005617" cy="2677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 descr="C:\Users\OSamsonova\Downloads\(cover) Химия. 10 -11 класс. Сборник задач и упражнений (Червина В. В., Варламова А. В., Хасянова Т. В.)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584" y="3739810"/>
            <a:ext cx="2059204" cy="2745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766952" y="1356860"/>
            <a:ext cx="6089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развивают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интерес к предмету</a:t>
            </a:r>
          </a:p>
          <a:p>
            <a:pPr marL="18000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направлены на развитие нестандартного мышления</a:t>
            </a:r>
          </a:p>
          <a:p>
            <a:pPr marL="18000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тренируют внимание, логику</a:t>
            </a:r>
          </a:p>
          <a:p>
            <a:pPr marL="18000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аправлены на  углубленное изучение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529" y="3664082"/>
            <a:ext cx="2560638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105" y="3327879"/>
            <a:ext cx="2468562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ÐÐ·Ð¾Ð±ÑÐ°Ð¶ÐµÐ½Ð¸Ðµ Ð¡Ð±Ð¾ÑÐ½Ð¸ÐºÂ Ð·Ð°Ð´Ð°ÑÂ Ð¸Â ÑÐ¿ÑÐ°Ð¶Ð½ÐµÐ½Ð¸Ð¹ Ð¿Ð¾ Ð³ÐµÐ¾Ð³ÑÐ°ÑÐ¸Ð¸.Â 8-11 ÐºÐ»Ð°ÑÑÑ. Ð§Ð°ÑÑÑÂ 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546" y="3739810"/>
            <a:ext cx="1880348" cy="2516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00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4</a:t>
            </a:fld>
            <a:endParaRPr lang="ru-RU"/>
          </a:p>
        </p:txBody>
      </p:sp>
      <p:pic>
        <p:nvPicPr>
          <p:cNvPr id="4" name="Picture 11" descr="ÐÐ·Ð¾Ð±ÑÐ°Ð¶ÐµÐ½Ð¸Ðµ ÐÑÐ°Ð¼Ð¾ÑÐ½ÑÐ¹ ÑÐ¸ÑÐ°ÑÐµÐ»Ñ. ÐÐ±ÑÑÐµÐ½Ð¸Ðµ ÑÐ¼ÑÑÐ»Ð¾Ð²Ð¾Ð¼Ñ ÑÑÐµÐ½Ð¸Ñ. 3-4 ÐºÐ»Ð°ÑÑ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420889"/>
            <a:ext cx="2601715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ÐÐ·Ð¾Ð±ÑÐ°Ð¶ÐµÐ½Ð¸Ðµ ÐÑÐ°Ð¼Ð¾ÑÐ½ÑÐ¹ ÑÐ¸ÑÐ°ÑÐµÐ»Ñ. ÐÐ±ÑÑÐµÐ½Ð¸Ðµ ÑÐ¼ÑÑÐ»Ð¾Ð²Ð¾Ð¼Ñ ÑÑÐµÐ½Ð¸Ñ. 1-2 ÐºÐ»Ð°ÑÑÑ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9" y="1246469"/>
            <a:ext cx="2576678" cy="3406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96654" y="1824618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Пособие предназначено для организации внеурочной деятельности по </a:t>
            </a:r>
            <a:r>
              <a:rPr lang="ru-RU" sz="1600" dirty="0" err="1"/>
              <a:t>общеинтеллектуальному</a:t>
            </a:r>
            <a:r>
              <a:rPr lang="ru-RU" sz="1600" dirty="0"/>
              <a:t> развитию детей младшего школьного возраста и направлено на формирование у обучающихся навыка смыслового чтения. </a:t>
            </a:r>
          </a:p>
          <a:p>
            <a:r>
              <a:rPr lang="ru-RU" sz="1600" dirty="0"/>
              <a:t>В пособие вошли тексты с вопросами и заданиями, упражнения на развитие техники речи, подготовку к выразительному чтению, чтению по ролям и инсценировкам. </a:t>
            </a:r>
          </a:p>
          <a:p>
            <a:r>
              <a:rPr lang="ru-RU" sz="1600" dirty="0"/>
              <a:t>Формы внеурочной деятельности предусматривают самостоятельность и активность обучающихся, включают индивидуальную и групповую работу. </a:t>
            </a:r>
          </a:p>
          <a:p>
            <a:r>
              <a:rPr lang="ru-RU" sz="1600" dirty="0"/>
              <a:t>Для педагога даются краткие методические рекомендации в конце пособия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59478" y="322873"/>
            <a:ext cx="708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spc="-47" dirty="0" smtClean="0">
                <a:solidFill>
                  <a:srgbClr val="0070C0"/>
                </a:solidFill>
                <a:sym typeface="Gilroy-Light"/>
              </a:rPr>
              <a:t>«Грамотный читатель. Обучение смысловому чтению»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3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2279576" y="329261"/>
            <a:ext cx="9574832" cy="646132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ru-RU" altLang="ru-RU" sz="1800" b="1">
                <a:solidFill>
                  <a:schemeClr val="accent1">
                    <a:lumMod val="50000"/>
                  </a:schemeClr>
                </a:solidFill>
                <a:latin typeface="Trebuchet MS"/>
              </a:rPr>
              <a:t>   УЧЕБНЫЕ ПОСОБИЯ </a:t>
            </a:r>
            <a:br>
              <a:rPr lang="ru-RU" altLang="ru-RU" sz="2400" b="1">
                <a:solidFill>
                  <a:schemeClr val="accent1">
                    <a:lumMod val="50000"/>
                  </a:schemeClr>
                </a:solidFill>
                <a:latin typeface="Trebuchet MS"/>
              </a:rPr>
            </a:br>
            <a:r>
              <a:rPr lang="ru-RU" altLang="ru-RU" sz="2400" b="1">
                <a:solidFill>
                  <a:srgbClr val="0070c0"/>
                </a:solidFill>
                <a:latin typeface="Trebuchet MS"/>
              </a:rPr>
              <a:t>«МОЯ БУДУЩАЯ ПРОФЕССИЯ»</a:t>
            </a:r>
            <a:br>
              <a:rPr lang="ru-RU" altLang="ru-RU" sz="2400" b="1">
                <a:solidFill>
                  <a:srgbClr val="0070c0"/>
                </a:solidFill>
                <a:latin typeface="Trebuchet MS"/>
              </a:rPr>
            </a:br>
            <a:endParaRPr lang="ru-RU" sz="240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77108" y="949895"/>
            <a:ext cx="6307523" cy="4922013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  <a:defRPr/>
            </a:pPr>
            <a:endParaRPr lang="ru-RU">
              <a:solidFill>
                <a:prstClr val="black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ru-RU" sz="2600" b="0" spc="74">
                <a:solidFill>
                  <a:schemeClr val="accent1">
                    <a:lumMod val="50000"/>
                  </a:schemeClr>
                </a:solidFill>
                <a:latin typeface="+mj-lt"/>
                <a:sym typeface="Helvetica Neue Black Condensed"/>
              </a:rPr>
              <a:t>Основаны на многолетнем опыте сотрудников Центра тестирования и развития «Гуманитарные технологии»</a:t>
            </a:r>
            <a:endParaRPr lang="ru-RU" sz="2600" b="0" spc="74">
              <a:solidFill>
                <a:schemeClr val="accent1">
                  <a:lumMod val="50000"/>
                </a:schemeClr>
              </a:solidFill>
              <a:latin typeface="+mj-lt"/>
              <a:sym typeface="Helvetica Neue Black Condensed"/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ru-RU" sz="2600" b="0" spc="74">
                <a:solidFill>
                  <a:schemeClr val="accent1">
                    <a:lumMod val="50000"/>
                  </a:schemeClr>
                </a:solidFill>
                <a:latin typeface="+mj-lt"/>
                <a:sym typeface="Helvetica Neue Black Condensed"/>
              </a:rPr>
              <a:t>Содержат информацию о компетенциях, профилях образования и связанных с ними профессиях</a:t>
            </a:r>
            <a:endParaRPr lang="ru-RU" sz="2600" b="0" spc="74">
              <a:solidFill>
                <a:schemeClr val="accent1">
                  <a:lumMod val="50000"/>
                </a:schemeClr>
              </a:solidFill>
              <a:latin typeface="+mj-lt"/>
              <a:sym typeface="Helvetica Neue Black Condensed"/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ru-RU" sz="2600" b="0" spc="74">
                <a:solidFill>
                  <a:schemeClr val="accent1">
                    <a:lumMod val="50000"/>
                  </a:schemeClr>
                </a:solidFill>
                <a:latin typeface="+mj-lt"/>
                <a:sym typeface="Helvetica Neue Black Condensed"/>
              </a:rPr>
              <a:t>Включают специально разработанные тесты по профориентации</a:t>
            </a:r>
            <a:endParaRPr lang="ru-RU" sz="2600" b="0" spc="74">
              <a:solidFill>
                <a:schemeClr val="accent1">
                  <a:lumMod val="50000"/>
                </a:schemeClr>
              </a:solidFill>
              <a:latin typeface="+mj-lt"/>
              <a:sym typeface="Helvetica Neue Black Condensed"/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ru-RU" sz="2600" b="0" spc="74">
                <a:solidFill>
                  <a:schemeClr val="accent1">
                    <a:lumMod val="50000"/>
                  </a:schemeClr>
                </a:solidFill>
                <a:latin typeface="+mj-lt"/>
                <a:sym typeface="Helvetica Neue Black Condensed"/>
              </a:rPr>
              <a:t>Предлагают конкретные рекомендации по построению образовательного маршрута</a:t>
            </a:r>
            <a:endParaRPr lang="ru-RU" sz="2600" b="0" spc="74">
              <a:solidFill>
                <a:schemeClr val="accent1">
                  <a:lumMod val="50000"/>
                </a:schemeClr>
              </a:solidFill>
              <a:latin typeface="+mj-lt"/>
              <a:sym typeface="Helvetica Neue Black Condensed"/>
            </a:endParaRPr>
          </a:p>
          <a:p>
            <a:pPr marL="0" indent="0" algn="ctr">
              <a:buNone/>
              <a:defRPr/>
            </a:pPr>
            <a:r>
              <a:rPr lang="ru-RU" sz="2600">
                <a:solidFill>
                  <a:schemeClr val="accent1">
                    <a:lumMod val="50000"/>
                  </a:schemeClr>
                </a:solidFill>
                <a:latin typeface="+mj-lt"/>
              </a:rPr>
              <a:t>Пособия помогут школьнику:</a:t>
            </a:r>
            <a:endParaRPr lang="ru-RU" sz="260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71450" indent="-171450">
              <a:defRPr/>
            </a:pPr>
            <a:r>
              <a:rPr lang="ru-RU" sz="2600">
                <a:solidFill>
                  <a:schemeClr val="accent1">
                    <a:lumMod val="50000"/>
                  </a:schemeClr>
                </a:solidFill>
                <a:latin typeface="+mj-lt"/>
              </a:rPr>
              <a:t>разобраться в себе</a:t>
            </a:r>
            <a:endParaRPr lang="ru-RU" sz="260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71450" indent="-171450">
              <a:defRPr/>
            </a:pPr>
            <a:r>
              <a:rPr lang="ru-RU" sz="2600">
                <a:solidFill>
                  <a:schemeClr val="accent1">
                    <a:lumMod val="50000"/>
                  </a:schemeClr>
                </a:solidFill>
                <a:latin typeface="+mj-lt"/>
              </a:rPr>
              <a:t>узнать о современном рынке труда</a:t>
            </a:r>
            <a:endParaRPr lang="ru-RU" sz="260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71450" indent="-171450">
              <a:defRPr/>
            </a:pPr>
            <a:r>
              <a:rPr lang="ru-RU" sz="2600">
                <a:solidFill>
                  <a:schemeClr val="accent1">
                    <a:lumMod val="50000"/>
                  </a:schemeClr>
                </a:solidFill>
                <a:latin typeface="+mj-lt"/>
              </a:rPr>
              <a:t>выбрать предметы для сдачи ОГЭ/ЕГЭ</a:t>
            </a:r>
            <a:endParaRPr lang="ru-RU" sz="260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71450" indent="-171450">
              <a:defRPr/>
            </a:pPr>
            <a:r>
              <a:rPr lang="ru-RU" sz="2600">
                <a:solidFill>
                  <a:schemeClr val="accent1">
                    <a:lumMod val="50000"/>
                  </a:schemeClr>
                </a:solidFill>
                <a:latin typeface="+mj-lt"/>
              </a:rPr>
              <a:t>выбрать уровень образования (СПО/ВПО)</a:t>
            </a:r>
            <a:endParaRPr lang="ru-RU" sz="260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171450" indent="-171450">
              <a:defRPr/>
            </a:pPr>
            <a:r>
              <a:rPr lang="ru-RU" sz="2600">
                <a:solidFill>
                  <a:schemeClr val="accent1">
                    <a:lumMod val="50000"/>
                  </a:schemeClr>
                </a:solidFill>
                <a:latin typeface="+mj-lt"/>
              </a:rPr>
              <a:t>определиться с профилем обучения и профессиональной ролью</a:t>
            </a:r>
            <a:endParaRPr lang="ru-RU" sz="260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>
              <a:defRPr/>
            </a:pPr>
            <a:endParaRPr lang="ru-RU"/>
          </a:p>
        </p:txBody>
      </p:sp>
      <p:pic>
        <p:nvPicPr>
          <p:cNvPr id="5" name="Picture 2" descr="C:\Users\ATolmacheva\Desktop\Тесты по профориентации. 8 класс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695401" y="1129480"/>
            <a:ext cx="2116804" cy="292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C:\Users\ATolmacheva\Desktop\Тесты по профориентации. 9 класс.jpg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103493" y="2808419"/>
            <a:ext cx="1965523" cy="2811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105822" y="4005064"/>
            <a:ext cx="1949630" cy="258388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96000" y="5740463"/>
            <a:ext cx="4572000" cy="11175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90705">
              <a:spcBef>
                <a:spcPts val="600"/>
              </a:spcBef>
              <a:buSzPct val="100000"/>
              <a:defRPr sz="22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ru-RU" sz="2200" b="1">
                <a:solidFill>
                  <a:srgbClr val="008080"/>
                </a:solidFill>
              </a:rPr>
              <a:t>Сайт с дополнительными материалами</a:t>
            </a:r>
            <a:r>
              <a:rPr lang="ru-RU" sz="2200">
                <a:solidFill>
                  <a:srgbClr val="008080"/>
                </a:solidFill>
              </a:rPr>
              <a:t>: </a:t>
            </a:r>
            <a:r>
              <a:rPr lang="ru-RU" sz="2400" u="sng">
                <a:solidFill>
                  <a:srgbClr val="008080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http://mycareer.prosv.ru</a:t>
            </a:r>
            <a:r>
              <a:rPr lang="ru-RU" sz="2400">
                <a:solidFill>
                  <a:srgbClr val="008080"/>
                </a:solidFill>
              </a:rPr>
              <a:t> </a:t>
            </a:r>
            <a:endParaRPr lang="ru-RU" sz="2400">
              <a:solidFill>
                <a:srgbClr val="00808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1395230" y="405002"/>
            <a:ext cx="9144000" cy="99417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b="1" spc="-3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/>
                <a:ea typeface="Open Sans"/>
                <a:cs typeface="Arial"/>
              </a:rPr>
              <a:t>Сервисы для педагогов на сайте</a:t>
            </a:r>
            <a:br>
              <a:rPr lang="ru-RU" sz="2400" b="1" spc="-3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/>
                <a:ea typeface="Open Sans"/>
                <a:cs typeface="Arial"/>
              </a:rPr>
            </a:br>
            <a:r>
              <a:rPr lang="ru-RU" sz="2400" b="1" spc="-3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/>
                <a:ea typeface="Open Sans"/>
                <a:cs typeface="Arial"/>
              </a:rPr>
              <a:t>Группы компаний «Просвещение»</a:t>
            </a:r>
            <a:br>
              <a:rPr lang="en-US" sz="2400" b="1" spc="-3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/>
                <a:ea typeface="Open Sans"/>
                <a:cs typeface="Arial"/>
              </a:rPr>
            </a:br>
            <a:r>
              <a:rPr lang="en-US" sz="2400" b="1" spc="-3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/>
                <a:ea typeface="Open Sans"/>
                <a:cs typeface="Arial"/>
              </a:rPr>
              <a:t>prosv.ru</a:t>
            </a:r>
            <a:r>
              <a:rPr lang="ru-RU" sz="2400" b="1" spc="-3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/>
                <a:ea typeface="Open Sans"/>
                <a:cs typeface="Arial"/>
              </a:rPr>
              <a:t> </a:t>
            </a:r>
            <a:br>
              <a:rPr lang="ru-RU" sz="2400" b="1" spc="-3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/>
                <a:ea typeface="Open Sans"/>
                <a:cs typeface="Arial"/>
              </a:rPr>
            </a:br>
            <a:endParaRPr lang="ru-RU" sz="2400" b="1" spc="-3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Arial"/>
              <a:ea typeface="Open Sans"/>
              <a:cs typeface="Arial"/>
            </a:endParaRPr>
          </a:p>
        </p:txBody>
      </p:sp>
      <p:sp>
        <p:nvSpPr>
          <p:cNvPr id="5" name="AutoShape 4"/>
          <p:cNvSpPr>
            <a:spLocks noChangeAspect="1" noChangeArrowheads="1" noTextEdit="1"/>
          </p:cNvSpPr>
          <p:nvPr/>
        </p:nvSpPr>
        <p:spPr>
          <a:xfrm>
            <a:off x="9098683" y="1082998"/>
            <a:ext cx="1125698" cy="388515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68580" tIns="34290" rIns="68580" bIns="34290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ru-RU" sz="1350"/>
          </a:p>
        </p:txBody>
      </p:sp>
      <p:sp>
        <p:nvSpPr>
          <p:cNvPr id="66" name="Подзаголовок 2"/>
          <p:cNvSpPr txBox="1"/>
          <p:nvPr/>
        </p:nvSpPr>
        <p:spPr>
          <a:xfrm>
            <a:off x="3623142" y="3004444"/>
            <a:ext cx="5498000" cy="33470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175" b="1" spc="-3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/>
                <a:ea typeface="Open Sans"/>
                <a:cs typeface="Arial"/>
              </a:rPr>
              <a:t> </a:t>
            </a:r>
            <a:endParaRPr lang="ru-RU" sz="2175" b="1" spc="-3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Arial"/>
              <a:ea typeface="Open Sans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827830" y="1596235"/>
            <a:ext cx="1010487" cy="5126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>
              <a:defRPr/>
            </a:pPr>
            <a:r>
              <a:rPr lang="ru-RU" sz="1050">
                <a:solidFill>
                  <a:schemeClr val="bg1"/>
                </a:solidFill>
                <a:latin typeface="Arial"/>
                <a:cs typeface="Arial"/>
              </a:rPr>
              <a:t>Каталог </a:t>
            </a:r>
            <a:endParaRPr lang="ru-RU" sz="105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982530" y="1629540"/>
            <a:ext cx="1224410" cy="5127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>
              <a:defRPr/>
            </a:pPr>
            <a:r>
              <a:rPr lang="ru-RU" sz="1050">
                <a:solidFill>
                  <a:schemeClr val="bg1"/>
                </a:solidFill>
                <a:latin typeface="Arial"/>
                <a:cs typeface="Arial"/>
              </a:rPr>
              <a:t>Горячая линия</a:t>
            </a:r>
            <a:endParaRPr lang="ru-RU" sz="105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223960" y="1704748"/>
            <a:ext cx="2255540" cy="49863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>
              <a:defRPr/>
            </a:pPr>
            <a:r>
              <a:rPr lang="ru-RU" sz="1050">
                <a:latin typeface="Arial"/>
                <a:cs typeface="Arial"/>
              </a:rPr>
              <a:t>Материалы для подготовки к участию в международных исследованиях</a:t>
            </a:r>
            <a:endParaRPr lang="ru-RU" sz="1050">
              <a:latin typeface="Arial"/>
              <a:cs typeface="Arial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1579582" y="3350055"/>
            <a:ext cx="1502708" cy="305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350" u="sng">
                <a:solidFill>
                  <a:srgbClr val="1f497d"/>
                </a:solidFill>
                <a:latin typeface="Arial"/>
                <a:ea typeface="Calibri"/>
                <a:cs typeface="Arial"/>
              </a:rPr>
              <a:t>catalog.prosv.ru</a:t>
            </a:r>
            <a:endParaRPr lang="ru-RU" sz="1350" u="sng">
              <a:solidFill>
                <a:srgbClr val="1f497d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076039" y="2542977"/>
            <a:ext cx="355214" cy="4234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32955" y="3339151"/>
            <a:ext cx="1601910" cy="3070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350" u="sng">
                <a:solidFill>
                  <a:srgbClr val="1f497d"/>
                </a:solidFill>
                <a:latin typeface="Arial"/>
                <a:ea typeface="Calibri"/>
                <a:cs typeface="Arial"/>
              </a:rPr>
              <a:t>vopros</a:t>
            </a:r>
            <a:r>
              <a:rPr lang="ru-RU" sz="1350" u="sng">
                <a:solidFill>
                  <a:srgbClr val="1f497d"/>
                </a:solidFill>
                <a:latin typeface="Arial"/>
                <a:ea typeface="Calibri"/>
                <a:cs typeface="Arial"/>
              </a:rPr>
              <a:t>@</a:t>
            </a:r>
            <a:r>
              <a:rPr lang="en-US" sz="1350" u="sng">
                <a:solidFill>
                  <a:srgbClr val="1f497d"/>
                </a:solidFill>
                <a:latin typeface="Arial"/>
                <a:ea typeface="Calibri"/>
                <a:cs typeface="Arial"/>
              </a:rPr>
              <a:t>prosv</a:t>
            </a:r>
            <a:r>
              <a:rPr lang="ru-RU" sz="1350" u="sng">
                <a:solidFill>
                  <a:srgbClr val="1f497d"/>
                </a:solidFill>
                <a:latin typeface="Arial"/>
                <a:ea typeface="Calibri"/>
                <a:cs typeface="Arial"/>
              </a:rPr>
              <a:t>.</a:t>
            </a:r>
            <a:r>
              <a:rPr lang="en-US" sz="1350" u="sng">
                <a:solidFill>
                  <a:srgbClr val="1f497d"/>
                </a:solidFill>
                <a:latin typeface="Arial"/>
                <a:ea typeface="Calibri"/>
                <a:cs typeface="Arial"/>
              </a:rPr>
              <a:t>ru</a:t>
            </a:r>
            <a:endParaRPr lang="ru-RU" sz="1350" u="sng">
              <a:solidFill>
                <a:srgbClr val="1f497d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63492" name="Picture 4" descr="ÐÐ°ÑÑÐ¸Ð½ÐºÐ¸ Ð¿Ð¾ Ð·Ð°Ð¿ÑÐ¾ÑÑ Ð³Ð¾ÑÑÑÐ°Ñ Ð»Ð¸Ð½Ð¸Ñ Ð·Ð½Ð°ÑÐ¾Ðº Ð² Ð¿Ð½Ð³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324791" y="2476474"/>
            <a:ext cx="723894" cy="51502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36300"/>
          <a:stretch>
            <a:fillRect/>
          </a:stretch>
        </p:blipFill>
        <p:spPr>
          <a:xfrm>
            <a:off x="4669884" y="2474137"/>
            <a:ext cx="682810" cy="714103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4316720" y="1635754"/>
            <a:ext cx="1479998" cy="57866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>
              <a:defRPr/>
            </a:pPr>
            <a:r>
              <a:rPr lang="ru-RU" sz="1050">
                <a:solidFill>
                  <a:schemeClr val="bg1"/>
                </a:solidFill>
                <a:latin typeface="Arial"/>
                <a:cs typeface="Arial"/>
              </a:rPr>
              <a:t>Рабочие программы</a:t>
            </a:r>
            <a:endParaRPr lang="ru-RU" sz="105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4761221" y="3366754"/>
            <a:ext cx="854719" cy="307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350" u="sng">
                <a:solidFill>
                  <a:srgbClr val="1f497d"/>
                </a:solidFill>
                <a:latin typeface="Arial"/>
                <a:ea typeface="Calibri"/>
                <a:cs typeface="Arial"/>
              </a:rPr>
              <a:t>prosv.ru</a:t>
            </a:r>
            <a:endParaRPr lang="ru-RU" sz="1350" u="sng">
              <a:solidFill>
                <a:srgbClr val="1f497d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80" name="Рисунок 24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324791" y="3697820"/>
            <a:ext cx="868689" cy="868689"/>
          </a:xfrm>
          <a:prstGeom prst="rect">
            <a:avLst/>
          </a:prstGeom>
        </p:spPr>
      </p:pic>
      <p:sp>
        <p:nvSpPr>
          <p:cNvPr id="83" name="Прямоугольник 82"/>
          <p:cNvSpPr/>
          <p:nvPr/>
        </p:nvSpPr>
        <p:spPr>
          <a:xfrm>
            <a:off x="1490267" y="4620768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Open Sans Light"/>
                <a:cs typeface="Arial"/>
              </a:rPr>
              <a:t>vopros@prosv.ru</a:t>
            </a:r>
            <a:endParaRPr lang="ru-RU" sz="1050" b="1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Open Sans Light"/>
              <a:cs typeface="Arial"/>
            </a:endParaRPr>
          </a:p>
        </p:txBody>
      </p:sp>
      <p:pic>
        <p:nvPicPr>
          <p:cNvPr id="84" name="Рисунок 24">
            <a:hlinkClick r:id="rId6"/>
          </p:cNvPr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4709406" y="3676701"/>
            <a:ext cx="868689" cy="868689"/>
          </a:xfrm>
          <a:prstGeom prst="rect">
            <a:avLst/>
          </a:prstGeom>
        </p:spPr>
      </p:pic>
      <p:sp>
        <p:nvSpPr>
          <p:cNvPr id="85" name="Прямоугольник 84"/>
          <p:cNvSpPr/>
          <p:nvPr/>
        </p:nvSpPr>
        <p:spPr>
          <a:xfrm>
            <a:off x="4643809" y="4620768"/>
            <a:ext cx="11102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Open Sans Light"/>
                <a:cs typeface="Arial"/>
              </a:rPr>
              <a:t>shop.prosv.ru</a:t>
            </a:r>
            <a:endParaRPr lang="ru-RU" sz="1050" b="1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Open Sans Light"/>
              <a:cs typeface="Arial"/>
            </a:endParaRP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6750969" y="3638619"/>
            <a:ext cx="958285" cy="958285"/>
          </a:xfrm>
          <a:prstGeom prst="rect">
            <a:avLst/>
          </a:prstGeom>
        </p:spPr>
      </p:pic>
      <p:sp>
        <p:nvSpPr>
          <p:cNvPr id="87" name="Прямоугольник 86"/>
          <p:cNvSpPr/>
          <p:nvPr/>
        </p:nvSpPr>
        <p:spPr>
          <a:xfrm>
            <a:off x="6643099" y="4611223"/>
            <a:ext cx="1333298" cy="406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Open Sans Light"/>
                <a:cs typeface="Arial"/>
              </a:rPr>
              <a:t>academy.prosv.ru</a:t>
            </a:r>
            <a:endParaRPr lang="ru-RU" sz="1050" b="1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Open Sans Light"/>
              <a:cs typeface="Arial"/>
            </a:endParaRPr>
          </a:p>
        </p:txBody>
      </p:sp>
      <p:sp>
        <p:nvSpPr>
          <p:cNvPr id="64512" name="Прямоугольник 64511"/>
          <p:cNvSpPr/>
          <p:nvPr/>
        </p:nvSpPr>
        <p:spPr>
          <a:xfrm>
            <a:off x="8903921" y="3271092"/>
            <a:ext cx="1245920" cy="3084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350" u="sng">
                <a:solidFill>
                  <a:srgbClr val="1f497d"/>
                </a:solidFill>
                <a:latin typeface="Arial"/>
                <a:ea typeface="Calibri"/>
                <a:cs typeface="Arial"/>
              </a:rPr>
              <a:t>pisa.prosv.ru</a:t>
            </a:r>
            <a:endParaRPr lang="en-US" sz="1350" u="sng">
              <a:solidFill>
                <a:srgbClr val="1f497d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6534839" y="3318957"/>
            <a:ext cx="1692234" cy="308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350" u="sng">
                <a:solidFill>
                  <a:srgbClr val="1f497d"/>
                </a:solidFill>
                <a:latin typeface="Arial"/>
                <a:ea typeface="Calibri"/>
                <a:cs typeface="Arial"/>
              </a:rPr>
              <a:t>prosv.ru/reklama/</a:t>
            </a:r>
            <a:endParaRPr lang="ru-RU" sz="1350" u="sng">
              <a:solidFill>
                <a:srgbClr val="1f497d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919424" y="1695244"/>
            <a:ext cx="2241107" cy="48771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>
              <a:defRPr/>
            </a:pPr>
            <a:r>
              <a:rPr lang="ru-RU" sz="1050">
                <a:solidFill>
                  <a:schemeClr val="bg1"/>
                </a:solidFill>
                <a:latin typeface="Arial"/>
                <a:cs typeface="Arial"/>
              </a:rPr>
              <a:t>Презентации и рекламные материалы</a:t>
            </a:r>
            <a:endParaRPr lang="ru-RU" sz="105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0" name="Picture 2" descr="https://dabar.srce.hr/sites/default/files/field/image/2000px-gnome-x-office-presentation.svg_.png"/>
          <p:cNvPicPr>
            <a:picLocks noChangeAspect="1" noChangeArrowheads="1"/>
          </p:cNvPicPr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6793148" y="2455842"/>
            <a:ext cx="783986" cy="609487"/>
          </a:xfrm>
          <a:prstGeom prst="rect">
            <a:avLst/>
          </a:prstGeom>
          <a:noFill/>
        </p:spPr>
      </p:pic>
      <p:pic>
        <p:nvPicPr>
          <p:cNvPr id="78852" name="Picture 4" descr="ÐÐ°ÑÑÐ¸Ð½ÐºÐ¸ Ð¿Ð¾ Ð·Ð°Ð¿ÑÐ¾ÑÑ Ð¸ÑÑÐ»ÐµÐ´Ð¾Ð²Ð°Ð½Ð¸Ñ"/>
          <p:cNvPicPr>
            <a:picLocks noChangeAspect="1" noChangeArrowheads="1"/>
          </p:cNvPicPr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8817789" y="2414948"/>
            <a:ext cx="1067882" cy="601815"/>
          </a:xfrm>
          <a:prstGeom prst="rect">
            <a:avLst/>
          </a:prstGeom>
          <a:noFill/>
        </p:spPr>
      </p:pic>
      <p:sp>
        <p:nvSpPr>
          <p:cNvPr id="78848" name="Номер слайда 788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4CB9B150-16F9-4654-A9FF-3F04349E5D0B}" type="slidenum">
              <a:rPr lang="en-US"/>
              <a:pPr lvl="0"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827725"/>
              </p:ext>
            </p:extLst>
          </p:nvPr>
        </p:nvGraphicFramePr>
        <p:xfrm>
          <a:off x="1127448" y="5589240"/>
          <a:ext cx="10137452" cy="10022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37452">
                  <a:extLst>
                    <a:ext uri="{9D8B030D-6E8A-4147-A177-3AD203B41FA5}">
                      <a16:colId xmlns:a16="http://schemas.microsoft.com/office/drawing/2014/main" val="8374883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«Все права защищены. Настоящая информация является конфиденциальной, может содержать результаты интеллектуальной деятельности и/или средства индивидуализации, принадлежащие АО «Издательство «Просвещение» (ОГРН 1147746296532), персональные данные физических лиц, а также информацию, являющуюся коммерческой тайной АО «Издательство «Просвещение». Информация адресована в печатной или электронной форме исключительно лицам, которым она предназначена. Если Вы не являетесь адресатом или получили информацию по ошибке, просьба незамедлительно сообщить об этом отправителю и удалить все копии этих материалов, которые могут находиться на Вашем сервере или уничтожить физически. Никакая часть информации не может быть скопирована, раскрыта или распространена в какой бы то ни было форме и какими бы то ни было средствами, включая размещение в сети Интернет и в корпоративных сетях, а также записана в память ЭВМ, для частного или публичного использования, без письменного разрешения владельца авторских прав.</a:t>
                      </a:r>
                    </a:p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© АО «Издательство «Просвещение», 2019*»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10958467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7368" y="1628800"/>
            <a:ext cx="10297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Контакты </a:t>
            </a:r>
            <a:r>
              <a:rPr lang="ru-RU" dirty="0" smtClean="0"/>
              <a:t>издательства</a:t>
            </a:r>
            <a:endParaRPr lang="ru-RU" dirty="0"/>
          </a:p>
          <a:p>
            <a:r>
              <a:rPr lang="ru-RU" dirty="0"/>
              <a:t>127473, Москва, ул. </a:t>
            </a:r>
            <a:r>
              <a:rPr lang="ru-RU" dirty="0" err="1"/>
              <a:t>Краснопролетарская</a:t>
            </a:r>
            <a:r>
              <a:rPr lang="ru-RU" dirty="0"/>
              <a:t>, д.16, стр.3, подъезд 8, бизнес-центр «Новослободский»</a:t>
            </a:r>
          </a:p>
          <a:p>
            <a:r>
              <a:rPr lang="ru-RU" dirty="0"/>
              <a:t>+7 (495) 789-30-40</a:t>
            </a:r>
          </a:p>
          <a:p>
            <a:r>
              <a:rPr lang="ru-RU" sz="2000" dirty="0" smtClean="0">
                <a:hlinkClick r:id="rId2"/>
              </a:rPr>
              <a:t>prosv@prosv.ru</a:t>
            </a:r>
            <a:endParaRPr lang="ru-RU" sz="2000" dirty="0" smtClean="0"/>
          </a:p>
          <a:p>
            <a:r>
              <a:rPr lang="en-US" sz="2000" dirty="0" smtClean="0">
                <a:hlinkClick r:id="rId3"/>
              </a:rPr>
              <a:t>fpu@prosv.ru</a:t>
            </a:r>
            <a:r>
              <a:rPr lang="en-US" sz="2000" dirty="0" smtClean="0"/>
              <a:t> </a:t>
            </a:r>
            <a:endParaRPr lang="ru-RU" sz="2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464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 idx="4294967295"/>
          </p:nvPr>
        </p:nvSpPr>
        <p:spPr>
          <a:xfrm>
            <a:off x="2383972" y="230197"/>
            <a:ext cx="10787063" cy="515693"/>
          </a:xfrm>
          <a:prstGeom prst="rect">
            <a:avLst/>
          </a:prstGeom>
        </p:spPr>
        <p:txBody>
          <a:bodyPr vert="horz" wrap="square" lIns="0" tIns="16930" rIns="0" bIns="0" rtlCol="0">
            <a:spAutoFit/>
          </a:bodyPr>
          <a:lstStyle/>
          <a:p>
            <a:pPr marL="16930">
              <a:spcBef>
                <a:spcPts val="133"/>
              </a:spcBef>
            </a:pPr>
            <a:r>
              <a:rPr sz="3600" dirty="0">
                <a:solidFill>
                  <a:srgbClr val="0070C0"/>
                </a:solidFill>
              </a:rPr>
              <a:t>Основа пособий — </a:t>
            </a:r>
            <a:r>
              <a:rPr sz="3600" dirty="0" err="1">
                <a:solidFill>
                  <a:srgbClr val="0070C0"/>
                </a:solidFill>
              </a:rPr>
              <a:t>тексты</a:t>
            </a:r>
            <a:r>
              <a:rPr sz="3600" dirty="0">
                <a:solidFill>
                  <a:srgbClr val="0070C0"/>
                </a:solidFill>
              </a:rPr>
              <a:t> разных жанров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35363" y="2703410"/>
            <a:ext cx="3168352" cy="431739"/>
          </a:xfrm>
          <a:prstGeom prst="rect">
            <a:avLst/>
          </a:prstGeom>
        </p:spPr>
        <p:txBody>
          <a:bodyPr vert="horz" wrap="square" lIns="0" tIns="16084" rIns="0" bIns="0" rtlCol="0">
            <a:spAutoFit/>
          </a:bodyPr>
          <a:lstStyle/>
          <a:p>
            <a:pPr marL="16930">
              <a:spcBef>
                <a:spcPts val="127"/>
              </a:spcBef>
            </a:pPr>
            <a:r>
              <a:rPr sz="2700" b="1" spc="-33" dirty="0">
                <a:solidFill>
                  <a:srgbClr val="006FC0"/>
                </a:solidFill>
                <a:latin typeface="Arial"/>
                <a:cs typeface="Arial"/>
              </a:rPr>
              <a:t>Художественные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3017" y="3535253"/>
            <a:ext cx="3007508" cy="13814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1096" y="955285"/>
            <a:ext cx="3379216" cy="13935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03583" y="5283721"/>
            <a:ext cx="2999739" cy="11387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597276" y="4671691"/>
            <a:ext cx="4372321" cy="490061"/>
          </a:xfrm>
          <a:custGeom>
            <a:avLst/>
            <a:gdLst/>
            <a:ahLst/>
            <a:cxnLst/>
            <a:rect l="l" t="t" r="r" b="b"/>
            <a:pathLst>
              <a:path w="8216900" h="1949450">
                <a:moveTo>
                  <a:pt x="8095526" y="0"/>
                </a:moveTo>
                <a:lnTo>
                  <a:pt x="120840" y="0"/>
                </a:lnTo>
                <a:lnTo>
                  <a:pt x="73803" y="9495"/>
                </a:lnTo>
                <a:lnTo>
                  <a:pt x="35393" y="35385"/>
                </a:lnTo>
                <a:lnTo>
                  <a:pt x="9496" y="73777"/>
                </a:lnTo>
                <a:lnTo>
                  <a:pt x="0" y="120776"/>
                </a:lnTo>
                <a:lnTo>
                  <a:pt x="0" y="1828545"/>
                </a:lnTo>
                <a:lnTo>
                  <a:pt x="9496" y="1875545"/>
                </a:lnTo>
                <a:lnTo>
                  <a:pt x="35393" y="1913937"/>
                </a:lnTo>
                <a:lnTo>
                  <a:pt x="73803" y="1939827"/>
                </a:lnTo>
                <a:lnTo>
                  <a:pt x="120840" y="1949322"/>
                </a:lnTo>
                <a:lnTo>
                  <a:pt x="8095526" y="1949322"/>
                </a:lnTo>
                <a:lnTo>
                  <a:pt x="8142599" y="1939827"/>
                </a:lnTo>
                <a:lnTo>
                  <a:pt x="8181028" y="1913937"/>
                </a:lnTo>
                <a:lnTo>
                  <a:pt x="8206932" y="1875545"/>
                </a:lnTo>
                <a:lnTo>
                  <a:pt x="8216430" y="1828545"/>
                </a:lnTo>
                <a:lnTo>
                  <a:pt x="8216430" y="120776"/>
                </a:lnTo>
                <a:lnTo>
                  <a:pt x="8206932" y="73777"/>
                </a:lnTo>
                <a:lnTo>
                  <a:pt x="8181028" y="35385"/>
                </a:lnTo>
                <a:lnTo>
                  <a:pt x="8142599" y="9495"/>
                </a:lnTo>
                <a:lnTo>
                  <a:pt x="80955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ru-RU" sz="2700" b="1" spc="-33" dirty="0">
                <a:solidFill>
                  <a:srgbClr val="006FC0"/>
                </a:solidFill>
                <a:latin typeface="Arial"/>
                <a:cs typeface="Arial"/>
              </a:rPr>
              <a:t>Научно-познавательные</a:t>
            </a:r>
          </a:p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8780441" y="949627"/>
            <a:ext cx="2560659" cy="12361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89152" y="2924945"/>
            <a:ext cx="3503712" cy="13975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5"/>
          <p:cNvSpPr txBox="1"/>
          <p:nvPr/>
        </p:nvSpPr>
        <p:spPr>
          <a:xfrm>
            <a:off x="9354233" y="2383453"/>
            <a:ext cx="1773551" cy="431739"/>
          </a:xfrm>
          <a:prstGeom prst="rect">
            <a:avLst/>
          </a:prstGeom>
        </p:spPr>
        <p:txBody>
          <a:bodyPr vert="horz" wrap="square" lIns="0" tIns="16084" rIns="0" bIns="0" rtlCol="0">
            <a:spAutoFit/>
          </a:bodyPr>
          <a:lstStyle/>
          <a:p>
            <a:pPr marL="16930">
              <a:spcBef>
                <a:spcPts val="127"/>
              </a:spcBef>
            </a:pPr>
            <a:r>
              <a:rPr lang="ru-RU" sz="2700" b="1" spc="-33" dirty="0">
                <a:solidFill>
                  <a:srgbClr val="006FC0"/>
                </a:solidFill>
                <a:latin typeface="Arial"/>
                <a:cs typeface="Arial"/>
              </a:rPr>
              <a:t>Учебные</a:t>
            </a:r>
            <a:endParaRPr sz="2700" b="1" spc="-33" dirty="0">
              <a:solidFill>
                <a:srgbClr val="006FC0"/>
              </a:solidFill>
              <a:latin typeface="Arial"/>
              <a:cs typeface="Arial"/>
            </a:endParaRPr>
          </a:p>
        </p:txBody>
      </p:sp>
      <p:pic>
        <p:nvPicPr>
          <p:cNvPr id="4098" name="Picture 2" descr="http://kidwelcome.ru/content/images/zagadki-pro-knig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746" y="1652083"/>
            <a:ext cx="4626501" cy="28545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9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6</a:t>
            </a:fld>
            <a:endParaRPr lang="ru-RU" dirty="0"/>
          </a:p>
        </p:txBody>
      </p:sp>
      <p:pic>
        <p:nvPicPr>
          <p:cNvPr id="3" name="Picture 7" descr="ÐÐ·Ð¾Ð±ÑÐ°Ð¶ÐµÐ½Ð¸Ðµ Ð Ð°Ð·Ð²Ð¸ÑÐ¸Ðµ Ð¼Ð°ÑÐµÐ¼Ð°ÑÐ¸ÑÐµÑÐºÐ¸Ñ ÑÐ¿Ð¾ÑÐ¾Ð±Ð½Ð¾ÑÑÐµÐ¹. 3-4 ÐºÐ»Ð°ÑÑÑ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478" y="1340768"/>
            <a:ext cx="2196364" cy="2939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ÐÐ·Ð¾Ð±ÑÐ°Ð¶ÐµÐ½Ð¸Ðµ Ð Ð°Ð·Ð²Ð¸ÑÐ¸Ðµ Ð¼Ð°ÑÐµÐ¼Ð°ÑÐ¸ÑÐµÑÐºÐ¸Ñ ÑÐ¿Ð¾ÑÐ¾Ð±Ð½Ð¾ÑÑÐµÐ¹. 1-2 ÐºÐ»Ð°ÑÑÑ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3068960"/>
            <a:ext cx="2235298" cy="2998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42523" y="1414757"/>
            <a:ext cx="6096000" cy="38164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Пособие предназначено для организации внеурочной деятельности по </a:t>
            </a:r>
            <a:r>
              <a:rPr lang="ru-RU" sz="1600" dirty="0" err="1"/>
              <a:t>общеинтеллектуальному</a:t>
            </a:r>
            <a:r>
              <a:rPr lang="ru-RU" sz="1600" dirty="0"/>
              <a:t> направлению развития детей младшего школьного возраста.</a:t>
            </a:r>
          </a:p>
          <a:p>
            <a:r>
              <a:rPr lang="ru-RU" sz="1600" dirty="0"/>
              <a:t> Материал пособия содержит задания по математике повышенного и высокого уровней сложности. </a:t>
            </a:r>
          </a:p>
          <a:p>
            <a:r>
              <a:rPr lang="ru-RU" sz="1600" dirty="0"/>
              <a:t>Задания представлены в занимательной форме через разные виды нестандартных задач (комбинаторные, логические, задачи с величинами, задачи с геометрическим содержанием, арифметические ребусы). </a:t>
            </a:r>
          </a:p>
          <a:p>
            <a:r>
              <a:rPr lang="ru-RU" sz="1600" dirty="0"/>
              <a:t>Содержание пособия предусматривает самостоятельность и активность обучающихся, проведение занятий в виде поисковых и научных исследований индивидуально и в групповой работе. </a:t>
            </a:r>
          </a:p>
          <a:p>
            <a:r>
              <a:rPr lang="ru-RU" sz="1600" dirty="0"/>
              <a:t>Пособие реализует требования ФГОС начального общего образования и рассчитано на 20 часов в год на первом году обучения и 34 часа на втором году обучения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59478" y="322873"/>
            <a:ext cx="708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-47" dirty="0" smtClean="0">
                <a:solidFill>
                  <a:srgbClr val="0070C0"/>
                </a:solidFill>
                <a:sym typeface="Gilroy-Light"/>
              </a:rPr>
              <a:t>«Развитие математических способностей»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2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7</a:t>
            </a:fld>
            <a:endParaRPr lang="ru-RU"/>
          </a:p>
        </p:txBody>
      </p:sp>
      <p:pic>
        <p:nvPicPr>
          <p:cNvPr id="1026" name="Picture 2" descr="ÐÐ·Ð¾Ð±ÑÐ°Ð¶ÐµÐ½Ð¸Ðµ Ð¨ÐºÐ¾Ð»Ð° ÑÐ½Ð¾Ð³Ð¾ Ð°ÑÑÑÐ¾Ð½Ð¾Ð¼Ð°. 3-4 ÐºÐ»Ð°ÑÑÑ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96" y="1061356"/>
            <a:ext cx="3323192" cy="4310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4236" y="1061356"/>
            <a:ext cx="717368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Пособие , входящее в серию «Внеурочная деятельность», позволит учащимся 3—4-х классов впервые познакомиться с астрономией. Оно содержит теоретический материал, который станет основой для занятий</a:t>
            </a:r>
            <a:r>
              <a:rPr lang="ru-RU" sz="1900" dirty="0" smtClean="0"/>
              <a:t>,</a:t>
            </a:r>
            <a:r>
              <a:rPr lang="en-US" sz="1900" dirty="0" smtClean="0"/>
              <a:t> </a:t>
            </a:r>
            <a:r>
              <a:rPr lang="ru-RU" sz="1900" dirty="0" smtClean="0"/>
              <a:t>вопросы </a:t>
            </a:r>
            <a:r>
              <a:rPr lang="ru-RU" sz="1900" dirty="0"/>
              <a:t>и задания для закрепления усвоенного, а также большое количество</a:t>
            </a:r>
            <a:r>
              <a:rPr lang="en-US" sz="1900" dirty="0"/>
              <a:t> </a:t>
            </a:r>
            <a:r>
              <a:rPr lang="ru-RU" sz="1900" dirty="0"/>
              <a:t>увлекательных практических заданий.</a:t>
            </a:r>
            <a:endParaRPr lang="en-US" sz="1900" dirty="0"/>
          </a:p>
          <a:p>
            <a:endParaRPr lang="ru-RU" sz="1900" dirty="0"/>
          </a:p>
          <a:p>
            <a:r>
              <a:rPr lang="ru-RU" sz="1900" dirty="0"/>
              <a:t>Пособие рассчитано на 35 учебных часов и предназначено для учащихся</a:t>
            </a:r>
            <a:r>
              <a:rPr lang="en-US" sz="1900" dirty="0"/>
              <a:t> </a:t>
            </a:r>
            <a:r>
              <a:rPr lang="ru-RU" sz="1900" dirty="0"/>
              <a:t>младших классов, изучающих элементы астрономии на уроках окружающего</a:t>
            </a:r>
            <a:r>
              <a:rPr lang="en-US" sz="1900" dirty="0"/>
              <a:t> </a:t>
            </a:r>
            <a:r>
              <a:rPr lang="ru-RU" sz="1900" dirty="0"/>
              <a:t>мира, и может быть использовано на внеурочных занятиях по астрономии.</a:t>
            </a:r>
            <a:endParaRPr lang="en-US" sz="1900" dirty="0"/>
          </a:p>
          <a:p>
            <a:endParaRPr lang="en-US" sz="1900" dirty="0"/>
          </a:p>
          <a:p>
            <a:r>
              <a:rPr lang="ru-RU" sz="1900" dirty="0"/>
              <a:t>Рекомендовано учащимся астрономических кружков в учреждениях дополнительного образования, родителям и учителям.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59478" y="229089"/>
            <a:ext cx="708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spc="-47" dirty="0">
                <a:solidFill>
                  <a:srgbClr val="0070C0"/>
                </a:solidFill>
                <a:sym typeface="Gilroy-Light"/>
              </a:rPr>
              <a:t>«Школа юного астронома»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7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8</a:t>
            </a:fld>
            <a:endParaRPr lang="ru-RU"/>
          </a:p>
        </p:txBody>
      </p:sp>
      <p:pic>
        <p:nvPicPr>
          <p:cNvPr id="3074" name="Picture 2" descr="ÐÐ·Ð¾Ð±ÑÐ°Ð¶ÐµÐ½Ð¸Ðµ ÐÑÐ½Ð¾Ð²Ñ Ð¸Ð½ÑÐ¾Ð³ÑÐ°ÑÐ¸ÐºÐ¸.  1-4 ÐºÐ»Ð°ÑÑÑ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0" y="1200150"/>
            <a:ext cx="3304413" cy="4400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23606" y="1035334"/>
            <a:ext cx="708387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В учебном пособии </a:t>
            </a:r>
            <a:r>
              <a:rPr lang="ru-RU" dirty="0"/>
              <a:t>предполагаются следующие </a:t>
            </a:r>
            <a:r>
              <a:rPr lang="ru-RU" dirty="0" smtClean="0"/>
              <a:t>направления: </a:t>
            </a:r>
          </a:p>
          <a:p>
            <a:r>
              <a:rPr lang="ru-RU" dirty="0" smtClean="0"/>
              <a:t>• работа с текстом (учебные, научные, художественные, научно-популярные), </a:t>
            </a:r>
            <a:r>
              <a:rPr lang="ru-RU" dirty="0"/>
              <a:t>выделение ключевых понятий, событий;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интерпретация образов;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визуализация смыслов;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конспектирование информации, её понимание, обобщение, систематизация;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соединение предметной среды с текстом;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овладение инструментом </a:t>
            </a:r>
            <a:r>
              <a:rPr lang="ru-RU" dirty="0" err="1"/>
              <a:t>скетчноутинга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 err="1"/>
              <a:t>скетчбук</a:t>
            </a:r>
            <a:r>
              <a:rPr lang="ru-RU" dirty="0"/>
              <a:t> как инструмент для познания мира и окружающего пространства.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59478" y="229089"/>
            <a:ext cx="708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spc="-47" dirty="0" smtClean="0">
                <a:solidFill>
                  <a:srgbClr val="0070C0"/>
                </a:solidFill>
                <a:sym typeface="Gilroy-Light"/>
              </a:rPr>
              <a:t>«Основы </a:t>
            </a:r>
            <a:r>
              <a:rPr lang="ru-RU" sz="3600" spc="-47" dirty="0" err="1" smtClean="0">
                <a:solidFill>
                  <a:srgbClr val="0070C0"/>
                </a:solidFill>
                <a:sym typeface="Gilroy-Light"/>
              </a:rPr>
              <a:t>инфографики</a:t>
            </a:r>
            <a:r>
              <a:rPr lang="ru-RU" sz="3600" spc="-47" dirty="0" smtClean="0">
                <a:solidFill>
                  <a:srgbClr val="0070C0"/>
                </a:solidFill>
                <a:sym typeface="Gilroy-Light"/>
              </a:rPr>
              <a:t>»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65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Просвещение 152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>Aplana Software</ep:Company>
  <ep:Words>3026</ep:Words>
  <ep:PresentationFormat>Широкоэкранный</ep:PresentationFormat>
  <ep:Paragraphs>392</ep:Paragraphs>
  <ep:Slides>52</ep:Slides>
  <ep:Notes>14</ep:Notes>
  <ep:TotalTime>0</ep:TotalTime>
  <ep:HiddenSlides>0</ep:HiddenSlides>
  <ep:MMClips>0</ep:MMClips>
  <ep:HeadingPairs>
    <vt:vector size="4" baseType="variant">
      <vt:variant>
        <vt:lpstr>Тема</vt:lpstr>
      </vt:variant>
      <vt:variant>
        <vt:i4>1</vt:i4>
      </vt:variant>
      <vt:variant>
        <vt:lpstr>Заголовок слайда</vt:lpstr>
      </vt:variant>
      <vt:variant>
        <vt:i4>52</vt:i4>
      </vt:variant>
    </vt:vector>
  </ep:HeadingPairs>
  <ep:TitlesOfParts>
    <vt:vector size="53" baseType="lpstr">
      <vt:lpstr>Просвещение 1520</vt:lpstr>
      <vt:lpstr>Arial Narrow</vt:lpstr>
      <vt:lpstr>Слайд 2</vt:lpstr>
      <vt:lpstr>Calibri</vt:lpstr>
      <vt:lpstr>Слайд 4</vt:lpstr>
      <vt:lpstr>Georgia</vt:lpstr>
      <vt:lpstr>Gilroy-Light</vt:lpstr>
      <vt:lpstr>Helvetica</vt:lpstr>
      <vt:lpstr>Helvetica Light</vt:lpstr>
      <vt:lpstr>Helvetica Neue Black Condensed</vt:lpstr>
      <vt:lpstr>Open Sans</vt:lpstr>
      <vt:lpstr>Open Sans Extrabold</vt:lpstr>
      <vt:lpstr>Open Sans Light</vt:lpstr>
      <vt:lpstr>Symbol</vt:lpstr>
      <vt:lpstr>Times New Roman</vt:lpstr>
      <vt:lpstr>Trebuchet MS</vt:lpstr>
      <vt:lpstr>Просвещение 1520</vt:lpstr>
      <vt:lpstr>Слайд think-cell</vt:lpstr>
      <vt:lpstr>Внеурочная деятельность:  направления и готовые решения</vt:lpstr>
      <vt:lpstr xml:space="preserve">ВНЕУРОЧНАЯ ДЕЯТЕЛЬНОСТЬ – неотъемлемая часть ООП </vt:lpstr>
      <vt:lpstr>Презентация PowerPoint</vt:lpstr>
      <vt:lpstr>Презентация PowerPoint</vt:lpstr>
      <vt:lpstr>Основа пособий — тексты разных жанров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 xml:space="preserve">     КУРС «ЗДОРОВО БЫТЬ ЗДОРОВЫМ» </vt:lpstr>
      <vt:lpstr xml:space="preserve">ВНЕУРОЧНАЯ ДЕЯТЕЛЬНОСТЬ – неотъемлемая часть ООП </vt:lpstr>
      <vt:lpstr xml:space="preserve">Проектная мастерская  </vt:lpstr>
      <vt:lpstr xml:space="preserve">Исследовательские и проектные работы по биологии,  химии и физике  </vt:lpstr>
      <vt:lpstr>ФУНКЦИОНАЛЬНАЯ ГРАМОТНОСТЬ   2018-2019</vt:lpstr>
      <vt:lpstr>Слайд 34</vt:lpstr>
      <vt:lpstr>Слайд 35</vt:lpstr>
      <vt:lpstr>Результаты российских учащихся  по отдельным областям содержания образования (2015-2016 годы)</vt:lpstr>
      <vt:lpstr>Слайд 37</vt:lpstr>
      <vt:lpstr>Слайд 38</vt:lpstr>
      <vt:lpstr>Глобальные компетенции</vt:lpstr>
      <vt:lpstr>Серия  «Функциональная Грамотность.Тренажёры»</vt:lpstr>
      <vt:lpstr>Серия  «Функциональная Грамотность.Тренажёры»</vt:lpstr>
      <vt:lpstr>Смысловое чтение, оценка информации</vt:lpstr>
      <vt:lpstr>Математика на каждый день</vt:lpstr>
      <vt:lpstr>Физическая химия</vt:lpstr>
      <vt:lpstr>Математика на каждый день</vt:lpstr>
      <vt:lpstr>Слайд 46</vt:lpstr>
      <vt:lpstr>Слайд 47</vt:lpstr>
      <vt:lpstr>Слайд 48</vt:lpstr>
      <vt:lpstr>Слайд 49</vt:lpstr>
      <vt:lpstr>УЧЕБНЫЕ ПОСОБИЯ  «МОЯ БУДУЩАЯ ПРОФЕССИЯ»</vt:lpstr>
      <vt:lpstr>Сервисы для педагогов на сайте Группы компаний «Просвещение» prosv.ru</vt:lpstr>
      <vt:lpstr>Слайд 52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2016-12-17T20:46:26.000</dcterms:created>
  <dc:creator>Юля</dc:creator>
  <cp:lastModifiedBy>User</cp:lastModifiedBy>
  <dcterms:modified xsi:type="dcterms:W3CDTF">2020-02-09T07:58:53.409</dcterms:modified>
  <cp:revision>816</cp:revision>
  <dc:title>Презентация PowerPoint</dc:title>
  <cp:version>0906.0100.01</cp:version>
</cp:coreProperties>
</file>