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8A"/>
    <a:srgbClr val="62C3EF"/>
    <a:srgbClr val="61C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1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4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2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1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0C9A-E920-4D54-A4F4-7191825BEDC0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6119-5069-4588-9724-5F38C9A3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WciGBi" TargetMode="External"/><Relationship Id="rId13" Type="http://schemas.openxmlformats.org/officeDocument/2006/relationships/hyperlink" Target="https://www.guggenheim.org/collection-online" TargetMode="External"/><Relationship Id="rId18" Type="http://schemas.openxmlformats.org/officeDocument/2006/relationships/image" Target="../media/image7.jpeg"/><Relationship Id="rId3" Type="http://schemas.openxmlformats.org/officeDocument/2006/relationships/hyperlink" Target="https://bit.ly/39VHDoI" TargetMode="External"/><Relationship Id="rId21" Type="http://schemas.microsoft.com/office/2007/relationships/hdphoto" Target="../media/hdphoto1.wdp"/><Relationship Id="rId7" Type="http://schemas.openxmlformats.org/officeDocument/2006/relationships/hyperlink" Target="https://bit.ly/3d08Zfm" TargetMode="External"/><Relationship Id="rId12" Type="http://schemas.openxmlformats.org/officeDocument/2006/relationships/hyperlink" Target="https://www.metmuseum.org/" TargetMode="External"/><Relationship Id="rId17" Type="http://schemas.openxmlformats.org/officeDocument/2006/relationships/hyperlink" Target="https://bit.ly/3d08L80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bit.ly/3d29dT0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2TRdiSQ" TargetMode="External"/><Relationship Id="rId11" Type="http://schemas.openxmlformats.org/officeDocument/2006/relationships/hyperlink" Target="https://www.youtube.com/user/britishmuseum" TargetMode="External"/><Relationship Id="rId5" Type="http://schemas.openxmlformats.org/officeDocument/2006/relationships/hyperlink" Target="https://artsandculture.google.com/" TargetMode="External"/><Relationship Id="rId15" Type="http://schemas.openxmlformats.org/officeDocument/2006/relationships/hyperlink" Target="https://www.si.edu/exhibitions/online" TargetMode="External"/><Relationship Id="rId10" Type="http://schemas.openxmlformats.org/officeDocument/2006/relationships/hyperlink" Target="https://www.britishmuseum.org/" TargetMode="External"/><Relationship Id="rId19" Type="http://schemas.openxmlformats.org/officeDocument/2006/relationships/image" Target="../media/image8.jpeg"/><Relationship Id="rId4" Type="http://schemas.openxmlformats.org/officeDocument/2006/relationships/hyperlink" Target="https://bit.ly/2IOQDjq" TargetMode="External"/><Relationship Id="rId9" Type="http://schemas.openxmlformats.org/officeDocument/2006/relationships/hyperlink" Target="https://www.louvre.fr/en/media-en-ligne" TargetMode="External"/><Relationship Id="rId14" Type="http://schemas.openxmlformats.org/officeDocument/2006/relationships/hyperlink" Target="https://bit.ly/33iHVm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uffme.com/landing/skyeng/tom" TargetMode="External"/><Relationship Id="rId7" Type="http://schemas.openxmlformats.org/officeDocument/2006/relationships/hyperlink" Target="http://webinar.ido.tsu.ru/fpk/" TargetMode="External"/><Relationship Id="rId2" Type="http://schemas.openxmlformats.org/officeDocument/2006/relationships/hyperlink" Target="http://webinar.toipkro.ru/event/23032020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26627.vr.mirapolis.ru/mira/s/BCkObn" TargetMode="External"/><Relationship Id="rId5" Type="http://schemas.openxmlformats.org/officeDocument/2006/relationships/hyperlink" Target="http://webinar.toipkro.ru/event/26032020/" TargetMode="External"/><Relationship Id="rId4" Type="http://schemas.openxmlformats.org/officeDocument/2006/relationships/hyperlink" Target="https://tpu.webex.com/meet/fa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58150" y="0"/>
            <a:ext cx="4133850" cy="6858000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52185" y="1660134"/>
            <a:ext cx="3686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дистанционного обучения на территории Томской области в дни возможного непосещения занятий обучающимися по неблагоприятным погодным и эпидемиологическим условиям по усмотрению родителей (законных представителей) и дни, пропущенные по болезни и/или в период карантина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ld.kantiana.ru/upload/medialibrary/82f/1653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1" y="1981201"/>
            <a:ext cx="8689398" cy="45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vk6.ru/upload/iblock/79a/79ade2dd0873d990f124989b8e3ea8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/>
          <a:stretch/>
        </p:blipFill>
        <p:spPr bwMode="auto">
          <a:xfrm>
            <a:off x="367914" y="231951"/>
            <a:ext cx="820645" cy="8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1226659" y="251814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0"/>
          <a:stretch/>
        </p:blipFill>
        <p:spPr bwMode="auto">
          <a:xfrm>
            <a:off x="2185721" y="360958"/>
            <a:ext cx="1351541" cy="5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67915" y="1227000"/>
            <a:ext cx="11366886" cy="170005"/>
          </a:xfrm>
          <a:prstGeom prst="homePlate">
            <a:avLst>
              <a:gd name="adj" fmla="val 58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1182450"/>
            <a:ext cx="11991975" cy="45719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47534" y="6316978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 2020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7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tatic.tildacdn.com/tild3330-6461-4661-a563-336562353934/Talexis-Webina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04" y="1609809"/>
            <a:ext cx="6206178" cy="47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V="1">
            <a:off x="0" y="402603"/>
            <a:ext cx="12192000" cy="1177999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6257" y="500388"/>
            <a:ext cx="11487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продуктивного досуга детей с использованием цифровых просветительских ресурсов виртуальных музеев, выставок и кинотеатров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561975"/>
            <a:ext cx="71438" cy="9138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61975"/>
            <a:ext cx="57150" cy="91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25228" y="1706169"/>
            <a:ext cx="107370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Эрмитаж </a:t>
            </a:r>
            <a:r>
              <a:rPr lang="ru-RU" sz="2000" u="sng" dirty="0">
                <a:hlinkClick r:id="rId3"/>
              </a:rPr>
              <a:t>https://bit.ly/39VHDoI</a:t>
            </a:r>
            <a:endParaRPr lang="ru-RU" sz="2000" dirty="0"/>
          </a:p>
          <a:p>
            <a:pPr lvl="0"/>
            <a:r>
              <a:rPr lang="ru-RU" sz="2000" dirty="0"/>
              <a:t>Государственный Русский музей (Санкт-Петербург) </a:t>
            </a:r>
            <a:r>
              <a:rPr lang="ru-RU" sz="2000" u="sng" dirty="0">
                <a:hlinkClick r:id="rId4"/>
              </a:rPr>
              <a:t>https://bit.ly/2IOQDjq</a:t>
            </a:r>
            <a:endParaRPr lang="ru-RU" sz="2000" dirty="0"/>
          </a:p>
          <a:p>
            <a:pPr lvl="0"/>
            <a:r>
              <a:rPr lang="ru-RU" sz="2000" dirty="0" smtClean="0"/>
              <a:t>Проект </a:t>
            </a:r>
            <a:r>
              <a:rPr lang="ru-RU" sz="2000" dirty="0" err="1"/>
              <a:t>Гугла</a:t>
            </a:r>
            <a:r>
              <a:rPr lang="en-US" sz="2000" dirty="0"/>
              <a:t> Arts and Culture </a:t>
            </a:r>
            <a:r>
              <a:rPr lang="en-US" sz="2000" u="sng" dirty="0">
                <a:hlinkClick r:id="rId5"/>
              </a:rPr>
              <a:t>https://artsandculture.google.com/</a:t>
            </a:r>
            <a:endParaRPr lang="ru-RU" sz="2000" dirty="0"/>
          </a:p>
          <a:p>
            <a:pPr lvl="0"/>
            <a:r>
              <a:rPr lang="ru-RU" sz="2000" dirty="0"/>
              <a:t>Амстердамский музей Ван Гога </a:t>
            </a:r>
            <a:r>
              <a:rPr lang="ru-RU" sz="2000" u="sng" dirty="0">
                <a:hlinkClick r:id="rId6"/>
              </a:rPr>
              <a:t>https://bit.ly/2TRdiSQ</a:t>
            </a:r>
            <a:endParaRPr lang="ru-RU" sz="2000" dirty="0"/>
          </a:p>
          <a:p>
            <a:pPr lvl="0"/>
            <a:r>
              <a:rPr lang="ru-RU" sz="2000" dirty="0"/>
              <a:t>Музей истории искусств Вены </a:t>
            </a:r>
            <a:r>
              <a:rPr lang="ru-RU" sz="2000" u="sng" dirty="0">
                <a:hlinkClick r:id="rId7"/>
              </a:rPr>
              <a:t>https://bit.ly/3d08Zfm</a:t>
            </a:r>
            <a:endParaRPr lang="ru-RU" sz="2000" dirty="0"/>
          </a:p>
          <a:p>
            <a:pPr lvl="0"/>
            <a:r>
              <a:rPr lang="ru-RU" sz="2000" dirty="0"/>
              <a:t>Лувр </a:t>
            </a:r>
            <a:r>
              <a:rPr lang="ru-RU" sz="2000" u="sng" dirty="0">
                <a:hlinkClick r:id="rId8"/>
              </a:rPr>
              <a:t>https://bit.ly/2WciGBi</a:t>
            </a:r>
            <a:r>
              <a:rPr lang="ru-RU" sz="2000" dirty="0"/>
              <a:t>, </a:t>
            </a:r>
            <a:r>
              <a:rPr lang="ru-RU" sz="2000" u="sng" dirty="0">
                <a:hlinkClick r:id="rId9"/>
              </a:rPr>
              <a:t>https://www.louvre.fr/en/media-en-ligne</a:t>
            </a:r>
            <a:endParaRPr lang="ru-RU" sz="2000" dirty="0"/>
          </a:p>
          <a:p>
            <a:pPr lvl="0"/>
            <a:r>
              <a:rPr lang="ru-RU" sz="2000" dirty="0"/>
              <a:t>Британский музей, онлайн-коллекция одна из самых масштабных, более 3,5 млн экспонатов </a:t>
            </a:r>
            <a:r>
              <a:rPr lang="ru-RU" sz="2000" u="sng" dirty="0">
                <a:hlinkClick r:id="rId10"/>
              </a:rPr>
              <a:t>https://www.britishmuseum.org</a:t>
            </a:r>
            <a:endParaRPr lang="ru-RU" sz="2000" dirty="0"/>
          </a:p>
          <a:p>
            <a:pPr lvl="0"/>
            <a:r>
              <a:rPr lang="ru-RU" sz="2000" dirty="0"/>
              <a:t>Британский музей, виртуальные экскурсии по музею и экспозициям на официальном </a:t>
            </a:r>
            <a:r>
              <a:rPr lang="ru-RU" sz="2000" dirty="0" err="1"/>
              <a:t>YouTube</a:t>
            </a:r>
            <a:r>
              <a:rPr lang="ru-RU" sz="2000" dirty="0"/>
              <a:t> канале </a:t>
            </a:r>
            <a:r>
              <a:rPr lang="ru-RU" sz="2000" u="sng" dirty="0">
                <a:hlinkClick r:id="rId11"/>
              </a:rPr>
              <a:t>https://www.youtube.com/user/britishmuseum</a:t>
            </a:r>
            <a:endParaRPr lang="ru-RU" sz="2000" dirty="0"/>
          </a:p>
          <a:p>
            <a:pPr lvl="0"/>
            <a:r>
              <a:rPr lang="ru-RU" sz="2000" dirty="0" smtClean="0"/>
              <a:t>Метрополитен-музей</a:t>
            </a:r>
            <a:r>
              <a:rPr lang="ru-RU" sz="2000" dirty="0"/>
              <a:t>, Нью-Йорк </a:t>
            </a:r>
            <a:r>
              <a:rPr lang="ru-RU" sz="2000" u="sng" dirty="0">
                <a:hlinkClick r:id="rId12"/>
              </a:rPr>
              <a:t>https://www.metmuseum.org</a:t>
            </a:r>
            <a:endParaRPr lang="ru-RU" sz="2000" dirty="0"/>
          </a:p>
          <a:p>
            <a:pPr lvl="0"/>
            <a:r>
              <a:rPr lang="ru-RU" sz="2000" dirty="0" smtClean="0"/>
              <a:t>онлайн-коллекция </a:t>
            </a:r>
            <a:r>
              <a:rPr lang="ru-RU" sz="2000" dirty="0"/>
              <a:t>музея Гуггенхайм </a:t>
            </a:r>
            <a:r>
              <a:rPr lang="ru-RU" sz="2000" u="sng" dirty="0">
                <a:hlinkClick r:id="rId13"/>
              </a:rPr>
              <a:t>https://www.guggenheim.org/collection-online</a:t>
            </a:r>
            <a:endParaRPr lang="ru-RU" sz="2000" dirty="0"/>
          </a:p>
          <a:p>
            <a:pPr lvl="0"/>
            <a:r>
              <a:rPr lang="ru-RU" sz="2000" dirty="0"/>
              <a:t>музей Сальвадора Дали </a:t>
            </a:r>
            <a:r>
              <a:rPr lang="ru-RU" sz="2000" u="sng" dirty="0">
                <a:hlinkClick r:id="rId14"/>
              </a:rPr>
              <a:t>https://bit.ly/33iHVmX</a:t>
            </a:r>
            <a:endParaRPr lang="ru-RU" sz="2000" dirty="0"/>
          </a:p>
          <a:p>
            <a:pPr lvl="0"/>
            <a:r>
              <a:rPr lang="ru-RU" sz="2000" dirty="0" err="1"/>
              <a:t>Смитсоновский</a:t>
            </a:r>
            <a:r>
              <a:rPr lang="ru-RU" sz="2000" dirty="0"/>
              <a:t> музей </a:t>
            </a:r>
            <a:r>
              <a:rPr lang="ru-RU" sz="2000" u="sng" dirty="0">
                <a:hlinkClick r:id="rId15"/>
              </a:rPr>
              <a:t>https://www.si.edu/exhibitions/online</a:t>
            </a:r>
            <a:endParaRPr lang="ru-RU" sz="2000" dirty="0"/>
          </a:p>
          <a:p>
            <a:pPr lvl="0"/>
            <a:r>
              <a:rPr lang="ru-RU" sz="2000" dirty="0"/>
              <a:t>Национальный музей в Кракове </a:t>
            </a:r>
            <a:r>
              <a:rPr lang="ru-RU" sz="2000" u="sng" dirty="0">
                <a:hlinkClick r:id="rId16"/>
              </a:rPr>
              <a:t>https://bit.ly/3d29dT0</a:t>
            </a:r>
            <a:endParaRPr lang="ru-RU" sz="2000" dirty="0"/>
          </a:p>
          <a:p>
            <a:r>
              <a:rPr lang="ru-RU" sz="2000" dirty="0"/>
              <a:t>Музей изобразительных искусств в Будапеште </a:t>
            </a:r>
            <a:r>
              <a:rPr lang="ru-RU" sz="2000" u="sng" dirty="0">
                <a:hlinkClick r:id="rId17"/>
              </a:rPr>
              <a:t>https://bit.ly/3d08L80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54445" r="71862" b="22437"/>
          <a:stretch/>
        </p:blipFill>
        <p:spPr bwMode="auto">
          <a:xfrm>
            <a:off x="507749" y="1862853"/>
            <a:ext cx="598972" cy="6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21503" r="43298" b="55034"/>
          <a:stretch/>
        </p:blipFill>
        <p:spPr bwMode="auto">
          <a:xfrm>
            <a:off x="507749" y="3055438"/>
            <a:ext cx="5619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dribbble.com/users/1745961/screenshots/6645586/webicons.jpg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6" t="73282" r="80521" b="8650"/>
          <a:stretch/>
        </p:blipFill>
        <p:spPr bwMode="auto">
          <a:xfrm>
            <a:off x="537468" y="4218749"/>
            <a:ext cx="589448" cy="5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5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2712" y="565328"/>
            <a:ext cx="11269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ИНСТРУКТИВНО-МЕТОДИЧЕСКИЕ ПИСЬМА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4928"/>
          <a:stretch/>
        </p:blipFill>
        <p:spPr>
          <a:xfrm>
            <a:off x="1687483" y="1212472"/>
            <a:ext cx="3964722" cy="55125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182" y="1212472"/>
            <a:ext cx="4038945" cy="55125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12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58150" y="0"/>
            <a:ext cx="4133850" cy="6858000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352185" y="1660134"/>
            <a:ext cx="36861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дистанционного обучения на территории Томской области в дни возможного непосещения занятий обучающимися по неблагоприятным погодным и эпидемиологическим условиям по усмотрению родителей (законных представителей) и дни, пропущенные по болезни и/или в период карантина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ld.kantiana.ru/upload/medialibrary/82f/1653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5"/>
          <a:stretch/>
        </p:blipFill>
        <p:spPr bwMode="auto">
          <a:xfrm>
            <a:off x="1" y="1981201"/>
            <a:ext cx="8689398" cy="45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vk6.ru/upload/iblock/79a/79ade2dd0873d990f124989b8e3ea8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/>
          <a:stretch/>
        </p:blipFill>
        <p:spPr bwMode="auto">
          <a:xfrm>
            <a:off x="367914" y="231951"/>
            <a:ext cx="820645" cy="8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1"/>
          <a:stretch/>
        </p:blipFill>
        <p:spPr bwMode="auto">
          <a:xfrm>
            <a:off x="1226659" y="251814"/>
            <a:ext cx="958795" cy="6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hc.tomsk.ru/content/files/images/toipkro_logo_polnocvet_prozrachnyy_fon_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0"/>
          <a:stretch/>
        </p:blipFill>
        <p:spPr bwMode="auto">
          <a:xfrm>
            <a:off x="2185721" y="360958"/>
            <a:ext cx="1351541" cy="5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367915" y="1227000"/>
            <a:ext cx="11366886" cy="170005"/>
          </a:xfrm>
          <a:prstGeom prst="homePlate">
            <a:avLst>
              <a:gd name="adj" fmla="val 582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1182450"/>
            <a:ext cx="11991975" cy="45719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47534" y="6316978"/>
            <a:ext cx="1895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 2020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5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672" y="2073446"/>
            <a:ext cx="833437" cy="3914775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3864" y="583620"/>
            <a:ext cx="8543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3539" y="2413424"/>
            <a:ext cx="3672000" cy="972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Технические: оборудование и интернет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539" y="3531583"/>
            <a:ext cx="3672000" cy="1080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цифровых образовательных ресурсов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539" y="4903902"/>
            <a:ext cx="3672000" cy="792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Кадровые ресурсы</a:t>
            </a:r>
          </a:p>
          <a:p>
            <a:pPr algn="ctr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s://www.smartkeeda.com/Html_new/images/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23" y="2029902"/>
            <a:ext cx="6609689" cy="42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2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tatic.tildacdn.com/tild3330-6461-4661-a563-336562353934/Talexis-Webina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11" y="2022072"/>
            <a:ext cx="6206178" cy="47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V="1">
            <a:off x="0" y="561975"/>
            <a:ext cx="12192000" cy="9138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75" y="669272"/>
            <a:ext cx="1172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ОБЕСПЕЧЕНИЕ ИСПОЛЬЗОВАНИЯ ДИСТАНЦИОННЫХ ОБРАЗОВАТЕЛЬНЫХ ТЕХНОЛОГИЙ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561975"/>
            <a:ext cx="71438" cy="9138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561975"/>
            <a:ext cx="57150" cy="913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6256" y="1847272"/>
            <a:ext cx="11487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Учебный процесс с использованием дистанционных образовательных технологий обеспечивается следующими </a:t>
            </a:r>
            <a:r>
              <a:rPr lang="ru-RU" sz="2400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техническими средствами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5228" y="3113044"/>
            <a:ext cx="549354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334F8A"/>
              </a:buClr>
              <a:buSzPct val="123000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ноутбук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 возможностью воспроизведения звука и видео</a:t>
            </a:r>
          </a:p>
          <a:p>
            <a:pPr algn="just">
              <a:buClr>
                <a:srgbClr val="334F8A"/>
              </a:buClr>
              <a:buSzPct val="123000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4F8A"/>
              </a:buClr>
              <a:buSzPct val="123000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для доступа к локальным и удаленным серверам с учебной информацией и рабочими материалами</a:t>
            </a:r>
          </a:p>
          <a:p>
            <a:pPr algn="just">
              <a:buClr>
                <a:srgbClr val="334F8A"/>
              </a:buClr>
              <a:buSzPct val="123000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334F8A"/>
              </a:buClr>
              <a:buSzPct val="123000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локальная сеть с выходом в Интернет (канал подключения к сети Интернет)</a:t>
            </a:r>
          </a:p>
        </p:txBody>
      </p:sp>
      <p:pic>
        <p:nvPicPr>
          <p:cNvPr id="2052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54445" r="71862" b="22437"/>
          <a:stretch/>
        </p:blipFill>
        <p:spPr bwMode="auto">
          <a:xfrm>
            <a:off x="526256" y="3211609"/>
            <a:ext cx="598972" cy="6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vecteezy.com/system/resources/previews/000/111/498/large_2x/video-editing-vector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1" t="21503" r="43298" b="55034"/>
          <a:stretch/>
        </p:blipFill>
        <p:spPr bwMode="auto">
          <a:xfrm>
            <a:off x="544762" y="4017672"/>
            <a:ext cx="56195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.dribbble.com/users/1745961/screenshots/6645586/webicons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6" t="73282" r="80521" b="8650"/>
          <a:stretch/>
        </p:blipFill>
        <p:spPr bwMode="auto">
          <a:xfrm>
            <a:off x="535780" y="4908706"/>
            <a:ext cx="589448" cy="5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672" y="2073446"/>
            <a:ext cx="833437" cy="3914775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0051" y="542392"/>
            <a:ext cx="8543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3539" y="2255647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журнал (дневник)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539" y="2928404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539" y="5133292"/>
            <a:ext cx="3672000" cy="68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социальных сетей и мобильных мессенджеров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539" y="3610980"/>
            <a:ext cx="3672000" cy="68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образовательной организации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539" y="4473556"/>
            <a:ext cx="3672000" cy="504000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сайт (блог) учителя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1" y="1402972"/>
            <a:ext cx="7134224" cy="5247590"/>
          </a:xfrm>
          <a:prstGeom prst="rect">
            <a:avLst/>
          </a:prstGeom>
          <a:solidFill>
            <a:srgbClr val="334F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ОБРАЗОВАТЕЛЬНЫЕ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школа: </a:t>
            </a:r>
            <a:r>
              <a:rPr lang="ru-RU" sz="1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https://resh.edu.ru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«Просвещение»: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https://digital.prosv.ru/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Библиотека МЭШ: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https://uchebnik.mos.ru/catalogue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учебник.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Lecta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https://lecta.rosuchebnik.ru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центр информационно-образовательных ресурсов (ФЦИОР):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http://fcior.edu.ru/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Яндекс-учебник: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https://education.yandex.ru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https://uchi.ru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школьная лаборатория: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https://globallab.org/ru/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«Урок цифры»: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урокцифры.рф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Решу ЕГЭ: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https://ege.sdamgia.ru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Якласс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https://www.yaklass.ru/</a:t>
            </a:r>
            <a:endParaRPr lang="ru-RU" sz="16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«Цифровое образование»: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http://digital-edu.ru/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коллекция цифровых образовательных ресурсов: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http://school-collection.edu.ru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300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Ведомственная система дистанционного образования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Томской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области: </a:t>
            </a:r>
            <a:r>
              <a:rPr lang="ru-RU" sz="1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http://do.tomedu.ru</a:t>
            </a:r>
          </a:p>
        </p:txBody>
      </p:sp>
      <p:pic>
        <p:nvPicPr>
          <p:cNvPr id="3076" name="Picture 4" descr="http://edtechs.ir/wp-content/uploads/2018/07/lms-01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2" y="2278566"/>
            <a:ext cx="598643" cy="4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proglib.io/wp-uploads/-000/1/Google-Docs-Logo-1-e1495818992208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9" y="2941847"/>
            <a:ext cx="942975" cy="3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rused.ru/irk-mdou114/wp-content/uploads/sites/56/2019/08/logo-konk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9" y="3720024"/>
            <a:ext cx="708181" cy="4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mg2.freepng.ru/20180405/aoe/kisspng-computer-icons-symbol-clip-art-world-wide-web-5ac5ae1657f185.2303127915229045983602.jp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6222" y1="68667" x2="66222" y2="68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8" y="4455275"/>
            <a:ext cx="541219" cy="4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968" y1="46645" x2="19968" y2="46645"/>
                        <a14:foregroundMark x1="23163" y1="49042" x2="23163" y2="49042"/>
                        <a14:foregroundMark x1="34505" y1="62780" x2="34505" y2="62780"/>
                        <a14:foregroundMark x1="64856" y1="73163" x2="64856" y2="73163"/>
                        <a14:foregroundMark x1="75879" y1="63419" x2="75879" y2="63419"/>
                        <a14:foregroundMark x1="42812" y1="20447" x2="42812" y2="20447"/>
                        <a14:foregroundMark x1="72843" y1="22524" x2="72843" y2="22524"/>
                        <a14:foregroundMark x1="71086" y1="38978" x2="71086" y2="38978"/>
                        <a14:foregroundMark x1="71565" y1="45847" x2="71565" y2="45847"/>
                        <a14:foregroundMark x1="76038" y1="46326" x2="76038" y2="46326"/>
                        <a14:foregroundMark x1="76997" y1="38978" x2="76997" y2="38978"/>
                        <a14:foregroundMark x1="64856" y1="58946" x2="64856" y2="589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4" y="5035100"/>
            <a:ext cx="989032" cy="9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9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710317"/>
            <a:ext cx="12192000" cy="2080508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9563" y="717572"/>
            <a:ext cx="59531" cy="2070000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6694" y="708048"/>
            <a:ext cx="45719" cy="21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8643" y="959663"/>
            <a:ext cx="92147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организации дистанционного обучения и работы школ, техникумов и колледжей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i.siteapi.org/qfBrh8WX4fwDbeQ9RZ9BZG6RPTY=/f32e8ea5556b6e3.s.siteapi.org/page/omyaayk1o004gwsgk8040ocw0g8ok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7" y="862330"/>
            <a:ext cx="845394" cy="8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2.freepng.ru/20181123/yzr/kisspng-ministry-of-education-and-science-federal-institut-5bf86dc5d93021.97861564154300768588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5667" l="15778" r="83778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86" r="16481" b="24500"/>
          <a:stretch/>
        </p:blipFill>
        <p:spPr bwMode="auto">
          <a:xfrm>
            <a:off x="1498593" y="965381"/>
            <a:ext cx="1050387" cy="7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824" y="3483075"/>
            <a:ext cx="5724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РЕГИОНАЛЬНЫХ ОРГАНОВ УПРАВЛЕНИЯ ОБРАЗОВАНИЕМ И ДИРЕКТОРОВ ШКОЛ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8 495 984 89 19</a:t>
            </a:r>
            <a:endParaRPr lang="ru-RU" sz="4800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7450" y="3489525"/>
            <a:ext cx="57245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УЧИТЕЛЕЙ И РОДИТЕЛЕЙ</a:t>
            </a: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33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8 800 200 91 85</a:t>
            </a:r>
            <a:endParaRPr lang="ru-RU" sz="4800" b="1" dirty="0">
              <a:solidFill>
                <a:srgbClr val="33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6734" y="5746465"/>
            <a:ext cx="9627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Региональная служба методической 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 8 (3822) 90 20 63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0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8091" y="1587714"/>
            <a:ext cx="833437" cy="3914775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V="1">
            <a:off x="0" y="374070"/>
            <a:ext cx="12192000" cy="980902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303203" y="500490"/>
            <a:ext cx="12040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РЕГИОНАЛЬНЫХ </a:t>
            </a: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 ПО ОРГАНИЗАЦИИ ДИСТАНЦИОННОГО ОБУЧЕНИЯ В ОБРАЗОВАТЕЛЬНЫХ ОРГАНИЗАЦИЯХ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374070"/>
            <a:ext cx="70398" cy="980902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374070"/>
            <a:ext cx="56318" cy="98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97489"/>
              </p:ext>
            </p:extLst>
          </p:nvPr>
        </p:nvGraphicFramePr>
        <p:xfrm>
          <a:off x="710276" y="1876762"/>
          <a:ext cx="11127049" cy="3336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971">
                  <a:extLst>
                    <a:ext uri="{9D8B030D-6E8A-4147-A177-3AD203B41FA5}">
                      <a16:colId xmlns:a16="http://schemas.microsoft.com/office/drawing/2014/main" val="2511620734"/>
                    </a:ext>
                  </a:extLst>
                </a:gridCol>
                <a:gridCol w="1471353">
                  <a:extLst>
                    <a:ext uri="{9D8B030D-6E8A-4147-A177-3AD203B41FA5}">
                      <a16:colId xmlns:a16="http://schemas.microsoft.com/office/drawing/2014/main" val="3810742617"/>
                    </a:ext>
                  </a:extLst>
                </a:gridCol>
                <a:gridCol w="5195455">
                  <a:extLst>
                    <a:ext uri="{9D8B030D-6E8A-4147-A177-3AD203B41FA5}">
                      <a16:colId xmlns:a16="http://schemas.microsoft.com/office/drawing/2014/main" val="1114241344"/>
                    </a:ext>
                  </a:extLst>
                </a:gridCol>
                <a:gridCol w="2984270">
                  <a:extLst>
                    <a:ext uri="{9D8B030D-6E8A-4147-A177-3AD203B41FA5}">
                      <a16:colId xmlns:a16="http://schemas.microsoft.com/office/drawing/2014/main" val="2006597295"/>
                    </a:ext>
                  </a:extLst>
                </a:gridCol>
              </a:tblGrid>
              <a:tr h="204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3131978"/>
                  </a:ext>
                </a:extLst>
              </a:tr>
              <a:tr h="628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23.03.2020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13:00-14:30</a:t>
                      </a:r>
                      <a:endParaRPr lang="ru-RU" sz="1600" b="1" i="0" u="none" strike="noStrike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ТОИПКРО: Организация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дистанционного обучения на территории Томской области в дни возможного непосещения занятий обучающимися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http://webinar.toipkro.ru/event/23032020/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95164"/>
                  </a:ext>
                </a:extLst>
              </a:tr>
              <a:tr h="399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24.03.2020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13:30-15:00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SKYENG: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Переводим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 на удаленное обучение английскому: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Skyes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Docs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https://pruffme.com/landing/skyeng/tom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4517726"/>
                  </a:ext>
                </a:extLst>
              </a:tr>
              <a:tr h="498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25.03.2020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12:00 - 13:00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ТПУ: Практикум по переходу школы на дистанционное обучение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https://tpu.webex.com/meet/fas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465763"/>
                  </a:ext>
                </a:extLst>
              </a:tr>
              <a:tr h="584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26.03.2020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10:00-11:30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ТОИПКРО: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цифровых образовательных ресурсов при дистанционном обучении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http://webinar.toipkro.ru/event/26032020/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223119"/>
                  </a:ext>
                </a:extLst>
              </a:tr>
              <a:tr h="454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14:00 - 15:00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ТУСУР: Организация дистанционного обучения школьников: </a:t>
                      </a:r>
                      <a:b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и технические аспекты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http://b26627.vr.mirapolis.ru/mira/s/BCkObn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1364623"/>
                  </a:ext>
                </a:extLst>
              </a:tr>
              <a:tr h="490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27.03.2020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334F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12:00 - 13:00</a:t>
                      </a:r>
                      <a:endParaRPr lang="ru-RU" sz="1600" b="1" i="0" u="none" strike="noStrike" dirty="0">
                        <a:solidFill>
                          <a:srgbClr val="334F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ТГУ: Пять шагов по переходу педагога в Online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http://webinar.ido.tsu.ru/fpk/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15435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7214" y="5735231"/>
            <a:ext cx="11473172" cy="830997"/>
          </a:xfrm>
          <a:prstGeom prst="rect">
            <a:avLst/>
          </a:prstGeom>
          <a:solidFill>
            <a:srgbClr val="334F8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HELP.TSPU.EDU.RU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для обучающихся по математике и физике: начало работы с 30.03.2020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7908" y="1422388"/>
            <a:ext cx="374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</a:t>
            </a:r>
            <a:r>
              <a:rPr lang="ru-RU" dirty="0" err="1" smtClean="0"/>
              <a:t>вебинаров</a:t>
            </a:r>
            <a:r>
              <a:rPr lang="ru-RU" dirty="0" smtClean="0"/>
              <a:t> </a:t>
            </a:r>
            <a:r>
              <a:rPr lang="en-US" dirty="0" smtClean="0"/>
              <a:t>toipkro.ru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5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9092" y="1886596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фактически присутствующих, обучающихся дистанционно 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заболевших школьников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092" y="2381355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педагогов по организации и сопровождению дистанционного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9092" y="4046745"/>
            <a:ext cx="10692000" cy="830997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выполнением расписания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обучения,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включающий регулярные видео чаты (уроки по скайпу,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т.д.); контрольные мероприятия (тесты, зачётные работы), график отправки и приёма домашних заданий, часы консультаций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9092" y="2866252"/>
            <a:ext cx="10692000" cy="584775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о возможности получения бесплатной консультации по организации и сопровождению дистанционного обучения по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телефону горячей линии Министерства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Просвещения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9092" y="3588864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обеспечения учителя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9092" y="4977155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допустимого объёма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домашних заданий в дистанционной форме обучения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9092" y="5391557"/>
            <a:ext cx="10692000" cy="338554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расписание очных занятий на период свободного посещения.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9092" y="5825455"/>
            <a:ext cx="10692000" cy="584775"/>
          </a:xfrm>
          <a:prstGeom prst="rect">
            <a:avLst/>
          </a:prstGeom>
          <a:solidFill>
            <a:srgbClr val="334F8A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положение об оценивании в части заданий дистанционной формы обучения и критерии оценки, в том числе для случая проведения контрольных работ и промежуточной аттестации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5810" y="1370921"/>
            <a:ext cx="2944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РУКОВОДСТВО ШКОЛЫ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9092" y="1937594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Ежедневный мониторинг фактически присутствующих, обучающихся дистанционно и заболевших школьников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091" y="4763903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видеообщение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(при наличии технической возможности) с учащимися класса. Продумать тематику этого общения для мотивации учеников, поддержки и формирования учебной самостоятельности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091" y="2803962"/>
            <a:ext cx="10692000" cy="900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ониторинг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к обучению в дистанционном формате обучающихся: наличие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компьютера-ноутбука-планшета-телефона 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выходом в интернет; электронная почта ребёнка и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родителей;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скайп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(либо другого ресурса для видео взаимодействия)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091" y="3926002"/>
            <a:ext cx="10692000" cy="64800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всех учащихся класса с учителями-предметниками, владеть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 о текущей ситуации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092" y="5664813"/>
            <a:ext cx="10692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(законных представителей) о возможности организации продуктивного досуга детей с использованием цифровых просветительских ресурсов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5810" y="1370921"/>
            <a:ext cx="351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КЛАССНЫЙ РУКОВОДИТЕЛЬ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0" y="457200"/>
            <a:ext cx="12192000" cy="647144"/>
          </a:xfrm>
          <a:prstGeom prst="rect">
            <a:avLst/>
          </a:prstGeom>
          <a:solidFill>
            <a:srgbClr val="33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197908" y="565328"/>
            <a:ext cx="12389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АЛГОРИТМЫ ДЕЙСТВИЯ ПРИ ОРГАНИЗАЦИИ ДИСТАНЦИОННОГО ОБУЧЕНИЯ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3" y="457200"/>
            <a:ext cx="71438" cy="64714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650" y="457200"/>
            <a:ext cx="57150" cy="64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2373" y="1549693"/>
            <a:ext cx="833437" cy="4994104"/>
          </a:xfrm>
          <a:prstGeom prst="rect">
            <a:avLst/>
          </a:prstGeom>
          <a:solidFill>
            <a:srgbClr val="62C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9092" y="1981571"/>
            <a:ext cx="10692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подходящие ресурсы и приложения для дистанционной формы обучения по своему предмету.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совместно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другими учителями, работающими в этой же параллели, об единообразии используемых цифровых ресурсов и инструментов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092" y="3020106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список и краткое описание цифровых ресурсов и инструментов для обучающихся каждой параллели, утвержденный и согласованный на педагогическом совете и методическом объединении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092" y="5643839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возможность записи урока на цифровой носитель. Для формирования и накопления банка видео уроков для дальнейшего его использования в образовательном процессе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0467" y="3891208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форматы домашних заданий в виде творческих и проектных работ, организовать групповые работы учащихся класса с дистанционным взаимодействием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467" y="4775961"/>
            <a:ext cx="10692000" cy="684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формат и регулярность информирования родителей об обучении детей в дистанционной форме. Составить памятку информирования, довести до сведения родителей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5810" y="1370921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УЧИТЕЛЬ-ПРЕДМЕТНИК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969</Words>
  <Application>Microsoft Office PowerPoint</Application>
  <PresentationFormat>Широкоэкранный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Алексеевна Филипповна</dc:creator>
  <cp:lastModifiedBy>Оксана Михайловна Замятина</cp:lastModifiedBy>
  <cp:revision>38</cp:revision>
  <cp:lastPrinted>2020-03-20T01:37:54Z</cp:lastPrinted>
  <dcterms:created xsi:type="dcterms:W3CDTF">2020-03-19T08:12:59Z</dcterms:created>
  <dcterms:modified xsi:type="dcterms:W3CDTF">2020-03-20T01:38:35Z</dcterms:modified>
</cp:coreProperties>
</file>